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64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73528" autoAdjust="0"/>
  </p:normalViewPr>
  <p:slideViewPr>
    <p:cSldViewPr snapToGrid="0">
      <p:cViewPr>
        <p:scale>
          <a:sx n="50" d="100"/>
          <a:sy n="50" d="100"/>
        </p:scale>
        <p:origin x="1722" y="5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5E327C-2ED7-4A78-A192-DE39D95DA78A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CC9BC3D-4778-4A4C-92A3-DFB8079E6872}">
      <dgm:prSet/>
      <dgm:spPr/>
      <dgm:t>
        <a:bodyPr/>
        <a:lstStyle/>
        <a:p>
          <a:r>
            <a:rPr lang="en-US" b="0" i="0" u="none" dirty="0"/>
            <a:t>Identify top trending categories by country? Is what’s popular in the US, the same in other countries?</a:t>
          </a:r>
          <a:endParaRPr lang="en-US" dirty="0"/>
        </a:p>
      </dgm:t>
    </dgm:pt>
    <dgm:pt modelId="{57AFC519-7743-4B6F-A46D-AA617F835839}" type="parTrans" cxnId="{8077B3FD-6B71-44C5-838A-138C26798776}">
      <dgm:prSet/>
      <dgm:spPr/>
      <dgm:t>
        <a:bodyPr/>
        <a:lstStyle/>
        <a:p>
          <a:endParaRPr lang="en-US"/>
        </a:p>
      </dgm:t>
    </dgm:pt>
    <dgm:pt modelId="{F0C39613-D471-4F94-ABE5-913504CFA345}" type="sibTrans" cxnId="{8077B3FD-6B71-44C5-838A-138C26798776}">
      <dgm:prSet/>
      <dgm:spPr/>
      <dgm:t>
        <a:bodyPr/>
        <a:lstStyle/>
        <a:p>
          <a:endParaRPr lang="en-US"/>
        </a:p>
      </dgm:t>
    </dgm:pt>
    <dgm:pt modelId="{25BE21A3-632F-471C-AC1C-1D05B109FCA6}">
      <dgm:prSet/>
      <dgm:spPr/>
      <dgm:t>
        <a:bodyPr/>
        <a:lstStyle/>
        <a:p>
          <a:r>
            <a:rPr lang="en-US" dirty="0"/>
            <a:t>Do top trending categories vary over time?</a:t>
          </a:r>
        </a:p>
      </dgm:t>
    </dgm:pt>
    <dgm:pt modelId="{0864AA66-EEEF-4D2A-9FAE-24BC971EA8C0}" type="parTrans" cxnId="{FF19A984-1B4C-4C5F-9BC2-C0A7C451B645}">
      <dgm:prSet/>
      <dgm:spPr/>
      <dgm:t>
        <a:bodyPr/>
        <a:lstStyle/>
        <a:p>
          <a:endParaRPr lang="en-US"/>
        </a:p>
      </dgm:t>
    </dgm:pt>
    <dgm:pt modelId="{291E493C-056C-494B-9D62-ED70130E8768}" type="sibTrans" cxnId="{FF19A984-1B4C-4C5F-9BC2-C0A7C451B645}">
      <dgm:prSet/>
      <dgm:spPr/>
      <dgm:t>
        <a:bodyPr/>
        <a:lstStyle/>
        <a:p>
          <a:endParaRPr lang="en-US"/>
        </a:p>
      </dgm:t>
    </dgm:pt>
    <dgm:pt modelId="{4259FC80-2881-4B2E-8E6B-9B23600DF20A}">
      <dgm:prSet/>
      <dgm:spPr/>
      <dgm:t>
        <a:bodyPr/>
        <a:lstStyle/>
        <a:p>
          <a:r>
            <a:rPr lang="en-US" dirty="0"/>
            <a:t>Are there categories that illicit more ‘likes’ and ‘views’ over others?</a:t>
          </a:r>
        </a:p>
      </dgm:t>
    </dgm:pt>
    <dgm:pt modelId="{EF39C22E-8AD7-4349-982D-8CC5B7CA07B1}" type="parTrans" cxnId="{A7605168-CA40-48C3-AE18-8BF243F1A4F5}">
      <dgm:prSet/>
      <dgm:spPr/>
      <dgm:t>
        <a:bodyPr/>
        <a:lstStyle/>
        <a:p>
          <a:endParaRPr lang="en-US"/>
        </a:p>
      </dgm:t>
    </dgm:pt>
    <dgm:pt modelId="{798BA8CB-05C7-40F4-8E66-D907E156335E}" type="sibTrans" cxnId="{A7605168-CA40-48C3-AE18-8BF243F1A4F5}">
      <dgm:prSet/>
      <dgm:spPr/>
      <dgm:t>
        <a:bodyPr/>
        <a:lstStyle/>
        <a:p>
          <a:endParaRPr lang="en-US"/>
        </a:p>
      </dgm:t>
    </dgm:pt>
    <dgm:pt modelId="{22EA69DB-6A64-4D95-87E4-46D2AFA22427}" type="pres">
      <dgm:prSet presAssocID="{AA5E327C-2ED7-4A78-A192-DE39D95DA78A}" presName="linear" presStyleCnt="0">
        <dgm:presLayoutVars>
          <dgm:animLvl val="lvl"/>
          <dgm:resizeHandles val="exact"/>
        </dgm:presLayoutVars>
      </dgm:prSet>
      <dgm:spPr/>
    </dgm:pt>
    <dgm:pt modelId="{89190550-B72C-4D17-9E4F-792AE978100C}" type="pres">
      <dgm:prSet presAssocID="{1CC9BC3D-4778-4A4C-92A3-DFB8079E6872}" presName="parentText" presStyleLbl="node1" presStyleIdx="0" presStyleCnt="3" custScaleY="143672" custLinFactY="-28983" custLinFactNeighborX="-67077" custLinFactNeighborY="-100000">
        <dgm:presLayoutVars>
          <dgm:chMax val="0"/>
          <dgm:bulletEnabled val="1"/>
        </dgm:presLayoutVars>
      </dgm:prSet>
      <dgm:spPr/>
    </dgm:pt>
    <dgm:pt modelId="{B9AF478A-E552-4BBD-81ED-E8E9CD35426C}" type="pres">
      <dgm:prSet presAssocID="{F0C39613-D471-4F94-ABE5-913504CFA345}" presName="spacer" presStyleCnt="0"/>
      <dgm:spPr/>
    </dgm:pt>
    <dgm:pt modelId="{6D0FB69E-75DE-4B3F-954D-8C68EC4D96EE}" type="pres">
      <dgm:prSet presAssocID="{25BE21A3-632F-471C-AC1C-1D05B109FCA6}" presName="parentText" presStyleLbl="node1" presStyleIdx="1" presStyleCnt="3" custScaleY="145777" custLinFactNeighborY="-43212">
        <dgm:presLayoutVars>
          <dgm:chMax val="0"/>
          <dgm:bulletEnabled val="1"/>
        </dgm:presLayoutVars>
      </dgm:prSet>
      <dgm:spPr/>
    </dgm:pt>
    <dgm:pt modelId="{375DA30A-EEB0-49D2-8C83-A06A9EE63CB0}" type="pres">
      <dgm:prSet presAssocID="{291E493C-056C-494B-9D62-ED70130E8768}" presName="spacer" presStyleCnt="0"/>
      <dgm:spPr/>
    </dgm:pt>
    <dgm:pt modelId="{6285B670-FF17-443C-98FA-13C601CEB27A}" type="pres">
      <dgm:prSet presAssocID="{4259FC80-2881-4B2E-8E6B-9B23600DF20A}" presName="parentText" presStyleLbl="node1" presStyleIdx="2" presStyleCnt="3" custScaleY="132882">
        <dgm:presLayoutVars>
          <dgm:chMax val="0"/>
          <dgm:bulletEnabled val="1"/>
        </dgm:presLayoutVars>
      </dgm:prSet>
      <dgm:spPr/>
    </dgm:pt>
  </dgm:ptLst>
  <dgm:cxnLst>
    <dgm:cxn modelId="{89270047-3E04-4EAC-B8F1-ECE5D74C16A1}" type="presOf" srcId="{1CC9BC3D-4778-4A4C-92A3-DFB8079E6872}" destId="{89190550-B72C-4D17-9E4F-792AE978100C}" srcOrd="0" destOrd="0" presId="urn:microsoft.com/office/officeart/2005/8/layout/vList2"/>
    <dgm:cxn modelId="{A7605168-CA40-48C3-AE18-8BF243F1A4F5}" srcId="{AA5E327C-2ED7-4A78-A192-DE39D95DA78A}" destId="{4259FC80-2881-4B2E-8E6B-9B23600DF20A}" srcOrd="2" destOrd="0" parTransId="{EF39C22E-8AD7-4349-982D-8CC5B7CA07B1}" sibTransId="{798BA8CB-05C7-40F4-8E66-D907E156335E}"/>
    <dgm:cxn modelId="{FF19A984-1B4C-4C5F-9BC2-C0A7C451B645}" srcId="{AA5E327C-2ED7-4A78-A192-DE39D95DA78A}" destId="{25BE21A3-632F-471C-AC1C-1D05B109FCA6}" srcOrd="1" destOrd="0" parTransId="{0864AA66-EEEF-4D2A-9FAE-24BC971EA8C0}" sibTransId="{291E493C-056C-494B-9D62-ED70130E8768}"/>
    <dgm:cxn modelId="{746227A7-9BBF-4EC8-806C-BCDDC15E6F21}" type="presOf" srcId="{AA5E327C-2ED7-4A78-A192-DE39D95DA78A}" destId="{22EA69DB-6A64-4D95-87E4-46D2AFA22427}" srcOrd="0" destOrd="0" presId="urn:microsoft.com/office/officeart/2005/8/layout/vList2"/>
    <dgm:cxn modelId="{E561FBE4-22D6-4E74-8811-DDC9B7944101}" type="presOf" srcId="{4259FC80-2881-4B2E-8E6B-9B23600DF20A}" destId="{6285B670-FF17-443C-98FA-13C601CEB27A}" srcOrd="0" destOrd="0" presId="urn:microsoft.com/office/officeart/2005/8/layout/vList2"/>
    <dgm:cxn modelId="{F2702BEA-CBB9-4263-9071-CC64103B7714}" type="presOf" srcId="{25BE21A3-632F-471C-AC1C-1D05B109FCA6}" destId="{6D0FB69E-75DE-4B3F-954D-8C68EC4D96EE}" srcOrd="0" destOrd="0" presId="urn:microsoft.com/office/officeart/2005/8/layout/vList2"/>
    <dgm:cxn modelId="{8077B3FD-6B71-44C5-838A-138C26798776}" srcId="{AA5E327C-2ED7-4A78-A192-DE39D95DA78A}" destId="{1CC9BC3D-4778-4A4C-92A3-DFB8079E6872}" srcOrd="0" destOrd="0" parTransId="{57AFC519-7743-4B6F-A46D-AA617F835839}" sibTransId="{F0C39613-D471-4F94-ABE5-913504CFA345}"/>
    <dgm:cxn modelId="{1AADCFC4-A6D7-4C94-81C2-1FCF2DB18F1E}" type="presParOf" srcId="{22EA69DB-6A64-4D95-87E4-46D2AFA22427}" destId="{89190550-B72C-4D17-9E4F-792AE978100C}" srcOrd="0" destOrd="0" presId="urn:microsoft.com/office/officeart/2005/8/layout/vList2"/>
    <dgm:cxn modelId="{FC61B792-CBBD-4C04-8CFD-48B795EBC28F}" type="presParOf" srcId="{22EA69DB-6A64-4D95-87E4-46D2AFA22427}" destId="{B9AF478A-E552-4BBD-81ED-E8E9CD35426C}" srcOrd="1" destOrd="0" presId="urn:microsoft.com/office/officeart/2005/8/layout/vList2"/>
    <dgm:cxn modelId="{69B25606-AC1C-4138-8E9C-E33458DFD087}" type="presParOf" srcId="{22EA69DB-6A64-4D95-87E4-46D2AFA22427}" destId="{6D0FB69E-75DE-4B3F-954D-8C68EC4D96EE}" srcOrd="2" destOrd="0" presId="urn:microsoft.com/office/officeart/2005/8/layout/vList2"/>
    <dgm:cxn modelId="{537ADE11-3277-4FB6-A83C-0E2A0DBECB1A}" type="presParOf" srcId="{22EA69DB-6A64-4D95-87E4-46D2AFA22427}" destId="{375DA30A-EEB0-49D2-8C83-A06A9EE63CB0}" srcOrd="3" destOrd="0" presId="urn:microsoft.com/office/officeart/2005/8/layout/vList2"/>
    <dgm:cxn modelId="{8D48A668-C81D-4705-98B5-8D639DF8B559}" type="presParOf" srcId="{22EA69DB-6A64-4D95-87E4-46D2AFA22427}" destId="{6285B670-FF17-443C-98FA-13C601CEB27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190550-B72C-4D17-9E4F-792AE978100C}">
      <dsp:nvSpPr>
        <dsp:cNvPr id="0" name=""/>
        <dsp:cNvSpPr/>
      </dsp:nvSpPr>
      <dsp:spPr>
        <a:xfrm>
          <a:off x="0" y="0"/>
          <a:ext cx="4971603" cy="173979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u="none" kern="1200" dirty="0"/>
            <a:t>Identify top trending categories by country? Is what’s popular in the US, the same in other countries?</a:t>
          </a:r>
          <a:endParaRPr lang="en-US" sz="2300" kern="1200" dirty="0"/>
        </a:p>
      </dsp:txBody>
      <dsp:txXfrm>
        <a:off x="84930" y="84930"/>
        <a:ext cx="4801743" cy="1569936"/>
      </dsp:txXfrm>
    </dsp:sp>
    <dsp:sp modelId="{6D0FB69E-75DE-4B3F-954D-8C68EC4D96EE}">
      <dsp:nvSpPr>
        <dsp:cNvPr id="0" name=""/>
        <dsp:cNvSpPr/>
      </dsp:nvSpPr>
      <dsp:spPr>
        <a:xfrm>
          <a:off x="0" y="1844082"/>
          <a:ext cx="4971603" cy="176528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Do top trending categories vary over time?</a:t>
          </a:r>
        </a:p>
      </dsp:txBody>
      <dsp:txXfrm>
        <a:off x="86174" y="1930256"/>
        <a:ext cx="4799255" cy="1592938"/>
      </dsp:txXfrm>
    </dsp:sp>
    <dsp:sp modelId="{6285B670-FF17-443C-98FA-13C601CEB27A}">
      <dsp:nvSpPr>
        <dsp:cNvPr id="0" name=""/>
        <dsp:cNvSpPr/>
      </dsp:nvSpPr>
      <dsp:spPr>
        <a:xfrm>
          <a:off x="0" y="3704232"/>
          <a:ext cx="4971603" cy="160913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Are there categories that illicit more ‘likes’ and ‘views’ over others?</a:t>
          </a:r>
        </a:p>
      </dsp:txBody>
      <dsp:txXfrm>
        <a:off x="78551" y="3782783"/>
        <a:ext cx="4814501" cy="14520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E5970-8BE9-417B-AC83-90661533767A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32A2B-6ED9-457C-B072-B220DAABB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4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Tell where we found our data: Kaggle</a:t>
            </a:r>
          </a:p>
          <a:p>
            <a:endParaRPr lang="en-US" dirty="0"/>
          </a:p>
          <a:p>
            <a:r>
              <a:rPr lang="en-US" dirty="0"/>
              <a:t>Scaling Down our Data</a:t>
            </a:r>
          </a:p>
          <a:p>
            <a:pPr marL="171450" indent="-171450">
              <a:buFontTx/>
              <a:buChar char="-"/>
            </a:pPr>
            <a:r>
              <a:rPr lang="en-US" dirty="0"/>
              <a:t>Originally 10 countries available.</a:t>
            </a:r>
          </a:p>
          <a:p>
            <a:pPr marL="171450" indent="-171450">
              <a:buFontTx/>
              <a:buChar char="-"/>
            </a:pPr>
            <a:r>
              <a:rPr lang="en-US" dirty="0"/>
              <a:t>Chose 3 from North America and 3 from Asia</a:t>
            </a:r>
          </a:p>
          <a:p>
            <a:pPr marL="0" indent="0">
              <a:buFontTx/>
              <a:buNone/>
            </a:pPr>
            <a:endParaRPr lang="en-US" dirty="0"/>
          </a:p>
          <a:p>
            <a:r>
              <a:rPr lang="en-US" dirty="0"/>
              <a:t>Challenges</a:t>
            </a:r>
          </a:p>
          <a:p>
            <a:pPr marL="171450" indent="-171450">
              <a:buFontTx/>
              <a:buChar char="-"/>
            </a:pPr>
            <a:r>
              <a:rPr lang="en-US" dirty="0"/>
              <a:t>Video Titles and Comments were not in English</a:t>
            </a:r>
          </a:p>
          <a:p>
            <a:pPr marL="171450" indent="-171450">
              <a:buFontTx/>
              <a:buChar char="-"/>
            </a:pPr>
            <a:r>
              <a:rPr lang="en-US" dirty="0"/>
              <a:t>Category IDs were only numerical values, so we needed to pull in the JSON files to identify what the categories were.</a:t>
            </a:r>
          </a:p>
          <a:p>
            <a:pPr marL="171450" indent="-171450">
              <a:buFontTx/>
              <a:buChar char="-"/>
            </a:pPr>
            <a:r>
              <a:rPr lang="en-US" dirty="0"/>
              <a:t>Publish Date was in a string, YYYY/DD/MM format and we needed a function from </a:t>
            </a:r>
            <a:r>
              <a:rPr lang="en-US" dirty="0" err="1"/>
              <a:t>Timedate</a:t>
            </a:r>
            <a:r>
              <a:rPr lang="en-US" dirty="0"/>
              <a:t> to be able to convert this to which day of the week that date landed on.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32A2B-6ED9-457C-B072-B220DAABBE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37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trending videos are published on Friday versus other days of the week with the lowest being published on Saturdays and Sundays.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32A2B-6ED9-457C-B072-B220DAABBE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08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examining all 6 countries’ separately, Friday still trended similarly with the most trending videos published on that day.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32A2B-6ED9-457C-B072-B220DAABBE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95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reviewing the top 6 trending categories by publish day, it was difficult to truly see what was happening on each day when you plotted all 6 categories on the same chart. 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entertainment category’s volumes were much greater than the other categories causing the other categories to appear flat.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32A2B-6ED9-457C-B072-B220DAABBE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06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each category was plotted individually, you are able to depict each category’s trends clearly.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out of the 6 categories reflect videos published on Friday as having the most trending videos. However, the ‘People &amp; Blogs’ category that had more videos that trended when published on Thursday.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32A2B-6ED9-457C-B072-B220DAABBE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66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36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34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9316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728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7592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75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016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75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58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307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48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9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0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85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8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7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877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655A9-8C79-43F2-9B72-15C5706ED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0753" y="1806236"/>
            <a:ext cx="3224750" cy="2436848"/>
          </a:xfrm>
        </p:spPr>
        <p:txBody>
          <a:bodyPr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US"/>
              <a:t>Trending YouTube Categories By Country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A987F-895E-4B2D-8063-7582E7184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0752" y="4243084"/>
            <a:ext cx="3224750" cy="653282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90000"/>
              </a:lnSpc>
            </a:pPr>
            <a:r>
              <a:rPr lang="en-US" sz="825"/>
              <a:t>Ryan </a:t>
            </a:r>
            <a:r>
              <a:rPr lang="en-US" sz="825" err="1"/>
              <a:t>Namasaka</a:t>
            </a:r>
            <a:endParaRPr lang="en-US" sz="825"/>
          </a:p>
          <a:p>
            <a:pPr algn="l">
              <a:lnSpc>
                <a:spcPct val="90000"/>
              </a:lnSpc>
            </a:pPr>
            <a:r>
              <a:rPr lang="en-US" sz="825"/>
              <a:t>Rose Militante</a:t>
            </a:r>
          </a:p>
          <a:p>
            <a:pPr algn="l">
              <a:lnSpc>
                <a:spcPct val="90000"/>
              </a:lnSpc>
            </a:pPr>
            <a:r>
              <a:rPr lang="en-US" sz="825"/>
              <a:t>Jesus Zamora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7C3737EC-76F9-4C85-BF8D-6F51A889C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453" y="2019854"/>
            <a:ext cx="2824269" cy="2824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86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00422" y="-8468"/>
            <a:ext cx="3572669" cy="6866467"/>
            <a:chOff x="67175" y="-8467"/>
            <a:chExt cx="4763558" cy="686646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0D8395-4FCD-4837-B861-D9BA497E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71" y="1265871"/>
            <a:ext cx="4195502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200" dirty="0"/>
              <a:t>Introduction</a:t>
            </a:r>
            <a:br>
              <a:rPr lang="en-US" sz="4200" dirty="0"/>
            </a:br>
            <a:r>
              <a:rPr lang="en-US" sz="4200" dirty="0"/>
              <a:t>Analysis Goals</a:t>
            </a:r>
            <a:br>
              <a:rPr lang="en-US" sz="4200" dirty="0"/>
            </a:br>
            <a:r>
              <a:rPr lang="en-US" sz="4200" dirty="0"/>
              <a:t> Observations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52372" y="-8468"/>
            <a:ext cx="3806198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1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6" name="Group 70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9BF9E496-0627-41D8-89BC-715171394A2F}"/>
              </a:ext>
            </a:extLst>
          </p:cNvPr>
          <p:cNvSpPr txBox="1">
            <a:spLocks/>
          </p:cNvSpPr>
          <p:nvPr/>
        </p:nvSpPr>
        <p:spPr>
          <a:xfrm>
            <a:off x="4571142" y="1261331"/>
            <a:ext cx="2867883" cy="3339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1800" dirty="0"/>
              <a:t>Reviewed data on  YouTube trending videos from 6 different countries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1800" dirty="0"/>
              <a:t> - 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US, Canada, Mexico, Japan, India, South Korea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en-US" sz="1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en-US" sz="1800" dirty="0"/>
          </a:p>
        </p:txBody>
      </p:sp>
      <p:pic>
        <p:nvPicPr>
          <p:cNvPr id="3074" name="Picture 2" descr="Image result for youtube icon">
            <a:extLst>
              <a:ext uri="{FF2B5EF4-FFF2-40B4-BE49-F238E27FC236}">
                <a16:creationId xmlns:a16="http://schemas.microsoft.com/office/drawing/2014/main" id="{3619496C-FD4B-4D41-8A61-B6ECAD98DC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7" r="6747" b="-1"/>
          <a:stretch/>
        </p:blipFill>
        <p:spPr bwMode="auto">
          <a:xfrm>
            <a:off x="666452" y="1261330"/>
            <a:ext cx="3729909" cy="433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797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6950" y="-8467"/>
            <a:ext cx="3575050" cy="6866467"/>
            <a:chOff x="7425267" y="-8467"/>
            <a:chExt cx="4766733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289" y="0"/>
            <a:ext cx="4660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itle 1">
            <a:extLst>
              <a:ext uri="{FF2B5EF4-FFF2-40B4-BE49-F238E27FC236}">
                <a16:creationId xmlns:a16="http://schemas.microsoft.com/office/drawing/2014/main" id="{9137B4B0-F706-4BDE-B952-2A75FA5279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8711183"/>
              </p:ext>
            </p:extLst>
          </p:nvPr>
        </p:nvGraphicFramePr>
        <p:xfrm>
          <a:off x="3687414" y="944563"/>
          <a:ext cx="4971603" cy="538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6949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A1F185-6AA9-40AB-8D2E-47A4E3BC5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16" y="228599"/>
            <a:ext cx="5000615" cy="3333742"/>
          </a:xfrm>
          <a:prstGeom prst="rect">
            <a:avLst/>
          </a:prstGeom>
        </p:spPr>
      </p:pic>
      <p:sp>
        <p:nvSpPr>
          <p:cNvPr id="2" name="Rectangle 7">
            <a:extLst>
              <a:ext uri="{FF2B5EF4-FFF2-40B4-BE49-F238E27FC236}">
                <a16:creationId xmlns:a16="http://schemas.microsoft.com/office/drawing/2014/main" id="{4EBF3E02-6F1B-42BD-B6D8-6932117DE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CF091A46-E0B3-4E4A-AD97-96CADB918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1071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B3A7FB-6ACF-4A9D-86FD-A327E3793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600" y="1838327"/>
            <a:ext cx="5169993" cy="34466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6C40B5-CD78-489E-8506-A765A7CC9A05}"/>
              </a:ext>
            </a:extLst>
          </p:cNvPr>
          <p:cNvSpPr txBox="1"/>
          <p:nvPr/>
        </p:nvSpPr>
        <p:spPr>
          <a:xfrm>
            <a:off x="466725" y="5200650"/>
            <a:ext cx="82105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+mj-lt"/>
              </a:rPr>
              <a:t>The data only consisted of videos that were published during an 8-month period. </a:t>
            </a:r>
          </a:p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(November of 2017 through June 2018)</a:t>
            </a:r>
          </a:p>
          <a:p>
            <a:pPr algn="ctr"/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675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4EBF3E02-6F1B-42BD-B6D8-6932117DE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CF091A46-E0B3-4E4A-AD97-96CADB918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1071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3F0420-32A2-4BBD-B38F-31625002E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555625"/>
            <a:ext cx="8886824" cy="592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36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4EBF3E02-6F1B-42BD-B6D8-6932117DE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CF091A46-E0B3-4E4A-AD97-96CADB918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1071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 descr="A picture containing implement, stationary, pencil&#10;&#10;Description automatically generated">
            <a:extLst>
              <a:ext uri="{FF2B5EF4-FFF2-40B4-BE49-F238E27FC236}">
                <a16:creationId xmlns:a16="http://schemas.microsoft.com/office/drawing/2014/main" id="{94A59C81-A743-4B34-A69B-B937C88D3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12" y="457200"/>
            <a:ext cx="9015388" cy="601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78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4EBF3E02-6F1B-42BD-B6D8-6932117DE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CF091A46-E0B3-4E4A-AD97-96CADB918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1071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D77CF68-F899-4D22-93D6-6723607F4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00" y="930067"/>
            <a:ext cx="7496800" cy="499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21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18" descr="A close up of a map&#10;&#10;Description automatically generated">
            <a:extLst>
              <a:ext uri="{FF2B5EF4-FFF2-40B4-BE49-F238E27FC236}">
                <a16:creationId xmlns:a16="http://schemas.microsoft.com/office/drawing/2014/main" id="{2BB31ED4-4C8E-45E3-80AA-B63A38D78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53" y="-8334"/>
            <a:ext cx="3763422" cy="251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19" descr="A close up of a map&#10;&#10;Description automatically generated">
            <a:extLst>
              <a:ext uri="{FF2B5EF4-FFF2-40B4-BE49-F238E27FC236}">
                <a16:creationId xmlns:a16="http://schemas.microsoft.com/office/drawing/2014/main" id="{174C5F67-8928-44D1-A36F-B7F57ED20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103" y="2288944"/>
            <a:ext cx="3599847" cy="239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2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E59768F-2124-4FF7-A490-FF6676278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28" y="4506516"/>
            <a:ext cx="3580797" cy="238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21" descr="A close up of a map&#10;&#10;Description automatically generated">
            <a:extLst>
              <a:ext uri="{FF2B5EF4-FFF2-40B4-BE49-F238E27FC236}">
                <a16:creationId xmlns:a16="http://schemas.microsoft.com/office/drawing/2014/main" id="{253A3EA8-C363-41F8-9C59-114CA5718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699" y="29863"/>
            <a:ext cx="3493466" cy="232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FF95423-3437-4733-B782-7EBBA991F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4" y="2319752"/>
            <a:ext cx="3483789" cy="232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23" descr="A close up of a map&#10;&#10;Description automatically generated">
            <a:extLst>
              <a:ext uri="{FF2B5EF4-FFF2-40B4-BE49-F238E27FC236}">
                <a16:creationId xmlns:a16="http://schemas.microsoft.com/office/drawing/2014/main" id="{1465F7E7-1052-4013-903B-1AD0004A9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4513169"/>
            <a:ext cx="3390900" cy="226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7">
            <a:extLst>
              <a:ext uri="{FF2B5EF4-FFF2-40B4-BE49-F238E27FC236}">
                <a16:creationId xmlns:a16="http://schemas.microsoft.com/office/drawing/2014/main" id="{4EBF3E02-6F1B-42BD-B6D8-6932117DE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CF091A46-E0B3-4E4A-AD97-96CADB918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1071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484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355</Words>
  <Application>Microsoft Office PowerPoint</Application>
  <PresentationFormat>On-screen Show (4:3)</PresentationFormat>
  <Paragraphs>35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Trending YouTube Categories By Country</vt:lpstr>
      <vt:lpstr>Introduction Analysis Goals  Observations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Trending YouTube Categories By Country</dc:title>
  <dc:creator>Rose Militante</dc:creator>
  <cp:lastModifiedBy>Rose Militante</cp:lastModifiedBy>
  <cp:revision>3</cp:revision>
  <dcterms:created xsi:type="dcterms:W3CDTF">2019-10-07T05:46:54Z</dcterms:created>
  <dcterms:modified xsi:type="dcterms:W3CDTF">2019-10-07T06:05:35Z</dcterms:modified>
</cp:coreProperties>
</file>