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1"/>
  </p:notesMasterIdLst>
  <p:sldIdLst>
    <p:sldId id="256" r:id="rId2"/>
    <p:sldId id="257" r:id="rId3"/>
    <p:sldId id="258" r:id="rId4"/>
    <p:sldId id="263" r:id="rId5"/>
    <p:sldId id="268" r:id="rId6"/>
    <p:sldId id="260" r:id="rId7"/>
    <p:sldId id="271" r:id="rId8"/>
    <p:sldId id="272" r:id="rId9"/>
    <p:sldId id="270" r:id="rId10"/>
    <p:sldId id="265" r:id="rId11"/>
    <p:sldId id="261" r:id="rId12"/>
    <p:sldId id="262" r:id="rId13"/>
    <p:sldId id="264" r:id="rId14"/>
    <p:sldId id="259" r:id="rId15"/>
    <p:sldId id="269" r:id="rId16"/>
    <p:sldId id="267" r:id="rId17"/>
    <p:sldId id="266"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528" autoAdjust="0"/>
  </p:normalViewPr>
  <p:slideViewPr>
    <p:cSldViewPr snapToGrid="0">
      <p:cViewPr varScale="1">
        <p:scale>
          <a:sx n="74" d="100"/>
          <a:sy n="74" d="100"/>
        </p:scale>
        <p:origin x="1032" y="42"/>
      </p:cViewPr>
      <p:guideLst/>
    </p:cSldViewPr>
  </p:slideViewPr>
  <p:notesTextViewPr>
    <p:cViewPr>
      <p:scale>
        <a:sx n="1" d="1"/>
        <a:sy n="1" d="1"/>
      </p:scale>
      <p:origin x="0" y="-12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E327C-2ED7-4A78-A192-DE39D95DA78A}"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1CC9BC3D-4778-4A4C-92A3-DFB8079E6872}">
      <dgm:prSet/>
      <dgm:spPr/>
      <dgm:t>
        <a:bodyPr/>
        <a:lstStyle/>
        <a:p>
          <a:r>
            <a:rPr lang="en-US" b="0" i="0" u="none" dirty="0"/>
            <a:t>Identify top trending categories by country? Is what’s popular in the US, the same in other countries?</a:t>
          </a:r>
          <a:endParaRPr lang="en-US" dirty="0"/>
        </a:p>
      </dgm:t>
    </dgm:pt>
    <dgm:pt modelId="{57AFC519-7743-4B6F-A46D-AA617F835839}" type="parTrans" cxnId="{8077B3FD-6B71-44C5-838A-138C26798776}">
      <dgm:prSet/>
      <dgm:spPr/>
      <dgm:t>
        <a:bodyPr/>
        <a:lstStyle/>
        <a:p>
          <a:endParaRPr lang="en-US"/>
        </a:p>
      </dgm:t>
    </dgm:pt>
    <dgm:pt modelId="{F0C39613-D471-4F94-ABE5-913504CFA345}" type="sibTrans" cxnId="{8077B3FD-6B71-44C5-838A-138C26798776}">
      <dgm:prSet/>
      <dgm:spPr/>
      <dgm:t>
        <a:bodyPr/>
        <a:lstStyle/>
        <a:p>
          <a:endParaRPr lang="en-US"/>
        </a:p>
      </dgm:t>
    </dgm:pt>
    <dgm:pt modelId="{25BE21A3-632F-471C-AC1C-1D05B109FCA6}">
      <dgm:prSet/>
      <dgm:spPr/>
      <dgm:t>
        <a:bodyPr/>
        <a:lstStyle/>
        <a:p>
          <a:r>
            <a:rPr lang="en-US" dirty="0"/>
            <a:t>Do top trending categories vary over time?</a:t>
          </a:r>
        </a:p>
      </dgm:t>
    </dgm:pt>
    <dgm:pt modelId="{0864AA66-EEEF-4D2A-9FAE-24BC971EA8C0}" type="parTrans" cxnId="{FF19A984-1B4C-4C5F-9BC2-C0A7C451B645}">
      <dgm:prSet/>
      <dgm:spPr/>
      <dgm:t>
        <a:bodyPr/>
        <a:lstStyle/>
        <a:p>
          <a:endParaRPr lang="en-US"/>
        </a:p>
      </dgm:t>
    </dgm:pt>
    <dgm:pt modelId="{291E493C-056C-494B-9D62-ED70130E8768}" type="sibTrans" cxnId="{FF19A984-1B4C-4C5F-9BC2-C0A7C451B645}">
      <dgm:prSet/>
      <dgm:spPr/>
      <dgm:t>
        <a:bodyPr/>
        <a:lstStyle/>
        <a:p>
          <a:endParaRPr lang="en-US"/>
        </a:p>
      </dgm:t>
    </dgm:pt>
    <dgm:pt modelId="{4259FC80-2881-4B2E-8E6B-9B23600DF20A}">
      <dgm:prSet/>
      <dgm:spPr/>
      <dgm:t>
        <a:bodyPr/>
        <a:lstStyle/>
        <a:p>
          <a:r>
            <a:rPr lang="en-US" dirty="0"/>
            <a:t>Are there categories that illicit more ‘likes’, ‘dislikes’ and comments over others?</a:t>
          </a:r>
        </a:p>
      </dgm:t>
    </dgm:pt>
    <dgm:pt modelId="{EF39C22E-8AD7-4349-982D-8CC5B7CA07B1}" type="parTrans" cxnId="{A7605168-CA40-48C3-AE18-8BF243F1A4F5}">
      <dgm:prSet/>
      <dgm:spPr/>
      <dgm:t>
        <a:bodyPr/>
        <a:lstStyle/>
        <a:p>
          <a:endParaRPr lang="en-US"/>
        </a:p>
      </dgm:t>
    </dgm:pt>
    <dgm:pt modelId="{798BA8CB-05C7-40F4-8E66-D907E156335E}" type="sibTrans" cxnId="{A7605168-CA40-48C3-AE18-8BF243F1A4F5}">
      <dgm:prSet/>
      <dgm:spPr/>
      <dgm:t>
        <a:bodyPr/>
        <a:lstStyle/>
        <a:p>
          <a:endParaRPr lang="en-US"/>
        </a:p>
      </dgm:t>
    </dgm:pt>
    <dgm:pt modelId="{22EA69DB-6A64-4D95-87E4-46D2AFA22427}" type="pres">
      <dgm:prSet presAssocID="{AA5E327C-2ED7-4A78-A192-DE39D95DA78A}" presName="linear" presStyleCnt="0">
        <dgm:presLayoutVars>
          <dgm:animLvl val="lvl"/>
          <dgm:resizeHandles val="exact"/>
        </dgm:presLayoutVars>
      </dgm:prSet>
      <dgm:spPr/>
    </dgm:pt>
    <dgm:pt modelId="{89190550-B72C-4D17-9E4F-792AE978100C}" type="pres">
      <dgm:prSet presAssocID="{1CC9BC3D-4778-4A4C-92A3-DFB8079E6872}" presName="parentText" presStyleLbl="node1" presStyleIdx="0" presStyleCnt="3" custScaleY="143672" custLinFactNeighborX="-24" custLinFactNeighborY="-99050">
        <dgm:presLayoutVars>
          <dgm:chMax val="0"/>
          <dgm:bulletEnabled val="1"/>
        </dgm:presLayoutVars>
      </dgm:prSet>
      <dgm:spPr/>
    </dgm:pt>
    <dgm:pt modelId="{B9AF478A-E552-4BBD-81ED-E8E9CD35426C}" type="pres">
      <dgm:prSet presAssocID="{F0C39613-D471-4F94-ABE5-913504CFA345}" presName="spacer" presStyleCnt="0"/>
      <dgm:spPr/>
    </dgm:pt>
    <dgm:pt modelId="{6D0FB69E-75DE-4B3F-954D-8C68EC4D96EE}" type="pres">
      <dgm:prSet presAssocID="{25BE21A3-632F-471C-AC1C-1D05B109FCA6}" presName="parentText" presStyleLbl="node1" presStyleIdx="1" presStyleCnt="3" custScaleY="145777" custLinFactNeighborY="-43212">
        <dgm:presLayoutVars>
          <dgm:chMax val="0"/>
          <dgm:bulletEnabled val="1"/>
        </dgm:presLayoutVars>
      </dgm:prSet>
      <dgm:spPr/>
    </dgm:pt>
    <dgm:pt modelId="{375DA30A-EEB0-49D2-8C83-A06A9EE63CB0}" type="pres">
      <dgm:prSet presAssocID="{291E493C-056C-494B-9D62-ED70130E8768}" presName="spacer" presStyleCnt="0"/>
      <dgm:spPr/>
    </dgm:pt>
    <dgm:pt modelId="{6285B670-FF17-443C-98FA-13C601CEB27A}" type="pres">
      <dgm:prSet presAssocID="{4259FC80-2881-4B2E-8E6B-9B23600DF20A}" presName="parentText" presStyleLbl="node1" presStyleIdx="2" presStyleCnt="3" custScaleY="132882">
        <dgm:presLayoutVars>
          <dgm:chMax val="0"/>
          <dgm:bulletEnabled val="1"/>
        </dgm:presLayoutVars>
      </dgm:prSet>
      <dgm:spPr/>
    </dgm:pt>
  </dgm:ptLst>
  <dgm:cxnLst>
    <dgm:cxn modelId="{89270047-3E04-4EAC-B8F1-ECE5D74C16A1}" type="presOf" srcId="{1CC9BC3D-4778-4A4C-92A3-DFB8079E6872}" destId="{89190550-B72C-4D17-9E4F-792AE978100C}" srcOrd="0" destOrd="0" presId="urn:microsoft.com/office/officeart/2005/8/layout/vList2"/>
    <dgm:cxn modelId="{A7605168-CA40-48C3-AE18-8BF243F1A4F5}" srcId="{AA5E327C-2ED7-4A78-A192-DE39D95DA78A}" destId="{4259FC80-2881-4B2E-8E6B-9B23600DF20A}" srcOrd="2" destOrd="0" parTransId="{EF39C22E-8AD7-4349-982D-8CC5B7CA07B1}" sibTransId="{798BA8CB-05C7-40F4-8E66-D907E156335E}"/>
    <dgm:cxn modelId="{FF19A984-1B4C-4C5F-9BC2-C0A7C451B645}" srcId="{AA5E327C-2ED7-4A78-A192-DE39D95DA78A}" destId="{25BE21A3-632F-471C-AC1C-1D05B109FCA6}" srcOrd="1" destOrd="0" parTransId="{0864AA66-EEEF-4D2A-9FAE-24BC971EA8C0}" sibTransId="{291E493C-056C-494B-9D62-ED70130E8768}"/>
    <dgm:cxn modelId="{746227A7-9BBF-4EC8-806C-BCDDC15E6F21}" type="presOf" srcId="{AA5E327C-2ED7-4A78-A192-DE39D95DA78A}" destId="{22EA69DB-6A64-4D95-87E4-46D2AFA22427}" srcOrd="0" destOrd="0" presId="urn:microsoft.com/office/officeart/2005/8/layout/vList2"/>
    <dgm:cxn modelId="{E561FBE4-22D6-4E74-8811-DDC9B7944101}" type="presOf" srcId="{4259FC80-2881-4B2E-8E6B-9B23600DF20A}" destId="{6285B670-FF17-443C-98FA-13C601CEB27A}" srcOrd="0" destOrd="0" presId="urn:microsoft.com/office/officeart/2005/8/layout/vList2"/>
    <dgm:cxn modelId="{F2702BEA-CBB9-4263-9071-CC64103B7714}" type="presOf" srcId="{25BE21A3-632F-471C-AC1C-1D05B109FCA6}" destId="{6D0FB69E-75DE-4B3F-954D-8C68EC4D96EE}" srcOrd="0" destOrd="0" presId="urn:microsoft.com/office/officeart/2005/8/layout/vList2"/>
    <dgm:cxn modelId="{8077B3FD-6B71-44C5-838A-138C26798776}" srcId="{AA5E327C-2ED7-4A78-A192-DE39D95DA78A}" destId="{1CC9BC3D-4778-4A4C-92A3-DFB8079E6872}" srcOrd="0" destOrd="0" parTransId="{57AFC519-7743-4B6F-A46D-AA617F835839}" sibTransId="{F0C39613-D471-4F94-ABE5-913504CFA345}"/>
    <dgm:cxn modelId="{1AADCFC4-A6D7-4C94-81C2-1FCF2DB18F1E}" type="presParOf" srcId="{22EA69DB-6A64-4D95-87E4-46D2AFA22427}" destId="{89190550-B72C-4D17-9E4F-792AE978100C}" srcOrd="0" destOrd="0" presId="urn:microsoft.com/office/officeart/2005/8/layout/vList2"/>
    <dgm:cxn modelId="{FC61B792-CBBD-4C04-8CFD-48B795EBC28F}" type="presParOf" srcId="{22EA69DB-6A64-4D95-87E4-46D2AFA22427}" destId="{B9AF478A-E552-4BBD-81ED-E8E9CD35426C}" srcOrd="1" destOrd="0" presId="urn:microsoft.com/office/officeart/2005/8/layout/vList2"/>
    <dgm:cxn modelId="{69B25606-AC1C-4138-8E9C-E33458DFD087}" type="presParOf" srcId="{22EA69DB-6A64-4D95-87E4-46D2AFA22427}" destId="{6D0FB69E-75DE-4B3F-954D-8C68EC4D96EE}" srcOrd="2" destOrd="0" presId="urn:microsoft.com/office/officeart/2005/8/layout/vList2"/>
    <dgm:cxn modelId="{537ADE11-3277-4FB6-A83C-0E2A0DBECB1A}" type="presParOf" srcId="{22EA69DB-6A64-4D95-87E4-46D2AFA22427}" destId="{375DA30A-EEB0-49D2-8C83-A06A9EE63CB0}" srcOrd="3" destOrd="0" presId="urn:microsoft.com/office/officeart/2005/8/layout/vList2"/>
    <dgm:cxn modelId="{8D48A668-C81D-4705-98B5-8D639DF8B559}" type="presParOf" srcId="{22EA69DB-6A64-4D95-87E4-46D2AFA22427}" destId="{6285B670-FF17-443C-98FA-13C601CEB27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5E327C-2ED7-4A78-A192-DE39D95DA78A}"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22EA69DB-6A64-4D95-87E4-46D2AFA22427}" type="pres">
      <dgm:prSet presAssocID="{AA5E327C-2ED7-4A78-A192-DE39D95DA78A}" presName="linear" presStyleCnt="0">
        <dgm:presLayoutVars>
          <dgm:animLvl val="lvl"/>
          <dgm:resizeHandles val="exact"/>
        </dgm:presLayoutVars>
      </dgm:prSet>
      <dgm:spPr/>
    </dgm:pt>
  </dgm:ptLst>
  <dgm:cxnLst>
    <dgm:cxn modelId="{746227A7-9BBF-4EC8-806C-BCDDC15E6F21}" type="presOf" srcId="{AA5E327C-2ED7-4A78-A192-DE39D95DA78A}" destId="{22EA69DB-6A64-4D95-87E4-46D2AFA22427}"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0550-B72C-4D17-9E4F-792AE978100C}">
      <dsp:nvSpPr>
        <dsp:cNvPr id="0" name=""/>
        <dsp:cNvSpPr/>
      </dsp:nvSpPr>
      <dsp:spPr>
        <a:xfrm>
          <a:off x="0" y="1059"/>
          <a:ext cx="4971603" cy="173979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u="none" kern="1200" dirty="0"/>
            <a:t>Identify top trending categories by country? Is what’s popular in the US, the same in other countries?</a:t>
          </a:r>
          <a:endParaRPr lang="en-US" sz="2300" kern="1200" dirty="0"/>
        </a:p>
      </dsp:txBody>
      <dsp:txXfrm>
        <a:off x="84930" y="85989"/>
        <a:ext cx="4801743" cy="1569936"/>
      </dsp:txXfrm>
    </dsp:sp>
    <dsp:sp modelId="{6D0FB69E-75DE-4B3F-954D-8C68EC4D96EE}">
      <dsp:nvSpPr>
        <dsp:cNvPr id="0" name=""/>
        <dsp:cNvSpPr/>
      </dsp:nvSpPr>
      <dsp:spPr>
        <a:xfrm>
          <a:off x="0" y="1844082"/>
          <a:ext cx="4971603" cy="1765286"/>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 top trending categories vary over time?</a:t>
          </a:r>
        </a:p>
      </dsp:txBody>
      <dsp:txXfrm>
        <a:off x="86174" y="1930256"/>
        <a:ext cx="4799255" cy="1592938"/>
      </dsp:txXfrm>
    </dsp:sp>
    <dsp:sp modelId="{6285B670-FF17-443C-98FA-13C601CEB27A}">
      <dsp:nvSpPr>
        <dsp:cNvPr id="0" name=""/>
        <dsp:cNvSpPr/>
      </dsp:nvSpPr>
      <dsp:spPr>
        <a:xfrm>
          <a:off x="0" y="3704232"/>
          <a:ext cx="4971603" cy="1609134"/>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Are there categories that illicit more ‘likes’, ‘dislikes’ and comments over others?</a:t>
          </a:r>
        </a:p>
      </dsp:txBody>
      <dsp:txXfrm>
        <a:off x="78551" y="3782783"/>
        <a:ext cx="4814501" cy="1452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E5970-8BE9-417B-AC83-90661533767A}" type="datetimeFigureOut">
              <a:rPr lang="en-US" smtClean="0"/>
              <a:t>10/8/2019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32A2B-6ED9-457C-B072-B220DAABBE53}" type="slidenum">
              <a:rPr lang="en-US" smtClean="0"/>
              <a:t>‹#›</a:t>
            </a:fld>
            <a:endParaRPr lang="en-US"/>
          </a:p>
        </p:txBody>
      </p:sp>
    </p:spTree>
    <p:extLst>
      <p:ext uri="{BB962C8B-B14F-4D97-AF65-F5344CB8AC3E}">
        <p14:creationId xmlns:p14="http://schemas.microsoft.com/office/powerpoint/2010/main" val="335024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 </a:t>
            </a:r>
          </a:p>
          <a:p>
            <a:pPr marL="0" indent="0">
              <a:buFontTx/>
              <a:buNone/>
            </a:pPr>
            <a:r>
              <a:rPr lang="en-US" dirty="0"/>
              <a:t>At its core, our focus was on Categories of YouTube trending videos</a:t>
            </a:r>
          </a:p>
          <a:p>
            <a:pPr marL="171450" indent="-171450">
              <a:buFontTx/>
              <a:buChar char="-"/>
            </a:pPr>
            <a:endParaRPr lang="en-US" dirty="0"/>
          </a:p>
          <a:p>
            <a:pPr marL="171450" indent="-171450">
              <a:buFontTx/>
              <a:buChar char="-"/>
            </a:pPr>
            <a:r>
              <a:rPr lang="en-US" dirty="0"/>
              <a:t>We wanted to see if the category that trended the most in US was the same for other countries regardless of publishing day and how engaged their viewers were.</a:t>
            </a:r>
          </a:p>
          <a:p>
            <a:pPr marL="171450" indent="-171450">
              <a:buFontTx/>
              <a:buChar char="-"/>
            </a:pPr>
            <a:endParaRPr lang="en-US" dirty="0"/>
          </a:p>
          <a:p>
            <a:pPr marL="171450" indent="-171450">
              <a:buFontTx/>
              <a:buChar char="-"/>
            </a:pPr>
            <a:r>
              <a:rPr lang="en-US" dirty="0"/>
              <a:t>Used data from Kaggle. com</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“To determine the top-trending videos, YouTube uses a combination of factors including measuring users interactions (number of views, shares, comments and likes). Note that they’re not the most-viewed videos overall for the period of time”.</a:t>
            </a:r>
          </a:p>
          <a:p>
            <a:pPr marL="171450" indent="-171450">
              <a:buFontTx/>
              <a:buChar char="-"/>
            </a:pPr>
            <a:endParaRPr lang="en-US" dirty="0"/>
          </a:p>
          <a:p>
            <a:pPr marL="171450" indent="-171450">
              <a:buFontTx/>
              <a:buChar char="-"/>
            </a:pPr>
            <a:r>
              <a:rPr lang="en-US" dirty="0"/>
              <a:t>Had many columns that we decided only to focus in on what we found useful. Easy to get carried away.</a:t>
            </a:r>
          </a:p>
          <a:p>
            <a:pPr marL="628650" lvl="1" indent="-171450">
              <a:buFontTx/>
              <a:buChar char="-"/>
            </a:pPr>
            <a:r>
              <a:rPr lang="en-US" dirty="0"/>
              <a:t>Video Id, Trending Date, Publish Date, Title, Channel Title, Category ID, Publish Time, Tags, Views, Likes</a:t>
            </a:r>
          </a:p>
          <a:p>
            <a:endParaRPr lang="en-US" dirty="0"/>
          </a:p>
          <a:p>
            <a:r>
              <a:rPr lang="en-US" dirty="0"/>
              <a:t>Scaled Down - Originally 10 countries available. –Narrowed down to 3 from North America and 3 from Asia</a:t>
            </a:r>
          </a:p>
          <a:p>
            <a:pPr marL="0" indent="0">
              <a:buFontTx/>
              <a:buNone/>
            </a:pPr>
            <a:r>
              <a:rPr lang="en-US" dirty="0"/>
              <a:t>214, 723 rows of data </a:t>
            </a:r>
          </a:p>
          <a:p>
            <a:pPr marL="0" indent="0">
              <a:buFontTx/>
              <a:buNone/>
            </a:pPr>
            <a:endParaRPr lang="en-US" dirty="0"/>
          </a:p>
          <a:p>
            <a:r>
              <a:rPr lang="en-US" dirty="0"/>
              <a:t>Challenges</a:t>
            </a:r>
          </a:p>
          <a:p>
            <a:pPr marL="171450" indent="-171450">
              <a:buFontTx/>
              <a:buChar char="-"/>
            </a:pPr>
            <a:r>
              <a:rPr lang="en-US" dirty="0"/>
              <a:t>Video Titles and Tags were not in English</a:t>
            </a:r>
          </a:p>
          <a:p>
            <a:pPr marL="171450" indent="-171450">
              <a:buFontTx/>
              <a:buChar char="-"/>
            </a:pPr>
            <a:r>
              <a:rPr lang="en-US" dirty="0"/>
              <a:t>Category IDs were only numerical values, so we needed to pull in the JSON files to identify what the categories were.</a:t>
            </a:r>
          </a:p>
          <a:p>
            <a:pPr marL="171450" indent="-171450">
              <a:buFontTx/>
              <a:buChar char="-"/>
            </a:pPr>
            <a:r>
              <a:rPr lang="en-US" dirty="0"/>
              <a:t>In reviewing the Trending date – many video ids would trend on several dates and in several countries</a:t>
            </a:r>
          </a:p>
          <a:p>
            <a:pPr marL="171450" indent="-171450">
              <a:buFontTx/>
              <a:buChar char="-"/>
            </a:pPr>
            <a:r>
              <a:rPr lang="en-US" dirty="0"/>
              <a:t>Utilized </a:t>
            </a:r>
            <a:r>
              <a:rPr lang="en-US" dirty="0" err="1"/>
              <a:t>Timedate</a:t>
            </a:r>
            <a:r>
              <a:rPr lang="en-US" dirty="0"/>
              <a:t> library to manipulate the Publish Date</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3</a:t>
            </a:fld>
            <a:endParaRPr lang="en-US"/>
          </a:p>
        </p:txBody>
      </p:sp>
    </p:spTree>
    <p:extLst>
      <p:ext uri="{BB962C8B-B14F-4D97-AF65-F5344CB8AC3E}">
        <p14:creationId xmlns:p14="http://schemas.microsoft.com/office/powerpoint/2010/main" val="4019937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Rose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examining all 6 countries’ separately, Friday still trended similarly with the most trending videos published on that day.</a:t>
            </a:r>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12</a:t>
            </a:fld>
            <a:endParaRPr lang="en-US"/>
          </a:p>
        </p:txBody>
      </p:sp>
    </p:spTree>
    <p:extLst>
      <p:ext uri="{BB962C8B-B14F-4D97-AF65-F5344CB8AC3E}">
        <p14:creationId xmlns:p14="http://schemas.microsoft.com/office/powerpoint/2010/main" val="2918695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Rose</a:t>
            </a:r>
          </a:p>
          <a:p>
            <a:pPr lvl="0"/>
            <a:r>
              <a:rPr lang="en-US" sz="1200" kern="1200" dirty="0">
                <a:solidFill>
                  <a:schemeClr val="tx1"/>
                </a:solidFill>
                <a:effectLst/>
                <a:latin typeface="+mn-lt"/>
                <a:ea typeface="+mn-ea"/>
                <a:cs typeface="+mn-cs"/>
              </a:rPr>
              <a:t>In reviewing the top 6 trending categories by publish day, it was difficult to truly see what was happening on each day when you plotted all 6 categories on the same chart.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entertainment category’s volumes were much greater than the other categories causing the other categories to appear flat.</a:t>
            </a:r>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13</a:t>
            </a:fld>
            <a:endParaRPr lang="en-US"/>
          </a:p>
        </p:txBody>
      </p:sp>
    </p:spTree>
    <p:extLst>
      <p:ext uri="{BB962C8B-B14F-4D97-AF65-F5344CB8AC3E}">
        <p14:creationId xmlns:p14="http://schemas.microsoft.com/office/powerpoint/2010/main" val="3578606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Rose</a:t>
            </a:r>
          </a:p>
          <a:p>
            <a:pPr lvl="0"/>
            <a:r>
              <a:rPr lang="en-US" sz="1200" kern="1200" dirty="0">
                <a:solidFill>
                  <a:schemeClr val="tx1"/>
                </a:solidFill>
                <a:effectLst/>
                <a:latin typeface="+mn-lt"/>
                <a:ea typeface="+mn-ea"/>
                <a:cs typeface="+mn-cs"/>
              </a:rPr>
              <a:t>When each category was plotted individually, you are able to depict each category’s trends clearly.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5 out of the 6 categories reflect videos published on Friday as having the most trending videos. However, the ‘People &amp; Blogs’ category that had more videos that trended when published on Thursday. </a:t>
            </a:r>
          </a:p>
        </p:txBody>
      </p:sp>
      <p:sp>
        <p:nvSpPr>
          <p:cNvPr id="4" name="Slide Number Placeholder 3"/>
          <p:cNvSpPr>
            <a:spLocks noGrp="1"/>
          </p:cNvSpPr>
          <p:nvPr>
            <p:ph type="sldNum" sz="quarter" idx="5"/>
          </p:nvPr>
        </p:nvSpPr>
        <p:spPr/>
        <p:txBody>
          <a:bodyPr/>
          <a:lstStyle/>
          <a:p>
            <a:fld id="{EA632A2B-6ED9-457C-B072-B220DAABBE53}" type="slidenum">
              <a:rPr lang="en-US" smtClean="0"/>
              <a:t>14</a:t>
            </a:fld>
            <a:endParaRPr lang="en-US"/>
          </a:p>
        </p:txBody>
      </p:sp>
    </p:spTree>
    <p:extLst>
      <p:ext uri="{BB962C8B-B14F-4D97-AF65-F5344CB8AC3E}">
        <p14:creationId xmlns:p14="http://schemas.microsoft.com/office/powerpoint/2010/main" val="923466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Jesus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get my data I pulled the relevant information that pertained to my questions, </a:t>
            </a:r>
            <a:r>
              <a:rPr lang="en-US" sz="1200" kern="1200" dirty="0" err="1">
                <a:solidFill>
                  <a:schemeClr val="tx1"/>
                </a:solidFill>
                <a:effectLst/>
                <a:latin typeface="+mn-lt"/>
                <a:ea typeface="+mn-ea"/>
                <a:cs typeface="+mn-cs"/>
              </a:rPr>
              <a:t>category_id</a:t>
            </a:r>
            <a:r>
              <a:rPr lang="en-US" sz="1200" kern="1200" dirty="0">
                <a:solidFill>
                  <a:schemeClr val="tx1"/>
                </a:solidFill>
                <a:effectLst/>
                <a:latin typeface="+mn-lt"/>
                <a:ea typeface="+mn-ea"/>
                <a:cs typeface="+mn-cs"/>
              </a:rPr>
              <a:t>, likes, dislikes, and comment count. To get my data I grouped by category ID, then sorted each column by their top values and took the top 5 up based on </a:t>
            </a:r>
            <a:r>
              <a:rPr lang="en-US" sz="1200" kern="1200" dirty="0" err="1">
                <a:solidFill>
                  <a:schemeClr val="tx1"/>
                </a:solidFill>
                <a:effectLst/>
                <a:latin typeface="+mn-lt"/>
                <a:ea typeface="+mn-ea"/>
                <a:cs typeface="+mn-cs"/>
              </a:rPr>
              <a:t>category_id</a:t>
            </a:r>
            <a:r>
              <a:rPr lang="en-US" sz="1200" kern="1200" dirty="0">
                <a:solidFill>
                  <a:schemeClr val="tx1"/>
                </a:solidFill>
                <a:effectLst/>
                <a:latin typeface="+mn-lt"/>
                <a:ea typeface="+mn-ea"/>
                <a:cs typeface="+mn-cs"/>
              </a:rPr>
              <a:t>. Each column was merged together until I had the dataframe with the info I wanted. </a:t>
            </a:r>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15</a:t>
            </a:fld>
            <a:endParaRPr lang="en-US"/>
          </a:p>
        </p:txBody>
      </p:sp>
    </p:spTree>
    <p:extLst>
      <p:ext uri="{BB962C8B-B14F-4D97-AF65-F5344CB8AC3E}">
        <p14:creationId xmlns:p14="http://schemas.microsoft.com/office/powerpoint/2010/main" val="1318897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Jesus:</a:t>
            </a:r>
          </a:p>
          <a:p>
            <a:endParaRPr lang="en-US" dirty="0"/>
          </a:p>
          <a:p>
            <a:r>
              <a:rPr lang="en-US" sz="1200" b="1" kern="1200" dirty="0">
                <a:solidFill>
                  <a:schemeClr val="tx1"/>
                </a:solidFill>
                <a:effectLst/>
                <a:latin typeface="+mn-lt"/>
                <a:ea typeface="+mn-ea"/>
                <a:cs typeface="+mn-cs"/>
              </a:rPr>
              <a:t>Likes</a:t>
            </a:r>
            <a:r>
              <a:rPr lang="en-US" sz="1200" kern="1200" dirty="0">
                <a:solidFill>
                  <a:schemeClr val="tx1"/>
                </a:solidFill>
                <a:effectLst/>
                <a:latin typeface="+mn-lt"/>
                <a:ea typeface="+mn-ea"/>
                <a:cs typeface="+mn-cs"/>
              </a:rPr>
              <a:t> Analysis</a:t>
            </a:r>
          </a:p>
          <a:p>
            <a:r>
              <a:rPr lang="en-US" sz="1200" kern="1200" dirty="0">
                <a:solidFill>
                  <a:schemeClr val="tx1"/>
                </a:solidFill>
                <a:effectLst/>
                <a:latin typeface="+mn-lt"/>
                <a:ea typeface="+mn-ea"/>
                <a:cs typeface="+mn-cs"/>
              </a:rPr>
              <a:t>Overall it seems as though the countries we chose, seem to follow the trend from the US. It’s interesting to note that music in the US has an astronomical number of likes. Top categories by country: </a:t>
            </a:r>
          </a:p>
          <a:p>
            <a:r>
              <a:rPr lang="en-US" sz="1200" kern="1200" dirty="0">
                <a:solidFill>
                  <a:schemeClr val="tx1"/>
                </a:solidFill>
                <a:effectLst/>
                <a:latin typeface="+mn-lt"/>
                <a:ea typeface="+mn-ea"/>
                <a:cs typeface="+mn-cs"/>
              </a:rPr>
              <a:t>Canada, India -&gt; Entertainment</a:t>
            </a:r>
          </a:p>
          <a:p>
            <a:r>
              <a:rPr lang="en-US" sz="1200" kern="1200" dirty="0">
                <a:solidFill>
                  <a:schemeClr val="tx1"/>
                </a:solidFill>
                <a:effectLst/>
                <a:latin typeface="+mn-lt"/>
                <a:ea typeface="+mn-ea"/>
                <a:cs typeface="+mn-cs"/>
              </a:rPr>
              <a:t>USA, Mexico, Japan, South Korea -&gt; Music</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Engagement</a:t>
            </a:r>
            <a:r>
              <a:rPr lang="en-US" sz="1200" kern="1200" dirty="0">
                <a:solidFill>
                  <a:schemeClr val="tx1"/>
                </a:solidFill>
                <a:effectLst/>
                <a:latin typeface="+mn-lt"/>
                <a:ea typeface="+mn-ea"/>
                <a:cs typeface="+mn-cs"/>
              </a:rPr>
              <a:t>: Music and Entertainment seem to illicit the most likes which makes sense since those are the top categories. Its interesting that see that besides Canada and the US, India seems to get more likes but not nearly what you would expect from a country with 1 billion+ people.</a:t>
            </a:r>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16</a:t>
            </a:fld>
            <a:endParaRPr lang="en-US"/>
          </a:p>
        </p:txBody>
      </p:sp>
    </p:spTree>
    <p:extLst>
      <p:ext uri="{BB962C8B-B14F-4D97-AF65-F5344CB8AC3E}">
        <p14:creationId xmlns:p14="http://schemas.microsoft.com/office/powerpoint/2010/main" val="3073796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Jesus:</a:t>
            </a:r>
          </a:p>
          <a:p>
            <a:endParaRPr lang="en-US" dirty="0"/>
          </a:p>
          <a:p>
            <a:r>
              <a:rPr lang="en-US" sz="1200" kern="1200" dirty="0">
                <a:solidFill>
                  <a:schemeClr val="tx1"/>
                </a:solidFill>
                <a:effectLst/>
                <a:latin typeface="+mn-lt"/>
                <a:ea typeface="+mn-ea"/>
                <a:cs typeface="+mn-cs"/>
              </a:rPr>
              <a:t>Canada, Mexico, Japan, South Korea -&gt; Entertainment</a:t>
            </a:r>
          </a:p>
          <a:p>
            <a:r>
              <a:rPr lang="en-US" sz="1200" kern="1200" dirty="0">
                <a:solidFill>
                  <a:schemeClr val="tx1"/>
                </a:solidFill>
                <a:effectLst/>
                <a:latin typeface="+mn-lt"/>
                <a:ea typeface="+mn-ea"/>
                <a:cs typeface="+mn-cs"/>
              </a:rPr>
              <a:t>USA -&gt; Music</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Based on the categories in likes I expected Entertainment and Music to be the top categories for dislikes. Although it seems as though more countries interact with likes, that’s a bit misleading because the number of dislikes are way lower than the total number of likes. As before Canada, USA and India lead the charge with more interaction with dislikes. For dislikes  its interesting to note that the last of the top five has been replaced by sports. Sports didn’t show up in likes but showed up in dislikes, so it seems as though people that are watching with sports videos are more likely to interact with the dislike button than the like button. Overall the dislike button gets way less interaction than the like button. Our top disliked category has a little over 5 million dislikes while our top like has 1.4 billion likes. I think with further analysis that would be an interesting question to answer. Why do people interact with like? Are they using it as a bookmark? Do people tend to close out videos they don’t like etc.</a:t>
            </a:r>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17</a:t>
            </a:fld>
            <a:endParaRPr lang="en-US"/>
          </a:p>
        </p:txBody>
      </p:sp>
    </p:spTree>
    <p:extLst>
      <p:ext uri="{BB962C8B-B14F-4D97-AF65-F5344CB8AC3E}">
        <p14:creationId xmlns:p14="http://schemas.microsoft.com/office/powerpoint/2010/main" val="2064473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Jesus:</a:t>
            </a:r>
          </a:p>
          <a:p>
            <a:endParaRPr lang="en-US" dirty="0"/>
          </a:p>
          <a:p>
            <a:r>
              <a:rPr lang="en-US" sz="1200" kern="1200" dirty="0">
                <a:solidFill>
                  <a:schemeClr val="tx1"/>
                </a:solidFill>
                <a:effectLst/>
                <a:latin typeface="+mn-lt"/>
                <a:ea typeface="+mn-ea"/>
                <a:cs typeface="+mn-cs"/>
              </a:rPr>
              <a:t>Canada, Mexico-&gt;  Entertainment</a:t>
            </a:r>
          </a:p>
          <a:p>
            <a:r>
              <a:rPr lang="en-US" sz="1200" kern="1200" dirty="0">
                <a:solidFill>
                  <a:schemeClr val="tx1"/>
                </a:solidFill>
                <a:effectLst/>
                <a:latin typeface="+mn-lt"/>
                <a:ea typeface="+mn-ea"/>
                <a:cs typeface="+mn-cs"/>
              </a:rPr>
              <a:t>USA , India, Japan, South Korea-&gt; Music</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most commented the same categories from likes have reappeared. It’s interesting to note that music and entertainment seem to get more comments than dislikes in the categories. It seems as though people interact more with videos they like than with videos they don’t. One thing about comment count is that it does not take into account if it was a positive comment or negative. So while they are interacting with comments it doesn’t mean they like the video. Another possible question could be into looking into positive and negative comments. Are people not interacting with the dislike button but they are voicing their opinions in the comments? </a:t>
            </a:r>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18</a:t>
            </a:fld>
            <a:endParaRPr lang="en-US"/>
          </a:p>
        </p:txBody>
      </p:sp>
    </p:spTree>
    <p:extLst>
      <p:ext uri="{BB962C8B-B14F-4D97-AF65-F5344CB8AC3E}">
        <p14:creationId xmlns:p14="http://schemas.microsoft.com/office/powerpoint/2010/main" val="4139957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Jesus: </a:t>
            </a:r>
          </a:p>
          <a:p>
            <a:pPr marL="0" indent="0">
              <a:buFontTx/>
              <a:buNone/>
            </a:pPr>
            <a:endParaRPr lang="en-US" dirty="0"/>
          </a:p>
          <a:p>
            <a:pPr marL="0" indent="0">
              <a:buFontTx/>
              <a:buNone/>
            </a:pPr>
            <a:r>
              <a:rPr lang="en-US" dirty="0"/>
              <a:t>In conclusion, </a:t>
            </a:r>
          </a:p>
          <a:p>
            <a:pPr marL="0" indent="0">
              <a:buFontTx/>
              <a:buNone/>
            </a:pPr>
            <a:r>
              <a:rPr lang="en-US" b="1" u="sng" dirty="0"/>
              <a:t>Entertainment</a:t>
            </a:r>
            <a:r>
              <a:rPr lang="en-US" dirty="0"/>
              <a:t> was the lead category </a:t>
            </a:r>
          </a:p>
          <a:p>
            <a:pPr marL="0" indent="0">
              <a:buFontTx/>
              <a:buNone/>
            </a:pPr>
            <a:r>
              <a:rPr lang="en-US" dirty="0"/>
              <a:t>	- regardless of which country you were in, irrespective of the time the video was published, and when reviewing the amount of engagement factors such as likes, dislikes and comments.</a:t>
            </a:r>
          </a:p>
        </p:txBody>
      </p:sp>
      <p:sp>
        <p:nvSpPr>
          <p:cNvPr id="4" name="Slide Number Placeholder 3"/>
          <p:cNvSpPr>
            <a:spLocks noGrp="1"/>
          </p:cNvSpPr>
          <p:nvPr>
            <p:ph type="sldNum" sz="quarter" idx="5"/>
          </p:nvPr>
        </p:nvSpPr>
        <p:spPr/>
        <p:txBody>
          <a:bodyPr/>
          <a:lstStyle/>
          <a:p>
            <a:fld id="{EA632A2B-6ED9-457C-B072-B220DAABBE53}" type="slidenum">
              <a:rPr lang="en-US" smtClean="0"/>
              <a:t>19</a:t>
            </a:fld>
            <a:endParaRPr lang="en-US"/>
          </a:p>
        </p:txBody>
      </p:sp>
    </p:spTree>
    <p:extLst>
      <p:ext uri="{BB962C8B-B14F-4D97-AF65-F5344CB8AC3E}">
        <p14:creationId xmlns:p14="http://schemas.microsoft.com/office/powerpoint/2010/main" val="253048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a:t>
            </a:r>
          </a:p>
          <a:p>
            <a:r>
              <a:rPr lang="en-US" dirty="0"/>
              <a:t>These are the questions that we were looking to answer based on the data that we selected.</a:t>
            </a:r>
          </a:p>
          <a:p>
            <a:endParaRPr lang="en-US" dirty="0"/>
          </a:p>
          <a:p>
            <a:r>
              <a:rPr lang="en-US" dirty="0"/>
              <a:t>Talk about how we divided the work.</a:t>
            </a:r>
          </a:p>
        </p:txBody>
      </p:sp>
      <p:sp>
        <p:nvSpPr>
          <p:cNvPr id="4" name="Slide Number Placeholder 3"/>
          <p:cNvSpPr>
            <a:spLocks noGrp="1"/>
          </p:cNvSpPr>
          <p:nvPr>
            <p:ph type="sldNum" sz="quarter" idx="5"/>
          </p:nvPr>
        </p:nvSpPr>
        <p:spPr/>
        <p:txBody>
          <a:bodyPr/>
          <a:lstStyle/>
          <a:p>
            <a:fld id="{EA632A2B-6ED9-457C-B072-B220DAABBE53}" type="slidenum">
              <a:rPr lang="en-US" smtClean="0"/>
              <a:t>4</a:t>
            </a:fld>
            <a:endParaRPr lang="en-US"/>
          </a:p>
        </p:txBody>
      </p:sp>
    </p:spTree>
    <p:extLst>
      <p:ext uri="{BB962C8B-B14F-4D97-AF65-F5344CB8AC3E}">
        <p14:creationId xmlns:p14="http://schemas.microsoft.com/office/powerpoint/2010/main" val="270894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Jesus</a:t>
            </a:r>
          </a:p>
          <a:p>
            <a:endParaRPr lang="en-US" dirty="0"/>
          </a:p>
          <a:p>
            <a:r>
              <a:rPr lang="en-US" dirty="0"/>
              <a:t>- re-introduce this question and slides 6 - 8</a:t>
            </a:r>
          </a:p>
        </p:txBody>
      </p:sp>
      <p:sp>
        <p:nvSpPr>
          <p:cNvPr id="4" name="Slide Number Placeholder 3"/>
          <p:cNvSpPr>
            <a:spLocks noGrp="1"/>
          </p:cNvSpPr>
          <p:nvPr>
            <p:ph type="sldNum" sz="quarter" idx="5"/>
          </p:nvPr>
        </p:nvSpPr>
        <p:spPr/>
        <p:txBody>
          <a:bodyPr/>
          <a:lstStyle/>
          <a:p>
            <a:fld id="{EA632A2B-6ED9-457C-B072-B220DAABBE53}" type="slidenum">
              <a:rPr lang="en-US" smtClean="0"/>
              <a:t>5</a:t>
            </a:fld>
            <a:endParaRPr lang="en-US"/>
          </a:p>
        </p:txBody>
      </p:sp>
    </p:spTree>
    <p:extLst>
      <p:ext uri="{BB962C8B-B14F-4D97-AF65-F5344CB8AC3E}">
        <p14:creationId xmlns:p14="http://schemas.microsoft.com/office/powerpoint/2010/main" val="3250986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Jesus: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Entertainment category leads in the United States as the most trending category followed by music ,while the least trending categories are ‘Nonprofits and Activism’ and ‘Shows’.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struggles Ryan had was in formatting the x-axis x-ticks so that the PNG didn’t cut it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Ryan also utilized a library called Seaborn (similar to Matplotlib) to produce these colorful charts. </a:t>
            </a:r>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6</a:t>
            </a:fld>
            <a:endParaRPr lang="en-US"/>
          </a:p>
        </p:txBody>
      </p:sp>
    </p:spTree>
    <p:extLst>
      <p:ext uri="{BB962C8B-B14F-4D97-AF65-F5344CB8AC3E}">
        <p14:creationId xmlns:p14="http://schemas.microsoft.com/office/powerpoint/2010/main" val="574656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Jesus:</a:t>
            </a:r>
          </a:p>
          <a:p>
            <a:pPr lvl="0"/>
            <a:r>
              <a:rPr lang="en-US" sz="1200" kern="1200" dirty="0">
                <a:solidFill>
                  <a:schemeClr val="tx1"/>
                </a:solidFill>
                <a:effectLst/>
                <a:latin typeface="+mn-lt"/>
                <a:ea typeface="+mn-ea"/>
                <a:cs typeface="+mn-cs"/>
              </a:rPr>
              <a:t>In the North American countries Entertainment categories happens to be the most trending  while the least trending category happens to vary from country to country.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Let’s see if this is consistent with the Asian countries….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add, in our excel files, the category’s were identified by category id’s. Luckily, Kaggle put out JSON files that Ryan pulled in to translate the category IDs to their corresponding Category descriptions.</a:t>
            </a:r>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7</a:t>
            </a:fld>
            <a:endParaRPr lang="en-US"/>
          </a:p>
        </p:txBody>
      </p:sp>
    </p:spTree>
    <p:extLst>
      <p:ext uri="{BB962C8B-B14F-4D97-AF65-F5344CB8AC3E}">
        <p14:creationId xmlns:p14="http://schemas.microsoft.com/office/powerpoint/2010/main" val="115303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Jesus: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Entertainment Category is also the top trending category in the 3 Asian countries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all the six countries it is evident that the entertainment category is the top trending category.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least trending category does vary from country to country.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For example: Japan - the least trending category does differ from that in Mexico and the one in the United States.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8</a:t>
            </a:fld>
            <a:endParaRPr lang="en-US"/>
          </a:p>
        </p:txBody>
      </p:sp>
    </p:spTree>
    <p:extLst>
      <p:ext uri="{BB962C8B-B14F-4D97-AF65-F5344CB8AC3E}">
        <p14:creationId xmlns:p14="http://schemas.microsoft.com/office/powerpoint/2010/main" val="302785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a:t>
            </a:r>
          </a:p>
          <a:p>
            <a:endParaRPr lang="en-US" dirty="0"/>
          </a:p>
          <a:p>
            <a:r>
              <a:rPr lang="en-US" dirty="0"/>
              <a:t>Data is based off of the Publishing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Utilized </a:t>
            </a:r>
            <a:r>
              <a:rPr lang="en-US" dirty="0" err="1"/>
              <a:t>Timedate</a:t>
            </a:r>
            <a:r>
              <a:rPr lang="en-US" dirty="0"/>
              <a:t> library to manipulate the Publish 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was in a string, YYYY/DD/MM format and we needed a function from </a:t>
            </a:r>
            <a:r>
              <a:rPr lang="en-US" dirty="0" err="1"/>
              <a:t>Timedate</a:t>
            </a:r>
            <a:r>
              <a:rPr lang="en-US" dirty="0"/>
              <a:t> to be able to convert this to which day of the week that date landed 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9</a:t>
            </a:fld>
            <a:endParaRPr lang="en-US"/>
          </a:p>
        </p:txBody>
      </p:sp>
    </p:spTree>
    <p:extLst>
      <p:ext uri="{BB962C8B-B14F-4D97-AF65-F5344CB8AC3E}">
        <p14:creationId xmlns:p14="http://schemas.microsoft.com/office/powerpoint/2010/main" val="1024210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Rose</a:t>
            </a:r>
          </a:p>
          <a:p>
            <a:r>
              <a:rPr lang="en-US" sz="1200" kern="1200" dirty="0">
                <a:solidFill>
                  <a:schemeClr val="tx1"/>
                </a:solidFill>
                <a:effectLst/>
                <a:latin typeface="+mn-lt"/>
                <a:ea typeface="+mn-ea"/>
                <a:cs typeface="+mn-cs"/>
              </a:rPr>
              <a:t>In reviewing the data:</a:t>
            </a:r>
          </a:p>
          <a:p>
            <a:pPr lvl="0"/>
            <a:r>
              <a:rPr lang="en-US" sz="1200" kern="1200" dirty="0">
                <a:solidFill>
                  <a:schemeClr val="tx1"/>
                </a:solidFill>
                <a:effectLst/>
                <a:latin typeface="+mn-lt"/>
                <a:ea typeface="+mn-ea"/>
                <a:cs typeface="+mn-cs"/>
              </a:rPr>
              <a:t>The data spanned between 2017 – 2018. </a:t>
            </a:r>
          </a:p>
          <a:p>
            <a:endParaRPr lang="en-US" dirty="0"/>
          </a:p>
          <a:p>
            <a:pPr lvl="0"/>
            <a:r>
              <a:rPr lang="en-US" sz="1200" kern="1200" dirty="0">
                <a:solidFill>
                  <a:schemeClr val="tx1"/>
                </a:solidFill>
                <a:effectLst/>
                <a:latin typeface="+mn-lt"/>
                <a:ea typeface="+mn-ea"/>
                <a:cs typeface="+mn-cs"/>
              </a:rPr>
              <a:t>We didn’t have a complete years’ worth of data. </a:t>
            </a:r>
          </a:p>
          <a:p>
            <a:pPr lvl="1"/>
            <a:r>
              <a:rPr lang="en-US" sz="1200" kern="1200" dirty="0">
                <a:solidFill>
                  <a:schemeClr val="tx1"/>
                </a:solidFill>
                <a:effectLst/>
                <a:latin typeface="+mn-lt"/>
                <a:ea typeface="+mn-ea"/>
                <a:cs typeface="+mn-cs"/>
              </a:rPr>
              <a:t>The data consisted of videos that were published during an 8 month period. (between November of 2017 through June 2018).</a:t>
            </a:r>
          </a:p>
          <a:p>
            <a:endParaRPr lang="en-US" dirty="0"/>
          </a:p>
          <a:p>
            <a:pPr lvl="0"/>
            <a:r>
              <a:rPr lang="en-US" sz="1200" kern="1200" dirty="0">
                <a:solidFill>
                  <a:schemeClr val="tx1"/>
                </a:solidFill>
                <a:effectLst/>
                <a:latin typeface="+mn-lt"/>
                <a:ea typeface="+mn-ea"/>
                <a:cs typeface="+mn-cs"/>
              </a:rPr>
              <a:t>This made it challenging to determine category changes from a seasonal perspective.</a:t>
            </a:r>
          </a:p>
          <a:p>
            <a:pPr lvl="0"/>
            <a:r>
              <a:rPr lang="en-US" sz="1200" kern="1200" dirty="0">
                <a:solidFill>
                  <a:schemeClr val="tx1"/>
                </a:solidFill>
                <a:effectLst/>
                <a:latin typeface="+mn-lt"/>
                <a:ea typeface="+mn-ea"/>
                <a:cs typeface="+mn-cs"/>
              </a:rPr>
              <a:t>This led us to zoom in our timeframe to a ‘by day of the week’ window that resulted in a more useful study.</a:t>
            </a:r>
          </a:p>
          <a:p>
            <a:endParaRPr lang="en-US" dirty="0"/>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10</a:t>
            </a:fld>
            <a:endParaRPr lang="en-US"/>
          </a:p>
        </p:txBody>
      </p:sp>
    </p:spTree>
    <p:extLst>
      <p:ext uri="{BB962C8B-B14F-4D97-AF65-F5344CB8AC3E}">
        <p14:creationId xmlns:p14="http://schemas.microsoft.com/office/powerpoint/2010/main" val="3505230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Rose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More trending videos are published on Friday versus other days of the week with the lowest being published on Saturdays and Sundays.</a:t>
            </a:r>
          </a:p>
          <a:p>
            <a:endParaRPr lang="en-US" dirty="0"/>
          </a:p>
        </p:txBody>
      </p:sp>
      <p:sp>
        <p:nvSpPr>
          <p:cNvPr id="4" name="Slide Number Placeholder 3"/>
          <p:cNvSpPr>
            <a:spLocks noGrp="1"/>
          </p:cNvSpPr>
          <p:nvPr>
            <p:ph type="sldNum" sz="quarter" idx="5"/>
          </p:nvPr>
        </p:nvSpPr>
        <p:spPr/>
        <p:txBody>
          <a:bodyPr/>
          <a:lstStyle/>
          <a:p>
            <a:fld id="{EA632A2B-6ED9-457C-B072-B220DAABBE53}" type="slidenum">
              <a:rPr lang="en-US" smtClean="0"/>
              <a:t>11</a:t>
            </a:fld>
            <a:endParaRPr lang="en-US"/>
          </a:p>
        </p:txBody>
      </p:sp>
    </p:spTree>
    <p:extLst>
      <p:ext uri="{BB962C8B-B14F-4D97-AF65-F5344CB8AC3E}">
        <p14:creationId xmlns:p14="http://schemas.microsoft.com/office/powerpoint/2010/main" val="353340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36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334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9316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728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592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75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43016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775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058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430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9648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99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20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285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5458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357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787722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9.png"/><Relationship Id="rId7" Type="http://schemas.openxmlformats.org/officeDocument/2006/relationships/diagramQuickStyle" Target="../diagrams/quickStyle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0.png"/><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55A9-8C79-43F2-9B72-15C5706EDCC4}"/>
              </a:ext>
            </a:extLst>
          </p:cNvPr>
          <p:cNvSpPr>
            <a:spLocks noGrp="1"/>
          </p:cNvSpPr>
          <p:nvPr>
            <p:ph type="ctrTitle"/>
          </p:nvPr>
        </p:nvSpPr>
        <p:spPr>
          <a:xfrm>
            <a:off x="3730753" y="1806236"/>
            <a:ext cx="3224750" cy="2436848"/>
          </a:xfrm>
        </p:spPr>
        <p:txBody>
          <a:bodyPr>
            <a:normAutofit fontScale="90000"/>
          </a:bodyPr>
          <a:lstStyle/>
          <a:p>
            <a:pPr algn="l">
              <a:lnSpc>
                <a:spcPct val="90000"/>
              </a:lnSpc>
            </a:pPr>
            <a:r>
              <a:rPr lang="en-US"/>
              <a:t>Trending YouTube Categories By Country</a:t>
            </a:r>
          </a:p>
        </p:txBody>
      </p:sp>
      <p:sp>
        <p:nvSpPr>
          <p:cNvPr id="3" name="Subtitle 2">
            <a:extLst>
              <a:ext uri="{FF2B5EF4-FFF2-40B4-BE49-F238E27FC236}">
                <a16:creationId xmlns:a16="http://schemas.microsoft.com/office/drawing/2014/main" id="{691A987F-895E-4B2D-8063-7582E7184A3E}"/>
              </a:ext>
            </a:extLst>
          </p:cNvPr>
          <p:cNvSpPr>
            <a:spLocks noGrp="1"/>
          </p:cNvSpPr>
          <p:nvPr>
            <p:ph type="subTitle" idx="1"/>
          </p:nvPr>
        </p:nvSpPr>
        <p:spPr>
          <a:xfrm>
            <a:off x="0" y="6110517"/>
            <a:ext cx="7225047" cy="653282"/>
          </a:xfrm>
        </p:spPr>
        <p:txBody>
          <a:bodyPr>
            <a:noAutofit/>
          </a:bodyPr>
          <a:lstStyle/>
          <a:p>
            <a:pPr algn="l">
              <a:lnSpc>
                <a:spcPct val="90000"/>
              </a:lnSpc>
            </a:pPr>
            <a:r>
              <a:rPr lang="en-US" sz="2000" dirty="0"/>
              <a:t>Ryan </a:t>
            </a:r>
            <a:r>
              <a:rPr lang="en-US" sz="2000" dirty="0" err="1"/>
              <a:t>Namasaka</a:t>
            </a:r>
            <a:r>
              <a:rPr lang="en-US" sz="2000" dirty="0"/>
              <a:t>, Rose Militante and Jesus Zamora</a:t>
            </a:r>
          </a:p>
        </p:txBody>
      </p:sp>
      <p:pic>
        <p:nvPicPr>
          <p:cNvPr id="1026" name="Picture 2" descr="Related image">
            <a:extLst>
              <a:ext uri="{FF2B5EF4-FFF2-40B4-BE49-F238E27FC236}">
                <a16:creationId xmlns:a16="http://schemas.microsoft.com/office/drawing/2014/main" id="{7C3737EC-76F9-4C85-BF8D-6F51A889CA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453" y="2019854"/>
            <a:ext cx="2824269" cy="282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86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56A1F185-6AA9-40AB-8D2E-47A4E3BC5E98}"/>
              </a:ext>
            </a:extLst>
          </p:cNvPr>
          <p:cNvPicPr>
            <a:picLocks noChangeAspect="1"/>
          </p:cNvPicPr>
          <p:nvPr/>
        </p:nvPicPr>
        <p:blipFill>
          <a:blip r:embed="rId3"/>
          <a:stretch>
            <a:fillRect/>
          </a:stretch>
        </p:blipFill>
        <p:spPr>
          <a:xfrm>
            <a:off x="149416" y="962693"/>
            <a:ext cx="5000615" cy="3333742"/>
          </a:xfrm>
          <a:prstGeom prst="rect">
            <a:avLst/>
          </a:prstGeom>
        </p:spPr>
      </p:pic>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A screenshot of a cell phone&#10;&#10;Description automatically generated">
            <a:extLst>
              <a:ext uri="{FF2B5EF4-FFF2-40B4-BE49-F238E27FC236}">
                <a16:creationId xmlns:a16="http://schemas.microsoft.com/office/drawing/2014/main" id="{EBB3A7FB-6ACF-4A9D-86FD-A327E3793E6D}"/>
              </a:ext>
            </a:extLst>
          </p:cNvPr>
          <p:cNvPicPr>
            <a:picLocks noChangeAspect="1"/>
          </p:cNvPicPr>
          <p:nvPr/>
        </p:nvPicPr>
        <p:blipFill>
          <a:blip r:embed="rId4"/>
          <a:stretch>
            <a:fillRect/>
          </a:stretch>
        </p:blipFill>
        <p:spPr>
          <a:xfrm>
            <a:off x="3935600" y="1838327"/>
            <a:ext cx="5169993" cy="3446661"/>
          </a:xfrm>
          <a:prstGeom prst="rect">
            <a:avLst/>
          </a:prstGeom>
        </p:spPr>
      </p:pic>
      <p:sp>
        <p:nvSpPr>
          <p:cNvPr id="10" name="TextBox 9">
            <a:extLst>
              <a:ext uri="{FF2B5EF4-FFF2-40B4-BE49-F238E27FC236}">
                <a16:creationId xmlns:a16="http://schemas.microsoft.com/office/drawing/2014/main" id="{C26C40B5-CD78-489E-8506-A765A7CC9A05}"/>
              </a:ext>
            </a:extLst>
          </p:cNvPr>
          <p:cNvSpPr txBox="1"/>
          <p:nvPr/>
        </p:nvSpPr>
        <p:spPr>
          <a:xfrm>
            <a:off x="466725" y="5200650"/>
            <a:ext cx="8210550" cy="1384995"/>
          </a:xfrm>
          <a:prstGeom prst="rect">
            <a:avLst/>
          </a:prstGeom>
          <a:noFill/>
        </p:spPr>
        <p:txBody>
          <a:bodyPr wrap="square" rtlCol="0">
            <a:spAutoFit/>
          </a:bodyPr>
          <a:lstStyle/>
          <a:p>
            <a:pPr algn="ctr"/>
            <a:r>
              <a:rPr lang="en-US" sz="2400" dirty="0">
                <a:solidFill>
                  <a:schemeClr val="accent1"/>
                </a:solidFill>
                <a:latin typeface="+mj-lt"/>
              </a:rPr>
              <a:t>The data only consisted of videos that were published during an 8-month period. </a:t>
            </a:r>
          </a:p>
          <a:p>
            <a:pPr algn="ctr"/>
            <a:r>
              <a:rPr lang="en-US" dirty="0">
                <a:solidFill>
                  <a:schemeClr val="accent2">
                    <a:lumMod val="60000"/>
                    <a:lumOff val="40000"/>
                  </a:schemeClr>
                </a:solidFill>
                <a:latin typeface="+mj-lt"/>
              </a:rPr>
              <a:t>(November of 2017 through June 2018)</a:t>
            </a:r>
          </a:p>
          <a:p>
            <a:pPr algn="ctr"/>
            <a:endParaRPr lang="en-US" dirty="0">
              <a:solidFill>
                <a:schemeClr val="accent2">
                  <a:lumMod val="60000"/>
                  <a:lumOff val="40000"/>
                </a:schemeClr>
              </a:solidFill>
              <a:latin typeface="+mj-lt"/>
            </a:endParaRPr>
          </a:p>
        </p:txBody>
      </p:sp>
      <p:graphicFrame>
        <p:nvGraphicFramePr>
          <p:cNvPr id="8" name="Title 1">
            <a:extLst>
              <a:ext uri="{FF2B5EF4-FFF2-40B4-BE49-F238E27FC236}">
                <a16:creationId xmlns:a16="http://schemas.microsoft.com/office/drawing/2014/main" id="{1DDCEA81-B009-4488-B354-9576A68E0840}"/>
              </a:ext>
            </a:extLst>
          </p:cNvPr>
          <p:cNvGraphicFramePr/>
          <p:nvPr>
            <p:extLst>
              <p:ext uri="{D42A27DB-BD31-4B8C-83A1-F6EECF244321}">
                <p14:modId xmlns:p14="http://schemas.microsoft.com/office/powerpoint/2010/main" val="3994743962"/>
              </p:ext>
            </p:extLst>
          </p:nvPr>
        </p:nvGraphicFramePr>
        <p:xfrm>
          <a:off x="149416" y="63904"/>
          <a:ext cx="8769204" cy="8376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2759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753F0420-32A2-4BBD-B38F-31625002E18E}"/>
              </a:ext>
            </a:extLst>
          </p:cNvPr>
          <p:cNvPicPr>
            <a:picLocks noChangeAspect="1"/>
          </p:cNvPicPr>
          <p:nvPr/>
        </p:nvPicPr>
        <p:blipFill>
          <a:blip r:embed="rId3"/>
          <a:stretch>
            <a:fillRect/>
          </a:stretch>
        </p:blipFill>
        <p:spPr>
          <a:xfrm>
            <a:off x="152401" y="555625"/>
            <a:ext cx="8886824" cy="5924549"/>
          </a:xfrm>
          <a:prstGeom prst="rect">
            <a:avLst/>
          </a:prstGeom>
        </p:spPr>
      </p:pic>
    </p:spTree>
    <p:extLst>
      <p:ext uri="{BB962C8B-B14F-4D97-AF65-F5344CB8AC3E}">
        <p14:creationId xmlns:p14="http://schemas.microsoft.com/office/powerpoint/2010/main" val="334143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descr="A picture containing implement, stationary, pencil&#10;&#10;Description automatically generated">
            <a:extLst>
              <a:ext uri="{FF2B5EF4-FFF2-40B4-BE49-F238E27FC236}">
                <a16:creationId xmlns:a16="http://schemas.microsoft.com/office/drawing/2014/main" id="{94A59C81-A743-4B34-A69B-B937C88D3089}"/>
              </a:ext>
            </a:extLst>
          </p:cNvPr>
          <p:cNvPicPr>
            <a:picLocks noChangeAspect="1"/>
          </p:cNvPicPr>
          <p:nvPr/>
        </p:nvPicPr>
        <p:blipFill>
          <a:blip r:embed="rId3"/>
          <a:stretch>
            <a:fillRect/>
          </a:stretch>
        </p:blipFill>
        <p:spPr>
          <a:xfrm>
            <a:off x="128612" y="457200"/>
            <a:ext cx="9015388" cy="6010258"/>
          </a:xfrm>
          <a:prstGeom prst="rect">
            <a:avLst/>
          </a:prstGeom>
        </p:spPr>
      </p:pic>
    </p:spTree>
    <p:extLst>
      <p:ext uri="{BB962C8B-B14F-4D97-AF65-F5344CB8AC3E}">
        <p14:creationId xmlns:p14="http://schemas.microsoft.com/office/powerpoint/2010/main" val="166587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A close up of a map&#10;&#10;Description automatically generated">
            <a:extLst>
              <a:ext uri="{FF2B5EF4-FFF2-40B4-BE49-F238E27FC236}">
                <a16:creationId xmlns:a16="http://schemas.microsoft.com/office/drawing/2014/main" id="{CD77CF68-F899-4D22-93D6-6723607F47D9}"/>
              </a:ext>
            </a:extLst>
          </p:cNvPr>
          <p:cNvPicPr>
            <a:picLocks noChangeAspect="1"/>
          </p:cNvPicPr>
          <p:nvPr/>
        </p:nvPicPr>
        <p:blipFill>
          <a:blip r:embed="rId3"/>
          <a:stretch>
            <a:fillRect/>
          </a:stretch>
        </p:blipFill>
        <p:spPr>
          <a:xfrm>
            <a:off x="0" y="457199"/>
            <a:ext cx="9144000" cy="6095999"/>
          </a:xfrm>
          <a:prstGeom prst="rect">
            <a:avLst/>
          </a:prstGeom>
        </p:spPr>
      </p:pic>
    </p:spTree>
    <p:extLst>
      <p:ext uri="{BB962C8B-B14F-4D97-AF65-F5344CB8AC3E}">
        <p14:creationId xmlns:p14="http://schemas.microsoft.com/office/powerpoint/2010/main" val="1632321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4" name="Picture 18" descr="A close up of a map&#10;&#10;Description automatically generated">
            <a:extLst>
              <a:ext uri="{FF2B5EF4-FFF2-40B4-BE49-F238E27FC236}">
                <a16:creationId xmlns:a16="http://schemas.microsoft.com/office/drawing/2014/main" id="{2BB31ED4-4C8E-45E3-80AA-B63A38D78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853" y="-8334"/>
            <a:ext cx="3763422" cy="251132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9" descr="A close up of a map&#10;&#10;Description automatically generated">
            <a:extLst>
              <a:ext uri="{FF2B5EF4-FFF2-40B4-BE49-F238E27FC236}">
                <a16:creationId xmlns:a16="http://schemas.microsoft.com/office/drawing/2014/main" id="{174C5F67-8928-44D1-A36F-B7F57ED20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103" y="2288944"/>
            <a:ext cx="3599847" cy="23976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20" descr="A close up of text on a white background&#10;&#10;Description automatically generated">
            <a:extLst>
              <a:ext uri="{FF2B5EF4-FFF2-40B4-BE49-F238E27FC236}">
                <a16:creationId xmlns:a16="http://schemas.microsoft.com/office/drawing/2014/main" id="{3E59768F-2124-4FF7-A490-FF6676278F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628" y="4506516"/>
            <a:ext cx="3580797" cy="238945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1" descr="A close up of a map&#10;&#10;Description automatically generated">
            <a:extLst>
              <a:ext uri="{FF2B5EF4-FFF2-40B4-BE49-F238E27FC236}">
                <a16:creationId xmlns:a16="http://schemas.microsoft.com/office/drawing/2014/main" id="{253A3EA8-C363-41F8-9C59-114CA57187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699" y="29863"/>
            <a:ext cx="3493466" cy="23289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2" descr="A picture containing text, map&#10;&#10;Description automatically generated">
            <a:extLst>
              <a:ext uri="{FF2B5EF4-FFF2-40B4-BE49-F238E27FC236}">
                <a16:creationId xmlns:a16="http://schemas.microsoft.com/office/drawing/2014/main" id="{7FF95423-3437-4733-B782-7EBBA991FD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2024" y="2319752"/>
            <a:ext cx="3483789" cy="232897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3" descr="A close up of a map&#10;&#10;Description automatically generated">
            <a:extLst>
              <a:ext uri="{FF2B5EF4-FFF2-40B4-BE49-F238E27FC236}">
                <a16:creationId xmlns:a16="http://schemas.microsoft.com/office/drawing/2014/main" id="{1465F7E7-1052-4013-903B-1AD0004A9D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8700" y="4513169"/>
            <a:ext cx="3390900" cy="22626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9134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8" name="Straight Connector 3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9" name="Rectangle 4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00422" y="-8468"/>
            <a:ext cx="3572669" cy="6866467"/>
            <a:chOff x="67175" y="-8467"/>
            <a:chExt cx="4763558" cy="6866467"/>
          </a:xfrm>
        </p:grpSpPr>
        <p:cxnSp>
          <p:nvCxnSpPr>
            <p:cNvPr id="52" name="Straight Connector 5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0" name="Freeform: Shape 5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2372" y="-8468"/>
            <a:ext cx="3806198"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Group 25">
            <a:extLst>
              <a:ext uri="{FF2B5EF4-FFF2-40B4-BE49-F238E27FC236}">
                <a16:creationId xmlns:a16="http://schemas.microsoft.com/office/drawing/2014/main" id="{0C275015-A2B6-4EE1-BEE4-5CED00AF1FC7}"/>
              </a:ext>
            </a:extLst>
          </p:cNvPr>
          <p:cNvGrpSpPr/>
          <p:nvPr/>
        </p:nvGrpSpPr>
        <p:grpSpPr>
          <a:xfrm>
            <a:off x="337540" y="2411021"/>
            <a:ext cx="6130322" cy="2170089"/>
            <a:chOff x="0" y="3704232"/>
            <a:chExt cx="5150630" cy="1609134"/>
          </a:xfrm>
        </p:grpSpPr>
        <p:sp>
          <p:nvSpPr>
            <p:cNvPr id="27" name="Rectangle: Rounded Corners 26">
              <a:extLst>
                <a:ext uri="{FF2B5EF4-FFF2-40B4-BE49-F238E27FC236}">
                  <a16:creationId xmlns:a16="http://schemas.microsoft.com/office/drawing/2014/main" id="{00CD65E1-8D08-44C7-9FE5-9460E5C0D238}"/>
                </a:ext>
              </a:extLst>
            </p:cNvPr>
            <p:cNvSpPr/>
            <p:nvPr/>
          </p:nvSpPr>
          <p:spPr>
            <a:xfrm>
              <a:off x="0" y="3704232"/>
              <a:ext cx="4971603" cy="1609134"/>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8" name="Rectangle: Rounded Corners 4">
              <a:extLst>
                <a:ext uri="{FF2B5EF4-FFF2-40B4-BE49-F238E27FC236}">
                  <a16:creationId xmlns:a16="http://schemas.microsoft.com/office/drawing/2014/main" id="{F7B8233F-F0FA-4AD0-97B4-293788F743AA}"/>
                </a:ext>
              </a:extLst>
            </p:cNvPr>
            <p:cNvSpPr txBox="1"/>
            <p:nvPr/>
          </p:nvSpPr>
          <p:spPr>
            <a:xfrm>
              <a:off x="336129" y="3779142"/>
              <a:ext cx="4814501" cy="14520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Are there categories that illicit more ‘likes’, ‘dislikes’ and comments over others?</a:t>
              </a:r>
            </a:p>
          </p:txBody>
        </p:sp>
      </p:grpSp>
    </p:spTree>
    <p:extLst>
      <p:ext uri="{BB962C8B-B14F-4D97-AF65-F5344CB8AC3E}">
        <p14:creationId xmlns:p14="http://schemas.microsoft.com/office/powerpoint/2010/main" val="248139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D499B01D-3580-46CD-841E-62BB145CA1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97" r="6810"/>
          <a:stretch/>
        </p:blipFill>
        <p:spPr bwMode="auto">
          <a:xfrm>
            <a:off x="41196" y="1043188"/>
            <a:ext cx="9102804" cy="421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86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D139E46E-6FFF-47DC-85DB-679D9C4616CC}"/>
              </a:ext>
            </a:extLst>
          </p:cNvPr>
          <p:cNvPicPr/>
          <p:nvPr/>
        </p:nvPicPr>
        <p:blipFill rotWithShape="1">
          <a:blip r:embed="rId3">
            <a:extLst>
              <a:ext uri="{28A0092B-C50C-407E-A947-70E740481C1C}">
                <a14:useLocalDpi xmlns:a14="http://schemas.microsoft.com/office/drawing/2010/main" val="0"/>
              </a:ext>
            </a:extLst>
          </a:blip>
          <a:srcRect l="8161" t="6611" r="8850" b="1709"/>
          <a:stretch/>
        </p:blipFill>
        <p:spPr bwMode="auto">
          <a:xfrm>
            <a:off x="135228" y="850007"/>
            <a:ext cx="8847786" cy="47973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6109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6CE35ADB-BEAC-421A-A530-9F604A2320F8}"/>
              </a:ext>
            </a:extLst>
          </p:cNvPr>
          <p:cNvPicPr/>
          <p:nvPr/>
        </p:nvPicPr>
        <p:blipFill rotWithShape="1">
          <a:blip r:embed="rId3">
            <a:extLst>
              <a:ext uri="{28A0092B-C50C-407E-A947-70E740481C1C}">
                <a14:useLocalDpi xmlns:a14="http://schemas.microsoft.com/office/drawing/2010/main" val="0"/>
              </a:ext>
            </a:extLst>
          </a:blip>
          <a:srcRect l="7950" t="6534" r="8642" b="367"/>
          <a:stretch/>
        </p:blipFill>
        <p:spPr bwMode="auto">
          <a:xfrm>
            <a:off x="266699" y="701901"/>
            <a:ext cx="8587525" cy="43441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744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6" name="Group 7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9BF9E496-0627-41D8-89BC-715171394A2F}"/>
              </a:ext>
            </a:extLst>
          </p:cNvPr>
          <p:cNvSpPr txBox="1">
            <a:spLocks/>
          </p:cNvSpPr>
          <p:nvPr/>
        </p:nvSpPr>
        <p:spPr>
          <a:xfrm>
            <a:off x="4571142" y="1261331"/>
            <a:ext cx="2867883" cy="33392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spcAft>
                <a:spcPts val="600"/>
              </a:spcAft>
            </a:pPr>
            <a:r>
              <a:rPr lang="en-US" sz="1800" dirty="0"/>
              <a:t>Top Trending Category is </a:t>
            </a:r>
            <a:r>
              <a:rPr lang="en-US" sz="3000" b="1" dirty="0"/>
              <a:t>Entertainment</a:t>
            </a:r>
            <a:r>
              <a:rPr lang="en-US" sz="1800" dirty="0"/>
              <a:t> for these 6 countries: </a:t>
            </a:r>
            <a:r>
              <a:rPr lang="en-US" sz="1800" dirty="0">
                <a:solidFill>
                  <a:schemeClr val="accent2">
                    <a:lumMod val="60000"/>
                    <a:lumOff val="40000"/>
                  </a:schemeClr>
                </a:solidFill>
              </a:rPr>
              <a:t>US, Canada, Mexico, Japan, India, South Korea</a:t>
            </a:r>
          </a:p>
          <a:p>
            <a:pPr algn="r">
              <a:lnSpc>
                <a:spcPct val="90000"/>
              </a:lnSpc>
              <a:spcAft>
                <a:spcPts val="600"/>
              </a:spcAft>
            </a:pPr>
            <a:endParaRPr lang="en-US" sz="1800" dirty="0">
              <a:solidFill>
                <a:schemeClr val="accent2">
                  <a:lumMod val="60000"/>
                  <a:lumOff val="40000"/>
                </a:schemeClr>
              </a:solidFill>
            </a:endParaRPr>
          </a:p>
          <a:p>
            <a:pPr algn="r">
              <a:lnSpc>
                <a:spcPct val="90000"/>
              </a:lnSpc>
              <a:spcAft>
                <a:spcPts val="600"/>
              </a:spcAft>
            </a:pPr>
            <a:endParaRPr lang="en-US" sz="1800" dirty="0"/>
          </a:p>
        </p:txBody>
      </p:sp>
      <p:pic>
        <p:nvPicPr>
          <p:cNvPr id="3074" name="Picture 2" descr="Image result for youtube icon">
            <a:extLst>
              <a:ext uri="{FF2B5EF4-FFF2-40B4-BE49-F238E27FC236}">
                <a16:creationId xmlns:a16="http://schemas.microsoft.com/office/drawing/2014/main" id="{3619496C-FD4B-4D41-8A61-B6ECAD98DC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17" r="6747" b="-1"/>
          <a:stretch/>
        </p:blipFill>
        <p:spPr bwMode="auto">
          <a:xfrm>
            <a:off x="666452" y="1261330"/>
            <a:ext cx="3729909" cy="433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8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8" name="Straight Connector 3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9" name="Rectangle 4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00422" y="-8468"/>
            <a:ext cx="3572669" cy="6866467"/>
            <a:chOff x="67175" y="-8467"/>
            <a:chExt cx="4763558" cy="6866467"/>
          </a:xfrm>
        </p:grpSpPr>
        <p:cxnSp>
          <p:nvCxnSpPr>
            <p:cNvPr id="52" name="Straight Connector 5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80D8395-4FCD-4837-B861-D9BA497EFA65}"/>
              </a:ext>
            </a:extLst>
          </p:cNvPr>
          <p:cNvSpPr>
            <a:spLocks noGrp="1"/>
          </p:cNvSpPr>
          <p:nvPr>
            <p:ph type="title"/>
          </p:nvPr>
        </p:nvSpPr>
        <p:spPr>
          <a:xfrm>
            <a:off x="205071" y="1265871"/>
            <a:ext cx="4195502" cy="4307148"/>
          </a:xfrm>
        </p:spPr>
        <p:txBody>
          <a:bodyPr vert="horz" lIns="91440" tIns="45720" rIns="91440" bIns="45720" rtlCol="0" anchor="ctr">
            <a:normAutofit/>
          </a:bodyPr>
          <a:lstStyle/>
          <a:p>
            <a:pPr algn="r">
              <a:lnSpc>
                <a:spcPct val="90000"/>
              </a:lnSpc>
            </a:pPr>
            <a:r>
              <a:rPr lang="en-US" sz="4200" dirty="0"/>
              <a:t>Introduction</a:t>
            </a:r>
            <a:br>
              <a:rPr lang="en-US" sz="4200" dirty="0"/>
            </a:br>
            <a:r>
              <a:rPr lang="en-US" sz="4200" dirty="0"/>
              <a:t>Analysis Goals</a:t>
            </a:r>
            <a:br>
              <a:rPr lang="en-US" sz="4200" dirty="0"/>
            </a:br>
            <a:r>
              <a:rPr lang="en-US" sz="4200" dirty="0"/>
              <a:t> Observations</a:t>
            </a:r>
          </a:p>
        </p:txBody>
      </p:sp>
      <p:sp>
        <p:nvSpPr>
          <p:cNvPr id="60" name="Freeform: Shape 5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2372" y="-8468"/>
            <a:ext cx="3806198"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5241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6" name="Group 7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9BF9E496-0627-41D8-89BC-715171394A2F}"/>
              </a:ext>
            </a:extLst>
          </p:cNvPr>
          <p:cNvSpPr txBox="1">
            <a:spLocks/>
          </p:cNvSpPr>
          <p:nvPr/>
        </p:nvSpPr>
        <p:spPr>
          <a:xfrm>
            <a:off x="4571142" y="1261331"/>
            <a:ext cx="2867883" cy="33392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spcAft>
                <a:spcPts val="600"/>
              </a:spcAft>
            </a:pPr>
            <a:r>
              <a:rPr lang="en-US" sz="1800" dirty="0"/>
              <a:t>Reviewed data on  YouTube trending videos from 6 different countries</a:t>
            </a:r>
          </a:p>
          <a:p>
            <a:pPr algn="r">
              <a:lnSpc>
                <a:spcPct val="90000"/>
              </a:lnSpc>
              <a:spcAft>
                <a:spcPts val="600"/>
              </a:spcAft>
            </a:pPr>
            <a:r>
              <a:rPr lang="en-US" sz="1800" dirty="0"/>
              <a:t> - </a:t>
            </a:r>
            <a:r>
              <a:rPr lang="en-US" sz="1800" dirty="0">
                <a:solidFill>
                  <a:schemeClr val="accent2">
                    <a:lumMod val="60000"/>
                    <a:lumOff val="40000"/>
                  </a:schemeClr>
                </a:solidFill>
              </a:rPr>
              <a:t>US, Canada, Mexico, Japan, India, South Korea</a:t>
            </a:r>
          </a:p>
          <a:p>
            <a:pPr algn="r">
              <a:lnSpc>
                <a:spcPct val="90000"/>
              </a:lnSpc>
              <a:spcAft>
                <a:spcPts val="600"/>
              </a:spcAft>
            </a:pPr>
            <a:endParaRPr lang="en-US" sz="1800" dirty="0">
              <a:solidFill>
                <a:schemeClr val="accent2">
                  <a:lumMod val="60000"/>
                  <a:lumOff val="40000"/>
                </a:schemeClr>
              </a:solidFill>
            </a:endParaRPr>
          </a:p>
          <a:p>
            <a:pPr algn="r">
              <a:lnSpc>
                <a:spcPct val="90000"/>
              </a:lnSpc>
              <a:spcAft>
                <a:spcPts val="600"/>
              </a:spcAft>
            </a:pPr>
            <a:endParaRPr lang="en-US" sz="1800" dirty="0"/>
          </a:p>
        </p:txBody>
      </p:sp>
      <p:pic>
        <p:nvPicPr>
          <p:cNvPr id="3074" name="Picture 2" descr="Image result for youtube icon">
            <a:extLst>
              <a:ext uri="{FF2B5EF4-FFF2-40B4-BE49-F238E27FC236}">
                <a16:creationId xmlns:a16="http://schemas.microsoft.com/office/drawing/2014/main" id="{3619496C-FD4B-4D41-8A61-B6ECAD98DC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17" r="6747" b="-1"/>
          <a:stretch/>
        </p:blipFill>
        <p:spPr bwMode="auto">
          <a:xfrm>
            <a:off x="666452" y="1261330"/>
            <a:ext cx="3729909" cy="433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79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5" name="Straight Connector 2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itle 1">
            <a:extLst>
              <a:ext uri="{FF2B5EF4-FFF2-40B4-BE49-F238E27FC236}">
                <a16:creationId xmlns:a16="http://schemas.microsoft.com/office/drawing/2014/main" id="{9137B4B0-F706-4BDE-B952-2A75FA527901}"/>
              </a:ext>
            </a:extLst>
          </p:cNvPr>
          <p:cNvGraphicFramePr/>
          <p:nvPr>
            <p:extLst>
              <p:ext uri="{D42A27DB-BD31-4B8C-83A1-F6EECF244321}">
                <p14:modId xmlns:p14="http://schemas.microsoft.com/office/powerpoint/2010/main" val="2134559353"/>
              </p:ext>
            </p:extLst>
          </p:nvPr>
        </p:nvGraphicFramePr>
        <p:xfrm>
          <a:off x="3687414" y="944563"/>
          <a:ext cx="4971603" cy="5380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694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8" name="Straight Connector 3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9" name="Rectangle 4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00422" y="-8468"/>
            <a:ext cx="3572669" cy="6866467"/>
            <a:chOff x="67175" y="-8467"/>
            <a:chExt cx="4763558" cy="6866467"/>
          </a:xfrm>
        </p:grpSpPr>
        <p:cxnSp>
          <p:nvCxnSpPr>
            <p:cNvPr id="52" name="Straight Connector 5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0" name="Freeform: Shape 5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2372" y="-8468"/>
            <a:ext cx="3806198"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oup 34">
            <a:extLst>
              <a:ext uri="{FF2B5EF4-FFF2-40B4-BE49-F238E27FC236}">
                <a16:creationId xmlns:a16="http://schemas.microsoft.com/office/drawing/2014/main" id="{3D8FDD83-E74A-4049-A196-F3B34AEE5A8D}"/>
              </a:ext>
            </a:extLst>
          </p:cNvPr>
          <p:cNvGrpSpPr/>
          <p:nvPr/>
        </p:nvGrpSpPr>
        <p:grpSpPr>
          <a:xfrm>
            <a:off x="435093" y="2305318"/>
            <a:ext cx="5746766" cy="2446619"/>
            <a:chOff x="0" y="0"/>
            <a:chExt cx="4971603" cy="1739796"/>
          </a:xfrm>
        </p:grpSpPr>
        <p:sp>
          <p:nvSpPr>
            <p:cNvPr id="36" name="Rectangle: Rounded Corners 35">
              <a:extLst>
                <a:ext uri="{FF2B5EF4-FFF2-40B4-BE49-F238E27FC236}">
                  <a16:creationId xmlns:a16="http://schemas.microsoft.com/office/drawing/2014/main" id="{33EA951F-7F10-44F9-8C94-5C063C00E0D7}"/>
                </a:ext>
              </a:extLst>
            </p:cNvPr>
            <p:cNvSpPr/>
            <p:nvPr/>
          </p:nvSpPr>
          <p:spPr>
            <a:xfrm>
              <a:off x="0" y="0"/>
              <a:ext cx="4971603" cy="1739796"/>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8" name="Rectangle: Rounded Corners 4">
              <a:extLst>
                <a:ext uri="{FF2B5EF4-FFF2-40B4-BE49-F238E27FC236}">
                  <a16:creationId xmlns:a16="http://schemas.microsoft.com/office/drawing/2014/main" id="{13ACAAFC-0420-48CF-8641-9441D4ACEC4D}"/>
                </a:ext>
              </a:extLst>
            </p:cNvPr>
            <p:cNvSpPr txBox="1"/>
            <p:nvPr/>
          </p:nvSpPr>
          <p:spPr>
            <a:xfrm>
              <a:off x="84930" y="84930"/>
              <a:ext cx="4801743" cy="15699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600" b="0" i="0" u="none" kern="1200" dirty="0"/>
                <a:t>Identify top trending categories by country? Is what’s popular in the US, the same in other countries?</a:t>
              </a:r>
              <a:endParaRPr lang="en-US" sz="2600" kern="1200" dirty="0"/>
            </a:p>
          </p:txBody>
        </p:sp>
      </p:grpSp>
    </p:spTree>
    <p:extLst>
      <p:ext uri="{BB962C8B-B14F-4D97-AF65-F5344CB8AC3E}">
        <p14:creationId xmlns:p14="http://schemas.microsoft.com/office/powerpoint/2010/main" val="172916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C26C40B5-CD78-489E-8506-A765A7CC9A05}"/>
              </a:ext>
            </a:extLst>
          </p:cNvPr>
          <p:cNvSpPr txBox="1"/>
          <p:nvPr/>
        </p:nvSpPr>
        <p:spPr>
          <a:xfrm>
            <a:off x="466725" y="6108606"/>
            <a:ext cx="8210550" cy="461665"/>
          </a:xfrm>
          <a:prstGeom prst="rect">
            <a:avLst/>
          </a:prstGeom>
          <a:noFill/>
        </p:spPr>
        <p:txBody>
          <a:bodyPr wrap="square" rtlCol="0">
            <a:spAutoFit/>
          </a:bodyPr>
          <a:lstStyle/>
          <a:p>
            <a:pPr algn="ctr"/>
            <a:r>
              <a:rPr lang="en-US" sz="2400" dirty="0">
                <a:solidFill>
                  <a:schemeClr val="accent1"/>
                </a:solidFill>
                <a:latin typeface="+mj-lt"/>
              </a:rPr>
              <a:t>US Top Trending Categories</a:t>
            </a:r>
          </a:p>
        </p:txBody>
      </p:sp>
      <p:pic>
        <p:nvPicPr>
          <p:cNvPr id="11" name="Picture 10">
            <a:extLst>
              <a:ext uri="{FF2B5EF4-FFF2-40B4-BE49-F238E27FC236}">
                <a16:creationId xmlns:a16="http://schemas.microsoft.com/office/drawing/2014/main" id="{49748E27-5295-47EC-894E-8A8C66CEFB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54525"/>
            <a:ext cx="9143999" cy="5859864"/>
          </a:xfrm>
          <a:prstGeom prst="rect">
            <a:avLst/>
          </a:prstGeom>
          <a:noFill/>
          <a:ln>
            <a:noFill/>
          </a:ln>
        </p:spPr>
      </p:pic>
    </p:spTree>
    <p:extLst>
      <p:ext uri="{BB962C8B-B14F-4D97-AF65-F5344CB8AC3E}">
        <p14:creationId xmlns:p14="http://schemas.microsoft.com/office/powerpoint/2010/main" val="403675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C26C40B5-CD78-489E-8506-A765A7CC9A05}"/>
              </a:ext>
            </a:extLst>
          </p:cNvPr>
          <p:cNvSpPr txBox="1"/>
          <p:nvPr/>
        </p:nvSpPr>
        <p:spPr>
          <a:xfrm>
            <a:off x="643943" y="91133"/>
            <a:ext cx="4089042" cy="461665"/>
          </a:xfrm>
          <a:prstGeom prst="rect">
            <a:avLst/>
          </a:prstGeom>
          <a:noFill/>
        </p:spPr>
        <p:txBody>
          <a:bodyPr wrap="square" rtlCol="0">
            <a:spAutoFit/>
          </a:bodyPr>
          <a:lstStyle/>
          <a:p>
            <a:pPr algn="ctr"/>
            <a:r>
              <a:rPr lang="en-US" sz="2400" dirty="0">
                <a:solidFill>
                  <a:schemeClr val="accent1"/>
                </a:solidFill>
                <a:latin typeface="+mj-lt"/>
              </a:rPr>
              <a:t>Canada</a:t>
            </a:r>
          </a:p>
        </p:txBody>
      </p:sp>
      <p:pic>
        <p:nvPicPr>
          <p:cNvPr id="6" name="Picture 5">
            <a:extLst>
              <a:ext uri="{FF2B5EF4-FFF2-40B4-BE49-F238E27FC236}">
                <a16:creationId xmlns:a16="http://schemas.microsoft.com/office/drawing/2014/main" id="{EB748D8D-72BF-4950-8EB3-C33C97D5F7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86177"/>
            <a:ext cx="5261020" cy="2888084"/>
          </a:xfrm>
          <a:prstGeom prst="rect">
            <a:avLst/>
          </a:prstGeom>
          <a:noFill/>
          <a:ln>
            <a:noFill/>
          </a:ln>
        </p:spPr>
      </p:pic>
      <p:pic>
        <p:nvPicPr>
          <p:cNvPr id="7" name="Picture 6">
            <a:extLst>
              <a:ext uri="{FF2B5EF4-FFF2-40B4-BE49-F238E27FC236}">
                <a16:creationId xmlns:a16="http://schemas.microsoft.com/office/drawing/2014/main" id="{3B1A01B1-949D-472E-88F3-3FBE758D68D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6541" y="3625410"/>
            <a:ext cx="5112913" cy="2842998"/>
          </a:xfrm>
          <a:prstGeom prst="rect">
            <a:avLst/>
          </a:prstGeom>
          <a:noFill/>
          <a:ln>
            <a:noFill/>
          </a:ln>
        </p:spPr>
      </p:pic>
      <p:sp>
        <p:nvSpPr>
          <p:cNvPr id="4" name="Rectangle 3">
            <a:extLst>
              <a:ext uri="{FF2B5EF4-FFF2-40B4-BE49-F238E27FC236}">
                <a16:creationId xmlns:a16="http://schemas.microsoft.com/office/drawing/2014/main" id="{FA368843-1302-4374-974E-88C9D91A52CD}"/>
              </a:ext>
            </a:extLst>
          </p:cNvPr>
          <p:cNvSpPr/>
          <p:nvPr/>
        </p:nvSpPr>
        <p:spPr>
          <a:xfrm>
            <a:off x="4388476" y="3440744"/>
            <a:ext cx="4089041" cy="461665"/>
          </a:xfrm>
          <a:prstGeom prst="rect">
            <a:avLst/>
          </a:prstGeom>
        </p:spPr>
        <p:txBody>
          <a:bodyPr wrap="square">
            <a:spAutoFit/>
          </a:bodyPr>
          <a:lstStyle/>
          <a:p>
            <a:pPr algn="ctr"/>
            <a:r>
              <a:rPr lang="en-US" sz="2400" dirty="0">
                <a:solidFill>
                  <a:schemeClr val="accent1"/>
                </a:solidFill>
              </a:rPr>
              <a:t>Mexico</a:t>
            </a:r>
          </a:p>
        </p:txBody>
      </p:sp>
    </p:spTree>
    <p:extLst>
      <p:ext uri="{BB962C8B-B14F-4D97-AF65-F5344CB8AC3E}">
        <p14:creationId xmlns:p14="http://schemas.microsoft.com/office/powerpoint/2010/main" val="80581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EBF3E02-6F1B-42BD-B6D8-6932117DE49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CF091A46-E0B3-4E4A-AD97-96CADB9183E9}"/>
              </a:ext>
            </a:extLst>
          </p:cNvPr>
          <p:cNvSpPr>
            <a:spLocks noChangeArrowheads="1"/>
          </p:cNvSpPr>
          <p:nvPr/>
        </p:nvSpPr>
        <p:spPr bwMode="auto">
          <a:xfrm>
            <a:off x="266700" y="1071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C26C40B5-CD78-489E-8506-A765A7CC9A05}"/>
              </a:ext>
            </a:extLst>
          </p:cNvPr>
          <p:cNvSpPr txBox="1"/>
          <p:nvPr/>
        </p:nvSpPr>
        <p:spPr>
          <a:xfrm>
            <a:off x="2231115" y="48132"/>
            <a:ext cx="4089042" cy="461665"/>
          </a:xfrm>
          <a:prstGeom prst="rect">
            <a:avLst/>
          </a:prstGeom>
          <a:noFill/>
        </p:spPr>
        <p:txBody>
          <a:bodyPr wrap="square" rtlCol="0">
            <a:spAutoFit/>
          </a:bodyPr>
          <a:lstStyle/>
          <a:p>
            <a:pPr algn="ctr"/>
            <a:r>
              <a:rPr lang="en-US" sz="2400" dirty="0">
                <a:solidFill>
                  <a:schemeClr val="accent1"/>
                </a:solidFill>
                <a:latin typeface="+mj-lt"/>
              </a:rPr>
              <a:t>Japan</a:t>
            </a:r>
          </a:p>
        </p:txBody>
      </p:sp>
      <p:sp>
        <p:nvSpPr>
          <p:cNvPr id="4" name="Rectangle 3">
            <a:extLst>
              <a:ext uri="{FF2B5EF4-FFF2-40B4-BE49-F238E27FC236}">
                <a16:creationId xmlns:a16="http://schemas.microsoft.com/office/drawing/2014/main" id="{FA368843-1302-4374-974E-88C9D91A52CD}"/>
              </a:ext>
            </a:extLst>
          </p:cNvPr>
          <p:cNvSpPr/>
          <p:nvPr/>
        </p:nvSpPr>
        <p:spPr>
          <a:xfrm>
            <a:off x="437881" y="3187409"/>
            <a:ext cx="4089041" cy="461665"/>
          </a:xfrm>
          <a:prstGeom prst="rect">
            <a:avLst/>
          </a:prstGeom>
        </p:spPr>
        <p:txBody>
          <a:bodyPr wrap="square">
            <a:spAutoFit/>
          </a:bodyPr>
          <a:lstStyle/>
          <a:p>
            <a:pPr algn="ctr"/>
            <a:r>
              <a:rPr lang="en-US" sz="2400" dirty="0">
                <a:solidFill>
                  <a:schemeClr val="accent1"/>
                </a:solidFill>
              </a:rPr>
              <a:t>South Korea</a:t>
            </a:r>
          </a:p>
        </p:txBody>
      </p:sp>
      <p:pic>
        <p:nvPicPr>
          <p:cNvPr id="8" name="Picture 7">
            <a:extLst>
              <a:ext uri="{FF2B5EF4-FFF2-40B4-BE49-F238E27FC236}">
                <a16:creationId xmlns:a16="http://schemas.microsoft.com/office/drawing/2014/main" id="{4C766AC1-FF47-4B1A-A0EA-AB584F922568}"/>
              </a:ext>
            </a:extLst>
          </p:cNvPr>
          <p:cNvPicPr/>
          <p:nvPr/>
        </p:nvPicPr>
        <p:blipFill rotWithShape="1">
          <a:blip r:embed="rId3" cstate="print">
            <a:extLst>
              <a:ext uri="{28A0092B-C50C-407E-A947-70E740481C1C}">
                <a14:useLocalDpi xmlns:a14="http://schemas.microsoft.com/office/drawing/2010/main" val="0"/>
              </a:ext>
            </a:extLst>
          </a:blip>
          <a:srcRect t="7637"/>
          <a:stretch/>
        </p:blipFill>
        <p:spPr bwMode="auto">
          <a:xfrm>
            <a:off x="2040699" y="489394"/>
            <a:ext cx="4392297" cy="2466245"/>
          </a:xfrm>
          <a:prstGeom prst="rect">
            <a:avLst/>
          </a:prstGeom>
          <a:noFill/>
          <a:ln>
            <a:noFill/>
          </a:ln>
        </p:spPr>
      </p:pic>
      <p:pic>
        <p:nvPicPr>
          <p:cNvPr id="9" name="Picture 8">
            <a:extLst>
              <a:ext uri="{FF2B5EF4-FFF2-40B4-BE49-F238E27FC236}">
                <a16:creationId xmlns:a16="http://schemas.microsoft.com/office/drawing/2014/main" id="{8E72A783-DFAE-457B-9F78-F09F375C6A8F}"/>
              </a:ext>
            </a:extLst>
          </p:cNvPr>
          <p:cNvPicPr/>
          <p:nvPr/>
        </p:nvPicPr>
        <p:blipFill rotWithShape="1">
          <a:blip r:embed="rId4" cstate="print">
            <a:extLst>
              <a:ext uri="{28A0092B-C50C-407E-A947-70E740481C1C}">
                <a14:useLocalDpi xmlns:a14="http://schemas.microsoft.com/office/drawing/2010/main" val="0"/>
              </a:ext>
            </a:extLst>
          </a:blip>
          <a:srcRect t="6176"/>
          <a:stretch/>
        </p:blipFill>
        <p:spPr bwMode="auto">
          <a:xfrm>
            <a:off x="109470" y="3664038"/>
            <a:ext cx="4745865" cy="3000759"/>
          </a:xfrm>
          <a:prstGeom prst="rect">
            <a:avLst/>
          </a:prstGeom>
          <a:noFill/>
          <a:ln>
            <a:noFill/>
          </a:ln>
        </p:spPr>
      </p:pic>
      <p:pic>
        <p:nvPicPr>
          <p:cNvPr id="13" name="Picture 12">
            <a:extLst>
              <a:ext uri="{FF2B5EF4-FFF2-40B4-BE49-F238E27FC236}">
                <a16:creationId xmlns:a16="http://schemas.microsoft.com/office/drawing/2014/main" id="{EFD5A43C-96D4-4D60-B285-DA8BC33EE351}"/>
              </a:ext>
            </a:extLst>
          </p:cNvPr>
          <p:cNvPicPr/>
          <p:nvPr/>
        </p:nvPicPr>
        <p:blipFill rotWithShape="1">
          <a:blip r:embed="rId5" cstate="print">
            <a:extLst>
              <a:ext uri="{28A0092B-C50C-407E-A947-70E740481C1C}">
                <a14:useLocalDpi xmlns:a14="http://schemas.microsoft.com/office/drawing/2010/main" val="0"/>
              </a:ext>
            </a:extLst>
          </a:blip>
          <a:srcRect t="7075"/>
          <a:stretch/>
        </p:blipFill>
        <p:spPr bwMode="auto">
          <a:xfrm>
            <a:off x="4526922" y="3715567"/>
            <a:ext cx="4617077" cy="2949230"/>
          </a:xfrm>
          <a:prstGeom prst="rect">
            <a:avLst/>
          </a:prstGeom>
          <a:noFill/>
          <a:ln>
            <a:noFill/>
          </a:ln>
        </p:spPr>
      </p:pic>
      <p:sp>
        <p:nvSpPr>
          <p:cNvPr id="14" name="Rectangle 13">
            <a:extLst>
              <a:ext uri="{FF2B5EF4-FFF2-40B4-BE49-F238E27FC236}">
                <a16:creationId xmlns:a16="http://schemas.microsoft.com/office/drawing/2014/main" id="{B29CD2CF-BB4D-4FDF-AD42-1E59721D25A1}"/>
              </a:ext>
            </a:extLst>
          </p:cNvPr>
          <p:cNvSpPr/>
          <p:nvPr/>
        </p:nvSpPr>
        <p:spPr>
          <a:xfrm>
            <a:off x="4790939" y="3198167"/>
            <a:ext cx="4089041" cy="461665"/>
          </a:xfrm>
          <a:prstGeom prst="rect">
            <a:avLst/>
          </a:prstGeom>
        </p:spPr>
        <p:txBody>
          <a:bodyPr wrap="square">
            <a:spAutoFit/>
          </a:bodyPr>
          <a:lstStyle/>
          <a:p>
            <a:pPr algn="ctr"/>
            <a:r>
              <a:rPr lang="en-US" sz="2400" dirty="0">
                <a:solidFill>
                  <a:schemeClr val="accent1"/>
                </a:solidFill>
              </a:rPr>
              <a:t>India</a:t>
            </a:r>
          </a:p>
        </p:txBody>
      </p:sp>
    </p:spTree>
    <p:extLst>
      <p:ext uri="{BB962C8B-B14F-4D97-AF65-F5344CB8AC3E}">
        <p14:creationId xmlns:p14="http://schemas.microsoft.com/office/powerpoint/2010/main" val="373177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8" name="Straight Connector 3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9" name="Rectangle 4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00422" y="-8468"/>
            <a:ext cx="3572669" cy="6866467"/>
            <a:chOff x="67175" y="-8467"/>
            <a:chExt cx="4763558" cy="6866467"/>
          </a:xfrm>
        </p:grpSpPr>
        <p:cxnSp>
          <p:nvCxnSpPr>
            <p:cNvPr id="52" name="Straight Connector 5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0" name="Freeform: Shape 5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2372" y="-8468"/>
            <a:ext cx="3806198"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2" name="Group 31">
            <a:extLst>
              <a:ext uri="{FF2B5EF4-FFF2-40B4-BE49-F238E27FC236}">
                <a16:creationId xmlns:a16="http://schemas.microsoft.com/office/drawing/2014/main" id="{4944F82E-D437-4BCE-B820-BD5A69D7C2E4}"/>
              </a:ext>
            </a:extLst>
          </p:cNvPr>
          <p:cNvGrpSpPr/>
          <p:nvPr/>
        </p:nvGrpSpPr>
        <p:grpSpPr>
          <a:xfrm>
            <a:off x="330297" y="2293944"/>
            <a:ext cx="5812926" cy="2278055"/>
            <a:chOff x="0" y="1844082"/>
            <a:chExt cx="4971603" cy="1765286"/>
          </a:xfrm>
        </p:grpSpPr>
        <p:sp>
          <p:nvSpPr>
            <p:cNvPr id="33" name="Rectangle: Rounded Corners 32">
              <a:extLst>
                <a:ext uri="{FF2B5EF4-FFF2-40B4-BE49-F238E27FC236}">
                  <a16:creationId xmlns:a16="http://schemas.microsoft.com/office/drawing/2014/main" id="{85720C4D-0341-4009-AC6E-FE0E92CA5A15}"/>
                </a:ext>
              </a:extLst>
            </p:cNvPr>
            <p:cNvSpPr/>
            <p:nvPr/>
          </p:nvSpPr>
          <p:spPr>
            <a:xfrm>
              <a:off x="0" y="1844082"/>
              <a:ext cx="4971603" cy="1765286"/>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34" name="Rectangle: Rounded Corners 4">
              <a:extLst>
                <a:ext uri="{FF2B5EF4-FFF2-40B4-BE49-F238E27FC236}">
                  <a16:creationId xmlns:a16="http://schemas.microsoft.com/office/drawing/2014/main" id="{ACA777DA-7691-419F-8251-A3FB770C87B6}"/>
                </a:ext>
              </a:extLst>
            </p:cNvPr>
            <p:cNvSpPr txBox="1"/>
            <p:nvPr/>
          </p:nvSpPr>
          <p:spPr>
            <a:xfrm>
              <a:off x="86174" y="1930256"/>
              <a:ext cx="4799255" cy="1592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3000" kern="1200" dirty="0"/>
                <a:t>Do top trending categories vary over time?</a:t>
              </a:r>
            </a:p>
          </p:txBody>
        </p:sp>
      </p:grpSp>
    </p:spTree>
    <p:extLst>
      <p:ext uri="{BB962C8B-B14F-4D97-AF65-F5344CB8AC3E}">
        <p14:creationId xmlns:p14="http://schemas.microsoft.com/office/powerpoint/2010/main" val="267615112"/>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1353</Words>
  <Application>Microsoft Office PowerPoint</Application>
  <PresentationFormat>On-screen Show (4:3)</PresentationFormat>
  <Paragraphs>138</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Trending YouTube Categories By Country</vt:lpstr>
      <vt:lpstr>Introduction Analysis Goals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Trending YouTube Categories By Country</dc:title>
  <dc:creator>Rose Militante</dc:creator>
  <cp:lastModifiedBy>Rose Militante</cp:lastModifiedBy>
  <cp:revision>19</cp:revision>
  <dcterms:created xsi:type="dcterms:W3CDTF">2019-10-07T05:46:54Z</dcterms:created>
  <dcterms:modified xsi:type="dcterms:W3CDTF">2019-10-09T03:31:04Z</dcterms:modified>
</cp:coreProperties>
</file>