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62" r:id="rId4"/>
    <p:sldId id="271" r:id="rId5"/>
    <p:sldId id="263" r:id="rId6"/>
    <p:sldId id="265" r:id="rId7"/>
    <p:sldId id="264" r:id="rId8"/>
    <p:sldId id="266" r:id="rId9"/>
    <p:sldId id="267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59"/>
  </p:normalViewPr>
  <p:slideViewPr>
    <p:cSldViewPr snapToGrid="0" snapToObjects="1">
      <p:cViewPr varScale="1">
        <p:scale>
          <a:sx n="122" d="100"/>
          <a:sy n="122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E4120-BDC9-B149-A429-4907E02D33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4F520-4E71-8F4F-9CDD-26A3B9912D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5A6DC-4A8E-5049-A52D-EB8872E224DF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2C67C-F9C7-9D40-BA80-5A04F8D9D6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1CD8C-ECFC-9D4C-927E-FCB7CE63CA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A317C-880F-EF41-8716-9A580286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8799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BD12D-5FA0-F040-A054-04BA5B18C29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1E3FF-F538-B64B-B548-3015E947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104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F093-BB29-D947-BD09-A5213B821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F0E2B-AB7A-8840-BA46-BB211B70D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A2EF2-CA0B-9D4B-8822-506E5BC7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C856A-BBB9-CB4C-B9FB-6D7236FF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65B91-C1A1-F64C-8915-BE0F5D95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0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7BB3B-9DED-374A-AB1D-ED2ED648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D5018-A3BB-C74C-A4E1-52E070C03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DE8E0-8742-AF4F-8500-6CD89E61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9CEB5-1F21-7946-9588-0404F68A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B1AAD-5F63-444A-AD87-D7A09D24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2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D993CB-DD93-DF48-B7B4-B7AF10F79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B05DC-8B70-7F48-944B-3382732FE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45328-867E-664E-9DBD-3B1FD686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D0435-81BD-1C46-BE15-08FA160E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35338-F494-0247-B835-1E158F6A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9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8B2A4-3928-1547-B17B-AC4D8D1C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E2D68-3884-8642-9CB2-5EED03B39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AE11B-4DF9-434E-A5B9-1563A882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6D6FA-0FCC-264B-AC37-9AEBC3B5D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DB2DF-FBE6-9543-8618-FD460971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7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FB07-A2D5-434B-837E-22C9992B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B2AB4-0652-DC4C-B0D2-4D1638C48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ACBBB-3FD0-5B45-9D90-30AEBE22B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4A6AB-B9B4-CE4E-B144-18B27E01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FC9D8-A12B-2A43-A472-E32B7EEA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7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AAAC-FA4A-0A49-A0B1-FDEDB586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445BB-8CC2-EA48-BEBF-D237F1EBB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1F846-94AC-8D4B-9E2D-22B075AE9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24EE6-69C5-5C4F-8E48-1A376C2F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942E5-8335-034C-8C74-6C4694BF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7002C-47CD-F243-9C81-EFED6D05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8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69DE-D471-0F42-90AA-F4830295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4A31E-72C8-B049-8A9B-2E5AEBA05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3407E-296B-0340-ACEE-014EE4D99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F25AF-DC3D-204D-95D8-9EABC6DEF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61FAA-757A-C345-9D1A-2FC73568F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E85E54-27E0-3E4C-9ADB-1F9190DB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DF8B10-F08B-3F49-83C0-598D93CF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A0B1C-FC1A-444A-B187-4B6D93DD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7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5DE7-388F-2E46-99A6-25C03820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C68F7-D5C0-3141-A22A-05954CAC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5771" y="6356350"/>
            <a:ext cx="406037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Event, Location, DD/MM/YYYY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4B651-1CBD-1C48-8928-D87A9936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41572" y="6356350"/>
            <a:ext cx="3265714" cy="365125"/>
          </a:xfrm>
        </p:spPr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B0E77-DF82-304F-92A3-20A7844A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5484" y="6356350"/>
            <a:ext cx="458800" cy="365125"/>
          </a:xfrm>
        </p:spPr>
        <p:txBody>
          <a:bodyPr/>
          <a:lstStyle>
            <a:lvl1pPr algn="ctr">
              <a:defRPr/>
            </a:lvl1pPr>
          </a:lstStyle>
          <a:p>
            <a:fld id="{406D9C64-5BF8-7D40-8AA9-E4B10EEAF2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D8323A-1C5A-364E-BECA-797B0FBC39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54428" y="6321197"/>
            <a:ext cx="653144" cy="435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5947B0-9B9B-F142-A6A5-FBB83B2B65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19972" y="6277653"/>
            <a:ext cx="1184943" cy="5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9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9A7C2-C6A4-3B41-BDA3-90B91918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3A3C24-9095-0940-9939-153BADD0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057D9-9876-EE45-ADA3-7F6BE730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5CD7-8792-C64D-ACE8-E5FF6D3A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416B0-7382-A743-AFEA-53E4ABB4F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7559D-5685-5A4E-BBC7-5830E81CF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CBF6F-8FA4-8547-86DF-B1732916E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4D84F-EBC1-164B-8C28-61D85F39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66D16-2834-8249-9FD2-1C01F508C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2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FC4A-1022-3342-8365-EAE568028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9298F-99C5-C742-8C28-2C1DBFF7C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16A6F-ECFE-3F46-8300-12DE0473F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49613-0F5A-6C43-83C5-0D67DC057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B92EA-592D-5E4D-AD24-F0751D734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43607-0474-6442-A4C2-3E1528D7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2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7F7DFC-0B29-6248-B460-976172BC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1D779-BD37-2A4E-A8E4-96C090DAD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E2606-8DCA-FA46-A37C-EFFB97ADC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Event, Location, DD/MM/YYYY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6A179-DCF5-B145-9AFB-C29D6875D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H2020-MSCA-ITN Grant Agreement N. 721321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5B795-2A68-E141-8B38-000449A22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4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scimagojr.com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19D3-AD0B-614F-8ED0-54A290C04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2599"/>
            <a:ext cx="9144000" cy="1757363"/>
          </a:xfrm>
        </p:spPr>
        <p:txBody>
          <a:bodyPr>
            <a:normAutofit/>
          </a:bodyPr>
          <a:lstStyle/>
          <a:p>
            <a:r>
              <a:rPr lang="en-US" dirty="0"/>
              <a:t>Individual Research Project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smtClean="0"/>
              <a:t>ESR-2)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284F6-6A85-6A44-9291-107289200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470705"/>
          </a:xfrm>
        </p:spPr>
        <p:txBody>
          <a:bodyPr/>
          <a:lstStyle/>
          <a:p>
            <a:r>
              <a:rPr lang="en-US" altLang="zh-CN" b="1" dirty="0" err="1" smtClean="0"/>
              <a:t>Benyou</a:t>
            </a:r>
            <a:r>
              <a:rPr lang="en-US" b="1" dirty="0" smtClean="0"/>
              <a:t> </a:t>
            </a:r>
            <a:r>
              <a:rPr lang="en-US" altLang="zh-CN" b="1" dirty="0" smtClean="0"/>
              <a:t>Wang</a:t>
            </a:r>
            <a:endParaRPr lang="en-US" b="1" dirty="0"/>
          </a:p>
          <a:p>
            <a:r>
              <a:rPr lang="en-US" altLang="zh-CN" sz="1800" dirty="0" smtClean="0"/>
              <a:t>University of </a:t>
            </a:r>
            <a:r>
              <a:rPr lang="en-US" altLang="zh-CN" sz="1800" dirty="0" err="1" smtClean="0"/>
              <a:t>Padova</a:t>
            </a:r>
            <a:endParaRPr lang="en-US" altLang="zh-CN" sz="1800" dirty="0" smtClean="0"/>
          </a:p>
          <a:p>
            <a:r>
              <a:rPr lang="en-US" sz="1800" dirty="0" smtClean="0"/>
              <a:t> University of </a:t>
            </a:r>
            <a:r>
              <a:rPr lang="en-US" sz="1800" dirty="0" err="1" smtClean="0"/>
              <a:t>Padova</a:t>
            </a:r>
            <a:r>
              <a:rPr lang="en-US" sz="1800" dirty="0" smtClean="0"/>
              <a:t>, </a:t>
            </a:r>
            <a:r>
              <a:rPr lang="en-US" sz="1800" dirty="0"/>
              <a:t>DD/MM/YYYY</a:t>
            </a:r>
          </a:p>
        </p:txBody>
      </p:sp>
      <p:pic>
        <p:nvPicPr>
          <p:cNvPr id="6" name="Picture 2" descr="QUARTZ logo">
            <a:extLst>
              <a:ext uri="{FF2B5EF4-FFF2-40B4-BE49-F238E27FC236}">
                <a16:creationId xmlns:a16="http://schemas.microsoft.com/office/drawing/2014/main" id="{B08FACF2-9202-864B-9E1A-1691F0ECC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0" y="170143"/>
            <a:ext cx="1632858" cy="74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3665B272-B264-5740-AD19-9004E4368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20" y="170142"/>
            <a:ext cx="1113315" cy="742209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588F30F-039E-AE49-947E-309F8821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7344" y="302902"/>
            <a:ext cx="4746170" cy="611497"/>
          </a:xfrm>
        </p:spPr>
        <p:txBody>
          <a:bodyPr/>
          <a:lstStyle/>
          <a:p>
            <a:r>
              <a:rPr lang="en-US" sz="1600" dirty="0"/>
              <a:t>H2020-MSCA-ITN Grant Agreement N. 721321</a:t>
            </a:r>
          </a:p>
        </p:txBody>
      </p:sp>
    </p:spTree>
    <p:extLst>
      <p:ext uri="{BB962C8B-B14F-4D97-AF65-F5344CB8AC3E}">
        <p14:creationId xmlns:p14="http://schemas.microsoft.com/office/powerpoint/2010/main" val="28963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altLang="zh-CN" dirty="0" smtClean="0"/>
              <a:t>Progress </a:t>
            </a:r>
            <a:r>
              <a:rPr lang="en-US" altLang="zh-CN" dirty="0" smtClean="0"/>
              <a:t>4: </a:t>
            </a:r>
            <a:r>
              <a:rPr lang="en-US" altLang="zh-CN" b="1" dirty="0" smtClean="0"/>
              <a:t>Dynamics</a:t>
            </a:r>
            <a:r>
              <a:rPr lang="en-US" altLang="zh-CN" dirty="0" smtClean="0"/>
              <a:t> </a:t>
            </a:r>
            <a:r>
              <a:rPr lang="en-US" altLang="zh-CN" dirty="0" smtClean="0"/>
              <a:t>in case of </a:t>
            </a:r>
            <a:r>
              <a:rPr lang="en-US" altLang="zh-CN" dirty="0" err="1" smtClean="0"/>
              <a:t>RecSys</a:t>
            </a:r>
            <a:r>
              <a:rPr lang="en-US" altLang="zh-CN" dirty="0" smtClean="0"/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Event, Location, DD/MM/YYYY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84" y="1536711"/>
            <a:ext cx="9012400" cy="40236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18233" y="5853390"/>
            <a:ext cx="113110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Wei </a:t>
            </a:r>
            <a:r>
              <a:rPr lang="en-US" dirty="0"/>
              <a:t>Zhao, </a:t>
            </a:r>
            <a:r>
              <a:rPr lang="en-US" b="1" dirty="0"/>
              <a:t>Wang </a:t>
            </a:r>
            <a:r>
              <a:rPr lang="en-US" b="1" dirty="0" err="1"/>
              <a:t>Benyou</a:t>
            </a:r>
            <a:r>
              <a:rPr lang="en-US" dirty="0"/>
              <a:t> , </a:t>
            </a:r>
            <a:r>
              <a:rPr lang="en-US" dirty="0" err="1"/>
              <a:t>Jianbo</a:t>
            </a:r>
            <a:r>
              <a:rPr lang="en-US" dirty="0"/>
              <a:t> Ye, </a:t>
            </a:r>
            <a:r>
              <a:rPr lang="en-US" dirty="0" err="1"/>
              <a:t>Yongqiang</a:t>
            </a:r>
            <a:r>
              <a:rPr lang="en-US" dirty="0"/>
              <a:t> Gao, Min Yang, </a:t>
            </a:r>
            <a:r>
              <a:rPr lang="en-US" dirty="0" err="1"/>
              <a:t>Xiaojun</a:t>
            </a:r>
            <a:r>
              <a:rPr lang="en-US" dirty="0"/>
              <a:t> Chen, PLASTIC: Prioritize Long and Short-term Information in Top-n Recommendation using Adversarial Training,</a:t>
            </a:r>
            <a:r>
              <a:rPr lang="en-US" b="1" dirty="0"/>
              <a:t> IJCAI 2018</a:t>
            </a:r>
          </a:p>
        </p:txBody>
      </p:sp>
    </p:spTree>
    <p:extLst>
      <p:ext uri="{BB962C8B-B14F-4D97-AF65-F5344CB8AC3E}">
        <p14:creationId xmlns:p14="http://schemas.microsoft.com/office/powerpoint/2010/main" val="292461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Event, Location, DD/MM/YYYY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87769" y="2753249"/>
            <a:ext cx="8913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400" dirty="0"/>
              <a:t>Deep Investigation of </a:t>
            </a:r>
            <a:r>
              <a:rPr lang="en-US" altLang="zh-CN" sz="2400" b="1" dirty="0"/>
              <a:t>Quantum-inspired </a:t>
            </a:r>
            <a:r>
              <a:rPr lang="en-US" altLang="zh-CN" sz="2400" b="1" dirty="0" smtClean="0"/>
              <a:t>textual representation</a:t>
            </a:r>
          </a:p>
          <a:p>
            <a:pPr marL="285750" indent="-285750">
              <a:buFontTx/>
              <a:buChar char="-"/>
            </a:pPr>
            <a:r>
              <a:rPr lang="en-US" altLang="zh-CN" sz="2400" dirty="0" smtClean="0"/>
              <a:t>Quantum-inspired </a:t>
            </a:r>
            <a:r>
              <a:rPr lang="en-US" altLang="zh-CN" sz="2400" b="1" dirty="0" smtClean="0"/>
              <a:t>evolved language model </a:t>
            </a:r>
            <a:r>
              <a:rPr lang="en-US" altLang="zh-CN" sz="2400" dirty="0" smtClean="0"/>
              <a:t>for dynamic</a:t>
            </a:r>
          </a:p>
          <a:p>
            <a:pPr marL="285750" indent="-285750">
              <a:buFontTx/>
              <a:buChar char="-"/>
            </a:pPr>
            <a:r>
              <a:rPr lang="en-US" altLang="zh-CN" sz="2400" dirty="0" smtClean="0"/>
              <a:t>Thematic issues in </a:t>
            </a:r>
            <a:r>
              <a:rPr lang="en-US" altLang="zh-CN" sz="2400" b="1" dirty="0" smtClean="0"/>
              <a:t>dynamic corpora</a:t>
            </a:r>
          </a:p>
        </p:txBody>
      </p:sp>
    </p:spTree>
    <p:extLst>
      <p:ext uri="{BB962C8B-B14F-4D97-AF65-F5344CB8AC3E}">
        <p14:creationId xmlns:p14="http://schemas.microsoft.com/office/powerpoint/2010/main" val="264206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Event, Location, DD/MM/YYYY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124560" y="3278444"/>
            <a:ext cx="8229600" cy="2286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042353" y="2242684"/>
            <a:ext cx="1522356" cy="1028700"/>
          </a:xfrm>
          <a:prstGeom prst="downArrowCallout">
            <a:avLst>
              <a:gd name="adj1" fmla="val 25000"/>
              <a:gd name="adj2" fmla="val 25000"/>
              <a:gd name="adj3" fmla="val 30000"/>
              <a:gd name="adj4" fmla="val 6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Associate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Researcher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788607" y="2207196"/>
            <a:ext cx="1413049" cy="1028700"/>
          </a:xfrm>
          <a:prstGeom prst="downArrowCallout">
            <a:avLst>
              <a:gd name="adj1" fmla="val 25000"/>
              <a:gd name="adj2" fmla="val 25000"/>
              <a:gd name="adj3" fmla="val 30000"/>
              <a:gd name="adj4" fmla="val 6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latin typeface="Arial" panose="020B0604020202020204" pitchFamily="34" charset="0"/>
              </a:rPr>
              <a:t>Master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 Science</a:t>
            </a:r>
            <a:endParaRPr 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1"/>
          <p:cNvSpPr>
            <a:spLocks noChangeArrowheads="1"/>
          </p:cNvSpPr>
          <p:nvPr/>
        </p:nvSpPr>
        <p:spPr bwMode="auto">
          <a:xfrm>
            <a:off x="6852697" y="3521164"/>
            <a:ext cx="2160674" cy="947374"/>
          </a:xfrm>
          <a:prstGeom prst="upArrowCallout">
            <a:avLst>
              <a:gd name="adj1" fmla="val 25000"/>
              <a:gd name="adj2" fmla="val 25000"/>
              <a:gd name="adj3" fmla="val 28571"/>
              <a:gd name="adj4" fmla="val 6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Padova</a:t>
            </a:r>
            <a:endParaRPr kumimoji="0" lang="en-US" altLang="en-US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MSCA ESR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utoShape 2"/>
          <p:cNvSpPr>
            <a:spLocks noChangeArrowheads="1"/>
          </p:cNvSpPr>
          <p:nvPr/>
        </p:nvSpPr>
        <p:spPr bwMode="auto">
          <a:xfrm>
            <a:off x="3456540" y="3521164"/>
            <a:ext cx="1474967" cy="947374"/>
          </a:xfrm>
          <a:prstGeom prst="up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Research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Consultant</a:t>
            </a:r>
            <a:endParaRPr lang="en-US" altLang="en-US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7BD3140-C78F-6E48-92CA-3C8F72BB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Background/1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328865"/>
              </p:ext>
            </p:extLst>
          </p:nvPr>
        </p:nvGraphicFramePr>
        <p:xfrm>
          <a:off x="1949632" y="5978769"/>
          <a:ext cx="8404529" cy="2891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7243">
                  <a:extLst>
                    <a:ext uri="{9D8B030D-6E8A-4147-A177-3AD203B41FA5}">
                      <a16:colId xmlns:a16="http://schemas.microsoft.com/office/drawing/2014/main" val="231260662"/>
                    </a:ext>
                  </a:extLst>
                </a:gridCol>
                <a:gridCol w="1276140">
                  <a:extLst>
                    <a:ext uri="{9D8B030D-6E8A-4147-A177-3AD203B41FA5}">
                      <a16:colId xmlns:a16="http://schemas.microsoft.com/office/drawing/2014/main" val="73092426"/>
                    </a:ext>
                  </a:extLst>
                </a:gridCol>
                <a:gridCol w="2160396">
                  <a:extLst>
                    <a:ext uri="{9D8B030D-6E8A-4147-A177-3AD203B41FA5}">
                      <a16:colId xmlns:a16="http://schemas.microsoft.com/office/drawing/2014/main" val="3476186107"/>
                    </a:ext>
                  </a:extLst>
                </a:gridCol>
                <a:gridCol w="2059912">
                  <a:extLst>
                    <a:ext uri="{9D8B030D-6E8A-4147-A177-3AD203B41FA5}">
                      <a16:colId xmlns:a16="http://schemas.microsoft.com/office/drawing/2014/main" val="4244785735"/>
                    </a:ext>
                  </a:extLst>
                </a:gridCol>
                <a:gridCol w="1350838">
                  <a:extLst>
                    <a:ext uri="{9D8B030D-6E8A-4147-A177-3AD203B41FA5}">
                      <a16:colId xmlns:a16="http://schemas.microsoft.com/office/drawing/2014/main" val="888189173"/>
                    </a:ext>
                  </a:extLst>
                </a:gridCol>
              </a:tblGrid>
              <a:tr h="2891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2014.9-2017.2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2017.6-2017.7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2017.7-2018.6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2018.6</a:t>
                      </a:r>
                      <a:r>
                        <a:rPr lang="en-US" sz="1400" dirty="0" smtClean="0">
                          <a:effectLst/>
                        </a:rPr>
                        <a:t>-….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….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0694688"/>
                  </a:ext>
                </a:extLst>
              </a:tr>
            </a:tbl>
          </a:graphicData>
        </a:graphic>
      </p:graphicFrame>
      <p:pic>
        <p:nvPicPr>
          <p:cNvPr id="3074" name="Picture 2" descr="https://ss2.baidu.com/6ONYsjip0QIZ8tyhnq/it/u=144286817,4087705548&amp;fm=58&amp;bpow=599&amp;bpoh=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560" y="5015465"/>
            <a:ext cx="908271" cy="90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s2.baidu.com/6ONYsjip0QIZ8tyhnq/it/u=3444123590,1334049953&amp;fm=58&amp;s=7CE33872DE06C20150E305EF0200E02B&amp;bpow=121&amp;bpoh=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322" y="4935148"/>
            <a:ext cx="11525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gss1.bdstatic.com/-vo3dSag_xI4khGkpoWK1HF6hhy/baike/w%3D268%3Bg%3D0/sign=ee16e0189f45d688a302b5a29cf91a23/2934349b033b5bb5e40109d53bd3d539b700bcc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825" y="4863014"/>
            <a:ext cx="586951" cy="69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UNIP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2" y="4828228"/>
            <a:ext cx="1159918" cy="52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QUARTZ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2" y="5378684"/>
            <a:ext cx="1195705" cy="54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73231" y="5625165"/>
            <a:ext cx="109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Sougou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56309" y="5618860"/>
            <a:ext cx="109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Tencent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1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Background/2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Event, Location, DD/MM/YYYY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10635" y="1690688"/>
            <a:ext cx="89329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Publish </a:t>
            </a:r>
            <a:r>
              <a:rPr lang="en-US" dirty="0" smtClean="0"/>
              <a:t>15 </a:t>
            </a:r>
            <a:r>
              <a:rPr lang="en-US" dirty="0"/>
              <a:t>peer-review papers, including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Conferences</a:t>
            </a:r>
            <a:r>
              <a:rPr lang="en-US" sz="1400" dirty="0" smtClean="0"/>
              <a:t>:</a:t>
            </a:r>
            <a:endParaRPr lang="en-US" sz="1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400" dirty="0"/>
              <a:t>1 </a:t>
            </a:r>
            <a:r>
              <a:rPr lang="en-US" sz="1400" b="1" dirty="0" smtClean="0"/>
              <a:t>SIGIR</a:t>
            </a:r>
            <a:r>
              <a:rPr lang="en-US" sz="1400" dirty="0" smtClean="0"/>
              <a:t> </a:t>
            </a:r>
            <a:r>
              <a:rPr lang="en-US" sz="1400" dirty="0"/>
              <a:t>long paper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400" dirty="0"/>
              <a:t>2 </a:t>
            </a:r>
            <a:r>
              <a:rPr lang="en-US" sz="1400" b="1" dirty="0"/>
              <a:t>CIKM</a:t>
            </a:r>
            <a:r>
              <a:rPr lang="en-US" sz="1400" dirty="0"/>
              <a:t> </a:t>
            </a:r>
            <a:r>
              <a:rPr lang="en-US" altLang="zh-CN" sz="1400" dirty="0"/>
              <a:t>long papers, short paper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400" dirty="0"/>
              <a:t>1 </a:t>
            </a:r>
            <a:r>
              <a:rPr lang="en-US" sz="1400" b="1" dirty="0"/>
              <a:t>AAAI</a:t>
            </a:r>
            <a:r>
              <a:rPr lang="en-US" sz="1400" dirty="0"/>
              <a:t> long paper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400" dirty="0"/>
              <a:t>2 </a:t>
            </a:r>
            <a:r>
              <a:rPr lang="en-US" sz="1400" b="1" dirty="0"/>
              <a:t>IJCAI</a:t>
            </a:r>
            <a:r>
              <a:rPr lang="en-US" sz="1400" dirty="0"/>
              <a:t> </a:t>
            </a:r>
            <a:r>
              <a:rPr lang="en-US" sz="1400" dirty="0"/>
              <a:t>long </a:t>
            </a:r>
            <a:r>
              <a:rPr lang="en-US" sz="1400" dirty="0"/>
              <a:t>papers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Journals</a:t>
            </a:r>
            <a:r>
              <a:rPr lang="en-US" sz="1400" dirty="0"/>
              <a:t>: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400" dirty="0"/>
              <a:t>3 </a:t>
            </a:r>
            <a:r>
              <a:rPr lang="en-US" sz="1400" b="1" dirty="0"/>
              <a:t>Entropy</a:t>
            </a:r>
            <a:r>
              <a:rPr lang="en-US" sz="1400" dirty="0"/>
              <a:t> </a:t>
            </a:r>
            <a:r>
              <a:rPr lang="en-US" sz="1100" dirty="0"/>
              <a:t>[JCR Q2</a:t>
            </a:r>
            <a:r>
              <a:rPr lang="en-US" sz="1100" dirty="0" smtClean="0"/>
              <a:t>] </a:t>
            </a:r>
            <a:r>
              <a:rPr lang="en-US" sz="1100" dirty="0" smtClean="0"/>
              <a:t> </a:t>
            </a:r>
            <a:r>
              <a:rPr lang="en-US" sz="1400" baseline="30000" dirty="0" smtClean="0"/>
              <a:t>[1]</a:t>
            </a:r>
            <a:endParaRPr lang="en-US" sz="1400" baseline="30000" dirty="0" smtClean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400" dirty="0" smtClean="0"/>
              <a:t>1 </a:t>
            </a:r>
            <a:r>
              <a:rPr lang="en-US" sz="1400" b="1" dirty="0"/>
              <a:t>Information Science </a:t>
            </a:r>
            <a:r>
              <a:rPr lang="en-US" sz="1100" dirty="0"/>
              <a:t>[JCR Q1]</a:t>
            </a:r>
            <a:endParaRPr lang="en-US" sz="1100" b="1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400" dirty="0"/>
              <a:t>1 </a:t>
            </a:r>
            <a:r>
              <a:rPr lang="en-US" sz="1400" b="1" dirty="0"/>
              <a:t>Theoretical Computer Science </a:t>
            </a:r>
            <a:r>
              <a:rPr lang="en-US" sz="1100" dirty="0"/>
              <a:t>[JCR Q1</a:t>
            </a:r>
            <a:r>
              <a:rPr lang="en-US" sz="1400" dirty="0"/>
              <a:t>]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Google Scholar Citation: </a:t>
            </a:r>
            <a:r>
              <a:rPr lang="en-US" dirty="0" smtClean="0"/>
              <a:t>96 </a:t>
            </a:r>
            <a:r>
              <a:rPr lang="en-US" sz="1400" baseline="30000" dirty="0" smtClean="0"/>
              <a:t>[2]</a:t>
            </a:r>
            <a:endParaRPr lang="en-US" sz="1400" baseline="30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New Chinese Boob (deep learning and recommendation system) will be published recently.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SIGIR </a:t>
            </a:r>
            <a:r>
              <a:rPr lang="en-US" b="1" dirty="0"/>
              <a:t>Best Paper Award </a:t>
            </a:r>
            <a:r>
              <a:rPr lang="en-US" b="1" dirty="0" err="1"/>
              <a:t>Honourable</a:t>
            </a:r>
            <a:r>
              <a:rPr lang="en-US" b="1" dirty="0"/>
              <a:t> </a:t>
            </a:r>
            <a:r>
              <a:rPr lang="en-US" b="1" dirty="0" smtClean="0"/>
              <a:t>Mentions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961" y="5157384"/>
            <a:ext cx="476878" cy="4768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11" y="4607238"/>
            <a:ext cx="476878" cy="4768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11" y="1548408"/>
            <a:ext cx="460338" cy="460338"/>
          </a:xfrm>
          <a:prstGeom prst="rect">
            <a:avLst/>
          </a:prstGeom>
        </p:spPr>
      </p:pic>
      <p:sp>
        <p:nvSpPr>
          <p:cNvPr id="12" name="AutoShape 4" descr="Image result for google schola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4" name="Picture 8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820" y="4091345"/>
            <a:ext cx="511019" cy="51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702354" y="5985193"/>
            <a:ext cx="9949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hlinkClick r:id="rId6" tooltip="home"/>
              </a:rPr>
              <a:t>[1] https</a:t>
            </a:r>
            <a:r>
              <a:rPr lang="en-US" sz="1200" dirty="0">
                <a:hlinkClick r:id="rId6" tooltip="home"/>
              </a:rPr>
              <a:t>://scholar.google.com/citations?user=Jk4vJU8AAAAJ&amp;hl=zh-CN</a:t>
            </a:r>
          </a:p>
          <a:p>
            <a:r>
              <a:rPr lang="en-US" sz="1200" dirty="0" smtClean="0">
                <a:hlinkClick r:id="rId6" tooltip="home"/>
              </a:rPr>
              <a:t>[2] </a:t>
            </a:r>
            <a:r>
              <a:rPr lang="en-US" sz="1200" dirty="0" err="1" smtClean="0">
                <a:hlinkClick r:id="rId6" tooltip="home"/>
              </a:rPr>
              <a:t>Scimago</a:t>
            </a:r>
            <a:r>
              <a:rPr lang="en-US" sz="1200" dirty="0" smtClean="0">
                <a:hlinkClick r:id="rId6" tooltip="home"/>
              </a:rPr>
              <a:t> </a:t>
            </a:r>
            <a:r>
              <a:rPr lang="en-US" sz="1200" dirty="0">
                <a:hlinkClick r:id="rId6" tooltip="home"/>
              </a:rPr>
              <a:t>Journal &amp; Country </a:t>
            </a:r>
            <a:r>
              <a:rPr lang="en-US" sz="1200" dirty="0" smtClean="0">
                <a:hlinkClick r:id="rId6" tooltip="home"/>
              </a:rPr>
              <a:t>Rank</a:t>
            </a:r>
            <a:r>
              <a:rPr lang="en-US" sz="1200" dirty="0" smtClean="0"/>
              <a:t> https</a:t>
            </a:r>
            <a:r>
              <a:rPr lang="en-US" sz="1200" dirty="0"/>
              <a:t>://www.scimagojr.com/journalrank.php</a:t>
            </a:r>
          </a:p>
        </p:txBody>
      </p:sp>
    </p:spTree>
    <p:extLst>
      <p:ext uri="{BB962C8B-B14F-4D97-AF65-F5344CB8AC3E}">
        <p14:creationId xmlns:p14="http://schemas.microsoft.com/office/powerpoint/2010/main" val="30861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</a:t>
            </a:r>
            <a:r>
              <a:rPr lang="en-US" dirty="0" smtClean="0"/>
              <a:t>raining</a:t>
            </a:r>
            <a:r>
              <a:rPr lang="en-US" dirty="0"/>
              <a:t> experiences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Event, Location, DD/MM/YYYY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7846" y="1578708"/>
            <a:ext cx="7729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Training organized by Quartz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Winter school </a:t>
            </a:r>
            <a:r>
              <a:rPr lang="en-US" dirty="0" smtClean="0"/>
              <a:t>[1]</a:t>
            </a:r>
            <a:r>
              <a:rPr lang="en-US" b="1" dirty="0" smtClean="0"/>
              <a:t> </a:t>
            </a:r>
            <a:r>
              <a:rPr lang="en-US" altLang="zh-CN" dirty="0" smtClean="0"/>
              <a:t>in </a:t>
            </a:r>
            <a:r>
              <a:rPr lang="en-US" altLang="zh-CN" dirty="0" err="1" smtClean="0"/>
              <a:t>Padova</a:t>
            </a:r>
            <a:r>
              <a:rPr lang="en-US" altLang="zh-CN" dirty="0" smtClean="0"/>
              <a:t>, Italy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Autumn School </a:t>
            </a:r>
            <a:r>
              <a:rPr lang="en-US" altLang="zh-CN" dirty="0" smtClean="0"/>
              <a:t>in  </a:t>
            </a:r>
            <a:r>
              <a:rPr lang="en-US" altLang="zh-CN" dirty="0" err="1" smtClean="0"/>
              <a:t>Cuttbus</a:t>
            </a:r>
            <a:r>
              <a:rPr lang="en-US" altLang="zh-CN" dirty="0" smtClean="0"/>
              <a:t>, Germany</a:t>
            </a:r>
            <a:r>
              <a:rPr lang="en-US" dirty="0" smtClean="0"/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Presentation Training in </a:t>
            </a:r>
            <a:r>
              <a:rPr lang="en-US" dirty="0" err="1" smtClean="0"/>
              <a:t>Padova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sz="2400" dirty="0" smtClean="0"/>
              <a:t>Conference</a:t>
            </a:r>
            <a:r>
              <a:rPr lang="en-US" altLang="zh-CN" sz="2400" dirty="0" smtClean="0"/>
              <a:t>s</a:t>
            </a:r>
            <a:r>
              <a:rPr lang="en-US" sz="2400" dirty="0" smtClean="0"/>
              <a:t> founded by Quartz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ICML 2018 </a:t>
            </a:r>
            <a:r>
              <a:rPr lang="en-US" altLang="zh-CN" dirty="0" smtClean="0"/>
              <a:t>in July, Sweden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IJCAI </a:t>
            </a:r>
            <a:r>
              <a:rPr lang="en-US" b="1" dirty="0" smtClean="0"/>
              <a:t>2018 </a:t>
            </a:r>
            <a:r>
              <a:rPr lang="en-US" dirty="0" smtClean="0"/>
              <a:t>in July, Sweden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ICTIR 2018 </a:t>
            </a:r>
            <a:r>
              <a:rPr lang="en-US" dirty="0"/>
              <a:t>in Sep., </a:t>
            </a:r>
            <a:r>
              <a:rPr lang="en-US" dirty="0" smtClean="0"/>
              <a:t>China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CIKM </a:t>
            </a:r>
            <a:r>
              <a:rPr lang="en-US" b="1" dirty="0" smtClean="0"/>
              <a:t>2018 </a:t>
            </a:r>
            <a:r>
              <a:rPr lang="en-US" dirty="0" smtClean="0"/>
              <a:t>in Oct., Italy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400" dirty="0" smtClean="0"/>
              <a:t>Coming </a:t>
            </a:r>
            <a:r>
              <a:rPr lang="en-US" sz="2400" dirty="0" err="1" smtClean="0"/>
              <a:t>Ph.D</a:t>
            </a:r>
            <a:r>
              <a:rPr lang="en-US" sz="2400" dirty="0" smtClean="0"/>
              <a:t> courses in the University of </a:t>
            </a:r>
            <a:r>
              <a:rPr lang="en-US" sz="2400" dirty="0" err="1" smtClean="0"/>
              <a:t>Padova</a:t>
            </a:r>
            <a:endParaRPr lang="en-US" sz="2400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7846" y="5997375"/>
            <a:ext cx="8854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[1] I was </a:t>
            </a:r>
            <a:r>
              <a:rPr lang="en-US" sz="1400" dirty="0"/>
              <a:t>recruited </a:t>
            </a:r>
            <a:r>
              <a:rPr lang="en-US" sz="1400" dirty="0" smtClean="0"/>
              <a:t>in that moment although </a:t>
            </a:r>
            <a:r>
              <a:rPr lang="en-US" sz="1400" dirty="0"/>
              <a:t>not yet </a:t>
            </a:r>
            <a:r>
              <a:rPr lang="en-US" sz="1400" dirty="0" smtClean="0"/>
              <a:t>hired, I signed the contract since Ju</a:t>
            </a:r>
            <a:r>
              <a:rPr lang="en-US" altLang="zh-CN" sz="1400" dirty="0" smtClean="0"/>
              <a:t>ne</a:t>
            </a:r>
            <a:r>
              <a:rPr lang="en-US" sz="1400" dirty="0" smtClean="0"/>
              <a:t>, 2018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9331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</a:t>
            </a:r>
            <a:r>
              <a:rPr lang="en-US" altLang="zh-CN" dirty="0" smtClean="0"/>
              <a:t>Proposal- ESR2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Event, Location, DD/MM/YYYY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6354" y="1481437"/>
            <a:ext cx="8599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Dynamic</a:t>
            </a:r>
            <a:r>
              <a:rPr lang="en-US" sz="2400" dirty="0" smtClean="0"/>
              <a:t> content monitoring and exploration using </a:t>
            </a:r>
            <a:r>
              <a:rPr lang="en-US" sz="2400" b="1" dirty="0" smtClean="0"/>
              <a:t>vector spaces</a:t>
            </a:r>
            <a:endParaRPr lang="en-US" sz="2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251200" y="4883501"/>
            <a:ext cx="6481188" cy="1004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Vector Space</a:t>
            </a:r>
            <a:r>
              <a:rPr lang="en-US" altLang="zh-CN" dirty="0" smtClean="0"/>
              <a:t>, e.g. word embedding, Hilbert Space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10800000">
            <a:off x="3884247" y="4415487"/>
            <a:ext cx="763674" cy="3853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5570696" y="4399623"/>
            <a:ext cx="763674" cy="3853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7920335" y="4445811"/>
            <a:ext cx="763674" cy="3853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798228" y="3727598"/>
            <a:ext cx="562708" cy="15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706158" y="3718460"/>
            <a:ext cx="562708" cy="15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647921" y="3861374"/>
            <a:ext cx="159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evolved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85998" y="3901746"/>
            <a:ext cx="159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evolved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63698" y="3564046"/>
            <a:ext cx="75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170" y="3458238"/>
            <a:ext cx="722063" cy="72206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032" y="3440844"/>
            <a:ext cx="722063" cy="72206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870" y="3436095"/>
            <a:ext cx="722063" cy="7220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42" y="2517328"/>
            <a:ext cx="2038292" cy="16726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44303" y="4487670"/>
            <a:ext cx="2023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uclear </a:t>
            </a:r>
            <a:r>
              <a:rPr lang="en-US" altLang="zh-CN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84246" y="4491618"/>
            <a:ext cx="91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1950s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584511" y="4487670"/>
            <a:ext cx="91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1975s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921522" y="4500920"/>
            <a:ext cx="91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2000s</a:t>
            </a:r>
            <a:endParaRPr lang="en-US" dirty="0"/>
          </a:p>
        </p:txBody>
      </p:sp>
      <p:sp>
        <p:nvSpPr>
          <p:cNvPr id="15" name="Explosion 1 14"/>
          <p:cNvSpPr/>
          <p:nvPr/>
        </p:nvSpPr>
        <p:spPr>
          <a:xfrm>
            <a:off x="3423128" y="2268576"/>
            <a:ext cx="1592106" cy="902195"/>
          </a:xfrm>
          <a:prstGeom prst="irregularSeal1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2"/>
                </a:solidFill>
              </a:rPr>
              <a:t>Death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9" name="Explosion 1 28"/>
          <p:cNvSpPr/>
          <p:nvPr/>
        </p:nvSpPr>
        <p:spPr>
          <a:xfrm>
            <a:off x="5481909" y="2287758"/>
            <a:ext cx="1524887" cy="873738"/>
          </a:xfrm>
          <a:prstGeom prst="irregularSeal1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accent2"/>
                </a:solidFill>
              </a:rPr>
              <a:t>Weapon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30" name="Explosion 1 29"/>
          <p:cNvSpPr/>
          <p:nvPr/>
        </p:nvSpPr>
        <p:spPr>
          <a:xfrm>
            <a:off x="7619450" y="1972755"/>
            <a:ext cx="1715172" cy="1475191"/>
          </a:xfrm>
          <a:prstGeom prst="irregularSeal1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Clean</a:t>
            </a:r>
          </a:p>
          <a:p>
            <a:pPr algn="ctr"/>
            <a:r>
              <a:rPr lang="en-US" sz="1400" dirty="0" smtClean="0">
                <a:solidFill>
                  <a:schemeClr val="accent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endParaRPr lang="en-US" sz="1400" dirty="0">
              <a:solidFill>
                <a:schemeClr val="accent2"/>
              </a:solidFill>
            </a:endParaRPr>
          </a:p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77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Research Plan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Event, Location, DD/MM/YYYY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6834" y="1828256"/>
            <a:ext cx="90820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Vector Space Representation </a:t>
            </a:r>
            <a:r>
              <a:rPr lang="en-US" altLang="zh-CN" dirty="0" smtClean="0"/>
              <a:t>for</a:t>
            </a:r>
            <a:r>
              <a:rPr lang="zh-CN" altLang="en-US" dirty="0"/>
              <a:t> </a:t>
            </a:r>
            <a:r>
              <a:rPr lang="en-US" altLang="zh-CN" b="1" dirty="0" smtClean="0"/>
              <a:t>static</a:t>
            </a:r>
            <a:r>
              <a:rPr lang="en-US" altLang="zh-CN" dirty="0" smtClean="0"/>
              <a:t> text/document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Quantum-inspired representation for static text  </a:t>
            </a:r>
            <a:r>
              <a:rPr lang="en-US" altLang="zh-CN" b="1" dirty="0" smtClean="0"/>
              <a:t>[1,2,3,7,8,9]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Some benchmarks and open-source project </a:t>
            </a:r>
            <a:r>
              <a:rPr lang="en-US" altLang="zh-CN" b="1" dirty="0"/>
              <a:t>[6]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Overview </a:t>
            </a:r>
            <a:r>
              <a:rPr lang="en-US" altLang="zh-CN" dirty="0"/>
              <a:t>of Vector Space </a:t>
            </a:r>
            <a:r>
              <a:rPr lang="en-US" altLang="zh-CN" dirty="0" smtClean="0"/>
              <a:t>approaches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Extend it to </a:t>
            </a:r>
            <a:r>
              <a:rPr lang="en-US" altLang="zh-CN" b="1" dirty="0" smtClean="0"/>
              <a:t>dynamic</a:t>
            </a:r>
            <a:r>
              <a:rPr lang="en-US" altLang="zh-CN" dirty="0" smtClean="0"/>
              <a:t> content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Explore </a:t>
            </a:r>
            <a:r>
              <a:rPr lang="en-US" altLang="zh-CN" dirty="0" smtClean="0"/>
              <a:t>the dynamics of </a:t>
            </a:r>
            <a:r>
              <a:rPr lang="en-US" dirty="0"/>
              <a:t>thematic </a:t>
            </a:r>
            <a:r>
              <a:rPr lang="en-US" dirty="0" smtClean="0"/>
              <a:t>issues</a:t>
            </a:r>
            <a:r>
              <a:rPr lang="en-US" altLang="zh-CN" dirty="0" smtClean="0"/>
              <a:t> </a:t>
            </a:r>
            <a:r>
              <a:rPr lang="en-US" altLang="zh-CN" dirty="0" smtClean="0"/>
              <a:t>e.g. recommendation </a:t>
            </a:r>
            <a:r>
              <a:rPr lang="en-US" altLang="zh-CN" b="1" dirty="0" smtClean="0"/>
              <a:t>[4]</a:t>
            </a:r>
            <a:r>
              <a:rPr lang="en-US" altLang="zh-CN" dirty="0" smtClean="0"/>
              <a:t> and language model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Implement </a:t>
            </a:r>
            <a:r>
              <a:rPr lang="en-US" altLang="zh-CN" dirty="0" smtClean="0"/>
              <a:t>it in dynamic corpora, </a:t>
            </a:r>
            <a:r>
              <a:rPr lang="en-US" altLang="zh-CN" dirty="0"/>
              <a:t>e.g. newspaper, blogs, paper collections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635015" y="3120916"/>
            <a:ext cx="89692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35015" y="1911205"/>
            <a:ext cx="0" cy="22005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2030" y="4667136"/>
            <a:ext cx="11927394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[1] Peng </a:t>
            </a:r>
            <a:r>
              <a:rPr lang="en-US" sz="1100" dirty="0"/>
              <a:t>Zhang, Zhan Su, </a:t>
            </a:r>
            <a:r>
              <a:rPr lang="en-US" sz="1100" dirty="0" err="1"/>
              <a:t>Lipeng</a:t>
            </a:r>
            <a:r>
              <a:rPr lang="en-US" sz="1100" dirty="0"/>
              <a:t> Zhang, </a:t>
            </a:r>
            <a:r>
              <a:rPr lang="en-US" sz="1100" b="1" dirty="0" err="1"/>
              <a:t>Benyou</a:t>
            </a:r>
            <a:r>
              <a:rPr lang="en-US" sz="1100" b="1" dirty="0"/>
              <a:t> Wang</a:t>
            </a:r>
            <a:r>
              <a:rPr lang="en-US" sz="1100" dirty="0"/>
              <a:t> , </a:t>
            </a:r>
            <a:r>
              <a:rPr lang="en-US" sz="1100" dirty="0" err="1"/>
              <a:t>Dawei</a:t>
            </a:r>
            <a:r>
              <a:rPr lang="en-US" sz="1100" dirty="0"/>
              <a:t> Song. 2018. A Quantum Many-body Wave Function Inspired Language Modeling Approach.</a:t>
            </a:r>
            <a:r>
              <a:rPr lang="en-US" sz="1100" b="1" dirty="0"/>
              <a:t> CIKM 2018</a:t>
            </a:r>
          </a:p>
          <a:p>
            <a:r>
              <a:rPr lang="en-US" sz="1100" dirty="0" smtClean="0"/>
              <a:t>[2] Li </a:t>
            </a:r>
            <a:r>
              <a:rPr lang="en-US" sz="1100" dirty="0" err="1"/>
              <a:t>Qiuchi</a:t>
            </a:r>
            <a:r>
              <a:rPr lang="en-US" sz="1100" dirty="0"/>
              <a:t>, </a:t>
            </a:r>
            <a:r>
              <a:rPr lang="en-US" sz="1100" dirty="0" err="1"/>
              <a:t>Uprety</a:t>
            </a:r>
            <a:r>
              <a:rPr lang="en-US" sz="1100" dirty="0"/>
              <a:t> </a:t>
            </a:r>
            <a:r>
              <a:rPr lang="en-US" sz="1100" dirty="0" err="1"/>
              <a:t>Sagar</a:t>
            </a:r>
            <a:r>
              <a:rPr lang="en-US" sz="1100" dirty="0"/>
              <a:t>, </a:t>
            </a:r>
            <a:r>
              <a:rPr lang="en-US" sz="1100" b="1" dirty="0"/>
              <a:t>Wang </a:t>
            </a:r>
            <a:r>
              <a:rPr lang="en-US" sz="1100" b="1" dirty="0" err="1"/>
              <a:t>Benyou</a:t>
            </a:r>
            <a:r>
              <a:rPr lang="en-US" sz="1100" dirty="0"/>
              <a:t> , Song </a:t>
            </a:r>
            <a:r>
              <a:rPr lang="en-US" sz="1100" dirty="0" err="1"/>
              <a:t>Dawei</a:t>
            </a:r>
            <a:r>
              <a:rPr lang="en-US" sz="1100" dirty="0"/>
              <a:t> Quantum-inspired Complex Word Embedding, ACL 2018 3rd Workshop on Representation Learning for NLP , </a:t>
            </a:r>
            <a:r>
              <a:rPr lang="en-US" sz="1100" b="1" dirty="0"/>
              <a:t>ACL 2018 RepL4NLP</a:t>
            </a:r>
          </a:p>
          <a:p>
            <a:r>
              <a:rPr lang="en-US" sz="1100" dirty="0" smtClean="0"/>
              <a:t>[3] </a:t>
            </a:r>
            <a:r>
              <a:rPr lang="en-US" sz="1100" dirty="0" err="1" smtClean="0"/>
              <a:t>Yazhou</a:t>
            </a:r>
            <a:r>
              <a:rPr lang="en-US" sz="1100" dirty="0" smtClean="0"/>
              <a:t> </a:t>
            </a:r>
            <a:r>
              <a:rPr lang="en-US" sz="1100" dirty="0"/>
              <a:t>Zhang, </a:t>
            </a:r>
            <a:r>
              <a:rPr lang="en-US" sz="1100" dirty="0" err="1"/>
              <a:t>Dawei</a:t>
            </a:r>
            <a:r>
              <a:rPr lang="en-US" sz="1100" dirty="0"/>
              <a:t> Song, Peng Zhang, </a:t>
            </a:r>
            <a:r>
              <a:rPr lang="en-US" sz="1100" dirty="0" err="1"/>
              <a:t>Panpan</a:t>
            </a:r>
            <a:r>
              <a:rPr lang="en-US" sz="1100" dirty="0"/>
              <a:t> Wang, </a:t>
            </a:r>
            <a:r>
              <a:rPr lang="en-US" sz="1100" dirty="0" err="1"/>
              <a:t>Jingfei</a:t>
            </a:r>
            <a:r>
              <a:rPr lang="en-US" sz="1100" dirty="0"/>
              <a:t> Li, Xiang Li, </a:t>
            </a:r>
            <a:r>
              <a:rPr lang="en-US" sz="1100" b="1" dirty="0" err="1"/>
              <a:t>Benyou</a:t>
            </a:r>
            <a:r>
              <a:rPr lang="en-US" sz="1100" b="1" dirty="0"/>
              <a:t> Wang</a:t>
            </a:r>
            <a:r>
              <a:rPr lang="en-US" sz="1100" dirty="0"/>
              <a:t> A Quantum-Inspired Multimodal Sentiment Analysis Framework. </a:t>
            </a:r>
            <a:r>
              <a:rPr lang="en-US" sz="1100" b="1" dirty="0"/>
              <a:t>Theoretical Computer Science</a:t>
            </a:r>
            <a:r>
              <a:rPr lang="en-US" sz="1100" dirty="0"/>
              <a:t> 2018.</a:t>
            </a:r>
          </a:p>
          <a:p>
            <a:r>
              <a:rPr lang="en-US" sz="1100" dirty="0" smtClean="0"/>
              <a:t>[4] Wei </a:t>
            </a:r>
            <a:r>
              <a:rPr lang="en-US" sz="1100" dirty="0"/>
              <a:t>Zhao, </a:t>
            </a:r>
            <a:r>
              <a:rPr lang="en-US" sz="1100" b="1" dirty="0"/>
              <a:t>Wang </a:t>
            </a:r>
            <a:r>
              <a:rPr lang="en-US" sz="1100" b="1" dirty="0" err="1"/>
              <a:t>Benyou</a:t>
            </a:r>
            <a:r>
              <a:rPr lang="en-US" sz="1100" dirty="0"/>
              <a:t> , </a:t>
            </a:r>
            <a:r>
              <a:rPr lang="en-US" sz="1100" dirty="0" err="1"/>
              <a:t>Jianbo</a:t>
            </a:r>
            <a:r>
              <a:rPr lang="en-US" sz="1100" dirty="0"/>
              <a:t> Ye, </a:t>
            </a:r>
            <a:r>
              <a:rPr lang="en-US" sz="1100" dirty="0" err="1"/>
              <a:t>Yongqiang</a:t>
            </a:r>
            <a:r>
              <a:rPr lang="en-US" sz="1100" dirty="0"/>
              <a:t> Gao, Min Yang, </a:t>
            </a:r>
            <a:r>
              <a:rPr lang="en-US" sz="1100" dirty="0" err="1"/>
              <a:t>Xiaojun</a:t>
            </a:r>
            <a:r>
              <a:rPr lang="en-US" sz="1100" dirty="0"/>
              <a:t> Chen, PLASTIC: Prioritize Long and Short-term Information in Top-n Recommendation using Adversarial Training,</a:t>
            </a:r>
            <a:r>
              <a:rPr lang="en-US" sz="1100" b="1" dirty="0"/>
              <a:t> IJCAI 2018</a:t>
            </a:r>
          </a:p>
          <a:p>
            <a:r>
              <a:rPr lang="en-US" sz="1100" dirty="0" smtClean="0"/>
              <a:t>[5] Wei </a:t>
            </a:r>
            <a:r>
              <a:rPr lang="en-US" sz="1100" dirty="0"/>
              <a:t>Zhao,</a:t>
            </a:r>
            <a:r>
              <a:rPr lang="en-US" sz="1100" b="1" dirty="0"/>
              <a:t> Wang </a:t>
            </a:r>
            <a:r>
              <a:rPr lang="en-US" sz="1100" b="1" dirty="0" err="1"/>
              <a:t>Benyou</a:t>
            </a:r>
            <a:r>
              <a:rPr lang="en-US" sz="1100" dirty="0"/>
              <a:t> , </a:t>
            </a:r>
            <a:r>
              <a:rPr lang="en-US" sz="1100" dirty="0" err="1"/>
              <a:t>Jianbo</a:t>
            </a:r>
            <a:r>
              <a:rPr lang="en-US" sz="1100" dirty="0"/>
              <a:t> Ye, Min Yang, Zhou Zhao, </a:t>
            </a:r>
            <a:r>
              <a:rPr lang="en-US" sz="1100" dirty="0" err="1"/>
              <a:t>Ruotian</a:t>
            </a:r>
            <a:r>
              <a:rPr lang="en-US" sz="1100" dirty="0"/>
              <a:t> Luo, Yu </a:t>
            </a:r>
            <a:r>
              <a:rPr lang="en-US" sz="1100" dirty="0" err="1"/>
              <a:t>Qiao</a:t>
            </a:r>
            <a:r>
              <a:rPr lang="en-US" sz="1100" dirty="0"/>
              <a:t> A Multi-task Learning Approach for Image Captioning,</a:t>
            </a:r>
            <a:r>
              <a:rPr lang="en-US" sz="1100" b="1" dirty="0"/>
              <a:t> IJCAI 2018</a:t>
            </a:r>
          </a:p>
          <a:p>
            <a:r>
              <a:rPr lang="en-US" sz="1100" dirty="0" smtClean="0"/>
              <a:t>[6] </a:t>
            </a:r>
            <a:r>
              <a:rPr lang="en-US" sz="1100" b="1" dirty="0" smtClean="0"/>
              <a:t>Wang </a:t>
            </a:r>
            <a:r>
              <a:rPr lang="en-US" sz="1100" b="1" dirty="0" err="1"/>
              <a:t>Benyou</a:t>
            </a:r>
            <a:r>
              <a:rPr lang="en-US" sz="1100" dirty="0"/>
              <a:t>, Wang Li. et al. </a:t>
            </a:r>
            <a:r>
              <a:rPr lang="en-US" sz="1100" dirty="0" err="1"/>
              <a:t>TextZoo</a:t>
            </a:r>
            <a:r>
              <a:rPr lang="en-US" sz="1100" dirty="0"/>
              <a:t>, a New Benchmark for Reconsidering Text Classification , in </a:t>
            </a:r>
            <a:r>
              <a:rPr lang="en-US" sz="1100" dirty="0" err="1"/>
              <a:t>Arxiv</a:t>
            </a:r>
            <a:r>
              <a:rPr lang="en-US" sz="1100" dirty="0"/>
              <a:t>. 2018.</a:t>
            </a:r>
          </a:p>
          <a:p>
            <a:r>
              <a:rPr lang="en-US" sz="1100" dirty="0" smtClean="0"/>
              <a:t>[7] Zhang </a:t>
            </a:r>
            <a:r>
              <a:rPr lang="en-US" sz="1100" dirty="0"/>
              <a:t>Peng, </a:t>
            </a:r>
            <a:r>
              <a:rPr lang="en-US" sz="1100" dirty="0" err="1"/>
              <a:t>Niu</a:t>
            </a:r>
            <a:r>
              <a:rPr lang="en-US" sz="1100" dirty="0"/>
              <a:t> </a:t>
            </a:r>
            <a:r>
              <a:rPr lang="en-US" sz="1100" dirty="0" err="1"/>
              <a:t>Jiabing</a:t>
            </a:r>
            <a:r>
              <a:rPr lang="en-US" sz="1100" dirty="0"/>
              <a:t>, Su Zhan, </a:t>
            </a:r>
            <a:r>
              <a:rPr lang="en-US" sz="1100" b="1" dirty="0"/>
              <a:t>Wang </a:t>
            </a:r>
            <a:r>
              <a:rPr lang="en-US" sz="1100" b="1" dirty="0" err="1"/>
              <a:t>Benyou</a:t>
            </a:r>
            <a:r>
              <a:rPr lang="en-US" sz="1100" dirty="0"/>
              <a:t> et al. End-to-End Quantum-like Language Models with Application to Question Answering. </a:t>
            </a:r>
            <a:r>
              <a:rPr lang="en-US" sz="1100" b="1" dirty="0"/>
              <a:t>AAAI </a:t>
            </a:r>
            <a:r>
              <a:rPr lang="en-US" sz="1100" b="1" dirty="0" smtClean="0"/>
              <a:t>2018</a:t>
            </a:r>
            <a:endParaRPr lang="en-US" sz="1100" b="1" dirty="0"/>
          </a:p>
          <a:p>
            <a:r>
              <a:rPr lang="en-US" sz="1100" dirty="0" smtClean="0"/>
              <a:t>[8]  </a:t>
            </a:r>
            <a:r>
              <a:rPr lang="en-US" sz="1100" b="1" dirty="0"/>
              <a:t>Wang </a:t>
            </a:r>
            <a:r>
              <a:rPr lang="en-US" sz="1100" b="1" dirty="0" err="1" smtClean="0"/>
              <a:t>Benyou</a:t>
            </a:r>
            <a:r>
              <a:rPr lang="en-US" sz="1100" b="1" dirty="0" smtClean="0"/>
              <a:t> *</a:t>
            </a:r>
            <a:r>
              <a:rPr lang="en-US" sz="1100" dirty="0" smtClean="0"/>
              <a:t>, </a:t>
            </a:r>
            <a:r>
              <a:rPr lang="en-US" sz="1100" dirty="0"/>
              <a:t>Li Q*, </a:t>
            </a:r>
            <a:r>
              <a:rPr lang="en-US" sz="1100" dirty="0" err="1"/>
              <a:t>Prayag</a:t>
            </a:r>
            <a:r>
              <a:rPr lang="en-US" sz="1100" dirty="0"/>
              <a:t> T, Massimo M, </a:t>
            </a:r>
            <a:r>
              <a:rPr lang="en-US" sz="1100" dirty="0" err="1"/>
              <a:t>Sagar</a:t>
            </a:r>
            <a:r>
              <a:rPr lang="en-US" sz="1100" dirty="0"/>
              <a:t> U, </a:t>
            </a:r>
            <a:r>
              <a:rPr lang="en-US" sz="1100" dirty="0" err="1"/>
              <a:t>Dawei</a:t>
            </a:r>
            <a:r>
              <a:rPr lang="en-US" sz="1100" dirty="0"/>
              <a:t> S. Quantum Probability Driven Framework for Sentence Modeling, WSDM  2018 </a:t>
            </a:r>
            <a:r>
              <a:rPr lang="en-US" sz="1100" b="1" dirty="0"/>
              <a:t>submission</a:t>
            </a:r>
            <a:r>
              <a:rPr lang="en-US" sz="1100" dirty="0"/>
              <a:t>.</a:t>
            </a:r>
          </a:p>
          <a:p>
            <a:r>
              <a:rPr lang="en-US" sz="1100" dirty="0" smtClean="0"/>
              <a:t>[9] </a:t>
            </a:r>
            <a:r>
              <a:rPr lang="en-US" sz="1100" dirty="0"/>
              <a:t>Li Q*, </a:t>
            </a:r>
            <a:r>
              <a:rPr lang="en-US" sz="1100" b="1" dirty="0"/>
              <a:t>Wang B*, </a:t>
            </a:r>
            <a:r>
              <a:rPr lang="en-US" sz="1100" dirty="0"/>
              <a:t>CNM: An Interpretable Complex-valued  Network for Matching, AAAI 2018 </a:t>
            </a:r>
            <a:r>
              <a:rPr lang="en-US" sz="1100" b="1" dirty="0"/>
              <a:t>submission</a:t>
            </a:r>
            <a:r>
              <a:rPr lang="en-US" sz="1100" dirty="0"/>
              <a:t>.</a:t>
            </a:r>
          </a:p>
          <a:p>
            <a:endParaRPr lang="en-US" sz="1100" b="1" dirty="0" smtClean="0"/>
          </a:p>
          <a:p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16104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Progress 1</a:t>
            </a:r>
            <a:r>
              <a:rPr lang="en-US" altLang="zh-CN" dirty="0" smtClean="0"/>
              <a:t>: End-2-end Language model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Event, Location, DD/MM/YYYY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3966"/>
            <a:ext cx="10628571" cy="28666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48861" y="5470326"/>
            <a:ext cx="10537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Zhang </a:t>
            </a:r>
            <a:r>
              <a:rPr lang="en-US" dirty="0"/>
              <a:t>Peng, </a:t>
            </a:r>
            <a:r>
              <a:rPr lang="en-US" dirty="0" err="1"/>
              <a:t>Niu</a:t>
            </a:r>
            <a:r>
              <a:rPr lang="en-US" dirty="0"/>
              <a:t> </a:t>
            </a:r>
            <a:r>
              <a:rPr lang="en-US" dirty="0" err="1"/>
              <a:t>Jiabing</a:t>
            </a:r>
            <a:r>
              <a:rPr lang="en-US" dirty="0"/>
              <a:t>, Su Zhan, </a:t>
            </a:r>
            <a:r>
              <a:rPr lang="en-US" b="1" dirty="0"/>
              <a:t>Wang </a:t>
            </a:r>
            <a:r>
              <a:rPr lang="en-US" b="1" dirty="0" err="1"/>
              <a:t>Benyou</a:t>
            </a:r>
            <a:r>
              <a:rPr lang="en-US" dirty="0"/>
              <a:t> et al. End-to-End Quantum-like Language Models with Application to Question Answering. </a:t>
            </a:r>
            <a:r>
              <a:rPr lang="en-US" b="1" dirty="0"/>
              <a:t>AAAI 2018</a:t>
            </a:r>
          </a:p>
        </p:txBody>
      </p:sp>
    </p:spTree>
    <p:extLst>
      <p:ext uri="{BB962C8B-B14F-4D97-AF65-F5344CB8AC3E}">
        <p14:creationId xmlns:p14="http://schemas.microsoft.com/office/powerpoint/2010/main" val="408976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Progress 2: </a:t>
            </a:r>
            <a:r>
              <a:rPr lang="en-US" altLang="zh-CN" sz="4000" dirty="0" smtClean="0"/>
              <a:t>Complex Word Embedding</a:t>
            </a:r>
            <a:endParaRPr lang="en-US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Event, Location, DD/MM/YYYY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51" y="3064255"/>
            <a:ext cx="8787672" cy="15364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56303" y="2383310"/>
            <a:ext cx="5677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Interference term for semantic composition 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147187" y="5521794"/>
            <a:ext cx="105490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 </a:t>
            </a:r>
            <a:r>
              <a:rPr lang="en-US" dirty="0" err="1"/>
              <a:t>Qiuchi</a:t>
            </a:r>
            <a:r>
              <a:rPr lang="en-US" dirty="0"/>
              <a:t>, </a:t>
            </a:r>
            <a:r>
              <a:rPr lang="en-US" dirty="0" err="1"/>
              <a:t>Uprety</a:t>
            </a:r>
            <a:r>
              <a:rPr lang="en-US" dirty="0"/>
              <a:t> </a:t>
            </a:r>
            <a:r>
              <a:rPr lang="en-US" dirty="0" err="1"/>
              <a:t>Sagar</a:t>
            </a:r>
            <a:r>
              <a:rPr lang="en-US" dirty="0"/>
              <a:t>, </a:t>
            </a:r>
            <a:r>
              <a:rPr lang="en-US" b="1" dirty="0"/>
              <a:t>Wang </a:t>
            </a:r>
            <a:r>
              <a:rPr lang="en-US" b="1" dirty="0" err="1"/>
              <a:t>Benyou</a:t>
            </a:r>
            <a:r>
              <a:rPr lang="en-US" dirty="0"/>
              <a:t> , Song </a:t>
            </a:r>
            <a:r>
              <a:rPr lang="en-US" dirty="0" err="1"/>
              <a:t>Dawei</a:t>
            </a:r>
            <a:r>
              <a:rPr lang="en-US" dirty="0"/>
              <a:t> Quantum-inspired Complex Word Embedding, ACL 2018 3rd Workshop on Representation Learning for NLP , </a:t>
            </a:r>
            <a:r>
              <a:rPr lang="en-US" b="1" dirty="0"/>
              <a:t>ACL 2018 RepL4NLP</a:t>
            </a:r>
          </a:p>
        </p:txBody>
      </p:sp>
    </p:spTree>
    <p:extLst>
      <p:ext uri="{BB962C8B-B14F-4D97-AF65-F5344CB8AC3E}">
        <p14:creationId xmlns:p14="http://schemas.microsoft.com/office/powerpoint/2010/main" val="76970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altLang="zh-CN" dirty="0" smtClean="0"/>
              <a:t>Progress </a:t>
            </a:r>
            <a:r>
              <a:rPr lang="en-US" altLang="zh-CN" dirty="0" smtClean="0"/>
              <a:t>3: </a:t>
            </a:r>
            <a:r>
              <a:rPr lang="en-US" altLang="zh-CN" dirty="0" smtClean="0"/>
              <a:t>Hilbert Semantic </a:t>
            </a:r>
            <a:r>
              <a:rPr lang="en-US" altLang="zh-CN" dirty="0" smtClean="0"/>
              <a:t>Vector Space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Event, Location, DD/MM/YYYY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43" y="1991334"/>
            <a:ext cx="10409957" cy="33557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92764" y="5340687"/>
            <a:ext cx="109594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Wang </a:t>
            </a:r>
            <a:r>
              <a:rPr lang="en-US" b="1" dirty="0" err="1"/>
              <a:t>Benyou</a:t>
            </a:r>
            <a:r>
              <a:rPr lang="en-US" dirty="0"/>
              <a:t>, Li Q*, </a:t>
            </a:r>
            <a:r>
              <a:rPr lang="en-US" dirty="0" err="1"/>
              <a:t>Prayag</a:t>
            </a:r>
            <a:r>
              <a:rPr lang="en-US" dirty="0"/>
              <a:t> T, Massimo M, </a:t>
            </a:r>
            <a:r>
              <a:rPr lang="en-US" dirty="0" err="1"/>
              <a:t>Sagar</a:t>
            </a:r>
            <a:r>
              <a:rPr lang="en-US" dirty="0"/>
              <a:t> U, </a:t>
            </a:r>
            <a:r>
              <a:rPr lang="en-US" dirty="0" err="1"/>
              <a:t>Dawei</a:t>
            </a:r>
            <a:r>
              <a:rPr lang="en-US" dirty="0"/>
              <a:t> S. Quantum Probability Driven Framework for Sentence Modeling, WSDM  2018 </a:t>
            </a:r>
            <a:r>
              <a:rPr lang="en-US" b="1" dirty="0"/>
              <a:t>submission</a:t>
            </a:r>
            <a:r>
              <a:rPr lang="en-US" dirty="0"/>
              <a:t>.</a:t>
            </a:r>
          </a:p>
          <a:p>
            <a:r>
              <a:rPr lang="en-US" dirty="0" smtClean="0"/>
              <a:t>Li </a:t>
            </a:r>
            <a:r>
              <a:rPr lang="en-US" dirty="0"/>
              <a:t>Q*, Wang B*, CNM: An Interpretable Complex-valued  Network for Matching, AAAI 2018 </a:t>
            </a:r>
            <a:r>
              <a:rPr lang="en-US" b="1" dirty="0"/>
              <a:t>submission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68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509</Words>
  <Application>Microsoft Office PowerPoint</Application>
  <PresentationFormat>Widescreen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Calibri Light</vt:lpstr>
      <vt:lpstr>Times New Roman</vt:lpstr>
      <vt:lpstr>Wingdings</vt:lpstr>
      <vt:lpstr>Office Theme</vt:lpstr>
      <vt:lpstr>Individual Research Project (ESR-2)</vt:lpstr>
      <vt:lpstr>Background/1</vt:lpstr>
      <vt:lpstr>Background/2</vt:lpstr>
      <vt:lpstr>Training experiences </vt:lpstr>
      <vt:lpstr>Research Proposal- ESR2</vt:lpstr>
      <vt:lpstr>Research Plan</vt:lpstr>
      <vt:lpstr>Progress 1: End-2-end Language model</vt:lpstr>
      <vt:lpstr>Progress 2: Complex Word Embedding</vt:lpstr>
      <vt:lpstr>Progress 3: Hilbert Semantic Vector Space</vt:lpstr>
      <vt:lpstr>Progress 4: Dynamics in case of RecSys.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Research Project (ESR-x)</dc:title>
  <dc:creator>Massimo Melucci</dc:creator>
  <cp:lastModifiedBy>wabyking@gmail.com</cp:lastModifiedBy>
  <cp:revision>30</cp:revision>
  <dcterms:created xsi:type="dcterms:W3CDTF">2018-10-08T16:22:40Z</dcterms:created>
  <dcterms:modified xsi:type="dcterms:W3CDTF">2018-10-16T17:20:17Z</dcterms:modified>
</cp:coreProperties>
</file>