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2" r:id="rId5"/>
    <p:sldId id="263" r:id="rId6"/>
    <p:sldId id="265" r:id="rId7"/>
    <p:sldId id="264" r:id="rId8"/>
    <p:sldId id="266" r:id="rId9"/>
    <p:sldId id="268" r:id="rId10"/>
    <p:sldId id="267" r:id="rId11"/>
    <p:sldId id="270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59"/>
  </p:normalViewPr>
  <p:slideViewPr>
    <p:cSldViewPr snapToGrid="0" snapToObjects="1">
      <p:cViewPr>
        <p:scale>
          <a:sx n="95" d="100"/>
          <a:sy n="95" d="100"/>
        </p:scale>
        <p:origin x="113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E4120-BDC9-B149-A429-4907E02D33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F520-4E71-8F4F-9CDD-26A3B9912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A6DC-4A8E-5049-A52D-EB8872E224D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2C67C-F9C7-9D40-BA80-5A04F8D9D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CD8C-ECFC-9D4C-927E-FCB7CE63CA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17C-880F-EF41-8716-9A580286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79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D12D-5FA0-F040-A054-04BA5B18C29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E3FF-F538-B64B-B548-3015E94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04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093-BB29-D947-BD09-A5213B82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E2B-AB7A-8840-BA46-BB211B70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2EF2-CA0B-9D4B-8822-506E5BC7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856A-BBB9-CB4C-B9FB-6D7236FF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5B91-C1A1-F64C-8915-BE0F5D9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BB3B-9DED-374A-AB1D-ED2ED648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5018-A3BB-C74C-A4E1-52E070C0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E8E0-8742-AF4F-8500-6CD89E6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CEB5-1F21-7946-9588-0404F68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1AAD-5F63-444A-AD87-D7A09D2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993CB-DD93-DF48-B7B4-B7AF10F79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05DC-8B70-7F48-944B-3382732F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5328-867E-664E-9DBD-3B1FD68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0435-81BD-1C46-BE15-08FA160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5338-F494-0247-B835-1E158F6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B2A4-3928-1547-B17B-AC4D8D1C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2D68-3884-8642-9CB2-5EED03B3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E11B-4DF9-434E-A5B9-1563A882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D6FA-0FCC-264B-AC37-9AEBC3B5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B2DF-FBE6-9543-8618-FD460971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FB07-A2D5-434B-837E-22C9992B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B2AB4-0652-DC4C-B0D2-4D1638C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BBB-3FD0-5B45-9D90-30AEBE22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6AB-B9B4-CE4E-B144-18B27E01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C9D8-A12B-2A43-A472-E32B7EEA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AAAC-FA4A-0A49-A0B1-FDEDB58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45BB-8CC2-EA48-BEBF-D237F1EBB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1F846-94AC-8D4B-9E2D-22B075AE9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24EE6-69C5-5C4F-8E48-1A376C2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42E5-8335-034C-8C74-6C4694B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002C-47CD-F243-9C81-EFED6D0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69DE-D471-0F42-90AA-F4830295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A31E-72C8-B049-8A9B-2E5AEBA0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407E-296B-0340-ACEE-014EE4D9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25AF-DC3D-204D-95D8-9EABC6DEF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61FAA-757A-C345-9D1A-2FC73568F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5E54-27E0-3E4C-9ADB-1F9190DB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F8B10-F08B-3F49-83C0-598D93CF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A0B1C-FC1A-444A-B187-4B6D93D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5DE7-388F-2E46-99A6-25C03820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8F7-D5C0-3141-A22A-05954CAC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5771" y="6356350"/>
            <a:ext cx="406037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Event, Location, DD/MM/YYYY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4B651-1CBD-1C48-8928-D87A993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1572" y="6356350"/>
            <a:ext cx="3265714" cy="365125"/>
          </a:xfrm>
        </p:spPr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0E77-DF82-304F-92A3-20A7844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5484" y="6356350"/>
            <a:ext cx="458800" cy="365125"/>
          </a:xfrm>
        </p:spPr>
        <p:txBody>
          <a:bodyPr/>
          <a:lstStyle>
            <a:lvl1pPr algn="ctr">
              <a:defRPr/>
            </a:lvl1pPr>
          </a:lstStyle>
          <a:p>
            <a:fld id="{406D9C64-5BF8-7D40-8AA9-E4B10EEAF2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8323A-1C5A-364E-BECA-797B0FBC39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4428" y="6321197"/>
            <a:ext cx="653144" cy="43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947B0-9B9B-F142-A6A5-FBB83B2B6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19972" y="6277653"/>
            <a:ext cx="1184943" cy="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9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9A7C2-C6A4-3B41-BDA3-90B91918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A3C24-9095-0940-9939-153BADD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57D9-9876-EE45-ADA3-7F6BE73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CD7-8792-C64D-ACE8-E5FF6D3A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16B0-7382-A743-AFEA-53E4ABB4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7559D-5685-5A4E-BBC7-5830E81CF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CBF6F-8FA4-8547-86DF-B1732916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D84F-EBC1-164B-8C28-61D85F39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D16-2834-8249-9FD2-1C01F508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FC4A-1022-3342-8365-EAE5680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9298F-99C5-C742-8C28-2C1DBFF7C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16A6F-ECFE-3F46-8300-12DE0473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9613-0F5A-6C43-83C5-0D67DC05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92EA-592D-5E4D-AD24-F0751D73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3607-0474-6442-A4C2-3E1528D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7DFC-0B29-6248-B460-976172BC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D779-BD37-2A4E-A8E4-96C090DA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606-8DCA-FA46-A37C-EFFB97ADC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Event, Location, DD/MM/YYYY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179-DCF5-B145-9AFB-C29D6875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H2020-MSCA-ITN Grant Agreement N. 721321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795-2A68-E141-8B38-000449A2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9C64-5BF8-7D40-8AA9-E4B10EEA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imagojr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19D3-AD0B-614F-8ED0-54A290C0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2599"/>
            <a:ext cx="9144000" cy="1757363"/>
          </a:xfrm>
        </p:spPr>
        <p:txBody>
          <a:bodyPr>
            <a:normAutofit/>
          </a:bodyPr>
          <a:lstStyle/>
          <a:p>
            <a:r>
              <a:rPr lang="en-US" dirty="0"/>
              <a:t>Individual Research Project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ESR-2)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84F6-6A85-6A44-9291-107289200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70705"/>
          </a:xfrm>
        </p:spPr>
        <p:txBody>
          <a:bodyPr/>
          <a:lstStyle/>
          <a:p>
            <a:r>
              <a:rPr lang="en-US" altLang="zh-CN" b="1" dirty="0" err="1" smtClean="0"/>
              <a:t>Benyou</a:t>
            </a:r>
            <a:r>
              <a:rPr lang="en-US" b="1" dirty="0" smtClean="0"/>
              <a:t> </a:t>
            </a:r>
            <a:r>
              <a:rPr lang="en-US" altLang="zh-CN" b="1" dirty="0" smtClean="0"/>
              <a:t>Wang</a:t>
            </a:r>
            <a:endParaRPr lang="en-US" b="1" dirty="0"/>
          </a:p>
          <a:p>
            <a:r>
              <a:rPr lang="en-US" altLang="zh-CN" sz="1800" dirty="0" smtClean="0"/>
              <a:t>University of </a:t>
            </a:r>
            <a:r>
              <a:rPr lang="en-US" altLang="zh-CN" sz="1800" dirty="0" err="1" smtClean="0"/>
              <a:t>Padova</a:t>
            </a:r>
            <a:endParaRPr lang="en-US" altLang="zh-CN" sz="1800" dirty="0" smtClean="0"/>
          </a:p>
          <a:p>
            <a:r>
              <a:rPr lang="en-US" sz="1800" dirty="0" smtClean="0"/>
              <a:t> University of </a:t>
            </a:r>
            <a:r>
              <a:rPr lang="en-US" sz="1800" dirty="0" err="1" smtClean="0"/>
              <a:t>Padova</a:t>
            </a:r>
            <a:r>
              <a:rPr lang="en-US" sz="1800" dirty="0" smtClean="0"/>
              <a:t>, </a:t>
            </a:r>
            <a:r>
              <a:rPr lang="en-US" sz="1800" dirty="0"/>
              <a:t>DD/MM/YYYY</a:t>
            </a:r>
          </a:p>
        </p:txBody>
      </p:sp>
      <p:pic>
        <p:nvPicPr>
          <p:cNvPr id="6" name="Picture 2" descr="QUARTZ logo">
            <a:extLst>
              <a:ext uri="{FF2B5EF4-FFF2-40B4-BE49-F238E27FC236}">
                <a16:creationId xmlns:a16="http://schemas.microsoft.com/office/drawing/2014/main" id="{B08FACF2-9202-864B-9E1A-1691F0EC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70143"/>
            <a:ext cx="163285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665B272-B264-5740-AD19-9004E436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0" y="170142"/>
            <a:ext cx="1113315" cy="74220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8F30F-039E-AE49-947E-309F882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7344" y="302902"/>
            <a:ext cx="4746170" cy="611497"/>
          </a:xfrm>
        </p:spPr>
        <p:txBody>
          <a:bodyPr/>
          <a:lstStyle/>
          <a:p>
            <a:r>
              <a:rPr lang="en-US" sz="1600" dirty="0"/>
              <a:t>H2020-MSCA-ITN Grant Agreement N. 721321</a:t>
            </a:r>
          </a:p>
        </p:txBody>
      </p:sp>
    </p:spTree>
    <p:extLst>
      <p:ext uri="{BB962C8B-B14F-4D97-AF65-F5344CB8AC3E}">
        <p14:creationId xmlns:p14="http://schemas.microsoft.com/office/powerpoint/2010/main" val="28963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Progress 4: Hilbert Semantic 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3" y="1991334"/>
            <a:ext cx="10409957" cy="33557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2764" y="5340687"/>
            <a:ext cx="10959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Wang </a:t>
            </a:r>
            <a:r>
              <a:rPr lang="en-US" b="1" dirty="0" err="1"/>
              <a:t>Benyou</a:t>
            </a:r>
            <a:r>
              <a:rPr lang="en-US" dirty="0"/>
              <a:t>, Li Q*, </a:t>
            </a:r>
            <a:r>
              <a:rPr lang="en-US" dirty="0" err="1"/>
              <a:t>Prayag</a:t>
            </a:r>
            <a:r>
              <a:rPr lang="en-US" dirty="0"/>
              <a:t> T, Massimo M, </a:t>
            </a:r>
            <a:r>
              <a:rPr lang="en-US" dirty="0" err="1"/>
              <a:t>Sagar</a:t>
            </a:r>
            <a:r>
              <a:rPr lang="en-US" dirty="0"/>
              <a:t> U, </a:t>
            </a:r>
            <a:r>
              <a:rPr lang="en-US" dirty="0" err="1"/>
              <a:t>Dawei</a:t>
            </a:r>
            <a:r>
              <a:rPr lang="en-US" dirty="0"/>
              <a:t> S. Quantum Probability Driven Framework for Sentence Modeling, WSDM  2018 </a:t>
            </a:r>
            <a:r>
              <a:rPr lang="en-US" b="1" dirty="0"/>
              <a:t>submission</a:t>
            </a:r>
            <a:r>
              <a:rPr lang="en-US" dirty="0"/>
              <a:t>.</a:t>
            </a:r>
          </a:p>
          <a:p>
            <a:r>
              <a:rPr lang="en-US" dirty="0" smtClean="0"/>
              <a:t>Li </a:t>
            </a:r>
            <a:r>
              <a:rPr lang="en-US" dirty="0"/>
              <a:t>Q*, Wang B*, CNM: An Interpretable Complex-valued  Network for Matching, AAAI 2018 </a:t>
            </a:r>
            <a:r>
              <a:rPr lang="en-US" b="1" dirty="0"/>
              <a:t>submission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Progress 5: Dynamics in Recommendation System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84" y="1536711"/>
            <a:ext cx="9012400" cy="40236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8233" y="5853390"/>
            <a:ext cx="1131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Wei </a:t>
            </a:r>
            <a:r>
              <a:rPr lang="en-US" dirty="0"/>
              <a:t>Zhao,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, </a:t>
            </a:r>
            <a:r>
              <a:rPr lang="en-US" dirty="0" err="1"/>
              <a:t>Jianbo</a:t>
            </a:r>
            <a:r>
              <a:rPr lang="en-US" dirty="0"/>
              <a:t> Ye, </a:t>
            </a:r>
            <a:r>
              <a:rPr lang="en-US" dirty="0" err="1"/>
              <a:t>Yongqiang</a:t>
            </a:r>
            <a:r>
              <a:rPr lang="en-US" dirty="0"/>
              <a:t> Gao, Min Yang, </a:t>
            </a:r>
            <a:r>
              <a:rPr lang="en-US" dirty="0" err="1"/>
              <a:t>Xiaojun</a:t>
            </a:r>
            <a:r>
              <a:rPr lang="en-US" dirty="0"/>
              <a:t> Chen, PLASTIC: Prioritize Long and Short-term Information in Top-n Recommendation using Adversarial Training,</a:t>
            </a:r>
            <a:r>
              <a:rPr lang="en-US" b="1" dirty="0"/>
              <a:t> IJCAI 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46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769" y="2753249"/>
            <a:ext cx="891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/>
              <a:t>Deep Investigation of </a:t>
            </a:r>
            <a:r>
              <a:rPr lang="en-US" altLang="zh-CN" sz="2400" b="1" dirty="0"/>
              <a:t>Quantum-inspired </a:t>
            </a:r>
            <a:r>
              <a:rPr lang="en-US" altLang="zh-CN" sz="2400" b="1" dirty="0" smtClean="0"/>
              <a:t>textual representation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Quantum-inspired </a:t>
            </a:r>
            <a:r>
              <a:rPr lang="en-US" altLang="zh-CN" sz="2400" b="1" dirty="0" smtClean="0"/>
              <a:t>evolved language model </a:t>
            </a:r>
            <a:r>
              <a:rPr lang="en-US" altLang="zh-CN" sz="2400" dirty="0" smtClean="0"/>
              <a:t>for dynamic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Thematic issues in </a:t>
            </a:r>
            <a:r>
              <a:rPr lang="en-US" altLang="zh-CN" sz="2400" b="1" dirty="0" smtClean="0"/>
              <a:t>dynamic corpora</a:t>
            </a:r>
          </a:p>
        </p:txBody>
      </p:sp>
    </p:spTree>
    <p:extLst>
      <p:ext uri="{BB962C8B-B14F-4D97-AF65-F5344CB8AC3E}">
        <p14:creationId xmlns:p14="http://schemas.microsoft.com/office/powerpoint/2010/main" val="264206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633" y="2013801"/>
            <a:ext cx="1186375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Peng </a:t>
            </a:r>
            <a:r>
              <a:rPr lang="en-US" sz="1100" dirty="0"/>
              <a:t>Zhang, Zhan Su, </a:t>
            </a:r>
            <a:r>
              <a:rPr lang="en-US" sz="1100" dirty="0" err="1"/>
              <a:t>Lipeng</a:t>
            </a:r>
            <a:r>
              <a:rPr lang="en-US" sz="1100" dirty="0"/>
              <a:t> Zhang,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, </a:t>
            </a:r>
            <a:r>
              <a:rPr lang="en-US" sz="1100" dirty="0" err="1"/>
              <a:t>Dawei</a:t>
            </a:r>
            <a:r>
              <a:rPr lang="en-US" sz="1100" dirty="0"/>
              <a:t> Song. 2018. A Quantum Many-body Wave Function Inspired Language Modeling Approach.</a:t>
            </a:r>
            <a:r>
              <a:rPr lang="en-US" sz="1100" b="1" dirty="0"/>
              <a:t> CIKM 2018</a:t>
            </a:r>
          </a:p>
          <a:p>
            <a:r>
              <a:rPr lang="en-US" sz="1100" dirty="0"/>
              <a:t>Li </a:t>
            </a:r>
            <a:r>
              <a:rPr lang="en-US" sz="1100" dirty="0" err="1"/>
              <a:t>Qiuchi</a:t>
            </a:r>
            <a:r>
              <a:rPr lang="en-US" sz="1100" dirty="0"/>
              <a:t>, </a:t>
            </a:r>
            <a:r>
              <a:rPr lang="en-US" sz="1100" dirty="0" err="1"/>
              <a:t>Uprety</a:t>
            </a:r>
            <a:r>
              <a:rPr lang="en-US" sz="1100" dirty="0"/>
              <a:t> </a:t>
            </a:r>
            <a:r>
              <a:rPr lang="en-US" sz="1100" dirty="0" err="1"/>
              <a:t>Sagar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Song </a:t>
            </a:r>
            <a:r>
              <a:rPr lang="en-US" sz="1100" dirty="0" err="1"/>
              <a:t>Dawei</a:t>
            </a:r>
            <a:r>
              <a:rPr lang="en-US" sz="1100" dirty="0"/>
              <a:t> Quantum-inspired Complex Word Embedding, ACL 2018 3rd Workshop on Representation Learning for NLP , </a:t>
            </a:r>
            <a:r>
              <a:rPr lang="en-US" sz="1100" b="1" dirty="0"/>
              <a:t>ACL 2018 RepL4NLP</a:t>
            </a:r>
          </a:p>
          <a:p>
            <a:r>
              <a:rPr lang="en-US" sz="1100" dirty="0" err="1"/>
              <a:t>Yazhou</a:t>
            </a:r>
            <a:r>
              <a:rPr lang="en-US" sz="1100" dirty="0"/>
              <a:t> Zhang, </a:t>
            </a:r>
            <a:r>
              <a:rPr lang="en-US" sz="1100" dirty="0" err="1"/>
              <a:t>Dawei</a:t>
            </a:r>
            <a:r>
              <a:rPr lang="en-US" sz="1100" dirty="0"/>
              <a:t> Song, Peng Zhang, </a:t>
            </a:r>
            <a:r>
              <a:rPr lang="en-US" sz="1100" dirty="0" err="1"/>
              <a:t>Panpan</a:t>
            </a:r>
            <a:r>
              <a:rPr lang="en-US" sz="1100" dirty="0"/>
              <a:t> Wang, </a:t>
            </a:r>
            <a:r>
              <a:rPr lang="en-US" sz="1100" dirty="0" err="1"/>
              <a:t>Jingfei</a:t>
            </a:r>
            <a:r>
              <a:rPr lang="en-US" sz="1100" dirty="0"/>
              <a:t> Li, Xiang Li,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A Quantum-Inspired Multimodal Sentiment Analysis Framework. </a:t>
            </a:r>
            <a:r>
              <a:rPr lang="en-US" sz="1100" b="1" dirty="0"/>
              <a:t>Theoretical Computer Science</a:t>
            </a:r>
            <a:r>
              <a:rPr lang="en-US" sz="1100" dirty="0"/>
              <a:t> 2018.</a:t>
            </a:r>
          </a:p>
          <a:p>
            <a:r>
              <a:rPr lang="en-US" sz="1100" dirty="0"/>
              <a:t>Wei Zhao,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</a:t>
            </a:r>
            <a:r>
              <a:rPr lang="en-US" sz="1100" dirty="0" err="1"/>
              <a:t>Yongqiang</a:t>
            </a:r>
            <a:r>
              <a:rPr lang="en-US" sz="1100" dirty="0"/>
              <a:t> Gao, Min Yang, </a:t>
            </a:r>
            <a:r>
              <a:rPr lang="en-US" sz="1100" dirty="0" err="1"/>
              <a:t>Xiaojun</a:t>
            </a:r>
            <a:r>
              <a:rPr lang="en-US" sz="1100" dirty="0"/>
              <a:t> Chen, PLASTIC: Prioritize Long and Short-term Information in Top-n Recommendation using Adversarial Training,</a:t>
            </a:r>
            <a:r>
              <a:rPr lang="en-US" sz="1100" b="1" dirty="0"/>
              <a:t> IJCAI 2018</a:t>
            </a:r>
          </a:p>
          <a:p>
            <a:r>
              <a:rPr lang="en-US" sz="1100" dirty="0"/>
              <a:t>Wei Zhao,</a:t>
            </a:r>
            <a:r>
              <a:rPr lang="en-US" sz="1100" b="1" dirty="0"/>
              <a:t> 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Min Yang, Zhou Zhao, </a:t>
            </a:r>
            <a:r>
              <a:rPr lang="en-US" sz="1100" dirty="0" err="1"/>
              <a:t>Ruotian</a:t>
            </a:r>
            <a:r>
              <a:rPr lang="en-US" sz="1100" dirty="0"/>
              <a:t> Luo, Yu </a:t>
            </a:r>
            <a:r>
              <a:rPr lang="en-US" sz="1100" dirty="0" err="1"/>
              <a:t>Qiao</a:t>
            </a:r>
            <a:r>
              <a:rPr lang="en-US" sz="1100" dirty="0"/>
              <a:t> A Multi-task Learning Approach for Image Captioning,</a:t>
            </a:r>
            <a:r>
              <a:rPr lang="en-US" sz="1100" b="1" dirty="0"/>
              <a:t> IJCAI 2018</a:t>
            </a:r>
          </a:p>
          <a:p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Wang Li. et al. </a:t>
            </a:r>
            <a:r>
              <a:rPr lang="en-US" sz="1100" dirty="0" err="1"/>
              <a:t>TextZoo</a:t>
            </a:r>
            <a:r>
              <a:rPr lang="en-US" sz="1100" dirty="0"/>
              <a:t>, a New Benchmark for Reconsidering Text Classification , in </a:t>
            </a:r>
            <a:r>
              <a:rPr lang="en-US" sz="1100" dirty="0" err="1"/>
              <a:t>Arxiv</a:t>
            </a:r>
            <a:r>
              <a:rPr lang="en-US" sz="1100" dirty="0"/>
              <a:t>. 2018.</a:t>
            </a:r>
          </a:p>
          <a:p>
            <a:r>
              <a:rPr lang="en-US" sz="1100" dirty="0"/>
              <a:t>Zhang Peng, </a:t>
            </a:r>
            <a:r>
              <a:rPr lang="en-US" sz="1100" dirty="0" err="1"/>
              <a:t>Niu</a:t>
            </a:r>
            <a:r>
              <a:rPr lang="en-US" sz="1100" dirty="0"/>
              <a:t> </a:t>
            </a:r>
            <a:r>
              <a:rPr lang="en-US" sz="1100" dirty="0" err="1"/>
              <a:t>Jiabing</a:t>
            </a:r>
            <a:r>
              <a:rPr lang="en-US" sz="1100" dirty="0"/>
              <a:t>, Su Zhan,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et al. End-to-End Quantum-like Language Models with Application to Question </a:t>
            </a:r>
            <a:r>
              <a:rPr lang="en-US" sz="1100" dirty="0" smtClean="0"/>
              <a:t>Answering.</a:t>
            </a:r>
            <a:r>
              <a:rPr lang="en-US" sz="1100" dirty="0"/>
              <a:t> </a:t>
            </a:r>
            <a:r>
              <a:rPr lang="en-US" sz="1100" b="1" dirty="0"/>
              <a:t>AAAI 2018</a:t>
            </a:r>
          </a:p>
          <a:p>
            <a:r>
              <a:rPr lang="en-US" sz="1100" dirty="0" smtClean="0"/>
              <a:t>Zhao </a:t>
            </a:r>
            <a:r>
              <a:rPr lang="en-US" sz="1100" dirty="0"/>
              <a:t>Wei, 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b="1" dirty="0"/>
              <a:t> </a:t>
            </a:r>
            <a:r>
              <a:rPr lang="en-US" sz="1100" dirty="0"/>
              <a:t>et al. Leveraging Long and Short-term Information in Content-aware Movie Recommendation , in </a:t>
            </a:r>
            <a:r>
              <a:rPr lang="en-US" sz="1100" dirty="0" err="1"/>
              <a:t>Arxiv</a:t>
            </a:r>
            <a:r>
              <a:rPr lang="en-US" sz="1100" dirty="0"/>
              <a:t>. 2018. </a:t>
            </a:r>
            <a:r>
              <a:rPr lang="en-US" sz="1100" dirty="0" err="1"/>
              <a:t>Zhihu</a:t>
            </a:r>
            <a:r>
              <a:rPr lang="en-US" sz="1100" dirty="0"/>
              <a:t> link (in Chinses)</a:t>
            </a:r>
          </a:p>
          <a:p>
            <a:r>
              <a:rPr lang="en-US" sz="1100" dirty="0"/>
              <a:t>Su Zhan,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</a:t>
            </a:r>
            <a:r>
              <a:rPr lang="en-US" sz="1100" dirty="0" err="1"/>
              <a:t>Niu</a:t>
            </a:r>
            <a:r>
              <a:rPr lang="en-US" sz="1100" dirty="0"/>
              <a:t> </a:t>
            </a:r>
            <a:r>
              <a:rPr lang="en-US" sz="1100" dirty="0" err="1"/>
              <a:t>Jiabin</a:t>
            </a:r>
            <a:r>
              <a:rPr lang="en-US" sz="1100" dirty="0"/>
              <a:t>, Tao </a:t>
            </a:r>
            <a:r>
              <a:rPr lang="en-US" sz="1100" dirty="0" err="1"/>
              <a:t>Shuchang</a:t>
            </a:r>
            <a:r>
              <a:rPr lang="en-US" sz="1100" dirty="0"/>
              <a:t>, Zhang Peng, Song </a:t>
            </a:r>
            <a:r>
              <a:rPr lang="en-US" sz="1100" dirty="0" err="1"/>
              <a:t>Dawei</a:t>
            </a:r>
            <a:r>
              <a:rPr lang="en-US" sz="1100" dirty="0"/>
              <a:t>. Enhanced Embedding based Attentive Pooling Network for Answer Selection. </a:t>
            </a:r>
            <a:r>
              <a:rPr lang="en-US" sz="1100" b="1" dirty="0"/>
              <a:t>NLPCC 2017</a:t>
            </a:r>
          </a:p>
          <a:p>
            <a:r>
              <a:rPr lang="en-US" sz="1100" dirty="0"/>
              <a:t>Wang Jun, Yu </a:t>
            </a:r>
            <a:r>
              <a:rPr lang="en-US" sz="1100" dirty="0" err="1"/>
              <a:t>Lantao</a:t>
            </a:r>
            <a:r>
              <a:rPr lang="en-US" sz="1100" dirty="0"/>
              <a:t>, Zhang </a:t>
            </a:r>
            <a:r>
              <a:rPr lang="en-US" sz="1100" dirty="0" err="1"/>
              <a:t>Weinan</a:t>
            </a:r>
            <a:r>
              <a:rPr lang="en-US" sz="1100" dirty="0"/>
              <a:t>, Gong Yu, Xu </a:t>
            </a:r>
            <a:r>
              <a:rPr lang="en-US" sz="1100" dirty="0" err="1"/>
              <a:t>Yinghui</a:t>
            </a:r>
            <a:r>
              <a:rPr lang="en-US" sz="1100" dirty="0"/>
              <a:t>,</a:t>
            </a:r>
            <a:r>
              <a:rPr lang="en-US" sz="1100" b="1" dirty="0"/>
              <a:t> Wang </a:t>
            </a:r>
            <a:r>
              <a:rPr lang="en-US" sz="1100" b="1" dirty="0" err="1"/>
              <a:t>Benyou</a:t>
            </a:r>
            <a:r>
              <a:rPr lang="en-US" sz="1100" dirty="0"/>
              <a:t> , Zhang Peng, Zhang Dell. IRGAN: A Minimax Game for Unifying Generative and Discriminative Information Retrieval Models. </a:t>
            </a:r>
            <a:r>
              <a:rPr lang="en-US" sz="1100" b="1" dirty="0"/>
              <a:t>SIGIR 2017. Best Paper Award </a:t>
            </a:r>
            <a:r>
              <a:rPr lang="en-US" sz="1100" b="1" dirty="0" err="1"/>
              <a:t>Honourable</a:t>
            </a:r>
            <a:r>
              <a:rPr lang="en-US" sz="1100" b="1" dirty="0"/>
              <a:t> </a:t>
            </a:r>
            <a:r>
              <a:rPr lang="en-US" sz="1100" b="1" dirty="0" smtClean="0"/>
              <a:t>Mentions</a:t>
            </a:r>
            <a:r>
              <a:rPr lang="en-US" sz="1100" dirty="0" smtClean="0"/>
              <a:t>.</a:t>
            </a:r>
          </a:p>
          <a:p>
            <a:r>
              <a:rPr lang="en-US" sz="1100" b="1" dirty="0" smtClean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A Chinese Question Answering Approach Integrating Count-based and Embedding-based Features ,in Chinese, master thesis in Tianjin University</a:t>
            </a:r>
          </a:p>
          <a:p>
            <a:r>
              <a:rPr lang="en-US" sz="1100" dirty="0"/>
              <a:t>Li </a:t>
            </a:r>
            <a:r>
              <a:rPr lang="en-US" sz="1100" dirty="0" err="1"/>
              <a:t>Jinfei</a:t>
            </a:r>
            <a:r>
              <a:rPr lang="en-US" sz="1100" dirty="0"/>
              <a:t>. Wu Yue, Zhang Peng, Song </a:t>
            </a:r>
            <a:r>
              <a:rPr lang="en-US" sz="1100" dirty="0" err="1"/>
              <a:t>Dawei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. Learning to diversify web search results with a Document Repulsion Model. </a:t>
            </a:r>
            <a:r>
              <a:rPr lang="en-US" sz="1100" b="1" dirty="0"/>
              <a:t>Information Sciences</a:t>
            </a:r>
            <a:r>
              <a:rPr lang="en-US" sz="1100" dirty="0"/>
              <a:t>, 411, 136-150. 2017. (factor : 4.832)</a:t>
            </a:r>
          </a:p>
          <a:p>
            <a:r>
              <a:rPr lang="en-US" sz="1100" dirty="0"/>
              <a:t>Zhang </a:t>
            </a:r>
            <a:r>
              <a:rPr lang="en-US" sz="1100" dirty="0" err="1"/>
              <a:t>Shengnan</a:t>
            </a:r>
            <a:r>
              <a:rPr lang="en-US" sz="1100" dirty="0"/>
              <a:t>, </a:t>
            </a:r>
            <a:r>
              <a:rPr lang="en-US" sz="1100" dirty="0" err="1"/>
              <a:t>Hou</a:t>
            </a:r>
            <a:r>
              <a:rPr lang="en-US" sz="1100" dirty="0"/>
              <a:t> </a:t>
            </a:r>
            <a:r>
              <a:rPr lang="en-US" sz="1100" dirty="0" err="1"/>
              <a:t>Yuexian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Song </a:t>
            </a:r>
            <a:r>
              <a:rPr lang="en-US" sz="1100" dirty="0" err="1"/>
              <a:t>Dawei</a:t>
            </a:r>
            <a:r>
              <a:rPr lang="en-US" sz="1100" dirty="0"/>
              <a:t>. Regularizing Neural Networks via Retaining Confident Connections. </a:t>
            </a:r>
            <a:r>
              <a:rPr lang="en-US" sz="1100" b="1" dirty="0"/>
              <a:t>Entropy</a:t>
            </a:r>
            <a:r>
              <a:rPr lang="en-US" sz="1100" dirty="0"/>
              <a:t> , 19(7), 313. 2017. (factor : 1.821)</a:t>
            </a:r>
          </a:p>
          <a:p>
            <a:r>
              <a:rPr lang="en-US" sz="1100" dirty="0"/>
              <a:t>Shang </a:t>
            </a:r>
            <a:r>
              <a:rPr lang="en-US" sz="1100" dirty="0" err="1"/>
              <a:t>Zhenguo</a:t>
            </a:r>
            <a:r>
              <a:rPr lang="en-US" sz="1100" dirty="0"/>
              <a:t>, Li </a:t>
            </a:r>
            <a:r>
              <a:rPr lang="en-US" sz="1100" dirty="0" err="1"/>
              <a:t>Jinfei</a:t>
            </a:r>
            <a:r>
              <a:rPr lang="en-US" sz="1100" dirty="0"/>
              <a:t>, Zhang Peng, Song </a:t>
            </a:r>
            <a:r>
              <a:rPr lang="en-US" sz="1100" dirty="0" err="1"/>
              <a:t>Dawei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. How Users Select Query Suggestions Under Different Satisfaction States?</a:t>
            </a:r>
            <a:r>
              <a:rPr lang="en-US" sz="1100" b="1" dirty="0"/>
              <a:t> CCIR 2017 </a:t>
            </a:r>
            <a:r>
              <a:rPr lang="en-US" sz="1100" dirty="0"/>
              <a:t>(pp. 93-105), Springer, Cham. July,2017.</a:t>
            </a:r>
          </a:p>
          <a:p>
            <a:r>
              <a:rPr lang="en-US" sz="1100" b="1" dirty="0" smtClean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</a:t>
            </a:r>
            <a:r>
              <a:rPr lang="en-US" sz="1100" dirty="0" err="1"/>
              <a:t>Niu</a:t>
            </a:r>
            <a:r>
              <a:rPr lang="en-US" sz="1100" dirty="0"/>
              <a:t> </a:t>
            </a:r>
            <a:r>
              <a:rPr lang="en-US" sz="1100" dirty="0" err="1"/>
              <a:t>Jiabing</a:t>
            </a:r>
            <a:r>
              <a:rPr lang="en-US" sz="1100" dirty="0"/>
              <a:t>, Ma </a:t>
            </a:r>
            <a:r>
              <a:rPr lang="en-US" sz="1100" dirty="0" err="1"/>
              <a:t>Liqun</a:t>
            </a:r>
            <a:r>
              <a:rPr lang="en-US" sz="1100" dirty="0"/>
              <a:t>, Zhang </a:t>
            </a:r>
            <a:r>
              <a:rPr lang="en-US" sz="1100" dirty="0" err="1"/>
              <a:t>Yuhua</a:t>
            </a:r>
            <a:r>
              <a:rPr lang="en-US" sz="1100" dirty="0"/>
              <a:t>, Zhang </a:t>
            </a:r>
            <a:r>
              <a:rPr lang="en-US" sz="1100" dirty="0" err="1"/>
              <a:t>Lipeng</a:t>
            </a:r>
            <a:r>
              <a:rPr lang="en-US" sz="1100" dirty="0"/>
              <a:t>, Li </a:t>
            </a:r>
            <a:r>
              <a:rPr lang="en-US" sz="1100" dirty="0" err="1"/>
              <a:t>Jinfei</a:t>
            </a:r>
            <a:r>
              <a:rPr lang="en-US" sz="1100" dirty="0"/>
              <a:t>, Zhang Peng Song, D. . A Chinese Question Answering Approach Integrating Count-Based and Embedding-Based Features. </a:t>
            </a:r>
            <a:r>
              <a:rPr lang="en-US" sz="1100" b="1" dirty="0"/>
              <a:t>ICCPOL-NLPCC</a:t>
            </a:r>
            <a:r>
              <a:rPr lang="en-US" sz="1100" dirty="0"/>
              <a:t> . December, 2016</a:t>
            </a:r>
          </a:p>
          <a:p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Zhang Peng, Li </a:t>
            </a:r>
            <a:r>
              <a:rPr lang="en-US" sz="1100" dirty="0" err="1"/>
              <a:t>Jinfei</a:t>
            </a:r>
            <a:r>
              <a:rPr lang="en-US" sz="1100" dirty="0"/>
              <a:t>, Song </a:t>
            </a:r>
            <a:r>
              <a:rPr lang="en-US" sz="1100" dirty="0" err="1"/>
              <a:t>Dawei</a:t>
            </a:r>
            <a:r>
              <a:rPr lang="en-US" sz="1100" dirty="0"/>
              <a:t>, </a:t>
            </a:r>
            <a:r>
              <a:rPr lang="en-US" sz="1100" dirty="0" err="1"/>
              <a:t>Hou</a:t>
            </a:r>
            <a:r>
              <a:rPr lang="en-US" sz="1100" dirty="0"/>
              <a:t> </a:t>
            </a:r>
            <a:r>
              <a:rPr lang="en-US" sz="1100" dirty="0" err="1"/>
              <a:t>Yuexian</a:t>
            </a:r>
            <a:r>
              <a:rPr lang="en-US" sz="1100" dirty="0"/>
              <a:t>, Shang </a:t>
            </a:r>
            <a:r>
              <a:rPr lang="en-US" sz="1100" dirty="0" err="1"/>
              <a:t>Zhenguo</a:t>
            </a:r>
            <a:r>
              <a:rPr lang="en-US" sz="1100" dirty="0"/>
              <a:t>. Exploration of quantum interference in document relevance judgement discrepancy. </a:t>
            </a:r>
            <a:r>
              <a:rPr lang="en-US" sz="1100" b="1" dirty="0"/>
              <a:t>Entropy</a:t>
            </a:r>
            <a:r>
              <a:rPr lang="en-US" sz="1100" dirty="0"/>
              <a:t> , 18(4), 144. 2016. </a:t>
            </a:r>
          </a:p>
          <a:p>
            <a:r>
              <a:rPr lang="en-US" sz="1100" dirty="0"/>
              <a:t>Zhang Peng, Li </a:t>
            </a:r>
            <a:r>
              <a:rPr lang="en-US" sz="1100" dirty="0" err="1"/>
              <a:t>Jinfei</a:t>
            </a:r>
            <a:r>
              <a:rPr lang="en-US" sz="1100" dirty="0"/>
              <a:t>,</a:t>
            </a:r>
            <a:r>
              <a:rPr lang="en-US" sz="1100" b="1" dirty="0"/>
              <a:t> Wang </a:t>
            </a:r>
            <a:r>
              <a:rPr lang="en-US" sz="1100" b="1" dirty="0" err="1"/>
              <a:t>Benyou</a:t>
            </a:r>
            <a:r>
              <a:rPr lang="en-US" sz="1100" dirty="0"/>
              <a:t>, Zhao </a:t>
            </a:r>
            <a:r>
              <a:rPr lang="en-US" sz="1100" dirty="0" err="1"/>
              <a:t>Xiaochao</a:t>
            </a:r>
            <a:r>
              <a:rPr lang="en-US" sz="1100" dirty="0"/>
              <a:t>, Song </a:t>
            </a:r>
            <a:r>
              <a:rPr lang="en-US" sz="1100" dirty="0" err="1"/>
              <a:t>Dawei</a:t>
            </a:r>
            <a:r>
              <a:rPr lang="en-US" sz="1100" dirty="0"/>
              <a:t>, </a:t>
            </a:r>
            <a:r>
              <a:rPr lang="en-US" sz="1100" dirty="0" err="1"/>
              <a:t>Hou</a:t>
            </a:r>
            <a:r>
              <a:rPr lang="en-US" sz="1100" dirty="0"/>
              <a:t> </a:t>
            </a:r>
            <a:r>
              <a:rPr lang="en-US" sz="1100" dirty="0" err="1"/>
              <a:t>Yuexian</a:t>
            </a:r>
            <a:r>
              <a:rPr lang="en-US" sz="1100" dirty="0"/>
              <a:t>, </a:t>
            </a:r>
            <a:r>
              <a:rPr lang="en-US" sz="1100" dirty="0" err="1"/>
              <a:t>Melucci</a:t>
            </a:r>
            <a:r>
              <a:rPr lang="en-US" sz="1100" dirty="0"/>
              <a:t>, M. A Quantum Query Expansion Approach for Session Search. </a:t>
            </a:r>
            <a:r>
              <a:rPr lang="en-US" sz="1100" b="1" dirty="0"/>
              <a:t>Entropy</a:t>
            </a:r>
            <a:r>
              <a:rPr lang="en-US" sz="1100" dirty="0"/>
              <a:t> , 18(4), 146.2016. </a:t>
            </a:r>
            <a:r>
              <a:rPr lang="en-US" sz="1100" dirty="0" smtClean="0"/>
              <a:t>2015</a:t>
            </a:r>
            <a:endParaRPr lang="en-US" sz="1100" dirty="0"/>
          </a:p>
          <a:p>
            <a:r>
              <a:rPr lang="en-US" sz="1100" dirty="0"/>
              <a:t>Chen </a:t>
            </a:r>
            <a:r>
              <a:rPr lang="en-US" sz="1100" dirty="0" err="1"/>
              <a:t>Yongqiang</a:t>
            </a:r>
            <a:r>
              <a:rPr lang="en-US" sz="1100" dirty="0"/>
              <a:t>, Zhang Peng, Song </a:t>
            </a:r>
            <a:r>
              <a:rPr lang="en-US" sz="1100" dirty="0" err="1"/>
              <a:t>Dawei</a:t>
            </a:r>
            <a:r>
              <a:rPr lang="en-US" sz="1100" dirty="0"/>
              <a:t>,</a:t>
            </a:r>
            <a:r>
              <a:rPr lang="en-US" sz="1100" b="1" dirty="0"/>
              <a:t> Wang </a:t>
            </a:r>
            <a:r>
              <a:rPr lang="en-US" sz="1100" b="1" dirty="0" err="1"/>
              <a:t>Benyou</a:t>
            </a:r>
            <a:r>
              <a:rPr lang="en-US" sz="1100" dirty="0"/>
              <a:t>. A Real-Time Eye Tracking Based Query Expansion Approach via Latent Topic Modeling. </a:t>
            </a:r>
            <a:r>
              <a:rPr lang="en-US" sz="1100" b="1" dirty="0"/>
              <a:t>CIKM 2015</a:t>
            </a:r>
            <a:r>
              <a:rPr lang="en-US" sz="1100" dirty="0"/>
              <a:t> (pp. 1719-1722). ACM. October, 2015</a:t>
            </a:r>
          </a:p>
          <a:p>
            <a:r>
              <a:rPr lang="en-US" sz="1100" dirty="0" smtClean="0"/>
              <a:t>Huang </a:t>
            </a:r>
            <a:r>
              <a:rPr lang="en-US" sz="1100" dirty="0"/>
              <a:t>Xin, Wei </a:t>
            </a:r>
            <a:r>
              <a:rPr lang="en-US" sz="1100" dirty="0" err="1"/>
              <a:t>zhao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</a:t>
            </a:r>
            <a:r>
              <a:rPr lang="en-US" sz="1100" dirty="0" err="1"/>
              <a:t>Rui</a:t>
            </a:r>
            <a:r>
              <a:rPr lang="en-US" sz="1100" dirty="0"/>
              <a:t> Zhao. Recommendation System and Deep Learning</a:t>
            </a:r>
            <a:r>
              <a:rPr lang="en-US" sz="1100" b="1" dirty="0"/>
              <a:t>, Tsinghua University Press</a:t>
            </a:r>
            <a:r>
              <a:rPr lang="en-US" sz="1100" dirty="0"/>
              <a:t>. chapters related "Learn to rank" and "Generative Adversarial Nets(GAN) for Recommendation"</a:t>
            </a:r>
          </a:p>
        </p:txBody>
      </p:sp>
    </p:spTree>
    <p:extLst>
      <p:ext uri="{BB962C8B-B14F-4D97-AF65-F5344CB8AC3E}">
        <p14:creationId xmlns:p14="http://schemas.microsoft.com/office/powerpoint/2010/main" val="7424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3140-C78F-6E48-92CA-3C8F72B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4499A-3AE1-EE48-AA41-507E39D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Event, Location, DD/MM/YYYY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02788-E2BB-6046-8BB8-41783F75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H2020-MSCA-ITN Grant Agreement N. 721321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1C281-AC67-8F41-B772-CB77E327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82843" y="2378595"/>
            <a:ext cx="7033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Self-Introduction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Research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Current Progress </a:t>
            </a:r>
            <a:r>
              <a:rPr lang="en-US" altLang="zh-CN" sz="3200" dirty="0" smtClean="0"/>
              <a:t>and future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6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24560" y="3278444"/>
            <a:ext cx="8229600" cy="228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42353" y="2242684"/>
            <a:ext cx="1522356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Associate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Researcher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788607" y="2207196"/>
            <a:ext cx="1413049" cy="1028700"/>
          </a:xfrm>
          <a:prstGeom prst="downArrowCallout">
            <a:avLst>
              <a:gd name="adj1" fmla="val 25000"/>
              <a:gd name="adj2" fmla="val 25000"/>
              <a:gd name="adj3" fmla="val 30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Master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6852697" y="3521164"/>
            <a:ext cx="2160674" cy="947374"/>
          </a:xfrm>
          <a:prstGeom prst="upArrowCallout">
            <a:avLst>
              <a:gd name="adj1" fmla="val 25000"/>
              <a:gd name="adj2" fmla="val 25000"/>
              <a:gd name="adj3" fmla="val 28571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PHD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Padova</a:t>
            </a:r>
            <a:endParaRPr kumimoji="0" lang="en-US" alt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aseline="0" dirty="0" smtClean="0">
                <a:latin typeface="Arial" panose="020B0604020202020204" pitchFamily="34" charset="0"/>
              </a:rPr>
              <a:t>MC ITN project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3456541" y="3521164"/>
            <a:ext cx="1246088" cy="947374"/>
          </a:xfrm>
          <a:prstGeom prst="up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Consulate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7BD3140-C78F-6E48-92CA-3C8F72B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Research Background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28865"/>
              </p:ext>
            </p:extLst>
          </p:nvPr>
        </p:nvGraphicFramePr>
        <p:xfrm>
          <a:off x="1949632" y="5978769"/>
          <a:ext cx="8404529" cy="289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43">
                  <a:extLst>
                    <a:ext uri="{9D8B030D-6E8A-4147-A177-3AD203B41FA5}">
                      <a16:colId xmlns:a16="http://schemas.microsoft.com/office/drawing/2014/main" val="231260662"/>
                    </a:ext>
                  </a:extLst>
                </a:gridCol>
                <a:gridCol w="1276140">
                  <a:extLst>
                    <a:ext uri="{9D8B030D-6E8A-4147-A177-3AD203B41FA5}">
                      <a16:colId xmlns:a16="http://schemas.microsoft.com/office/drawing/2014/main" val="73092426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476186107"/>
                    </a:ext>
                  </a:extLst>
                </a:gridCol>
                <a:gridCol w="2059912">
                  <a:extLst>
                    <a:ext uri="{9D8B030D-6E8A-4147-A177-3AD203B41FA5}">
                      <a16:colId xmlns:a16="http://schemas.microsoft.com/office/drawing/2014/main" val="4244785735"/>
                    </a:ext>
                  </a:extLst>
                </a:gridCol>
                <a:gridCol w="1350838">
                  <a:extLst>
                    <a:ext uri="{9D8B030D-6E8A-4147-A177-3AD203B41FA5}">
                      <a16:colId xmlns:a16="http://schemas.microsoft.com/office/drawing/2014/main" val="888189173"/>
                    </a:ext>
                  </a:extLst>
                </a:gridCol>
              </a:tblGrid>
              <a:tr h="289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2014.9-2017.2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2017.6-2017.7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2017.7-2018.6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2018.6</a:t>
                      </a:r>
                      <a:r>
                        <a:rPr lang="en-US" sz="1400" dirty="0" smtClean="0">
                          <a:effectLst/>
                        </a:rPr>
                        <a:t>-….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0694688"/>
                  </a:ext>
                </a:extLst>
              </a:tr>
            </a:tbl>
          </a:graphicData>
        </a:graphic>
      </p:graphicFrame>
      <p:pic>
        <p:nvPicPr>
          <p:cNvPr id="3074" name="Picture 2" descr="https://ss2.baidu.com/6ONYsjip0QIZ8tyhnq/it/u=144286817,4087705548&amp;fm=58&amp;bpow=599&amp;bpoh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60" y="5015465"/>
            <a:ext cx="908271" cy="9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s2.baidu.com/6ONYsjip0QIZ8tyhnq/it/u=3444123590,1334049953&amp;fm=58&amp;s=7CE33872DE06C20150E305EF0200E02B&amp;bpow=121&amp;bpoh=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22" y="514758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ss1.bdstatic.com/-vo3dSag_xI4khGkpoWK1HF6hhy/baike/w%3D268%3Bg%3D0/sign=ee16e0189f45d688a302b5a29cf91a23/2934349b033b5bb5e40109d53bd3d539b700bcc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03" y="5064212"/>
            <a:ext cx="719274" cy="85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IP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4828228"/>
            <a:ext cx="1159918" cy="5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UARTZ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5378684"/>
            <a:ext cx="1195705" cy="5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635" y="1690688"/>
            <a:ext cx="8932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</a:t>
            </a:r>
            <a:r>
              <a:rPr lang="en-US" dirty="0" smtClean="0"/>
              <a:t>15 </a:t>
            </a:r>
            <a:r>
              <a:rPr lang="en-US" dirty="0"/>
              <a:t>peer-review papers, including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Conferences: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ACM </a:t>
            </a:r>
            <a:r>
              <a:rPr lang="en-US" sz="1400" b="1" dirty="0"/>
              <a:t>SIGIR</a:t>
            </a:r>
            <a:r>
              <a:rPr lang="en-US" sz="1400" dirty="0"/>
              <a:t> long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2 </a:t>
            </a:r>
            <a:r>
              <a:rPr lang="en-US" sz="1400" b="1" dirty="0"/>
              <a:t>CIKM</a:t>
            </a:r>
            <a:r>
              <a:rPr lang="en-US" sz="1400" dirty="0"/>
              <a:t> </a:t>
            </a:r>
            <a:r>
              <a:rPr lang="en-US" altLang="zh-CN" sz="1400" dirty="0"/>
              <a:t>long papers, short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AAAI</a:t>
            </a:r>
            <a:r>
              <a:rPr lang="en-US" sz="1400" dirty="0"/>
              <a:t> long paper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2 </a:t>
            </a:r>
            <a:r>
              <a:rPr lang="en-US" sz="1400" b="1" dirty="0"/>
              <a:t>IJCAI</a:t>
            </a:r>
            <a:r>
              <a:rPr lang="en-US" sz="1400" dirty="0"/>
              <a:t> oral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Journals: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3 </a:t>
            </a:r>
            <a:r>
              <a:rPr lang="en-US" sz="1400" b="1" dirty="0"/>
              <a:t>Entropy</a:t>
            </a:r>
            <a:r>
              <a:rPr lang="en-US" sz="1400" dirty="0"/>
              <a:t> </a:t>
            </a:r>
            <a:r>
              <a:rPr lang="en-US" sz="1100" dirty="0"/>
              <a:t>[JCR Q2</a:t>
            </a:r>
            <a:r>
              <a:rPr lang="en-US" sz="1100" dirty="0" smtClean="0"/>
              <a:t>]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 smtClean="0"/>
              <a:t>1 </a:t>
            </a:r>
            <a:r>
              <a:rPr lang="en-US" sz="1400" b="1" dirty="0"/>
              <a:t>Information Science </a:t>
            </a:r>
            <a:r>
              <a:rPr lang="en-US" sz="1100" dirty="0"/>
              <a:t>[JCR Q1]</a:t>
            </a:r>
            <a:endParaRPr lang="en-US" sz="1100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/>
              <a:t>1 </a:t>
            </a:r>
            <a:r>
              <a:rPr lang="en-US" sz="1400" b="1" dirty="0"/>
              <a:t>Theoretical Computer Science </a:t>
            </a:r>
            <a:r>
              <a:rPr lang="en-US" sz="1100" dirty="0"/>
              <a:t>[JCR Q1</a:t>
            </a:r>
            <a:r>
              <a:rPr lang="en-US" sz="1400" dirty="0"/>
              <a:t>]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Scholar Citation: 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Chinese Boob (deep learning and recommendation system) will be published recently.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SIGIR </a:t>
            </a:r>
            <a:r>
              <a:rPr lang="en-US" b="1" dirty="0"/>
              <a:t>Best Paper Award </a:t>
            </a:r>
            <a:r>
              <a:rPr lang="en-US" b="1" dirty="0" err="1"/>
              <a:t>Honourable</a:t>
            </a:r>
            <a:r>
              <a:rPr lang="en-US" b="1" dirty="0"/>
              <a:t> </a:t>
            </a:r>
            <a:r>
              <a:rPr lang="en-US" b="1" dirty="0" smtClean="0"/>
              <a:t>Mentions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61" y="5157384"/>
            <a:ext cx="476878" cy="476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1" y="4607238"/>
            <a:ext cx="476878" cy="476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1" y="1548408"/>
            <a:ext cx="460338" cy="460338"/>
          </a:xfrm>
          <a:prstGeom prst="rect">
            <a:avLst/>
          </a:prstGeom>
        </p:spPr>
      </p:pic>
      <p:sp>
        <p:nvSpPr>
          <p:cNvPr id="12" name="AutoShape 4" descr="Image result for google schola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0" y="4091345"/>
            <a:ext cx="511019" cy="51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702354" y="6175717"/>
            <a:ext cx="9949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6" tooltip="home"/>
              </a:rPr>
              <a:t>[</a:t>
            </a:r>
            <a:r>
              <a:rPr lang="en-US" sz="1400" dirty="0" err="1" smtClean="0">
                <a:hlinkClick r:id="rId6" tooltip="home"/>
              </a:rPr>
              <a:t>Scimago</a:t>
            </a:r>
            <a:r>
              <a:rPr lang="en-US" sz="1400" dirty="0" smtClean="0">
                <a:hlinkClick r:id="rId6" tooltip="home"/>
              </a:rPr>
              <a:t> </a:t>
            </a:r>
            <a:r>
              <a:rPr lang="en-US" sz="1400" dirty="0">
                <a:hlinkClick r:id="rId6" tooltip="home"/>
              </a:rPr>
              <a:t>Journal &amp; Country </a:t>
            </a:r>
            <a:r>
              <a:rPr lang="en-US" sz="1400" dirty="0" smtClean="0">
                <a:hlinkClick r:id="rId6" tooltip="home"/>
              </a:rPr>
              <a:t>Rank</a:t>
            </a:r>
            <a:r>
              <a:rPr lang="en-US" sz="1400" dirty="0" smtClean="0"/>
              <a:t> https</a:t>
            </a:r>
            <a:r>
              <a:rPr lang="en-US" sz="1400" dirty="0"/>
              <a:t>://www.scimagojr.com/journalrank.php</a:t>
            </a:r>
          </a:p>
        </p:txBody>
      </p:sp>
    </p:spTree>
    <p:extLst>
      <p:ext uri="{BB962C8B-B14F-4D97-AF65-F5344CB8AC3E}">
        <p14:creationId xmlns:p14="http://schemas.microsoft.com/office/powerpoint/2010/main" val="30861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</a:t>
            </a:r>
            <a:r>
              <a:rPr lang="en-US" altLang="zh-CN" dirty="0" smtClean="0"/>
              <a:t>Proposal- ESR2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539" y="1856826"/>
            <a:ext cx="859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Dynamic</a:t>
            </a:r>
            <a:r>
              <a:rPr lang="en-US" sz="2400" dirty="0" smtClean="0"/>
              <a:t> content monitoring and exploration using </a:t>
            </a:r>
            <a:r>
              <a:rPr lang="en-US" sz="2400" b="1" dirty="0" smtClean="0"/>
              <a:t>vector spaces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743199" y="4883501"/>
            <a:ext cx="6481188" cy="100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Vector Space</a:t>
            </a:r>
            <a:r>
              <a:rPr lang="en-US" altLang="zh-CN" dirty="0" smtClean="0"/>
              <a:t>, e.g. word embedding, Hilbert Space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3376246" y="4415487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062695" y="4399623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7412334" y="4445811"/>
            <a:ext cx="763674" cy="385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90227" y="3274308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198157" y="3265170"/>
            <a:ext cx="562708" cy="15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39920" y="3408084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77997" y="3448456"/>
            <a:ext cx="159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evolved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5697" y="3110756"/>
            <a:ext cx="75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69" y="3004948"/>
            <a:ext cx="722063" cy="7220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31" y="2987554"/>
            <a:ext cx="722063" cy="7220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69" y="2982805"/>
            <a:ext cx="722063" cy="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Plan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387" y="1788612"/>
            <a:ext cx="8924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Vector Space Representation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b="1" dirty="0" smtClean="0"/>
              <a:t>static</a:t>
            </a:r>
            <a:r>
              <a:rPr lang="en-US" altLang="zh-CN" dirty="0" smtClean="0"/>
              <a:t> text/document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Quantum-inspired representation for static text  </a:t>
            </a:r>
            <a:r>
              <a:rPr lang="en-US" altLang="zh-CN" b="1" dirty="0" smtClean="0"/>
              <a:t>[1,2,3,7,8,9]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Some benchmarks and open-source project </a:t>
            </a:r>
            <a:r>
              <a:rPr lang="en-US" altLang="zh-CN" b="1" dirty="0"/>
              <a:t>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Overview </a:t>
            </a:r>
            <a:r>
              <a:rPr lang="en-US" altLang="zh-CN" dirty="0"/>
              <a:t>of Vector Space </a:t>
            </a:r>
            <a:r>
              <a:rPr lang="en-US" altLang="zh-CN" dirty="0" smtClean="0"/>
              <a:t>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Extend it to </a:t>
            </a:r>
            <a:r>
              <a:rPr lang="en-US" altLang="zh-CN" b="1" dirty="0" smtClean="0"/>
              <a:t>dynamic</a:t>
            </a:r>
            <a:r>
              <a:rPr lang="en-US" altLang="zh-CN" dirty="0" smtClean="0"/>
              <a:t>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Exploring the dynamics of information e.g. recommendation </a:t>
            </a:r>
            <a:r>
              <a:rPr lang="en-US" altLang="zh-CN" b="1" dirty="0" smtClean="0"/>
              <a:t>[4]</a:t>
            </a:r>
            <a:r>
              <a:rPr lang="en-US" altLang="zh-CN" dirty="0" smtClean="0"/>
              <a:t> and language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Implement it in dynamic corpora, </a:t>
            </a:r>
            <a:r>
              <a:rPr lang="en-US" altLang="zh-CN" dirty="0"/>
              <a:t>e.g. newspaper, blogs, paper collections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3963" y="3145139"/>
            <a:ext cx="104301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73602" y="1959434"/>
            <a:ext cx="0" cy="2200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996" y="2718358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July 2018 –  July 2019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2996" y="3283249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July </a:t>
            </a:r>
            <a:r>
              <a:rPr lang="en-US" dirty="0" smtClean="0"/>
              <a:t>2019 …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2030" y="4667136"/>
            <a:ext cx="1192739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[1] Peng </a:t>
            </a:r>
            <a:r>
              <a:rPr lang="en-US" sz="1100" dirty="0"/>
              <a:t>Zhang, Zhan Su, </a:t>
            </a:r>
            <a:r>
              <a:rPr lang="en-US" sz="1100" dirty="0" err="1"/>
              <a:t>Lipeng</a:t>
            </a:r>
            <a:r>
              <a:rPr lang="en-US" sz="1100" dirty="0"/>
              <a:t> Zhang,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, </a:t>
            </a:r>
            <a:r>
              <a:rPr lang="en-US" sz="1100" dirty="0" err="1"/>
              <a:t>Dawei</a:t>
            </a:r>
            <a:r>
              <a:rPr lang="en-US" sz="1100" dirty="0"/>
              <a:t> Song. 2018. A Quantum Many-body Wave Function Inspired Language Modeling Approach.</a:t>
            </a:r>
            <a:r>
              <a:rPr lang="en-US" sz="1100" b="1" dirty="0"/>
              <a:t> CIKM 2018</a:t>
            </a:r>
          </a:p>
          <a:p>
            <a:r>
              <a:rPr lang="en-US" sz="1100" dirty="0" smtClean="0"/>
              <a:t>[2] Li </a:t>
            </a:r>
            <a:r>
              <a:rPr lang="en-US" sz="1100" dirty="0" err="1"/>
              <a:t>Qiuchi</a:t>
            </a:r>
            <a:r>
              <a:rPr lang="en-US" sz="1100" dirty="0"/>
              <a:t>, </a:t>
            </a:r>
            <a:r>
              <a:rPr lang="en-US" sz="1100" dirty="0" err="1"/>
              <a:t>Uprety</a:t>
            </a:r>
            <a:r>
              <a:rPr lang="en-US" sz="1100" dirty="0"/>
              <a:t> </a:t>
            </a:r>
            <a:r>
              <a:rPr lang="en-US" sz="1100" dirty="0" err="1"/>
              <a:t>Sagar</a:t>
            </a:r>
            <a:r>
              <a:rPr lang="en-US" sz="1100" dirty="0"/>
              <a:t>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Song </a:t>
            </a:r>
            <a:r>
              <a:rPr lang="en-US" sz="1100" dirty="0" err="1"/>
              <a:t>Dawei</a:t>
            </a:r>
            <a:r>
              <a:rPr lang="en-US" sz="1100" dirty="0"/>
              <a:t> Quantum-inspired Complex Word Embedding, ACL 2018 3rd Workshop on Representation Learning for NLP , </a:t>
            </a:r>
            <a:r>
              <a:rPr lang="en-US" sz="1100" b="1" dirty="0"/>
              <a:t>ACL 2018 RepL4NLP</a:t>
            </a:r>
          </a:p>
          <a:p>
            <a:r>
              <a:rPr lang="en-US" sz="1100" dirty="0" smtClean="0"/>
              <a:t>[3] </a:t>
            </a:r>
            <a:r>
              <a:rPr lang="en-US" sz="1100" dirty="0" err="1" smtClean="0"/>
              <a:t>Yazhou</a:t>
            </a:r>
            <a:r>
              <a:rPr lang="en-US" sz="1100" dirty="0" smtClean="0"/>
              <a:t> </a:t>
            </a:r>
            <a:r>
              <a:rPr lang="en-US" sz="1100" dirty="0"/>
              <a:t>Zhang, </a:t>
            </a:r>
            <a:r>
              <a:rPr lang="en-US" sz="1100" dirty="0" err="1"/>
              <a:t>Dawei</a:t>
            </a:r>
            <a:r>
              <a:rPr lang="en-US" sz="1100" dirty="0"/>
              <a:t> Song, Peng Zhang, </a:t>
            </a:r>
            <a:r>
              <a:rPr lang="en-US" sz="1100" dirty="0" err="1"/>
              <a:t>Panpan</a:t>
            </a:r>
            <a:r>
              <a:rPr lang="en-US" sz="1100" dirty="0"/>
              <a:t> Wang, </a:t>
            </a:r>
            <a:r>
              <a:rPr lang="en-US" sz="1100" dirty="0" err="1"/>
              <a:t>Jingfei</a:t>
            </a:r>
            <a:r>
              <a:rPr lang="en-US" sz="1100" dirty="0"/>
              <a:t> Li, Xiang Li, </a:t>
            </a:r>
            <a:r>
              <a:rPr lang="en-US" sz="1100" b="1" dirty="0" err="1"/>
              <a:t>Benyou</a:t>
            </a:r>
            <a:r>
              <a:rPr lang="en-US" sz="1100" b="1" dirty="0"/>
              <a:t> Wang</a:t>
            </a:r>
            <a:r>
              <a:rPr lang="en-US" sz="1100" dirty="0"/>
              <a:t> A Quantum-Inspired Multimodal Sentiment Analysis Framework. </a:t>
            </a:r>
            <a:r>
              <a:rPr lang="en-US" sz="1100" b="1" dirty="0"/>
              <a:t>Theoretical Computer Science</a:t>
            </a:r>
            <a:r>
              <a:rPr lang="en-US" sz="1100" dirty="0"/>
              <a:t> 2018.</a:t>
            </a:r>
          </a:p>
          <a:p>
            <a:r>
              <a:rPr lang="en-US" sz="1100" dirty="0" smtClean="0"/>
              <a:t>[4] Wei </a:t>
            </a:r>
            <a:r>
              <a:rPr lang="en-US" sz="1100" dirty="0"/>
              <a:t>Zhao,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</a:t>
            </a:r>
            <a:r>
              <a:rPr lang="en-US" sz="1100" dirty="0" err="1"/>
              <a:t>Yongqiang</a:t>
            </a:r>
            <a:r>
              <a:rPr lang="en-US" sz="1100" dirty="0"/>
              <a:t> Gao, Min Yang, </a:t>
            </a:r>
            <a:r>
              <a:rPr lang="en-US" sz="1100" dirty="0" err="1"/>
              <a:t>Xiaojun</a:t>
            </a:r>
            <a:r>
              <a:rPr lang="en-US" sz="1100" dirty="0"/>
              <a:t> Chen, PLASTIC: Prioritize Long and Short-term Information in Top-n Recommendation using Adversarial Training,</a:t>
            </a:r>
            <a:r>
              <a:rPr lang="en-US" sz="1100" b="1" dirty="0"/>
              <a:t> IJCAI 2018</a:t>
            </a:r>
          </a:p>
          <a:p>
            <a:r>
              <a:rPr lang="en-US" sz="1100" dirty="0" smtClean="0"/>
              <a:t>[5] Wei </a:t>
            </a:r>
            <a:r>
              <a:rPr lang="en-US" sz="1100" dirty="0"/>
              <a:t>Zhao,</a:t>
            </a:r>
            <a:r>
              <a:rPr lang="en-US" sz="1100" b="1" dirty="0"/>
              <a:t> Wang </a:t>
            </a:r>
            <a:r>
              <a:rPr lang="en-US" sz="1100" b="1" dirty="0" err="1"/>
              <a:t>Benyou</a:t>
            </a:r>
            <a:r>
              <a:rPr lang="en-US" sz="1100" dirty="0"/>
              <a:t> , </a:t>
            </a:r>
            <a:r>
              <a:rPr lang="en-US" sz="1100" dirty="0" err="1"/>
              <a:t>Jianbo</a:t>
            </a:r>
            <a:r>
              <a:rPr lang="en-US" sz="1100" dirty="0"/>
              <a:t> Ye, Min Yang, Zhou Zhao, </a:t>
            </a:r>
            <a:r>
              <a:rPr lang="en-US" sz="1100" dirty="0" err="1"/>
              <a:t>Ruotian</a:t>
            </a:r>
            <a:r>
              <a:rPr lang="en-US" sz="1100" dirty="0"/>
              <a:t> Luo, Yu </a:t>
            </a:r>
            <a:r>
              <a:rPr lang="en-US" sz="1100" dirty="0" err="1"/>
              <a:t>Qiao</a:t>
            </a:r>
            <a:r>
              <a:rPr lang="en-US" sz="1100" dirty="0"/>
              <a:t> A Multi-task Learning Approach for Image Captioning,</a:t>
            </a:r>
            <a:r>
              <a:rPr lang="en-US" sz="1100" b="1" dirty="0"/>
              <a:t> IJCAI 2018</a:t>
            </a:r>
          </a:p>
          <a:p>
            <a:r>
              <a:rPr lang="en-US" sz="1100" dirty="0" smtClean="0"/>
              <a:t>[6] </a:t>
            </a:r>
            <a:r>
              <a:rPr lang="en-US" sz="1100" b="1" dirty="0" smtClean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, Wang Li. et al. </a:t>
            </a:r>
            <a:r>
              <a:rPr lang="en-US" sz="1100" dirty="0" err="1"/>
              <a:t>TextZoo</a:t>
            </a:r>
            <a:r>
              <a:rPr lang="en-US" sz="1100" dirty="0"/>
              <a:t>, a New Benchmark for Reconsidering Text Classification , in </a:t>
            </a:r>
            <a:r>
              <a:rPr lang="en-US" sz="1100" dirty="0" err="1"/>
              <a:t>Arxiv</a:t>
            </a:r>
            <a:r>
              <a:rPr lang="en-US" sz="1100" dirty="0"/>
              <a:t>. 2018.</a:t>
            </a:r>
          </a:p>
          <a:p>
            <a:r>
              <a:rPr lang="en-US" sz="1100" dirty="0" smtClean="0"/>
              <a:t>[7] Zhang </a:t>
            </a:r>
            <a:r>
              <a:rPr lang="en-US" sz="1100" dirty="0"/>
              <a:t>Peng, </a:t>
            </a:r>
            <a:r>
              <a:rPr lang="en-US" sz="1100" dirty="0" err="1"/>
              <a:t>Niu</a:t>
            </a:r>
            <a:r>
              <a:rPr lang="en-US" sz="1100" dirty="0"/>
              <a:t> </a:t>
            </a:r>
            <a:r>
              <a:rPr lang="en-US" sz="1100" dirty="0" err="1"/>
              <a:t>Jiabing</a:t>
            </a:r>
            <a:r>
              <a:rPr lang="en-US" sz="1100" dirty="0"/>
              <a:t>, Su Zhan, </a:t>
            </a:r>
            <a:r>
              <a:rPr lang="en-US" sz="1100" b="1" dirty="0"/>
              <a:t>Wang </a:t>
            </a:r>
            <a:r>
              <a:rPr lang="en-US" sz="1100" b="1" dirty="0" err="1"/>
              <a:t>Benyou</a:t>
            </a:r>
            <a:r>
              <a:rPr lang="en-US" sz="1100" dirty="0"/>
              <a:t> et al. End-to-End Quantum-like Language Models with Application to Question Answering. </a:t>
            </a:r>
            <a:r>
              <a:rPr lang="en-US" sz="1100" b="1" dirty="0"/>
              <a:t>AAAI </a:t>
            </a:r>
            <a:r>
              <a:rPr lang="en-US" sz="1100" b="1" dirty="0" smtClean="0"/>
              <a:t>2018</a:t>
            </a:r>
            <a:endParaRPr lang="en-US" sz="1100" b="1" dirty="0"/>
          </a:p>
          <a:p>
            <a:r>
              <a:rPr lang="en-US" sz="1100" b="1" dirty="0" smtClean="0"/>
              <a:t>[8] </a:t>
            </a:r>
            <a:r>
              <a:rPr lang="en-US" sz="1100" dirty="0" smtClean="0"/>
              <a:t> </a:t>
            </a:r>
            <a:r>
              <a:rPr lang="en-US" sz="1100" b="1" dirty="0"/>
              <a:t>Wang </a:t>
            </a:r>
            <a:r>
              <a:rPr lang="en-US" sz="1100" b="1" dirty="0" err="1" smtClean="0"/>
              <a:t>Benyou</a:t>
            </a:r>
            <a:r>
              <a:rPr lang="en-US" sz="1100" dirty="0" smtClean="0"/>
              <a:t>, </a:t>
            </a:r>
            <a:r>
              <a:rPr lang="en-US" sz="1100" dirty="0"/>
              <a:t>Li Q*, </a:t>
            </a:r>
            <a:r>
              <a:rPr lang="en-US" sz="1100" dirty="0" err="1"/>
              <a:t>Prayag</a:t>
            </a:r>
            <a:r>
              <a:rPr lang="en-US" sz="1100" dirty="0"/>
              <a:t> T, Massimo M, </a:t>
            </a:r>
            <a:r>
              <a:rPr lang="en-US" sz="1100" dirty="0" err="1"/>
              <a:t>Sagar</a:t>
            </a:r>
            <a:r>
              <a:rPr lang="en-US" sz="1100" dirty="0"/>
              <a:t> U, </a:t>
            </a:r>
            <a:r>
              <a:rPr lang="en-US" sz="1100" dirty="0" err="1"/>
              <a:t>Dawei</a:t>
            </a:r>
            <a:r>
              <a:rPr lang="en-US" sz="1100" dirty="0"/>
              <a:t> S. Quantum Probability Driven Framework for Sentence Modeling, WSDM  2018 </a:t>
            </a:r>
            <a:r>
              <a:rPr lang="en-US" sz="1100" b="1" dirty="0"/>
              <a:t>submission</a:t>
            </a:r>
            <a:r>
              <a:rPr lang="en-US" sz="1100" dirty="0"/>
              <a:t>.</a:t>
            </a:r>
          </a:p>
          <a:p>
            <a:r>
              <a:rPr lang="en-US" sz="1100" dirty="0" smtClean="0"/>
              <a:t>[9] </a:t>
            </a:r>
            <a:r>
              <a:rPr lang="en-US" sz="1100" dirty="0"/>
              <a:t>Li Q*, Wang B*, CNM: An Interpretable Complex-valued  Network for Matching, AAAI 2018 </a:t>
            </a:r>
            <a:r>
              <a:rPr lang="en-US" sz="1100" b="1" dirty="0"/>
              <a:t>submission</a:t>
            </a:r>
            <a:r>
              <a:rPr lang="en-US" sz="1100" dirty="0"/>
              <a:t>.</a:t>
            </a:r>
          </a:p>
          <a:p>
            <a:endParaRPr lang="en-US" sz="1100" b="1" dirty="0" smtClean="0"/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610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Progress1: End-2-end Language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966"/>
            <a:ext cx="10628571" cy="2866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8861" y="5470326"/>
            <a:ext cx="10537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Zhang </a:t>
            </a:r>
            <a:r>
              <a:rPr lang="en-US" dirty="0"/>
              <a:t>Peng, </a:t>
            </a:r>
            <a:r>
              <a:rPr lang="en-US" dirty="0" err="1"/>
              <a:t>Niu</a:t>
            </a:r>
            <a:r>
              <a:rPr lang="en-US" dirty="0"/>
              <a:t> </a:t>
            </a:r>
            <a:r>
              <a:rPr lang="en-US" dirty="0" err="1"/>
              <a:t>Jiabing</a:t>
            </a:r>
            <a:r>
              <a:rPr lang="en-US" dirty="0"/>
              <a:t>, Su Zhan,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et al. End-to-End Quantum-like Language Models with Application to Question Answering. </a:t>
            </a:r>
            <a:r>
              <a:rPr lang="en-US" b="1" dirty="0"/>
              <a:t>AAAI 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976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2: </a:t>
            </a:r>
            <a:r>
              <a:rPr lang="en-US" altLang="zh-CN" sz="4000" dirty="0" smtClean="0"/>
              <a:t>Complex Word Embedding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51" y="3064255"/>
            <a:ext cx="8787672" cy="1536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303" y="2383310"/>
            <a:ext cx="567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Interference term for semantic composition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47187" y="5521794"/>
            <a:ext cx="10549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 </a:t>
            </a:r>
            <a:r>
              <a:rPr lang="en-US" dirty="0" err="1"/>
              <a:t>Qiuchi</a:t>
            </a:r>
            <a:r>
              <a:rPr lang="en-US" dirty="0"/>
              <a:t>, </a:t>
            </a:r>
            <a:r>
              <a:rPr lang="en-US" dirty="0" err="1"/>
              <a:t>Uprety</a:t>
            </a:r>
            <a:r>
              <a:rPr lang="en-US" dirty="0"/>
              <a:t> </a:t>
            </a:r>
            <a:r>
              <a:rPr lang="en-US" dirty="0" err="1"/>
              <a:t>Sagar</a:t>
            </a:r>
            <a:r>
              <a:rPr lang="en-US" dirty="0"/>
              <a:t>, </a:t>
            </a:r>
            <a:r>
              <a:rPr lang="en-US" b="1" dirty="0"/>
              <a:t>Wang </a:t>
            </a:r>
            <a:r>
              <a:rPr lang="en-US" b="1" dirty="0" err="1"/>
              <a:t>Benyou</a:t>
            </a:r>
            <a:r>
              <a:rPr lang="en-US" dirty="0"/>
              <a:t> , Song </a:t>
            </a:r>
            <a:r>
              <a:rPr lang="en-US" dirty="0" err="1"/>
              <a:t>Dawei</a:t>
            </a:r>
            <a:r>
              <a:rPr lang="en-US" dirty="0"/>
              <a:t> Quantum-inspired Complex Word Embedding, ACL 2018 3rd Workshop on Representation Learning for NLP , </a:t>
            </a:r>
            <a:r>
              <a:rPr lang="en-US" b="1" dirty="0"/>
              <a:t>ACL 2018 RepL4NLP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970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952" cy="1325563"/>
          </a:xfrm>
        </p:spPr>
        <p:txBody>
          <a:bodyPr/>
          <a:lstStyle/>
          <a:p>
            <a:r>
              <a:rPr lang="en-US" altLang="zh-CN" dirty="0" smtClean="0"/>
              <a:t>Progress 3: </a:t>
            </a:r>
            <a:r>
              <a:rPr lang="en-US" altLang="zh-CN" sz="4000" dirty="0" smtClean="0"/>
              <a:t>Quantum Many-body function for text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Event, Location, DD/MM/YYYY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H2020-MSCA-ITN Grant Agreement N. 721321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9C64-5BF8-7D40-8AA9-E4B10EEAF2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1" y="1596578"/>
            <a:ext cx="9145075" cy="4049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798145"/>
            <a:ext cx="1103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Peng Zhang, Zhan Su, </a:t>
            </a:r>
            <a:r>
              <a:rPr lang="en-US" sz="1600" dirty="0" err="1"/>
              <a:t>Lipeng</a:t>
            </a:r>
            <a:r>
              <a:rPr lang="en-US" sz="1600" dirty="0"/>
              <a:t> Zhang, </a:t>
            </a:r>
            <a:r>
              <a:rPr lang="en-US" sz="1600" b="1" dirty="0" err="1"/>
              <a:t>Benyou</a:t>
            </a:r>
            <a:r>
              <a:rPr lang="en-US" sz="1600" b="1" dirty="0"/>
              <a:t> Wang</a:t>
            </a:r>
            <a:r>
              <a:rPr lang="en-US" sz="1600" dirty="0"/>
              <a:t> , </a:t>
            </a:r>
            <a:r>
              <a:rPr lang="en-US" sz="1600" dirty="0" err="1"/>
              <a:t>Dawei</a:t>
            </a:r>
            <a:r>
              <a:rPr lang="en-US" sz="1600" dirty="0"/>
              <a:t> Song. 2018. A Quantum Many-body Wave Function Inspired Language Modeling Approach.</a:t>
            </a:r>
            <a:r>
              <a:rPr lang="en-US" sz="1600" b="1" dirty="0"/>
              <a:t> CIKM 2018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2283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506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DengXian</vt:lpstr>
      <vt:lpstr>DengXian Light</vt:lpstr>
      <vt:lpstr>Arial</vt:lpstr>
      <vt:lpstr>Calibri</vt:lpstr>
      <vt:lpstr>Calibri Light</vt:lpstr>
      <vt:lpstr>Times New Roman</vt:lpstr>
      <vt:lpstr>Wingdings</vt:lpstr>
      <vt:lpstr>Office Theme</vt:lpstr>
      <vt:lpstr>Individual Research Project (ESR-2)</vt:lpstr>
      <vt:lpstr>Contents</vt:lpstr>
      <vt:lpstr>Research Background</vt:lpstr>
      <vt:lpstr>Research</vt:lpstr>
      <vt:lpstr>Research Proposal- ESR2</vt:lpstr>
      <vt:lpstr>Research Plan</vt:lpstr>
      <vt:lpstr>Progress1: End-2-end Language model</vt:lpstr>
      <vt:lpstr>Progress 2: Complex Word Embedding</vt:lpstr>
      <vt:lpstr>Progress 3: Quantum Many-body function for text</vt:lpstr>
      <vt:lpstr>Progress 4: Hilbert Semantic Space</vt:lpstr>
      <vt:lpstr>Progress 5: Dynamics in Recommendation System</vt:lpstr>
      <vt:lpstr>Future Work</vt:lpstr>
      <vt:lpstr>Publications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Research Project (ESR-x)</dc:title>
  <dc:creator>Massimo Melucci</dc:creator>
  <cp:lastModifiedBy>wabyking@gmail.com</cp:lastModifiedBy>
  <cp:revision>22</cp:revision>
  <dcterms:created xsi:type="dcterms:W3CDTF">2018-10-08T16:22:40Z</dcterms:created>
  <dcterms:modified xsi:type="dcterms:W3CDTF">2018-10-12T11:09:47Z</dcterms:modified>
</cp:coreProperties>
</file>