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80" r:id="rId15"/>
    <p:sldId id="275" r:id="rId16"/>
    <p:sldId id="278" r:id="rId17"/>
    <p:sldId id="279" r:id="rId18"/>
    <p:sldId id="277" r:id="rId19"/>
    <p:sldId id="273" r:id="rId20"/>
    <p:sldId id="276" r:id="rId21"/>
    <p:sldId id="282" r:id="rId22"/>
    <p:sldId id="281" r:id="rId23"/>
    <p:sldId id="271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967B-BAD1-4183-A23A-59A804789EA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243C-5845-440A-B754-317241E8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stributional_seman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215" y="1106732"/>
            <a:ext cx="10542954" cy="2387600"/>
          </a:xfrm>
        </p:spPr>
        <p:txBody>
          <a:bodyPr/>
          <a:lstStyle/>
          <a:p>
            <a:r>
              <a:rPr lang="en-US" dirty="0" smtClean="0"/>
              <a:t>Word Embedding and the Beyond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5046" y="4954099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/>
              <a:t>Benyou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University of </a:t>
            </a:r>
            <a:r>
              <a:rPr lang="en-US" dirty="0" err="1" smtClean="0"/>
              <a:t>Padova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4597-EEDD-494F-8971-4427894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Distributed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3B88E-B223-49FB-BEDE-EE2DED54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Factorization</a:t>
            </a:r>
            <a:endParaRPr lang="en-US" altLang="zh-CN" dirty="0"/>
          </a:p>
          <a:p>
            <a:pPr lvl="1"/>
            <a:r>
              <a:rPr lang="en-US" altLang="zh-CN" dirty="0"/>
              <a:t>Word-word Matrix</a:t>
            </a:r>
          </a:p>
          <a:p>
            <a:pPr lvl="1"/>
            <a:r>
              <a:rPr lang="en-US" altLang="zh-CN" dirty="0"/>
              <a:t>Document-word Matrix</a:t>
            </a:r>
            <a:endParaRPr lang="zh-CN" altLang="en-US" dirty="0"/>
          </a:p>
          <a:p>
            <a:pPr lvl="2"/>
            <a:r>
              <a:rPr lang="en-US" altLang="zh-CN" dirty="0"/>
              <a:t>PLSA</a:t>
            </a:r>
          </a:p>
          <a:p>
            <a:pPr lvl="2"/>
            <a:r>
              <a:rPr lang="en-US" altLang="zh-CN" dirty="0"/>
              <a:t>LDA</a:t>
            </a:r>
          </a:p>
          <a:p>
            <a:r>
              <a:rPr lang="en-US" altLang="zh-CN" dirty="0"/>
              <a:t>Sample-based Prediction</a:t>
            </a:r>
          </a:p>
          <a:p>
            <a:pPr lvl="1"/>
            <a:r>
              <a:rPr lang="en-US" altLang="zh-CN" dirty="0"/>
              <a:t>NNLM</a:t>
            </a:r>
          </a:p>
          <a:p>
            <a:pPr lvl="1"/>
            <a:r>
              <a:rPr lang="en-US" altLang="zh-CN" dirty="0"/>
              <a:t>C &amp; W</a:t>
            </a:r>
          </a:p>
          <a:p>
            <a:pPr lvl="1"/>
            <a:r>
              <a:rPr lang="en-US" altLang="zh-CN" dirty="0"/>
              <a:t>Word2vec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7D64D3-ED49-4404-B6B6-46FED47CC90D}"/>
              </a:ext>
            </a:extLst>
          </p:cNvPr>
          <p:cNvSpPr txBox="1"/>
          <p:nvPr/>
        </p:nvSpPr>
        <p:spPr>
          <a:xfrm>
            <a:off x="623582" y="6180659"/>
            <a:ext cx="799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Glove is a combination between these two schools of approaches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B943F8-1034-47BB-A490-C1126A47A710}"/>
              </a:ext>
            </a:extLst>
          </p:cNvPr>
          <p:cNvSpPr/>
          <p:nvPr/>
        </p:nvSpPr>
        <p:spPr>
          <a:xfrm>
            <a:off x="623582" y="6488436"/>
            <a:ext cx="1066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Levy, Omer, and Yoav Goldberg. "Neural word embedding as implicit matrix factorization."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 2014.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7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NNLM to Word2vec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B007EA-ECF5-4CFC-9999-AA49F80B4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402" y="2520858"/>
            <a:ext cx="4161905" cy="29809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25291" y="3982114"/>
            <a:ext cx="30089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6492" y="3797448"/>
            <a:ext cx="206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</a:t>
            </a:r>
            <a:r>
              <a:rPr lang="en-US" dirty="0" smtClean="0"/>
              <a:t> -&gt; mean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1692" y="2975906"/>
            <a:ext cx="2602523" cy="29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5797" y="2652740"/>
            <a:ext cx="273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sampling</a:t>
            </a:r>
          </a:p>
          <a:p>
            <a:r>
              <a:rPr lang="en-US" altLang="zh-CN" dirty="0" smtClean="0"/>
              <a:t>Hierarchical</a:t>
            </a:r>
            <a:r>
              <a:rPr lang="zh-CN" alt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6202252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Bengio</a:t>
            </a:r>
            <a:r>
              <a:rPr lang="en-US" sz="1400" dirty="0"/>
              <a:t> Y, </a:t>
            </a:r>
            <a:r>
              <a:rPr lang="en-US" sz="1400" dirty="0" err="1"/>
              <a:t>Ducharme</a:t>
            </a:r>
            <a:r>
              <a:rPr lang="en-US" sz="1400" dirty="0"/>
              <a:t> R, Vincent P, et al. A neural probabilistic language model[J]. Journal of machine learning research, 2003, 3(Feb): 1137-1155</a:t>
            </a:r>
            <a:r>
              <a:rPr lang="en-US" sz="1400" dirty="0" smtClean="0"/>
              <a:t>.</a:t>
            </a:r>
          </a:p>
          <a:p>
            <a:r>
              <a:rPr lang="en-US" sz="1400" dirty="0" err="1"/>
              <a:t>Mikolov</a:t>
            </a:r>
            <a:r>
              <a:rPr lang="en-US" sz="1400" dirty="0"/>
              <a:t> T, Chen K, </a:t>
            </a:r>
            <a:r>
              <a:rPr lang="en-US" sz="1400" dirty="0" err="1"/>
              <a:t>Corrado</a:t>
            </a:r>
            <a:r>
              <a:rPr lang="en-US" sz="1400" dirty="0"/>
              <a:t> G, et al. Efficient estimation of word representations in vector space[J]. </a:t>
            </a:r>
            <a:r>
              <a:rPr lang="en-US" sz="1400" dirty="0" err="1"/>
              <a:t>arXiv</a:t>
            </a:r>
            <a:r>
              <a:rPr lang="en-US" sz="1400" dirty="0"/>
              <a:t> preprint arXiv:1301.3781, 2013.</a:t>
            </a:r>
          </a:p>
        </p:txBody>
      </p:sp>
    </p:spTree>
    <p:extLst>
      <p:ext uri="{BB962C8B-B14F-4D97-AF65-F5344CB8AC3E}">
        <p14:creationId xmlns:p14="http://schemas.microsoft.com/office/powerpoint/2010/main" val="15603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word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Linguistic regulation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Semantic matching</a:t>
                </a:r>
              </a:p>
              <a:p>
                <a:pPr lvl="1"/>
                <a:r>
                  <a:rPr lang="en-US" altLang="zh-CN" dirty="0" smtClean="0"/>
                  <a:t>As the initial input Feature/</a:t>
                </a:r>
                <a:r>
                  <a:rPr lang="en-US" altLang="zh-CN" b="1" dirty="0" smtClean="0"/>
                  <a:t>Weight</a:t>
                </a:r>
                <a:r>
                  <a:rPr lang="en-US" altLang="zh-CN" dirty="0" smtClean="0"/>
                  <a:t> for NN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https://qph.fs.quoracdn.net/main-qimg-64cbe26e66e787403be0bc1d268462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20" y="1758461"/>
            <a:ext cx="4660265" cy="16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cdn-images-1.medium.com/max/1600/0*XMW5mf81LSHodnT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85" y="4081098"/>
            <a:ext cx="2730500" cy="20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7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 – Additivity compositionality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Examples: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𝐶h𝑖𝑛𝑎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𝐵𝑒𝑖𝑗𝑖𝑛𝑔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𝑤𝑒𝑛𝑡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𝑡𝑜𝑜𝑘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Sexism implicit/stereotypes</a:t>
                </a:r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computer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programmer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homemaker</m:t>
                        </m:r>
                      </m:e>
                    </m:ac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What should this be in the case of  </a:t>
                </a:r>
                <a:r>
                  <a:rPr lang="en-US" b="1" i="1" dirty="0" smtClean="0">
                    <a:latin typeface="Cambria Math" panose="02040503050406030204" pitchFamily="18" charset="0"/>
                  </a:rPr>
                  <a:t>complex-valued word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embedding?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354" y="6311900"/>
            <a:ext cx="12012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Gittens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Achlioptas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D, Mahoney M W. Skip-gram-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zipf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uniform= vector additivity[C]// </a:t>
            </a:r>
            <a:r>
              <a:rPr lang="en-US" sz="12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ACL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2017, 1: 69-76.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485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 smtClean="0"/>
              <a:t>Trained with neural network</a:t>
            </a:r>
          </a:p>
          <a:p>
            <a:r>
              <a:rPr lang="en-US" altLang="zh-CN" dirty="0" smtClean="0"/>
              <a:t>OOV</a:t>
            </a:r>
          </a:p>
          <a:p>
            <a:pPr lvl="1"/>
            <a:r>
              <a:rPr lang="en-US" altLang="zh-CN" dirty="0" err="1" smtClean="0"/>
              <a:t>Subword</a:t>
            </a:r>
            <a:r>
              <a:rPr lang="en-US" altLang="zh-CN" dirty="0" smtClean="0"/>
              <a:t>  information</a:t>
            </a:r>
          </a:p>
          <a:p>
            <a:r>
              <a:rPr lang="en-US" dirty="0" smtClean="0"/>
              <a:t>Multi-sense/Polysemy</a:t>
            </a:r>
          </a:p>
          <a:p>
            <a:r>
              <a:rPr lang="en-US" altLang="zh-CN" dirty="0" smtClean="0"/>
              <a:t>Semantic composition</a:t>
            </a:r>
          </a:p>
          <a:p>
            <a:r>
              <a:rPr lang="en-US" altLang="zh-CN" dirty="0" smtClean="0"/>
              <a:t>Beyond real-valued vector</a:t>
            </a:r>
          </a:p>
          <a:p>
            <a:pPr lvl="1"/>
            <a:r>
              <a:rPr lang="en-US" altLang="zh-CN" dirty="0" smtClean="0"/>
              <a:t>Complex-valued</a:t>
            </a:r>
          </a:p>
          <a:p>
            <a:pPr lvl="1"/>
            <a:r>
              <a:rPr lang="en-US" dirty="0"/>
              <a:t>Gaussian </a:t>
            </a:r>
            <a:r>
              <a:rPr lang="en-US" dirty="0" smtClean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Bias</a:t>
            </a:r>
          </a:p>
          <a:p>
            <a:r>
              <a:rPr lang="en-US" altLang="zh-CN" dirty="0" smtClean="0"/>
              <a:t>Corpus-sensitive</a:t>
            </a:r>
          </a:p>
          <a:p>
            <a:pPr lvl="1"/>
            <a:r>
              <a:rPr lang="en-US" altLang="zh-CN" dirty="0" smtClean="0"/>
              <a:t>Elmo/Bert</a:t>
            </a:r>
          </a:p>
          <a:p>
            <a:r>
              <a:rPr lang="en-US" altLang="zh-CN" b="1" dirty="0" smtClean="0"/>
              <a:t>Non-static</a:t>
            </a:r>
          </a:p>
          <a:p>
            <a:endParaRPr lang="en-US" altLang="zh-CN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38831" y="6488668"/>
            <a:ext cx="672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http://ruder.io/word-embeddings-2017/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08" y="1767816"/>
            <a:ext cx="8827358" cy="4180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4646" y="5948152"/>
            <a:ext cx="10925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Hamilton W L,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Leskovec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Jurafsky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Diachronic Word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Reveal Statistical Laws of Semantic Change[C]// 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ACL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2016, 1: 1489-1501.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4646" y="6488668"/>
            <a:ext cx="402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https://github.com/williamleif/histwords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43" y="1882945"/>
            <a:ext cx="6066667" cy="35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677" y="5579965"/>
            <a:ext cx="1107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Szymanski, T. (2017). Temporal Word Analogies : Identifying Lexical Replacement with Diachronic Word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Embeddings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 ACL (pp. 448–453).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EMNLP 2017 </a:t>
            </a:r>
            <a:r>
              <a:rPr lang="en-US" sz="3600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Word Relatedness over Time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838200" y="6438086"/>
            <a:ext cx="10910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Rosin, G., Radinsky, K., &amp; Adar, E. (2017). Learning Word Relatedness over Time. </a:t>
            </a:r>
            <a:r>
              <a:rPr lang="en-US" altLang="zh-CN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EMNLP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6" y="1772416"/>
            <a:ext cx="5117714" cy="387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52" y="1850570"/>
            <a:ext cx="4734169" cy="3972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5735157"/>
            <a:ext cx="1069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Similarity identified by </a:t>
            </a:r>
            <a:r>
              <a:rPr lang="en-US" altLang="zh-CN" dirty="0" smtClean="0"/>
              <a:t>the</a:t>
            </a:r>
            <a:r>
              <a:rPr lang="en-US" dirty="0" smtClean="0"/>
              <a:t> algorithms between words over time. Dark gray indicates high similarity whereas light gray indicates </a:t>
            </a:r>
            <a:r>
              <a:rPr lang="en-US" dirty="0" err="1" smtClean="0"/>
              <a:t>nonsignificant</a:t>
            </a:r>
            <a:r>
              <a:rPr lang="en-US" dirty="0" smtClean="0"/>
              <a:t>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6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EMNLP 2017-Laws of semantic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Law of Conformity</a:t>
            </a:r>
          </a:p>
          <a:p>
            <a:pPr lvl="1"/>
            <a:r>
              <a:rPr lang="en-US" dirty="0" smtClean="0"/>
              <a:t>which frequency is negatively correlated with semantic change</a:t>
            </a:r>
          </a:p>
          <a:p>
            <a:r>
              <a:rPr lang="en-US" dirty="0" smtClean="0"/>
              <a:t>The Law of Innovation</a:t>
            </a:r>
          </a:p>
          <a:p>
            <a:pPr lvl="1"/>
            <a:r>
              <a:rPr lang="en-US" dirty="0" smtClean="0"/>
              <a:t>which polysemy is positively correlated with semantic change</a:t>
            </a:r>
          </a:p>
          <a:p>
            <a:r>
              <a:rPr lang="en-US" dirty="0" smtClean="0"/>
              <a:t>The Law of </a:t>
            </a:r>
            <a:r>
              <a:rPr lang="en-US" dirty="0" err="1" smtClean="0"/>
              <a:t>Prototypicality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 err="1" smtClean="0"/>
              <a:t>prototypicality</a:t>
            </a:r>
            <a:r>
              <a:rPr lang="en-US" dirty="0" smtClean="0"/>
              <a:t> is negatively correlated with semantic change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923" y="5853797"/>
            <a:ext cx="1151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Dubossarsky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, H., Grossman, E., &amp;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Weinshall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, D. (2017). </a:t>
            </a:r>
            <a:r>
              <a:rPr lang="en-US" b="0" i="0" dirty="0" err="1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Outta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Control: Laws of Semantic Change and Inherent Biases in Word Representation Models. </a:t>
            </a:r>
            <a:r>
              <a:rPr lang="en-US" altLang="zh-CN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EMNLP</a:t>
            </a:r>
            <a:r>
              <a:rPr lang="en-US" b="0" i="0" dirty="0" smtClean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(pp. 1147–1156).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8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01" y="1027906"/>
            <a:ext cx="9730798" cy="5250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ICML 2017 –dynamic Word embedding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9016" y="6411114"/>
            <a:ext cx="11472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Bamler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Mandt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Dynamic Word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[C]// ICML. 2017: 380-389.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35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embedding is and </a:t>
            </a:r>
            <a:r>
              <a:rPr lang="en-US" b="1" dirty="0" smtClean="0"/>
              <a:t>why</a:t>
            </a:r>
            <a:endParaRPr lang="en-US" dirty="0" smtClean="0"/>
          </a:p>
          <a:p>
            <a:r>
              <a:rPr lang="en-US" b="1" dirty="0" smtClean="0"/>
              <a:t>Trends</a:t>
            </a:r>
            <a:r>
              <a:rPr lang="en-US" dirty="0" smtClean="0"/>
              <a:t> of word embedding</a:t>
            </a:r>
          </a:p>
          <a:p>
            <a:r>
              <a:rPr lang="en-US" dirty="0" smtClean="0"/>
              <a:t>Word embedding in </a:t>
            </a:r>
            <a:r>
              <a:rPr lang="en-US" b="1" dirty="0" smtClean="0"/>
              <a:t>dynamics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xamples</a:t>
            </a:r>
          </a:p>
          <a:p>
            <a:pPr lvl="1"/>
            <a:r>
              <a:rPr lang="en-US" dirty="0" smtClean="0"/>
              <a:t>Our ideas</a:t>
            </a:r>
          </a:p>
        </p:txBody>
      </p:sp>
    </p:spTree>
    <p:extLst>
      <p:ext uri="{BB962C8B-B14F-4D97-AF65-F5344CB8AC3E}">
        <p14:creationId xmlns:p14="http://schemas.microsoft.com/office/powerpoint/2010/main" val="2945664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WSDM 2018 -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evolving semantic discovery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7" y="1987821"/>
            <a:ext cx="11228415" cy="4012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5974248"/>
            <a:ext cx="1118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 Z, Sun Y, Ding W, et al. Dynamic word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evolving semantic discovery[C]// WSDM. ACM, 2018: 673-681.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84" y="656633"/>
            <a:ext cx="4146643" cy="5651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890" y="6276650"/>
            <a:ext cx="1124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Tian K, Zhang T, Zou J.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CoVeR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Learning Covariate-Specific Vector Representations with Tensor Decompositions[J]. 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ICML 2018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8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Lack of reasonable benchmark for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Reason:</a:t>
            </a:r>
          </a:p>
          <a:p>
            <a:pPr lvl="1"/>
            <a:r>
              <a:rPr lang="en-US" dirty="0" smtClean="0"/>
              <a:t>Hard to find annotators </a:t>
            </a:r>
            <a:r>
              <a:rPr lang="en-US" b="1" dirty="0" smtClean="0"/>
              <a:t>from 10 years ago</a:t>
            </a:r>
          </a:p>
          <a:p>
            <a:pPr lvl="1"/>
            <a:r>
              <a:rPr lang="en-US" dirty="0" smtClean="0"/>
              <a:t>The ground truth is a little bit subjective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9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changing stereotype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69" y="1861074"/>
            <a:ext cx="4515496" cy="3922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954" y="5783708"/>
            <a:ext cx="1173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Bolukbasi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T, Chang K W, Zou J Y, et al. Man is to computer programmer as woman is to homemaker?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debiasing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word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[C]//</a:t>
            </a:r>
            <a:r>
              <a:rPr lang="en-US" sz="12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NIPS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2016: 4349-4357.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Garg 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Schiebinger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L,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Jurafsky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D, et al. Word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quantify 100 years of gender and ethnic stereotypes[J]. Proceedings of the National Academy of Sciences, 2018, 115(16): E3635-E3644.</a:t>
            </a:r>
          </a:p>
        </p:txBody>
      </p:sp>
    </p:spTree>
    <p:extLst>
      <p:ext uri="{BB962C8B-B14F-4D97-AF65-F5344CB8AC3E}">
        <p14:creationId xmlns:p14="http://schemas.microsoft.com/office/powerpoint/2010/main" val="333884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embedding with topic/thematic issue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589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topic, it is usually considered as a distribution of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a word embedding, its neighbor </a:t>
                </a:r>
                <a:r>
                  <a:rPr lang="en-US" altLang="zh-CN" dirty="0" smtClean="0"/>
                  <a:t>has a well-designed distance</a:t>
                </a:r>
                <a:r>
                  <a:rPr lang="en-US" dirty="0" smtClean="0"/>
                  <a:t>, we could also get a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In a sense, word embedding is considered </a:t>
                </a:r>
                <a:r>
                  <a:rPr lang="en-US" b="1" dirty="0" smtClean="0"/>
                  <a:t>lower-level topic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5892" cy="4351338"/>
              </a:xfrm>
              <a:blipFill>
                <a:blip r:embed="rId2"/>
                <a:stretch>
                  <a:fillRect l="-9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10" y="5428176"/>
            <a:ext cx="8171428" cy="40952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837723" y="5752123"/>
            <a:ext cx="164123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498862" y="5765054"/>
            <a:ext cx="164123" cy="242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08584" y="602342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9815" y="6023429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</a:p>
          <a:p>
            <a:r>
              <a:rPr lang="en-US" dirty="0" smtClean="0"/>
              <a:t>Thematic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0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Concatenate  the Document-Term or Term-Term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Co-occurrence </a:t>
                </a:r>
                <a:r>
                  <a:rPr lang="en-US" altLang="zh-CN" dirty="0" smtClean="0"/>
                  <a:t>as a Tensor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3-d Tensor,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the D-W matrix.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Tensor composition/factorization machine for </a:t>
                </a:r>
                <a:r>
                  <a:rPr lang="en-US" b="1" dirty="0" smtClean="0"/>
                  <a:t>time-aware word embedding</a:t>
                </a:r>
              </a:p>
              <a:p>
                <a:pPr lvl="2"/>
                <a:r>
                  <a:rPr lang="en-US" i="1" dirty="0" smtClean="0"/>
                  <a:t>Obtain the neighbor words of “nuclear” in different time stamp.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84775"/>
              </a:xfrm>
              <a:blipFill>
                <a:blip r:embed="rId2"/>
                <a:stretch>
                  <a:fillRect l="-1043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4" y="3236634"/>
            <a:ext cx="4872676" cy="2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“embed” means?</a:t>
            </a:r>
            <a:endParaRPr lang="en-US" dirty="0"/>
          </a:p>
        </p:txBody>
      </p:sp>
      <p:pic>
        <p:nvPicPr>
          <p:cNvPr id="1026" name="Picture 2" descr="Image result for å°å¾  æ¼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29" y="1898757"/>
            <a:ext cx="5391883" cy="39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180123" y="2313353"/>
            <a:ext cx="1938216" cy="33059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18" y="5062427"/>
            <a:ext cx="603878" cy="430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021" y="4315890"/>
            <a:ext cx="474954" cy="635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289" y="3599863"/>
            <a:ext cx="438419" cy="5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ic2.zhimg.com/80/78c9a056d27eebedd2675759b83dbe46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6" y="291548"/>
            <a:ext cx="11519877" cy="54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3200" y="6361104"/>
            <a:ext cx="31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http://gallantlab.org/huth2016/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200" y="5869020"/>
            <a:ext cx="11707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Huth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A.G., de </a:t>
            </a:r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Heer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W.A., Griffiths, T.L., </a:t>
            </a:r>
            <a:r>
              <a:rPr lang="en-US" sz="1400" b="0" i="0" dirty="0" err="1" smtClean="0">
                <a:solidFill>
                  <a:srgbClr val="1A1A1A"/>
                </a:solidFill>
                <a:effectLst/>
                <a:latin typeface="-apple-system"/>
              </a:rPr>
              <a:t>Theunissen</a:t>
            </a:r>
            <a:r>
              <a:rPr lang="en-US" sz="1400" b="0" i="0" dirty="0" smtClean="0">
                <a:solidFill>
                  <a:srgbClr val="1A1A1A"/>
                </a:solidFill>
                <a:effectLst/>
                <a:latin typeface="-apple-system"/>
              </a:rPr>
              <a:t>, F.E., Gallant, J.L., 2016. Natural speech reveals the semantic maps that tile human cerebral cortex. Nature 532, 453–458. doi:10.1038/nature17637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19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for </a:t>
            </a:r>
            <a:r>
              <a:rPr lang="en-US" altLang="zh-CN" dirty="0" smtClean="0"/>
              <a:t>Neural IR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635980"/>
            <a:ext cx="8133172" cy="4130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939" y="6161651"/>
            <a:ext cx="1087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Mitra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B,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Craswell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N. Neural Models for Information Retrieval[J]. </a:t>
            </a:r>
            <a:r>
              <a:rPr lang="en-US" sz="12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arXiv:1705.01509, 2017.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47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</a:t>
            </a:r>
            <a:r>
              <a:rPr lang="en-US" altLang="zh-CN" b="1" dirty="0" smtClean="0"/>
              <a:t>Mismatch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1" y="1540593"/>
            <a:ext cx="7213175" cy="4662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1447" y="6450485"/>
            <a:ext cx="11418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Hang li</a:t>
            </a:r>
            <a:r>
              <a:rPr lang="en-US" sz="1400" dirty="0" smtClean="0"/>
              <a:t>, http://www.hangli-hl.com/uploads/3/4/4/6/34465961/tsinghua_opportunities_and_challenges_in_deep_learning_for_information_retrieval.pdf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51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85C7A1-486B-4DE2-BF4A-BD2F8539BD68}"/>
              </a:ext>
            </a:extLst>
          </p:cNvPr>
          <p:cNvSpPr/>
          <p:nvPr/>
        </p:nvSpPr>
        <p:spPr>
          <a:xfrm>
            <a:off x="2172749" y="1803633"/>
            <a:ext cx="453005" cy="36324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69CCAE-950C-4BD5-A4E5-529A5C68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Localist representation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D247-B740-443E-BB0B-019F62C2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940"/>
            <a:ext cx="10515600" cy="4351338"/>
          </a:xfrm>
        </p:spPr>
        <p:txBody>
          <a:bodyPr/>
          <a:lstStyle/>
          <a:p>
            <a:r>
              <a:rPr lang="en-US" altLang="zh-CN" dirty="0"/>
              <a:t>BMW   </a:t>
            </a:r>
            <a:r>
              <a:rPr lang="en-US" altLang="zh-CN" dirty="0">
                <a:solidFill>
                  <a:srgbClr val="FF0000"/>
                </a:solidFill>
              </a:rPr>
              <a:t>[1, 0, 0, 0,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Audi </a:t>
            </a:r>
            <a:r>
              <a:rPr lang="en-US" altLang="zh-CN" dirty="0">
                <a:solidFill>
                  <a:srgbClr val="FF0000"/>
                </a:solidFill>
              </a:rPr>
              <a:t>    [0, 0, 0, 1,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Benz</a:t>
            </a:r>
            <a:r>
              <a:rPr lang="en-US" altLang="zh-CN" dirty="0">
                <a:solidFill>
                  <a:srgbClr val="FF0000"/>
                </a:solidFill>
              </a:rPr>
              <a:t>    [0, 0, 1, 0, 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Polo</a:t>
            </a:r>
            <a:r>
              <a:rPr lang="en-US" altLang="zh-CN" dirty="0">
                <a:solidFill>
                  <a:srgbClr val="FF0000"/>
                </a:solidFill>
              </a:rPr>
              <a:t>    [0, 0, 0, 1, 0]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3975A-CD0F-4F0E-A147-CC55B568C8CB}"/>
              </a:ext>
            </a:extLst>
          </p:cNvPr>
          <p:cNvSpPr/>
          <p:nvPr/>
        </p:nvSpPr>
        <p:spPr>
          <a:xfrm>
            <a:off x="838200" y="5942568"/>
            <a:ext cx="981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http://www.cs.toronto.edu/~bonner/courses/2014s/csc321/lectures/lec5.pdf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7CFEFB-E03E-4602-97E7-68FB7ECAA843}"/>
              </a:ext>
            </a:extLst>
          </p:cNvPr>
          <p:cNvSpPr txBox="1">
            <a:spLocks/>
          </p:cNvSpPr>
          <p:nvPr/>
        </p:nvSpPr>
        <p:spPr>
          <a:xfrm>
            <a:off x="6356758" y="1721318"/>
            <a:ext cx="6240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[.3, .7, .2, .1, .5]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[.5, .3, .2, .1, .0]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[.2, .0, .31, .03, .01]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[.1, .1, .5, .5, 0.2]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1D97E-E377-4F6A-B082-FFBAB5B4CA4A}"/>
              </a:ext>
            </a:extLst>
          </p:cNvPr>
          <p:cNvSpPr txBox="1"/>
          <p:nvPr/>
        </p:nvSpPr>
        <p:spPr>
          <a:xfrm>
            <a:off x="6766285" y="1204159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  color …  unknown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85C7A1-486B-4DE2-BF4A-BD2F8539BD68}"/>
              </a:ext>
            </a:extLst>
          </p:cNvPr>
          <p:cNvSpPr/>
          <p:nvPr/>
        </p:nvSpPr>
        <p:spPr>
          <a:xfrm>
            <a:off x="2172749" y="1803633"/>
            <a:ext cx="453005" cy="36324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69CCAE-950C-4BD5-A4E5-529A5C68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representation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5D247-B740-443E-BB0B-019F62C2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940"/>
            <a:ext cx="10515600" cy="4351338"/>
          </a:xfrm>
        </p:spPr>
        <p:txBody>
          <a:bodyPr/>
          <a:lstStyle/>
          <a:p>
            <a:r>
              <a:rPr lang="en-US" altLang="zh-CN" dirty="0"/>
              <a:t>BMW   [1, 0, 0, 0, 0]</a:t>
            </a:r>
          </a:p>
          <a:p>
            <a:endParaRPr lang="en-US" altLang="zh-CN" dirty="0"/>
          </a:p>
          <a:p>
            <a:r>
              <a:rPr lang="en-US" altLang="zh-CN" dirty="0"/>
              <a:t>Audi     [0, 0, 0, 1, 0]</a:t>
            </a:r>
          </a:p>
          <a:p>
            <a:endParaRPr lang="en-US" altLang="zh-CN" dirty="0"/>
          </a:p>
          <a:p>
            <a:r>
              <a:rPr lang="en-US" altLang="zh-CN" dirty="0"/>
              <a:t>Benz    [0, 0, 1, 0, 0]</a:t>
            </a:r>
          </a:p>
          <a:p>
            <a:endParaRPr lang="en-US" altLang="zh-CN" dirty="0"/>
          </a:p>
          <a:p>
            <a:r>
              <a:rPr lang="en-US" altLang="zh-CN" dirty="0"/>
              <a:t>Polo    [0, 0, 0, 1, 0]</a:t>
            </a: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7CFEFB-E03E-4602-97E7-68FB7ECAA843}"/>
              </a:ext>
            </a:extLst>
          </p:cNvPr>
          <p:cNvSpPr txBox="1">
            <a:spLocks/>
          </p:cNvSpPr>
          <p:nvPr/>
        </p:nvSpPr>
        <p:spPr>
          <a:xfrm>
            <a:off x="6356758" y="1721318"/>
            <a:ext cx="6240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[.3, .7, .2, .1, .5]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[.5, .3, .2, .1, .0]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[.2, .0, .31, .03, .01]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[.1, .1, .5, .5, 0.2]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1D97E-E377-4F6A-B082-FFBAB5B4CA4A}"/>
              </a:ext>
            </a:extLst>
          </p:cNvPr>
          <p:cNvSpPr txBox="1"/>
          <p:nvPr/>
        </p:nvSpPr>
        <p:spPr>
          <a:xfrm>
            <a:off x="6766285" y="1204159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  color …  unknown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7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AE93-AA67-47EF-9BBF-4C6890DE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B9F5F0-21AC-4820-9EB0-6783CCF7AA19}"/>
              </a:ext>
            </a:extLst>
          </p:cNvPr>
          <p:cNvSpPr/>
          <p:nvPr/>
        </p:nvSpPr>
        <p:spPr>
          <a:xfrm>
            <a:off x="3235353" y="1873515"/>
            <a:ext cx="608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333333"/>
                </a:solidFill>
                <a:latin typeface="q_serif"/>
              </a:rPr>
              <a:t>linguistic items with similar distributions have similar meanings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21046E-E959-4785-BFEF-CC13F4B26D71}"/>
              </a:ext>
            </a:extLst>
          </p:cNvPr>
          <p:cNvSpPr/>
          <p:nvPr/>
        </p:nvSpPr>
        <p:spPr>
          <a:xfrm>
            <a:off x="477754" y="1873515"/>
            <a:ext cx="25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q_serif"/>
              </a:rPr>
              <a:t> </a:t>
            </a:r>
            <a:r>
              <a:rPr lang="en-US" altLang="zh-CN" dirty="0">
                <a:solidFill>
                  <a:srgbClr val="2B6DAD"/>
                </a:solidFill>
                <a:latin typeface="q_serif"/>
                <a:hlinkClick r:id="rId2"/>
              </a:rPr>
              <a:t>Distributional hypothesis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D5D3F1-7DED-4A57-9355-0447E33FF510}"/>
              </a:ext>
            </a:extLst>
          </p:cNvPr>
          <p:cNvSpPr/>
          <p:nvPr/>
        </p:nvSpPr>
        <p:spPr>
          <a:xfrm>
            <a:off x="563981" y="6404778"/>
            <a:ext cx="5342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https://en.wikipedia.org/wiki/Distributional_semantics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27006" y="5745197"/>
            <a:ext cx="552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i="1" dirty="0" smtClean="0"/>
              <a:t>Life is </a:t>
            </a:r>
            <a:r>
              <a:rPr lang="en-US" altLang="zh-CN" b="1" i="1" dirty="0" smtClean="0"/>
              <a:t>complex</a:t>
            </a:r>
            <a:r>
              <a:rPr lang="en-US" altLang="zh-CN" i="1" dirty="0" smtClean="0"/>
              <a:t>. It has both </a:t>
            </a:r>
            <a:r>
              <a:rPr lang="en-US" altLang="zh-CN" b="1" i="1" dirty="0" smtClean="0"/>
              <a:t>real</a:t>
            </a:r>
            <a:r>
              <a:rPr lang="en-US" altLang="zh-CN" i="1" dirty="0" smtClean="0"/>
              <a:t> and </a:t>
            </a:r>
            <a:r>
              <a:rPr lang="en-US" altLang="zh-CN" b="1" i="1" dirty="0" smtClean="0"/>
              <a:t>imaginary</a:t>
            </a:r>
            <a:r>
              <a:rPr lang="en-US" altLang="zh-CN" i="1" dirty="0" smtClean="0"/>
              <a:t> parts</a:t>
            </a:r>
            <a:endParaRPr lang="zh-CN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87932" y="2944758"/>
            <a:ext cx="4205686" cy="2510190"/>
            <a:chOff x="4327010" y="2496290"/>
            <a:chExt cx="4205686" cy="251019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540738" y="3759201"/>
              <a:ext cx="28526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906726" y="2496290"/>
              <a:ext cx="0" cy="251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97203" y="2961294"/>
              <a:ext cx="918059" cy="79009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887680" y="3759201"/>
              <a:ext cx="551893" cy="8831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5339615" y="3204714"/>
              <a:ext cx="557588" cy="5515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-Right Arrow 21"/>
            <p:cNvSpPr/>
            <p:nvPr/>
          </p:nvSpPr>
          <p:spPr>
            <a:xfrm flipV="1">
              <a:off x="5650523" y="3356338"/>
              <a:ext cx="445477" cy="4571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-Right Arrow 24"/>
            <p:cNvSpPr/>
            <p:nvPr/>
          </p:nvSpPr>
          <p:spPr>
            <a:xfrm rot="6346808" flipV="1">
              <a:off x="6050141" y="3788522"/>
              <a:ext cx="472831" cy="609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3062021" flipV="1">
              <a:off x="5537447" y="3757740"/>
              <a:ext cx="472831" cy="6098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6080" y="2934621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Complex</a:t>
              </a:r>
              <a:endParaRPr lang="en-US" b="1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15153" y="4503857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Real</a:t>
              </a:r>
              <a:endParaRPr lang="en-US" b="1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7010" y="2950765"/>
              <a:ext cx="1836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imaginary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23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1072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等线</vt:lpstr>
      <vt:lpstr>等线 Light</vt:lpstr>
      <vt:lpstr>q_serif</vt:lpstr>
      <vt:lpstr>Arial</vt:lpstr>
      <vt:lpstr>Calibri</vt:lpstr>
      <vt:lpstr>Calibri Light</vt:lpstr>
      <vt:lpstr>Cambria Math</vt:lpstr>
      <vt:lpstr>Georgia</vt:lpstr>
      <vt:lpstr>Office Theme</vt:lpstr>
      <vt:lpstr>Word Embedding and the Beyond</vt:lpstr>
      <vt:lpstr>Contents</vt:lpstr>
      <vt:lpstr>What does “embed” means?</vt:lpstr>
      <vt:lpstr>PowerPoint Presentation</vt:lpstr>
      <vt:lpstr>Trends for Neural IR </vt:lpstr>
      <vt:lpstr>Example of Mismatch</vt:lpstr>
      <vt:lpstr>Localist representation </vt:lpstr>
      <vt:lpstr>Distributed representation </vt:lpstr>
      <vt:lpstr>Embedding</vt:lpstr>
      <vt:lpstr>How to get Distributed representation</vt:lpstr>
      <vt:lpstr>NNLM to Word2vec</vt:lpstr>
      <vt:lpstr>Advantage of word embedding</vt:lpstr>
      <vt:lpstr>Side effect – Additivity compositionality</vt:lpstr>
      <vt:lpstr>Problems</vt:lpstr>
      <vt:lpstr>ACL 2016</vt:lpstr>
      <vt:lpstr>ACL 2017</vt:lpstr>
      <vt:lpstr>EMNLP 2017 Word Relatedness over Time</vt:lpstr>
      <vt:lpstr>EMNLP 2017-Laws of semantic change</vt:lpstr>
      <vt:lpstr>ICML 2017 –dynamic Word embedding</vt:lpstr>
      <vt:lpstr>WSDM 2018 - evolving semantic discovery</vt:lpstr>
      <vt:lpstr>ICML</vt:lpstr>
      <vt:lpstr>Lack of reasonable benchmark for evaluation</vt:lpstr>
      <vt:lpstr>The changing stereotype over time</vt:lpstr>
      <vt:lpstr>Linking embedding with topic/thematic issue</vt:lpstr>
      <vt:lpstr>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 and Beyond</dc:title>
  <dc:creator>wabyking@gmail.com</dc:creator>
  <cp:lastModifiedBy>wabyking@gmail.com</cp:lastModifiedBy>
  <cp:revision>19</cp:revision>
  <dcterms:created xsi:type="dcterms:W3CDTF">2018-10-30T16:11:07Z</dcterms:created>
  <dcterms:modified xsi:type="dcterms:W3CDTF">2018-10-31T15:04:19Z</dcterms:modified>
</cp:coreProperties>
</file>