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9" r:id="rId8"/>
    <p:sldId id="270" r:id="rId9"/>
    <p:sldId id="262" r:id="rId10"/>
    <p:sldId id="263" r:id="rId11"/>
    <p:sldId id="272" r:id="rId12"/>
    <p:sldId id="274" r:id="rId13"/>
    <p:sldId id="273" r:id="rId14"/>
    <p:sldId id="264" r:id="rId15"/>
    <p:sldId id="275" r:id="rId16"/>
    <p:sldId id="265" r:id="rId17"/>
    <p:sldId id="266" r:id="rId18"/>
    <p:sldId id="267" r:id="rId19"/>
    <p:sldId id="276" r:id="rId20"/>
    <p:sldId id="278" r:id="rId21"/>
    <p:sldId id="279" r:id="rId22"/>
    <p:sldId id="280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3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1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2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4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2FCE-9926-47B1-B649-9BD442ECB76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4B72-976C-4FE0-825C-F68983D8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abyking.github.io/papers/toc.pdf" TargetMode="External"/><Relationship Id="rId2" Type="http://schemas.openxmlformats.org/officeDocument/2006/relationships/hyperlink" Target="https://wabyking.github.io/papers/www2019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 the Expressive Power of Deep Learning: A Tensor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6461" y="4336126"/>
            <a:ext cx="9144000" cy="1655762"/>
          </a:xfrm>
        </p:spPr>
        <p:txBody>
          <a:bodyPr/>
          <a:lstStyle/>
          <a:p>
            <a:pPr algn="r"/>
            <a:r>
              <a:rPr lang="en-US" altLang="zh-CN" dirty="0" err="1" smtClean="0"/>
              <a:t>Benyou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1969" y="5991888"/>
            <a:ext cx="11019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Cohen N,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Shashua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On the expressive power of deep learning: A tensor analysis[C]//Conference on Learning Theory. 2016: 698-728.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5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sub>
                        </m:sSub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413729"/>
                  </p:ext>
                </p:extLst>
              </p:nvPr>
            </p:nvGraphicFramePr>
            <p:xfrm>
              <a:off x="2735385" y="3183818"/>
              <a:ext cx="482991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5982">
                      <a:extLst>
                        <a:ext uri="{9D8B030D-6E8A-4147-A177-3AD203B41FA5}">
                          <a16:colId xmlns:a16="http://schemas.microsoft.com/office/drawing/2014/main" val="351027704"/>
                        </a:ext>
                      </a:extLst>
                    </a:gridCol>
                    <a:gridCol w="965982">
                      <a:extLst>
                        <a:ext uri="{9D8B030D-6E8A-4147-A177-3AD203B41FA5}">
                          <a16:colId xmlns:a16="http://schemas.microsoft.com/office/drawing/2014/main" val="845893877"/>
                        </a:ext>
                      </a:extLst>
                    </a:gridCol>
                    <a:gridCol w="965982">
                      <a:extLst>
                        <a:ext uri="{9D8B030D-6E8A-4147-A177-3AD203B41FA5}">
                          <a16:colId xmlns:a16="http://schemas.microsoft.com/office/drawing/2014/main" val="1478520098"/>
                        </a:ext>
                      </a:extLst>
                    </a:gridCol>
                    <a:gridCol w="965982">
                      <a:extLst>
                        <a:ext uri="{9D8B030D-6E8A-4147-A177-3AD203B41FA5}">
                          <a16:colId xmlns:a16="http://schemas.microsoft.com/office/drawing/2014/main" val="729438065"/>
                        </a:ext>
                      </a:extLst>
                    </a:gridCol>
                    <a:gridCol w="965982">
                      <a:extLst>
                        <a:ext uri="{9D8B030D-6E8A-4147-A177-3AD203B41FA5}">
                          <a16:colId xmlns:a16="http://schemas.microsoft.com/office/drawing/2014/main" val="27563251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306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0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4221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414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87739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413729"/>
                  </p:ext>
                </p:extLst>
              </p:nvPr>
            </p:nvGraphicFramePr>
            <p:xfrm>
              <a:off x="2735385" y="3183818"/>
              <a:ext cx="482991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5982">
                      <a:extLst>
                        <a:ext uri="{9D8B030D-6E8A-4147-A177-3AD203B41FA5}">
                          <a16:colId xmlns:a16="http://schemas.microsoft.com/office/drawing/2014/main" val="351027704"/>
                        </a:ext>
                      </a:extLst>
                    </a:gridCol>
                    <a:gridCol w="965982">
                      <a:extLst>
                        <a:ext uri="{9D8B030D-6E8A-4147-A177-3AD203B41FA5}">
                          <a16:colId xmlns:a16="http://schemas.microsoft.com/office/drawing/2014/main" val="845893877"/>
                        </a:ext>
                      </a:extLst>
                    </a:gridCol>
                    <a:gridCol w="965982">
                      <a:extLst>
                        <a:ext uri="{9D8B030D-6E8A-4147-A177-3AD203B41FA5}">
                          <a16:colId xmlns:a16="http://schemas.microsoft.com/office/drawing/2014/main" val="1478520098"/>
                        </a:ext>
                      </a:extLst>
                    </a:gridCol>
                    <a:gridCol w="965982">
                      <a:extLst>
                        <a:ext uri="{9D8B030D-6E8A-4147-A177-3AD203B41FA5}">
                          <a16:colId xmlns:a16="http://schemas.microsoft.com/office/drawing/2014/main" val="729438065"/>
                        </a:ext>
                      </a:extLst>
                    </a:gridCol>
                    <a:gridCol w="965982">
                      <a:extLst>
                        <a:ext uri="{9D8B030D-6E8A-4147-A177-3AD203B41FA5}">
                          <a16:colId xmlns:a16="http://schemas.microsoft.com/office/drawing/2014/main" val="27563251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29" t="-1639" r="-30188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99" t="-1639" r="-20379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10251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39" r="-2516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306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9" t="-101639" r="-40188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0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9" t="-201639" r="-40188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4221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9" t="-301639" r="-40188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414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9" t="-401639" r="-40188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877395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29" y="4218862"/>
            <a:ext cx="488389" cy="624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606" y="3436289"/>
            <a:ext cx="302420" cy="674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413" y="2785355"/>
            <a:ext cx="392906" cy="604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118" y="4939658"/>
            <a:ext cx="457200" cy="6667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309159" y="2714030"/>
            <a:ext cx="455246" cy="142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783393" y="2765783"/>
            <a:ext cx="455246" cy="142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52430" y="5917738"/>
                <a:ext cx="6041293" cy="41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A </a:t>
                </a:r>
                <a:r>
                  <a:rPr lang="en-US" b="1" dirty="0" smtClean="0"/>
                  <a:t>tensor</a:t>
                </a:r>
                <a:r>
                  <a:rPr lang="en-US" b="0" dirty="0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𝑐𝑜𝑒𝑓𝑓𝑖𝑐𝑖𝑒𝑛𝑡𝑠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30" y="5917738"/>
                <a:ext cx="6041293" cy="414601"/>
              </a:xfrm>
              <a:prstGeom prst="rect">
                <a:avLst/>
              </a:prstGeom>
              <a:blipFill>
                <a:blip r:embed="rId8"/>
                <a:stretch>
                  <a:fillRect l="-908" t="-102941" b="-1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7920773" y="5166625"/>
            <a:ext cx="52387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204196" y="734233"/>
                <a:ext cx="2921490" cy="865773"/>
              </a:xfrm>
              <a:prstGeom prst="wedgeRoundRectCallo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tensor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elements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96" y="734233"/>
                <a:ext cx="2921490" cy="865773"/>
              </a:xfrm>
              <a:prstGeom prst="wedgeRoundRectCallou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1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0" y="1948718"/>
            <a:ext cx="6193937" cy="37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31" y="3645731"/>
            <a:ext cx="3265643" cy="1074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47" y="1964228"/>
            <a:ext cx="1814268" cy="150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1892" y="1461332"/>
                <a:ext cx="10671908" cy="671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Tensor</a:t>
                </a:r>
                <a:r>
                  <a:rPr lang="en-US" b="0" dirty="0" smtClean="0"/>
                  <a:t> is high-dimensional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×.. .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With a index/location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we can get an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2" y="1461332"/>
                <a:ext cx="10671908" cy="671530"/>
              </a:xfrm>
              <a:prstGeom prst="rect">
                <a:avLst/>
              </a:prstGeom>
              <a:blipFill>
                <a:blip r:embed="rId4"/>
                <a:stretch>
                  <a:fillRect l="-514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1892" y="3372191"/>
                <a:ext cx="11255131" cy="70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Fiber</a:t>
                </a:r>
                <a:r>
                  <a:rPr lang="en-US" b="0" dirty="0" smtClean="0"/>
                  <a:t> is high-dimensional analogue of column/row in matrix, for a 3-dimentional tensor, they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,:,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2" y="3372191"/>
                <a:ext cx="11255131" cy="706284"/>
              </a:xfrm>
              <a:prstGeom prst="rect">
                <a:avLst/>
              </a:prstGeom>
              <a:blipFill>
                <a:blip r:embed="rId5"/>
                <a:stretch>
                  <a:fillRect l="-488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1892" y="4693278"/>
                <a:ext cx="1125513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Slice</a:t>
                </a:r>
                <a:r>
                  <a:rPr lang="en-US" b="0" dirty="0" smtClean="0"/>
                  <a:t> is high-dimensional sections of a tensor, for a 3-dimentional tensor, they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,:,: 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dirty="0" smtClean="0"/>
                  <a:t>,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:,:,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2" y="4693278"/>
                <a:ext cx="11255131" cy="404213"/>
              </a:xfrm>
              <a:prstGeom prst="rect">
                <a:avLst/>
              </a:prstGeom>
              <a:blipFill>
                <a:blip r:embed="rId6"/>
                <a:stretch>
                  <a:fillRect l="-488" t="-75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970" y="5097491"/>
            <a:ext cx="3189751" cy="102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9077" y="638874"/>
            <a:ext cx="3508376" cy="2103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39450" y="3196599"/>
                <a:ext cx="10671908" cy="144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Matricization of A w.r.t the partition (I, J), </a:t>
                </a:r>
                <a:r>
                  <a:rPr lang="en-US" b="0" dirty="0" smtClean="0"/>
                  <a:t>i.e. I and J are disjoint subsets of [N] whose union is [N], </a:t>
                </a:r>
              </a:p>
              <a:p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and similarly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 which is a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∏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matrix holding the entries of A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placed in row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and column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50" y="3196599"/>
                <a:ext cx="10671908" cy="1446871"/>
              </a:xfrm>
              <a:prstGeom prst="rect">
                <a:avLst/>
              </a:prstGeom>
              <a:blipFill>
                <a:blip r:embed="rId3"/>
                <a:stretch>
                  <a:fillRect l="-514" t="-2101" r="-571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39450" y="4733299"/>
                <a:ext cx="10671908" cy="927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Tensor product </a:t>
                </a:r>
                <a:r>
                  <a:rPr lang="en-US" dirty="0" smtClean="0"/>
                  <a:t>(also named </a:t>
                </a:r>
                <a:r>
                  <a:rPr lang="en-US" dirty="0" err="1"/>
                  <a:t>Kronecker</a:t>
                </a:r>
                <a:r>
                  <a:rPr lang="en-US" dirty="0"/>
                  <a:t>  </a:t>
                </a:r>
                <a:r>
                  <a:rPr lang="en-US" dirty="0" smtClean="0"/>
                  <a:t>product </a:t>
                </a:r>
                <a:r>
                  <a:rPr lang="en-US" altLang="zh-CN" dirty="0" smtClean="0"/>
                  <a:t>for matrix</a:t>
                </a:r>
                <a:r>
                  <a:rPr lang="en-US" dirty="0" smtClean="0"/>
                  <a:t>), denoted by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b="1" dirty="0" smtClean="0"/>
                  <a:t>,  </a:t>
                </a:r>
                <a:r>
                  <a:rPr lang="en-US" dirty="0" smtClean="0"/>
                  <a:t>for example</a:t>
                </a:r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 …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b="1" dirty="0" smtClean="0"/>
                  <a:t>,    </a:t>
                </a:r>
                <a:r>
                  <a:rPr lang="en-US" dirty="0" smtClean="0"/>
                  <a:t>Order P and Q resp</a:t>
                </a:r>
                <a:r>
                  <a:rPr lang="en-US" b="1" dirty="0" smtClean="0"/>
                  <a:t>.</a:t>
                </a:r>
              </a:p>
              <a:p>
                <a:r>
                  <a:rPr lang="en-US" dirty="0" smtClean="0"/>
                  <a:t>The tensor product between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 …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,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50" y="4733299"/>
                <a:ext cx="10671908" cy="927562"/>
              </a:xfrm>
              <a:prstGeom prst="rect">
                <a:avLst/>
              </a:prstGeom>
              <a:blipFill>
                <a:blip r:embed="rId4"/>
                <a:stretch>
                  <a:fillRect l="-514"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3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Decomposition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44" y="2492620"/>
            <a:ext cx="4350971" cy="1233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308" y="2357100"/>
            <a:ext cx="3976076" cy="1707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0645" y="1943438"/>
            <a:ext cx="4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 </a:t>
            </a:r>
            <a:r>
              <a:rPr lang="en-US" altLang="zh-CN" dirty="0" smtClean="0"/>
              <a:t>Decomposition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68308" y="1906988"/>
            <a:ext cx="4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Tucker</a:t>
            </a:r>
            <a:r>
              <a:rPr lang="en-US" dirty="0" smtClean="0"/>
              <a:t> </a:t>
            </a:r>
            <a:r>
              <a:rPr lang="en-US" altLang="zh-CN" dirty="0" smtClean="0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13311" y="3921106"/>
                <a:ext cx="2680349" cy="86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⊗…⊗</m:t>
                          </m:r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11" y="3921106"/>
                <a:ext cx="2680349" cy="869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774831" y="3891393"/>
            <a:ext cx="1254368" cy="32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4600" y="3624208"/>
            <a:ext cx="1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38250" y="4125414"/>
            <a:ext cx="1688123" cy="46110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31138" y="4528287"/>
            <a:ext cx="179754" cy="582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0892" y="4358767"/>
            <a:ext cx="227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rank-one tensor is pure or elementary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430174" y="5205045"/>
            <a:ext cx="3016411" cy="101600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Any tensor can be expressed as a sum of rank-1 tensors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366" y="4185900"/>
            <a:ext cx="3364850" cy="251923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283775" y="4001234"/>
            <a:ext cx="4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Hierarchical</a:t>
            </a:r>
            <a:r>
              <a:rPr lang="en-US" altLang="zh-CN" dirty="0" smtClean="0"/>
              <a:t> Tucker</a:t>
            </a:r>
            <a:r>
              <a:rPr lang="en-US" dirty="0" smtClean="0"/>
              <a:t> </a:t>
            </a:r>
            <a:r>
              <a:rPr lang="en-US" altLang="zh-CN" dirty="0" smtClean="0"/>
              <a:t>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 animBg="1"/>
      <p:bldP spid="22" grpId="0"/>
      <p:bldP spid="24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dirty="0" smtClean="0"/>
              <a:t> Tensor </a:t>
            </a:r>
            <a:r>
              <a:rPr lang="en-US" altLang="zh-CN" dirty="0" smtClean="0"/>
              <a:t>in the </a:t>
            </a:r>
            <a:r>
              <a:rPr lang="en-US" dirty="0" smtClean="0"/>
              <a:t>hypotheses</a:t>
            </a:r>
            <a:r>
              <a:rPr lang="en-US" altLang="zh-CN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86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sub>
                        </m:sSub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Such expo</a:t>
                </a:r>
                <a:r>
                  <a:rPr lang="en-US" altLang="zh-CN" dirty="0" smtClean="0"/>
                  <a:t>nential tensor is not easy to be learned or computed</a:t>
                </a:r>
                <a:endParaRPr lang="en-US" dirty="0"/>
              </a:p>
              <a:p>
                <a:r>
                  <a:rPr lang="en-US" dirty="0" smtClean="0"/>
                  <a:t>Thus we need to </a:t>
                </a:r>
                <a:r>
                  <a:rPr lang="en-US" b="1" dirty="0" smtClean="0"/>
                  <a:t>decompose</a:t>
                </a:r>
                <a:r>
                  <a:rPr lang="en-US" dirty="0" smtClean="0"/>
                  <a:t> the tensor.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86293"/>
              </a:xfrm>
              <a:prstGeom prst="rect">
                <a:avLst/>
              </a:prstGeom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1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</a:t>
            </a:r>
            <a:r>
              <a:rPr lang="en-US" dirty="0" smtClean="0"/>
              <a:t>CNN vs. CP </a:t>
            </a:r>
            <a:r>
              <a:rPr lang="en-US" altLang="zh-CN" dirty="0" smtClean="0"/>
              <a:t>Decomposition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169" y="1474651"/>
            <a:ext cx="7883767" cy="2986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154" y="194603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CP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512" y="2533142"/>
                <a:ext cx="2900858" cy="86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⊗…⊗</m:t>
                          </m:r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12" y="2533142"/>
                <a:ext cx="2900858" cy="869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586154" y="4804574"/>
                <a:ext cx="11142782" cy="49923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sub>
                        </m:sSub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4" y="4804574"/>
                <a:ext cx="11142782" cy="4992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8576526" y="4804573"/>
            <a:ext cx="2466612" cy="499239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292492" y="5303812"/>
            <a:ext cx="312615" cy="17166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48799" y="5389643"/>
            <a:ext cx="22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Convolution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27815" y="4663129"/>
            <a:ext cx="3658028" cy="109584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74213" y="5817152"/>
            <a:ext cx="500185" cy="16069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9690" y="5817152"/>
            <a:ext cx="303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Pooling (product pooling)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60510" y="4568747"/>
            <a:ext cx="4973397" cy="1617737"/>
          </a:xfrm>
          <a:prstGeom prst="roundRect">
            <a:avLst>
              <a:gd name="adj" fmla="val 311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27659" y="6186484"/>
            <a:ext cx="500185" cy="1606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7432" y="6186484"/>
            <a:ext cx="395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Multiple channels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CNN vs. HT </a:t>
            </a:r>
            <a:r>
              <a:rPr lang="en-US" altLang="zh-CN" dirty="0" smtClean="0"/>
              <a:t>Decomposition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265" y="4738015"/>
            <a:ext cx="460057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31" y="2285531"/>
            <a:ext cx="7112121" cy="22368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9951" y="1537013"/>
            <a:ext cx="7108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 = log2 N hidden layers, non-overlap convolution, size-2 pooling windows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95" y="2248346"/>
            <a:ext cx="2207963" cy="23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case of </a:t>
            </a:r>
            <a:r>
              <a:rPr lang="en-US" b="1" dirty="0" smtClean="0"/>
              <a:t>Shared</a:t>
            </a:r>
            <a:r>
              <a:rPr lang="en-US" dirty="0" smtClean="0"/>
              <a:t> weights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570"/>
            <a:ext cx="10447215" cy="24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38" y="24519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esides a negligible (zero measure) set, all functions that can be realized by a </a:t>
            </a:r>
            <a:r>
              <a:rPr lang="en-US" b="1" dirty="0" smtClean="0"/>
              <a:t>deep</a:t>
            </a:r>
            <a:r>
              <a:rPr lang="en-US" dirty="0" smtClean="0"/>
              <a:t> network of </a:t>
            </a:r>
            <a:r>
              <a:rPr lang="en-US" b="1" dirty="0" smtClean="0"/>
              <a:t>polynomial</a:t>
            </a:r>
            <a:r>
              <a:rPr lang="en-US" dirty="0" smtClean="0"/>
              <a:t> size, require </a:t>
            </a:r>
            <a:r>
              <a:rPr lang="en-US" b="1" dirty="0" smtClean="0"/>
              <a:t>exponential</a:t>
            </a:r>
            <a:r>
              <a:rPr lang="en-US" dirty="0" smtClean="0"/>
              <a:t> size in order to be realized, or even approximated, by a </a:t>
            </a:r>
            <a:r>
              <a:rPr lang="en-US" b="1" dirty="0" smtClean="0"/>
              <a:t>shallow</a:t>
            </a:r>
            <a:r>
              <a:rPr lang="en-US" dirty="0" smtClean="0"/>
              <a:t>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21534" y="1774093"/>
            <a:ext cx="2446216" cy="21648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65257" y="1774092"/>
            <a:ext cx="2317261" cy="2164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85848" y="3145691"/>
            <a:ext cx="3110523" cy="2293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33442" y="2499360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8624" y="4817906"/>
            <a:ext cx="211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0118" y="253335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614003" y="3145690"/>
            <a:ext cx="2088661" cy="1613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Supervised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56548" y="3299850"/>
            <a:ext cx="1004276" cy="37162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Sketch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19" y="1833074"/>
            <a:ext cx="68961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CNN &amp; CP </a:t>
            </a:r>
            <a:r>
              <a:rPr lang="en-US" dirty="0" err="1" smtClean="0"/>
              <a:t>compostion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78174" y="1850141"/>
                <a:ext cx="3507242" cy="112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⊗…⊗</m:t>
                          </m:r>
                        </m:e>
                      </m:nary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74" y="1850141"/>
                <a:ext cx="3507242" cy="1128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4623569" y="1766390"/>
            <a:ext cx="2293047" cy="1212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54454" y="2414558"/>
                <a:ext cx="2921569" cy="426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𝑅𝑎𝑛𝑘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⊗…⊗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] = 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54" y="2414558"/>
                <a:ext cx="2921569" cy="426399"/>
              </a:xfrm>
              <a:prstGeom prst="rect">
                <a:avLst/>
              </a:prstGeom>
              <a:blipFill>
                <a:blip r:embed="rId3"/>
                <a:stretch>
                  <a:fillRect r="-83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96" y="4357928"/>
            <a:ext cx="7252360" cy="1267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353" y="5479850"/>
            <a:ext cx="3861549" cy="116093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982707" y="3781301"/>
            <a:ext cx="1985107" cy="586153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Matricization</a:t>
            </a:r>
            <a:r>
              <a:rPr lang="en-US" dirty="0" smtClean="0">
                <a:solidFill>
                  <a:schemeClr val="tx1"/>
                </a:solidFill>
              </a:rPr>
              <a:t> is a linear 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8496702" y="3200833"/>
            <a:ext cx="975544" cy="28594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CNN &amp;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72" y="2873530"/>
            <a:ext cx="3833773" cy="28703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75877" y="3055815"/>
            <a:ext cx="664308" cy="3673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99508" y="2421193"/>
            <a:ext cx="140677" cy="64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0185" y="1949276"/>
                <a:ext cx="6712287" cy="89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𝑡h𝑢𝑠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𝑎𝑛𝑘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, almost everywhere</a:t>
                </a:r>
              </a:p>
              <a:p>
                <a:r>
                  <a:rPr lang="en-US" altLang="zh-CN" b="0" dirty="0"/>
                  <a:t> </a:t>
                </a:r>
                <a:r>
                  <a:rPr lang="en-US" altLang="zh-CN" b="0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dirty="0" smtClean="0"/>
                  <a:t> are linearly independent)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85" y="1949276"/>
                <a:ext cx="6712287" cy="892360"/>
              </a:xfrm>
              <a:prstGeom prst="rect">
                <a:avLst/>
              </a:prstGeom>
              <a:blipFill>
                <a:blip r:embed="rId3"/>
                <a:stretch>
                  <a:fillRect l="-272" t="-137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3919414" y="3733223"/>
            <a:ext cx="1699847" cy="573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5619261" y="3733223"/>
            <a:ext cx="476739" cy="28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0" y="3430306"/>
                <a:ext cx="619432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Rank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 smtClean="0"/>
                  <a:t>) &gt;=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  <m:sup>
                        <m: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almost everywhere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30306"/>
                <a:ext cx="6194324" cy="378245"/>
              </a:xfrm>
              <a:prstGeom prst="rect">
                <a:avLst/>
              </a:prstGeom>
              <a:blipFill>
                <a:blip r:embed="rId4"/>
                <a:stretch>
                  <a:fillRect l="-787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2547814" y="5151715"/>
            <a:ext cx="492371" cy="4128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69846" y="5453296"/>
            <a:ext cx="1695939" cy="74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69337" y="6002063"/>
                <a:ext cx="4843762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Rank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dirty="0" smtClean="0"/>
                  <a:t>) &gt;=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  <m: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almost everywhere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37" y="6002063"/>
                <a:ext cx="4843762" cy="379656"/>
              </a:xfrm>
              <a:prstGeom prst="rect">
                <a:avLst/>
              </a:prstGeom>
              <a:blipFill>
                <a:blip r:embed="rId5"/>
                <a:stretch>
                  <a:fillRect l="-1006" t="-6452" r="-37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6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8" grpId="0"/>
      <p:bldP spid="20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 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30" y="3005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Sentiment-Specific Embedding in Complex-valued Space, in process.</a:t>
            </a:r>
          </a:p>
          <a:p>
            <a:r>
              <a:rPr lang="en-US" sz="1800" dirty="0" err="1" smtClean="0"/>
              <a:t>Qiuchi</a:t>
            </a:r>
            <a:r>
              <a:rPr lang="en-US" sz="1800" dirty="0" smtClean="0"/>
              <a:t> </a:t>
            </a:r>
            <a:r>
              <a:rPr lang="en-US" sz="1800" dirty="0"/>
              <a:t>Li*, </a:t>
            </a:r>
            <a:r>
              <a:rPr lang="en-US" sz="1800" b="1" dirty="0" err="1"/>
              <a:t>Benyou</a:t>
            </a:r>
            <a:r>
              <a:rPr lang="en-US" sz="1800" b="1" dirty="0"/>
              <a:t> Wang</a:t>
            </a:r>
            <a:r>
              <a:rPr lang="en-US" sz="1800" dirty="0"/>
              <a:t>*, Massimo </a:t>
            </a:r>
            <a:r>
              <a:rPr lang="en-US" sz="1800" dirty="0" err="1"/>
              <a:t>Melucci</a:t>
            </a:r>
            <a:r>
              <a:rPr lang="en-US" sz="1800" dirty="0"/>
              <a:t>. A Complex-valued Network for Matching. </a:t>
            </a:r>
            <a:r>
              <a:rPr lang="en-US" sz="1800" b="1" dirty="0"/>
              <a:t>NAACL 2019</a:t>
            </a:r>
            <a:endParaRPr lang="en-US" sz="1800" dirty="0"/>
          </a:p>
          <a:p>
            <a:r>
              <a:rPr lang="en-US" sz="1800" b="1" dirty="0" err="1"/>
              <a:t>Benyou</a:t>
            </a:r>
            <a:r>
              <a:rPr lang="en-US" sz="1800" b="1" dirty="0"/>
              <a:t> Wang</a:t>
            </a:r>
            <a:r>
              <a:rPr lang="en-US" sz="1800" dirty="0"/>
              <a:t>*, </a:t>
            </a:r>
            <a:r>
              <a:rPr lang="en-US" sz="1800" dirty="0" err="1"/>
              <a:t>Qiuchi</a:t>
            </a:r>
            <a:r>
              <a:rPr lang="en-US" sz="1800" dirty="0"/>
              <a:t> Li*, Massimo </a:t>
            </a:r>
            <a:r>
              <a:rPr lang="en-US" sz="1800" dirty="0" err="1"/>
              <a:t>Melucci</a:t>
            </a:r>
            <a:r>
              <a:rPr lang="en-US" sz="1800" dirty="0"/>
              <a:t>, </a:t>
            </a:r>
            <a:r>
              <a:rPr lang="en-US" sz="1800" dirty="0" err="1"/>
              <a:t>Dawei</a:t>
            </a:r>
            <a:r>
              <a:rPr lang="en-US" sz="1800" dirty="0"/>
              <a:t> Song. </a:t>
            </a:r>
            <a:r>
              <a:rPr lang="en-US" sz="1800" dirty="0">
                <a:hlinkClick r:id="rId2"/>
              </a:rPr>
              <a:t>Semantic Hilbert Space for Text Representation Learning.</a:t>
            </a:r>
            <a:r>
              <a:rPr lang="en-US" sz="1800" dirty="0"/>
              <a:t> </a:t>
            </a:r>
            <a:r>
              <a:rPr lang="en-US" sz="1800" b="1" dirty="0"/>
              <a:t>WWW 2019</a:t>
            </a:r>
            <a:endParaRPr lang="en-US" sz="1800" dirty="0"/>
          </a:p>
          <a:p>
            <a:r>
              <a:rPr lang="en-US" sz="1800" dirty="0"/>
              <a:t>Wei Zhao*, </a:t>
            </a:r>
            <a:r>
              <a:rPr lang="en-US" sz="1800" b="1" dirty="0" err="1"/>
              <a:t>Benyou</a:t>
            </a:r>
            <a:r>
              <a:rPr lang="en-US" sz="1800" b="1" dirty="0"/>
              <a:t> Wang</a:t>
            </a:r>
            <a:r>
              <a:rPr lang="en-US" sz="1800" dirty="0"/>
              <a:t>*, Min Yang, </a:t>
            </a:r>
            <a:r>
              <a:rPr lang="en-US" sz="1800" dirty="0" err="1"/>
              <a:t>Jianbo</a:t>
            </a:r>
            <a:r>
              <a:rPr lang="en-US" sz="1800" dirty="0"/>
              <a:t> Ye, Zhou Zhao, </a:t>
            </a:r>
            <a:r>
              <a:rPr lang="en-US" sz="1800" dirty="0" err="1"/>
              <a:t>Xiaojun</a:t>
            </a:r>
            <a:r>
              <a:rPr lang="en-US" sz="1800" dirty="0"/>
              <a:t> Chen, Ying Shen.. </a:t>
            </a:r>
            <a:r>
              <a:rPr lang="en-US" sz="1800" dirty="0">
                <a:hlinkClick r:id="rId3"/>
              </a:rPr>
              <a:t>Leveraging Long and Short-term Information in Content-aware Movie Recommendation via Adversarial Training.</a:t>
            </a:r>
            <a:r>
              <a:rPr lang="en-US" sz="1800" dirty="0"/>
              <a:t> </a:t>
            </a:r>
            <a:r>
              <a:rPr lang="en-US" sz="1800" b="1" dirty="0"/>
              <a:t>IEEE Transactions on Cybernetics (TOC), 2019</a:t>
            </a:r>
            <a:r>
              <a:rPr lang="en-US" sz="1800" dirty="0"/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and shadow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94" y="2507152"/>
            <a:ext cx="4629150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59" y="2688127"/>
            <a:ext cx="5810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CNN, one typical NN of DL</a:t>
            </a:r>
            <a:endParaRPr lang="en-US" dirty="0"/>
          </a:p>
        </p:txBody>
      </p:sp>
      <p:pic>
        <p:nvPicPr>
          <p:cNvPr id="1026" name="Picture 2" descr="https://cdn-images-1.medium.com/max/1600/1*DBXf6dzNB78QPHGDofHA4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30" y="2021009"/>
            <a:ext cx="68675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17785" y="5783385"/>
            <a:ext cx="9112738" cy="702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Empirically, the deeper, the better?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82163" y="1718543"/>
            <a:ext cx="8582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Expressive power of depth – the driving force behind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Not only performance, but also </a:t>
            </a:r>
            <a:r>
              <a:rPr lang="en-US" sz="4000" b="1" dirty="0" smtClean="0"/>
              <a:t>interpretability</a:t>
            </a:r>
            <a:endParaRPr lang="en-US" sz="4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184846" y="2034028"/>
            <a:ext cx="3482065" cy="3067637"/>
            <a:chOff x="4005093" y="1932428"/>
            <a:chExt cx="3482065" cy="30676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093" y="1932428"/>
              <a:ext cx="3254525" cy="306763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005093" y="3466246"/>
              <a:ext cx="1399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performance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1520" y="3835578"/>
              <a:ext cx="16256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interpretability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624646" y="6245441"/>
            <a:ext cx="825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ImageNet challenge ended in 2017. http://image-net.org/challenges/LSVRC/2017/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423138" y="2375877"/>
            <a:ext cx="4228123" cy="1813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Why the deeper, </a:t>
            </a:r>
          </a:p>
          <a:p>
            <a:pPr algn="ctr"/>
            <a:r>
              <a:rPr lang="en-US" sz="3200" dirty="0" smtClean="0"/>
              <a:t>the better?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02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Expressive power of DL with a tensor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CNN to Tensor Decomposition</a:t>
            </a:r>
          </a:p>
          <a:p>
            <a:pPr lvl="1"/>
            <a:r>
              <a:rPr lang="en-US" altLang="zh-CN" dirty="0" smtClean="0"/>
              <a:t>Shadow CNN</a:t>
            </a:r>
          </a:p>
          <a:p>
            <a:pPr lvl="1"/>
            <a:r>
              <a:rPr lang="en-US" altLang="zh-CN" dirty="0" smtClean="0"/>
              <a:t>Deep CNN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Theorem of Network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and Tensor Decomposition</a:t>
            </a:r>
            <a:endParaRPr lang="en-US" dirty="0"/>
          </a:p>
        </p:txBody>
      </p:sp>
      <p:pic>
        <p:nvPicPr>
          <p:cNvPr id="4" name="Picture 2" descr="http://cs231n.github.io/assets/cnn/convnet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19" y="2818379"/>
            <a:ext cx="4542820" cy="21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71" y="2571660"/>
            <a:ext cx="4444029" cy="266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hypotheses</a:t>
            </a:r>
            <a:endParaRPr lang="en-US" dirty="0"/>
          </a:p>
        </p:txBody>
      </p:sp>
      <p:pic>
        <p:nvPicPr>
          <p:cNvPr id="2050" name="Picture 2" descr="Image result for kung fu pa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2" y="2061511"/>
            <a:ext cx="2352105" cy="17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21" y="2984031"/>
            <a:ext cx="488389" cy="624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498" y="2201458"/>
            <a:ext cx="302420" cy="674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305" y="1550524"/>
            <a:ext cx="392906" cy="6047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010" y="3704827"/>
            <a:ext cx="457200" cy="666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125" y="638540"/>
            <a:ext cx="392906" cy="6047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944" y="603608"/>
            <a:ext cx="302420" cy="6746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92" y="649444"/>
            <a:ext cx="488389" cy="6244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51652">
            <a:off x="8425697" y="576557"/>
            <a:ext cx="457200" cy="666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125" y="1367535"/>
            <a:ext cx="392906" cy="6047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944" y="1332603"/>
            <a:ext cx="302420" cy="6746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111913">
            <a:off x="7140692" y="1378439"/>
            <a:ext cx="488389" cy="62449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425697" y="1305552"/>
            <a:ext cx="457200" cy="666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125" y="2190223"/>
            <a:ext cx="392906" cy="6047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944" y="2155291"/>
            <a:ext cx="302420" cy="6746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188" y="2180356"/>
            <a:ext cx="488389" cy="6244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230" y="2159230"/>
            <a:ext cx="457200" cy="6667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125" y="3086614"/>
            <a:ext cx="392906" cy="6047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944" y="3051682"/>
            <a:ext cx="302420" cy="67462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40692" y="3097518"/>
            <a:ext cx="488389" cy="6244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414220" y="3046554"/>
            <a:ext cx="457200" cy="666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125" y="3884421"/>
            <a:ext cx="392906" cy="6047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71042">
            <a:off x="6047944" y="3849489"/>
            <a:ext cx="302420" cy="67462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92" y="3895325"/>
            <a:ext cx="488389" cy="62449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697" y="3822438"/>
            <a:ext cx="457200" cy="6667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220489">
            <a:off x="4990125" y="4867045"/>
            <a:ext cx="392906" cy="6047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220489">
            <a:off x="6109074" y="4832112"/>
            <a:ext cx="302420" cy="6746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20489">
            <a:off x="7278793" y="4862014"/>
            <a:ext cx="488389" cy="62449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220489">
            <a:off x="8425698" y="4836251"/>
            <a:ext cx="457200" cy="666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85477" y="4382548"/>
            <a:ext cx="2373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61594" y="777027"/>
                <a:ext cx="859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94" y="777027"/>
                <a:ext cx="859692" cy="369332"/>
              </a:xfrm>
              <a:prstGeom prst="rect">
                <a:avLst/>
              </a:prstGeom>
              <a:blipFill>
                <a:blip r:embed="rId7"/>
                <a:stretch>
                  <a:fillRect r="-266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029573" y="4914103"/>
                <a:ext cx="859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1111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73" y="4914103"/>
                <a:ext cx="859692" cy="369332"/>
              </a:xfrm>
              <a:prstGeom prst="rect">
                <a:avLst/>
              </a:prstGeom>
              <a:blipFill>
                <a:blip r:embed="rId8"/>
                <a:stretch>
                  <a:fillRect r="-26524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018345" y="2328425"/>
                <a:ext cx="859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0010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5" y="2328425"/>
                <a:ext cx="859692" cy="369332"/>
              </a:xfrm>
              <a:prstGeom prst="rect">
                <a:avLst/>
              </a:prstGeom>
              <a:blipFill>
                <a:blip r:embed="rId9"/>
                <a:stretch>
                  <a:fillRect r="-26808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013755" y="3165676"/>
                <a:ext cx="859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0011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755" y="3165676"/>
                <a:ext cx="859692" cy="369332"/>
              </a:xfrm>
              <a:prstGeom prst="rect">
                <a:avLst/>
              </a:prstGeom>
              <a:blipFill>
                <a:blip r:embed="rId10"/>
                <a:stretch>
                  <a:fillRect r="-2673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044758" y="4051481"/>
                <a:ext cx="859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0100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758" y="4051481"/>
                <a:ext cx="859692" cy="369332"/>
              </a:xfrm>
              <a:prstGeom prst="rect">
                <a:avLst/>
              </a:prstGeom>
              <a:blipFill>
                <a:blip r:embed="rId11"/>
                <a:stretch>
                  <a:fillRect r="-2680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063952" y="1535733"/>
                <a:ext cx="859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0001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952" y="1535733"/>
                <a:ext cx="859692" cy="369332"/>
              </a:xfrm>
              <a:prstGeom prst="rect">
                <a:avLst/>
              </a:prstGeom>
              <a:blipFill>
                <a:blip r:embed="rId12"/>
                <a:stretch>
                  <a:fillRect r="-267376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13526" y="5647147"/>
                <a:ext cx="4734042" cy="1077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526" y="5647147"/>
                <a:ext cx="4734042" cy="10778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/>
          <p:cNvSpPr/>
          <p:nvPr/>
        </p:nvSpPr>
        <p:spPr>
          <a:xfrm>
            <a:off x="1003252" y="4225314"/>
            <a:ext cx="455246" cy="142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1673332" y="4186997"/>
            <a:ext cx="455246" cy="142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41194" y="4543124"/>
                <a:ext cx="44923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Examples of two </a:t>
                </a:r>
              </a:p>
              <a:p>
                <a:r>
                  <a:rPr lang="en-US" dirty="0" smtClean="0"/>
                  <a:t>representation functions,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Natural choices for this family may be radial basis function(Gaussians)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94" y="4543124"/>
                <a:ext cx="4492328" cy="1200329"/>
              </a:xfrm>
              <a:prstGeom prst="rect">
                <a:avLst/>
              </a:prstGeom>
              <a:blipFill>
                <a:blip r:embed="rId14"/>
                <a:stretch>
                  <a:fillRect l="-1223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Notched Right Arrow 54"/>
          <p:cNvSpPr/>
          <p:nvPr/>
        </p:nvSpPr>
        <p:spPr>
          <a:xfrm>
            <a:off x="3031637" y="2738841"/>
            <a:ext cx="493294" cy="217061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Notched Right Arrow 56"/>
          <p:cNvSpPr/>
          <p:nvPr/>
        </p:nvSpPr>
        <p:spPr>
          <a:xfrm>
            <a:off x="4304217" y="2711026"/>
            <a:ext cx="493294" cy="217061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405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On the Expressive Power of Deep Learning: A Tensor Analysis</vt:lpstr>
      <vt:lpstr>Deep Learning</vt:lpstr>
      <vt:lpstr>Deep and shadow Learning</vt:lpstr>
      <vt:lpstr>CNN, one typical NN of DL</vt:lpstr>
      <vt:lpstr>Not only performance, but also interpretability</vt:lpstr>
      <vt:lpstr>Questions</vt:lpstr>
      <vt:lpstr>Expressive power of DL with a tensor analysis</vt:lpstr>
      <vt:lpstr>CNN and Tensor Decomposition</vt:lpstr>
      <vt:lpstr>New hypotheses</vt:lpstr>
      <vt:lpstr>Representation layer</vt:lpstr>
      <vt:lpstr>Tensor</vt:lpstr>
      <vt:lpstr>Tensor</vt:lpstr>
      <vt:lpstr>Tensor</vt:lpstr>
      <vt:lpstr>Tensor Decomposition</vt:lpstr>
      <vt:lpstr>The Tensor in the hypotheses </vt:lpstr>
      <vt:lpstr>Shallow CNN vs. CP Decomposition </vt:lpstr>
      <vt:lpstr>Deep CNN vs. HT Decomposition </vt:lpstr>
      <vt:lpstr>In the case of Shared weights</vt:lpstr>
      <vt:lpstr>Core Theory</vt:lpstr>
      <vt:lpstr>Proof Sketch</vt:lpstr>
      <vt:lpstr>Shadow CNN &amp; CP compostion</vt:lpstr>
      <vt:lpstr>Deep CNN &amp; </vt:lpstr>
      <vt:lpstr>Publications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Expressive Power of Deep Learning: A Tensor Analysis</dc:title>
  <dc:creator>wabyking@gmail.com</dc:creator>
  <cp:lastModifiedBy>wabyking@gmail.com</cp:lastModifiedBy>
  <cp:revision>57</cp:revision>
  <dcterms:created xsi:type="dcterms:W3CDTF">2019-03-04T09:58:39Z</dcterms:created>
  <dcterms:modified xsi:type="dcterms:W3CDTF">2019-03-17T09:22:42Z</dcterms:modified>
</cp:coreProperties>
</file>