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6" r:id="rId2"/>
    <p:sldId id="280" r:id="rId3"/>
    <p:sldId id="281" r:id="rId4"/>
    <p:sldId id="282" r:id="rId5"/>
    <p:sldId id="284" r:id="rId6"/>
    <p:sldId id="286" r:id="rId7"/>
    <p:sldId id="285" r:id="rId8"/>
    <p:sldId id="283" r:id="rId9"/>
    <p:sldId id="264" r:id="rId10"/>
    <p:sldId id="290" r:id="rId11"/>
    <p:sldId id="296" r:id="rId12"/>
    <p:sldId id="291" r:id="rId13"/>
    <p:sldId id="289" r:id="rId14"/>
    <p:sldId id="288" r:id="rId15"/>
    <p:sldId id="287" r:id="rId16"/>
    <p:sldId id="293" r:id="rId17"/>
    <p:sldId id="294" r:id="rId18"/>
    <p:sldId id="292" r:id="rId19"/>
    <p:sldId id="299" r:id="rId20"/>
    <p:sldId id="295" r:id="rId21"/>
    <p:sldId id="278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4659"/>
  </p:normalViewPr>
  <p:slideViewPr>
    <p:cSldViewPr snapToGrid="0" snapToObjects="1">
      <p:cViewPr varScale="1">
        <p:scale>
          <a:sx n="122" d="100"/>
          <a:sy n="122" d="100"/>
        </p:scale>
        <p:origin x="114" y="30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8" d="100"/>
          <a:sy n="88" d="100"/>
        </p:scale>
        <p:origin x="3872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03E4120-BDC9-B149-A429-4907E02D335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E4F520-4E71-8F4F-9CDD-26A3B9912D7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5A6DC-4A8E-5049-A52D-EB8872E224DF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42C67C-F9C7-9D40-BA80-5A04F8D9D6E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A1CD8C-ECFC-9D4C-927E-FCB7CE63CA3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9A317C-880F-EF41-8716-9A580286A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487997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1BD12D-5FA0-F040-A054-04BA5B18C299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11E3FF-F538-B64B-B548-3015E947E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310450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3F093-BB29-D947-BD09-A5213B8211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3F0E2B-AB7A-8840-BA46-BB211B70D6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0A2EF2-CA0B-9D4B-8822-506E5BC7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Event, Location, DD/MM/YYYY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0C856A-BBB9-CB4C-B9FB-6D7236FF1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H2020-MSCA-ITN Grant Agreement N. 721321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365B91-C1A1-F64C-8915-BE0F5D953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D9C64-5BF8-7D40-8AA9-E4B10EEAF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709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7BB3B-9DED-374A-AB1D-ED2ED6484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6D5018-A3BB-C74C-A4E1-52E070C034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DE8E0-8742-AF4F-8500-6CD89E61E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Event, Location, DD/MM/YYYY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39CEB5-1F21-7946-9588-0404F68A4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H2020-MSCA-ITN Grant Agreement N. 721321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AB1AAD-5F63-444A-AD87-D7A09D24B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D9C64-5BF8-7D40-8AA9-E4B10EEAF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520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D993CB-DD93-DF48-B7B4-B7AF10F798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CB05DC-8B70-7F48-944B-3382732FEE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B45328-867E-664E-9DBD-3B1FD6865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Event, Location, DD/MM/YYYY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8D0435-81BD-1C46-BE15-08FA160ED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H2020-MSCA-ITN Grant Agreement N. 721321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035338-F494-0247-B835-1E158F6A4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D9C64-5BF8-7D40-8AA9-E4B10EEAF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290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8B2A4-3928-1547-B17B-AC4D8D1C8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1E2D68-3884-8642-9CB2-5EED03B394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8AE11B-4DF9-434E-A5B9-1563A8827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Event, Location, DD/MM/YYYY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96D6FA-0FCC-264B-AC37-9AEBC3B5D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H2020-MSCA-ITN Grant Agreement N. 721321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ADB2DF-FBE6-9543-8618-FD4609713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D9C64-5BF8-7D40-8AA9-E4B10EEAF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678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9FB07-A2D5-434B-837E-22C9992B8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6B2AB4-0652-DC4C-B0D2-4D1638C48F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2ACBBB-3FD0-5B45-9D90-30AEBE22B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Event, Location, DD/MM/YYYY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E4A6AB-B9B4-CE4E-B144-18B27E017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H2020-MSCA-ITN Grant Agreement N. 721321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DFC9D8-A12B-2A43-A472-E32B7EEA6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D9C64-5BF8-7D40-8AA9-E4B10EEAF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772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EAAAC-FA4A-0A49-A0B1-FDEDB586C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9445BB-8CC2-EA48-BEBF-D237F1EBB0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1F846-94AC-8D4B-9E2D-22B075AE9E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B24EE6-69C5-5C4F-8E48-1A376C2F6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Event, Location, DD/MM/YYYY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4942E5-8335-034C-8C74-6C4694BF7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H2020-MSCA-ITN Grant Agreement N. 721321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07002C-47CD-F243-9C81-EFED6D05E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D9C64-5BF8-7D40-8AA9-E4B10EEAF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980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B69DE-D471-0F42-90AA-F4830295E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84A31E-72C8-B049-8A9B-2E5AEBA051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53407E-296B-0340-ACEE-014EE4D990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2F25AF-DC3D-204D-95D8-9EABC6DEF5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061FAA-757A-C345-9D1A-2FC73568F5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E85E54-27E0-3E4C-9ADB-1F9190DBF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Event, Location, DD/MM/YYYY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DF8B10-F08B-3F49-83C0-598D93CF4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H2020-MSCA-ITN Grant Agreement N. 721321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5A0B1C-FC1A-444A-B187-4B6D93DDA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D9C64-5BF8-7D40-8AA9-E4B10EEAF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570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F5DE7-388F-2E46-99A6-25C03820D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FC68F7-D5C0-3141-A22A-05954CACE8C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45771" y="6356350"/>
            <a:ext cx="4060372" cy="365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Event, Location, DD/MM/YYYY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64B651-1CBD-1C48-8928-D87A9936F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41572" y="6356350"/>
            <a:ext cx="3265714" cy="365125"/>
          </a:xfrm>
        </p:spPr>
        <p:txBody>
          <a:bodyPr/>
          <a:lstStyle/>
          <a:p>
            <a:r>
              <a:rPr lang="en-US"/>
              <a:t>H2020-MSCA-ITN Grant Agreement N. 721321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6B0E77-DF82-304F-92A3-20A7844AC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45484" y="6356350"/>
            <a:ext cx="458800" cy="365125"/>
          </a:xfrm>
        </p:spPr>
        <p:txBody>
          <a:bodyPr/>
          <a:lstStyle>
            <a:lvl1pPr algn="ctr">
              <a:defRPr/>
            </a:lvl1pPr>
          </a:lstStyle>
          <a:p>
            <a:fld id="{406D9C64-5BF8-7D40-8AA9-E4B10EEAF29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ED8323A-1C5A-364E-BECA-797B0FBC398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H="1">
            <a:off x="54428" y="6321197"/>
            <a:ext cx="653144" cy="43542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65947B0-9B9B-F142-A6A5-FBB83B2B65F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919972" y="6277653"/>
            <a:ext cx="1184943" cy="536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790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59A7C2-C6A4-3B41-BDA3-90B91918A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Event, Location, DD/MM/YYYY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3A3C24-9095-0940-9939-153BADD05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H2020-MSCA-ITN Grant Agreement N. 721321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4057D9-9876-EE45-ADA3-7F6BE730C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D9C64-5BF8-7D40-8AA9-E4B10EEAF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94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65CD7-8792-C64D-ACE8-E5FF6D3A3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416B0-7382-A743-AFEA-53E4ABB4F1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B7559D-5685-5A4E-BBC7-5830E81CF3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CCBF6F-8FA4-8547-86DF-B1732916E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Event, Location, DD/MM/YYYY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4D84F-EBC1-164B-8C28-61D85F391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H2020-MSCA-ITN Grant Agreement N. 721321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266D16-2834-8249-9FD2-1C01F508C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D9C64-5BF8-7D40-8AA9-E4B10EEAF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729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FFC4A-1022-3342-8365-EAE568028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B9298F-99C5-C742-8C28-2C1DBFF7C0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A16A6F-ECFE-3F46-8300-12DE0473FE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549613-0F5A-6C43-83C5-0D67DC057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Event, Location, DD/MM/YYYY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CB92EA-592D-5E4D-AD24-F0751D734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H2020-MSCA-ITN Grant Agreement N. 721321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B43607-0474-6442-A4C2-3E1528D7D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D9C64-5BF8-7D40-8AA9-E4B10EEAF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823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7F7DFC-0B29-6248-B460-976172BCF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E1D779-BD37-2A4E-A8E4-96C090DADD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BE2606-8DCA-FA46-A37C-EFFB97ADC3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Event, Location, DD/MM/YYYY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36A179-DCF5-B145-9AFB-C29D6875D9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H2020-MSCA-ITN Grant Agreement N. 721321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C5B795-2A68-E141-8B38-000449A223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6D9C64-5BF8-7D40-8AA9-E4B10EEAF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244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5" Type="http://schemas.openxmlformats.org/officeDocument/2006/relationships/image" Target="../media/image27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Relationship Id="rId14" Type="http://schemas.openxmlformats.org/officeDocument/2006/relationships/hyperlink" Target="https://gist.github.com/wabyking/83ab87327e707b3e2834e2f37cac6bcf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13" Type="http://schemas.openxmlformats.org/officeDocument/2006/relationships/image" Target="../media/image51.png"/><Relationship Id="rId3" Type="http://schemas.openxmlformats.org/officeDocument/2006/relationships/image" Target="../media/image40.emf"/><Relationship Id="rId7" Type="http://schemas.openxmlformats.org/officeDocument/2006/relationships/image" Target="../media/image44.png"/><Relationship Id="rId12" Type="http://schemas.openxmlformats.org/officeDocument/2006/relationships/image" Target="../media/image50.png"/><Relationship Id="rId17" Type="http://schemas.openxmlformats.org/officeDocument/2006/relationships/image" Target="../media/image55.png"/><Relationship Id="rId2" Type="http://schemas.openxmlformats.org/officeDocument/2006/relationships/image" Target="../media/image39.png"/><Relationship Id="rId16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11" Type="http://schemas.openxmlformats.org/officeDocument/2006/relationships/image" Target="../media/image48.png"/><Relationship Id="rId5" Type="http://schemas.openxmlformats.org/officeDocument/2006/relationships/image" Target="../media/image42.png"/><Relationship Id="rId15" Type="http://schemas.openxmlformats.org/officeDocument/2006/relationships/image" Target="../media/image53.png"/><Relationship Id="rId10" Type="http://schemas.openxmlformats.org/officeDocument/2006/relationships/image" Target="../media/image47.png"/><Relationship Id="rId4" Type="http://schemas.openxmlformats.org/officeDocument/2006/relationships/image" Target="../media/image41.png"/><Relationship Id="rId9" Type="http://schemas.openxmlformats.org/officeDocument/2006/relationships/image" Target="../media/image46.png"/><Relationship Id="rId14" Type="http://schemas.openxmlformats.org/officeDocument/2006/relationships/image" Target="../media/image5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hyperlink" Target="https://pseudoprofound.wordpress.com/2016/06/20/recursive-not-recurrent-neural-nets-in-tensorflow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news.berkeley.edu/2019/03/27/younglanguagelearners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9.png"/><Relationship Id="rId5" Type="http://schemas.openxmlformats.org/officeDocument/2006/relationships/image" Target="../media/image3.png"/><Relationship Id="rId4" Type="http://schemas.openxmlformats.org/officeDocument/2006/relationships/image" Target="../media/image2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719D3-AD0B-614F-8ED0-54A290C041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2465" y="2114738"/>
            <a:ext cx="10887069" cy="1757363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Dynamic Content Monitoring and Exploration using Vector Spaces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 smtClean="0"/>
              <a:t>ESR-2)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2284F6-6A85-6A44-9291-1072892004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81872"/>
            <a:ext cx="9144000" cy="1470705"/>
          </a:xfrm>
        </p:spPr>
        <p:txBody>
          <a:bodyPr>
            <a:normAutofit lnSpcReduction="10000"/>
          </a:bodyPr>
          <a:lstStyle/>
          <a:p>
            <a:r>
              <a:rPr lang="en-US" b="1" dirty="0" err="1" smtClean="0"/>
              <a:t>Benyou</a:t>
            </a:r>
            <a:r>
              <a:rPr lang="en-US" b="1" dirty="0" smtClean="0"/>
              <a:t> Wang</a:t>
            </a:r>
            <a:endParaRPr lang="en-US" b="1" dirty="0"/>
          </a:p>
          <a:p>
            <a:r>
              <a:rPr lang="en-US" sz="2000" dirty="0" smtClean="0"/>
              <a:t>University of Padua</a:t>
            </a:r>
            <a:endParaRPr lang="en-US" sz="2000" dirty="0"/>
          </a:p>
          <a:p>
            <a:r>
              <a:rPr lang="en-US" sz="1800" dirty="0" smtClean="0"/>
              <a:t>QUARTZ workshop, Copenhagen</a:t>
            </a:r>
          </a:p>
          <a:p>
            <a:r>
              <a:rPr lang="en-US" sz="1800" dirty="0" smtClean="0"/>
              <a:t>03/04/2019</a:t>
            </a:r>
            <a:endParaRPr lang="en-US" sz="1800" dirty="0"/>
          </a:p>
        </p:txBody>
      </p:sp>
      <p:pic>
        <p:nvPicPr>
          <p:cNvPr id="6" name="Picture 2" descr="QUARTZ logo">
            <a:extLst>
              <a:ext uri="{FF2B5EF4-FFF2-40B4-BE49-F238E27FC236}">
                <a16:creationId xmlns:a16="http://schemas.microsoft.com/office/drawing/2014/main" id="{B08FACF2-9202-864B-9E1A-1691F0ECC2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3107" y="429346"/>
            <a:ext cx="2422200" cy="1101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A588F30F-039E-AE49-947E-309F8821C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77344" y="674097"/>
            <a:ext cx="4746170" cy="611497"/>
          </a:xfrm>
        </p:spPr>
        <p:txBody>
          <a:bodyPr/>
          <a:lstStyle/>
          <a:p>
            <a:r>
              <a:rPr lang="en-US" sz="1600" dirty="0"/>
              <a:t>H2020-MSCA-ITN Grant Agreement N. 721321</a:t>
            </a:r>
          </a:p>
        </p:txBody>
      </p:sp>
      <p:pic>
        <p:nvPicPr>
          <p:cNvPr id="8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407" y="70555"/>
            <a:ext cx="2277616" cy="1459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33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Sentiment-aware complex word embedding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H2020-MSCA-ITN Grant Agreement N. 721321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D9C64-5BF8-7D40-8AA9-E4B10EEAF291}" type="slidenum">
              <a:rPr lang="en-US" smtClean="0"/>
              <a:pPr/>
              <a:t>9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1810484" y="2126983"/>
                <a:ext cx="2236573" cy="9024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p>
                        </m:e>
                      </m:nary>
                      <m:d>
                        <m:dPr>
                          <m:begChr m:val="|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0484" y="2126983"/>
                <a:ext cx="2236573" cy="90242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/>
              <p:cNvSpPr/>
              <p:nvPr/>
            </p:nvSpPr>
            <p:spPr>
              <a:xfrm>
                <a:off x="951685" y="3031700"/>
                <a:ext cx="4836902" cy="290419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⟩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sup>
                    </m:sSubSup>
                  </m:oMath>
                </a14:m>
                <a:r>
                  <a:rPr lang="en-US" dirty="0" smtClean="0"/>
                  <a:t>=  is a one-hot vectors,</a:t>
                </a:r>
              </a:p>
              <a:p>
                <a:r>
                  <a:rPr lang="en-US" dirty="0" smtClean="0"/>
                  <a:t> e.g.,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…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…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eqArr>
                      </m:e>
                    </m:d>
                  </m:oMath>
                </a14:m>
                <a:endParaRPr lang="en-US" dirty="0" smtClean="0"/>
              </a:p>
              <a:p>
                <a:endParaRPr lang="en-US" dirty="0"/>
              </a:p>
              <a:p>
                <a:r>
                  <a:rPr lang="en-US" dirty="0" smtClean="0"/>
                  <a:t>They can be considered as </a:t>
                </a:r>
                <a:r>
                  <a:rPr lang="en-US" dirty="0" err="1" smtClean="0"/>
                  <a:t>sememes</a:t>
                </a:r>
                <a:r>
                  <a:rPr lang="en-US" dirty="0" smtClean="0"/>
                  <a:t> in </a:t>
                </a:r>
                <a:r>
                  <a:rPr lang="en-US" dirty="0" smtClean="0"/>
                  <a:t>Linguistics</a:t>
                </a:r>
                <a:endParaRPr lang="en-US" dirty="0"/>
              </a:p>
            </p:txBody>
          </p:sp>
        </mc:Choice>
        <mc:Fallback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685" y="3031700"/>
                <a:ext cx="4836902" cy="2904193"/>
              </a:xfrm>
              <a:prstGeom prst="rect">
                <a:avLst/>
              </a:prstGeom>
              <a:blipFill>
                <a:blip r:embed="rId3"/>
                <a:stretch>
                  <a:fillRect l="-1008" r="-504" b="-23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ounded Rectangle 7"/>
          <p:cNvSpPr/>
          <p:nvPr/>
        </p:nvSpPr>
        <p:spPr>
          <a:xfrm>
            <a:off x="5673969" y="3296458"/>
            <a:ext cx="5142523" cy="2322804"/>
          </a:xfrm>
          <a:prstGeom prst="round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7264701" y="3493944"/>
                <a:ext cx="819455" cy="19082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4701" y="3493944"/>
                <a:ext cx="819455" cy="190827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9633118" y="3489246"/>
                <a:ext cx="857542" cy="197278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3118" y="3489246"/>
                <a:ext cx="857542" cy="197278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ight Arrow 10"/>
          <p:cNvSpPr/>
          <p:nvPr/>
        </p:nvSpPr>
        <p:spPr>
          <a:xfrm>
            <a:off x="4449832" y="3894565"/>
            <a:ext cx="622353" cy="2579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939691" y="4152473"/>
            <a:ext cx="14927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Amplitude embedding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471039" y="4104249"/>
            <a:ext cx="14927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phase embedding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764447" y="5618366"/>
            <a:ext cx="4079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Complex-valued word embedding</a:t>
            </a:r>
            <a:endParaRPr lang="en-US" dirty="0"/>
          </a:p>
        </p:txBody>
      </p:sp>
      <p:sp>
        <p:nvSpPr>
          <p:cNvPr id="15" name="Down Arrow 14"/>
          <p:cNvSpPr/>
          <p:nvPr/>
        </p:nvSpPr>
        <p:spPr>
          <a:xfrm rot="10800000">
            <a:off x="7425519" y="2476000"/>
            <a:ext cx="417915" cy="803350"/>
          </a:xfrm>
          <a:prstGeom prst="down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07131" y="1582397"/>
            <a:ext cx="29151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General textual problems like sentiment classifications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035400" y="6141640"/>
            <a:ext cx="52046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The idea was </a:t>
            </a:r>
            <a:r>
              <a:rPr lang="en-US" sz="1400" dirty="0" smtClean="0"/>
              <a:t>discussed </a:t>
            </a:r>
            <a:r>
              <a:rPr lang="en-US" altLang="zh-CN" sz="1400" dirty="0" smtClean="0"/>
              <a:t>with</a:t>
            </a:r>
            <a:r>
              <a:rPr lang="en-US" sz="1400" dirty="0" smtClean="0"/>
              <a:t> </a:t>
            </a:r>
            <a:r>
              <a:rPr lang="en-US" sz="1400" dirty="0" err="1" smtClean="0"/>
              <a:t>Qiuchi</a:t>
            </a:r>
            <a:r>
              <a:rPr lang="en-US" sz="1400" dirty="0" smtClean="0"/>
              <a:t> </a:t>
            </a:r>
            <a:r>
              <a:rPr lang="en-US" sz="1400" dirty="0" smtClean="0"/>
              <a:t>Li, </a:t>
            </a:r>
            <a:r>
              <a:rPr lang="en-US" sz="1400" dirty="0" err="1" smtClean="0"/>
              <a:t>Sagar</a:t>
            </a:r>
            <a:r>
              <a:rPr lang="en-US" sz="1400" dirty="0" smtClean="0"/>
              <a:t> </a:t>
            </a:r>
            <a:r>
              <a:rPr lang="en-US" sz="1400" dirty="0" err="1" smtClean="0"/>
              <a:t>Uprety</a:t>
            </a:r>
            <a:r>
              <a:rPr lang="en-US" sz="1400" dirty="0" smtClean="0"/>
              <a:t> and </a:t>
            </a:r>
            <a:r>
              <a:rPr lang="en-US" sz="1400" dirty="0" smtClean="0"/>
              <a:t>Chen Zhang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8471038" y="3511333"/>
            <a:ext cx="2133246" cy="1989245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own Arrow 18"/>
          <p:cNvSpPr/>
          <p:nvPr/>
        </p:nvSpPr>
        <p:spPr>
          <a:xfrm rot="10800000">
            <a:off x="9496832" y="2988955"/>
            <a:ext cx="210037" cy="507338"/>
          </a:xfrm>
          <a:prstGeom prst="down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8534212" y="2331579"/>
            <a:ext cx="29151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Word polarity classification for a </a:t>
            </a:r>
            <a:r>
              <a:rPr lang="en-US" b="1" dirty="0" smtClean="0">
                <a:solidFill>
                  <a:schemeClr val="accent6"/>
                </a:solidFill>
              </a:rPr>
              <a:t>single</a:t>
            </a:r>
            <a:r>
              <a:rPr lang="en-US" dirty="0" smtClean="0">
                <a:solidFill>
                  <a:schemeClr val="accent6"/>
                </a:solidFill>
              </a:rPr>
              <a:t> word</a:t>
            </a:r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6980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Position-aware complex word embedding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H2020-MSCA-ITN Grant Agreement N. 721321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D9C64-5BF8-7D40-8AA9-E4B10EEAF291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86064" y="5578433"/>
            <a:ext cx="63557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[1] </a:t>
            </a:r>
            <a:r>
              <a:rPr lang="en-US" sz="1400" dirty="0" err="1" smtClean="0"/>
              <a:t>Gehring</a:t>
            </a:r>
            <a:r>
              <a:rPr lang="en-US" sz="1400" dirty="0"/>
              <a:t>, Jonas, et al. "Convolutional sequence to sequence learning." </a:t>
            </a:r>
            <a:r>
              <a:rPr lang="en-US" sz="1400" i="1" dirty="0"/>
              <a:t>ICML </a:t>
            </a:r>
            <a:r>
              <a:rPr lang="en-US" sz="1400" dirty="0"/>
              <a:t>2017</a:t>
            </a:r>
            <a:r>
              <a:rPr lang="en-US" sz="1400" dirty="0" smtClean="0"/>
              <a:t>.</a:t>
            </a:r>
          </a:p>
          <a:p>
            <a:r>
              <a:rPr lang="en-US" sz="1400" dirty="0" smtClean="0"/>
              <a:t>[2] </a:t>
            </a:r>
            <a:r>
              <a:rPr lang="en-US" sz="1400" dirty="0" err="1" smtClean="0"/>
              <a:t>Vaswani</a:t>
            </a:r>
            <a:r>
              <a:rPr lang="en-US" sz="1400" dirty="0"/>
              <a:t>, Ashish, et al. "Attention is all you need." NIPS 2017.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8992" y="2601848"/>
            <a:ext cx="3810000" cy="9525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210158" y="1956570"/>
            <a:ext cx="4284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Position  embedding in </a:t>
            </a:r>
            <a:r>
              <a:rPr lang="en-US" altLang="zh-CN" dirty="0" err="1" smtClean="0"/>
              <a:t>Conv</a:t>
            </a:r>
            <a:r>
              <a:rPr lang="en-US" altLang="zh-CN" dirty="0" smtClean="0"/>
              <a:t> Seq2seq [1]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700466" y="1989767"/>
            <a:ext cx="4284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Position  embedding in </a:t>
            </a:r>
            <a:r>
              <a:rPr lang="en-US" dirty="0"/>
              <a:t>Transformer</a:t>
            </a:r>
            <a:r>
              <a:rPr lang="en-US" altLang="zh-CN" dirty="0" smtClean="0"/>
              <a:t>[2]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353084" y="3720713"/>
            <a:ext cx="3305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Do not need training !!!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357201" y="4624439"/>
            <a:ext cx="55378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 proved that the position embedding in Transformer can be </a:t>
            </a:r>
            <a:r>
              <a:rPr lang="en-US" b="1" dirty="0" smtClean="0"/>
              <a:t>derived from Complex-valued word embedding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35400" y="6141640"/>
            <a:ext cx="43665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The idea was discussed with </a:t>
            </a:r>
            <a:r>
              <a:rPr lang="en-US" sz="1400" dirty="0" err="1"/>
              <a:t>Donghao</a:t>
            </a:r>
            <a:r>
              <a:rPr lang="en-US" sz="1400" dirty="0"/>
              <a:t> Zhao and </a:t>
            </a:r>
            <a:r>
              <a:rPr lang="en-US" sz="1400" dirty="0" err="1"/>
              <a:t>Qiuchi</a:t>
            </a:r>
            <a:r>
              <a:rPr lang="en-US" sz="1400" dirty="0"/>
              <a:t> Li.</a:t>
            </a:r>
            <a:endParaRPr lang="en-US" sz="1400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5939691" y="1750646"/>
            <a:ext cx="0" cy="34153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组合 19"/>
          <p:cNvGrpSpPr/>
          <p:nvPr/>
        </p:nvGrpSpPr>
        <p:grpSpPr>
          <a:xfrm>
            <a:off x="451252" y="2481628"/>
            <a:ext cx="712682" cy="815853"/>
            <a:chOff x="2987364" y="1017570"/>
            <a:chExt cx="1477639" cy="1994152"/>
          </a:xfrm>
        </p:grpSpPr>
        <p:sp>
          <p:nvSpPr>
            <p:cNvPr id="17" name="Rectangle 617"/>
            <p:cNvSpPr/>
            <p:nvPr/>
          </p:nvSpPr>
          <p:spPr>
            <a:xfrm>
              <a:off x="2987436" y="2612046"/>
              <a:ext cx="369384" cy="399539"/>
            </a:xfrm>
            <a:prstGeom prst="rect">
              <a:avLst/>
            </a:prstGeom>
            <a:solidFill>
              <a:schemeClr val="accent4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618"/>
            <p:cNvSpPr/>
            <p:nvPr/>
          </p:nvSpPr>
          <p:spPr>
            <a:xfrm>
              <a:off x="3356820" y="2612044"/>
              <a:ext cx="369384" cy="399539"/>
            </a:xfrm>
            <a:prstGeom prst="rect">
              <a:avLst/>
            </a:prstGeom>
            <a:solidFill>
              <a:schemeClr val="accent4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619"/>
            <p:cNvSpPr/>
            <p:nvPr/>
          </p:nvSpPr>
          <p:spPr>
            <a:xfrm>
              <a:off x="3726204" y="2612183"/>
              <a:ext cx="369384" cy="399539"/>
            </a:xfrm>
            <a:prstGeom prst="rect">
              <a:avLst/>
            </a:prstGeom>
            <a:solidFill>
              <a:schemeClr val="accent4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620"/>
            <p:cNvSpPr/>
            <p:nvPr/>
          </p:nvSpPr>
          <p:spPr>
            <a:xfrm>
              <a:off x="4095587" y="2612179"/>
              <a:ext cx="369384" cy="399539"/>
            </a:xfrm>
            <a:prstGeom prst="rect">
              <a:avLst/>
            </a:prstGeom>
            <a:solidFill>
              <a:schemeClr val="accent4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621"/>
            <p:cNvSpPr/>
            <p:nvPr/>
          </p:nvSpPr>
          <p:spPr>
            <a:xfrm>
              <a:off x="2987364" y="2214471"/>
              <a:ext cx="369384" cy="399539"/>
            </a:xfrm>
            <a:prstGeom prst="rect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622"/>
            <p:cNvSpPr/>
            <p:nvPr/>
          </p:nvSpPr>
          <p:spPr>
            <a:xfrm>
              <a:off x="3356748" y="2214469"/>
              <a:ext cx="369384" cy="399539"/>
            </a:xfrm>
            <a:prstGeom prst="rect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623"/>
            <p:cNvSpPr/>
            <p:nvPr/>
          </p:nvSpPr>
          <p:spPr>
            <a:xfrm>
              <a:off x="3726132" y="2214608"/>
              <a:ext cx="369384" cy="399539"/>
            </a:xfrm>
            <a:prstGeom prst="rect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624"/>
            <p:cNvSpPr/>
            <p:nvPr/>
          </p:nvSpPr>
          <p:spPr>
            <a:xfrm>
              <a:off x="4095515" y="2214604"/>
              <a:ext cx="369384" cy="399539"/>
            </a:xfrm>
            <a:prstGeom prst="rect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625"/>
            <p:cNvSpPr/>
            <p:nvPr/>
          </p:nvSpPr>
          <p:spPr>
            <a:xfrm>
              <a:off x="2987386" y="1814946"/>
              <a:ext cx="369384" cy="399539"/>
            </a:xfrm>
            <a:prstGeom prst="rect">
              <a:avLst/>
            </a:prstGeom>
            <a:solidFill>
              <a:schemeClr val="accent2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626"/>
            <p:cNvSpPr/>
            <p:nvPr/>
          </p:nvSpPr>
          <p:spPr>
            <a:xfrm>
              <a:off x="3356770" y="1814944"/>
              <a:ext cx="369384" cy="399539"/>
            </a:xfrm>
            <a:prstGeom prst="rect">
              <a:avLst/>
            </a:prstGeom>
            <a:solidFill>
              <a:schemeClr val="accent2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627"/>
            <p:cNvSpPr/>
            <p:nvPr/>
          </p:nvSpPr>
          <p:spPr>
            <a:xfrm>
              <a:off x="3726154" y="1815083"/>
              <a:ext cx="369384" cy="399539"/>
            </a:xfrm>
            <a:prstGeom prst="rect">
              <a:avLst/>
            </a:prstGeom>
            <a:solidFill>
              <a:schemeClr val="accent2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628"/>
            <p:cNvSpPr/>
            <p:nvPr/>
          </p:nvSpPr>
          <p:spPr>
            <a:xfrm>
              <a:off x="4095537" y="1815079"/>
              <a:ext cx="369384" cy="399539"/>
            </a:xfrm>
            <a:prstGeom prst="rect">
              <a:avLst/>
            </a:prstGeom>
            <a:solidFill>
              <a:schemeClr val="accent2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629"/>
            <p:cNvSpPr/>
            <p:nvPr/>
          </p:nvSpPr>
          <p:spPr>
            <a:xfrm>
              <a:off x="2988767" y="1415688"/>
              <a:ext cx="369384" cy="399539"/>
            </a:xfrm>
            <a:prstGeom prst="rect">
              <a:avLst/>
            </a:prstGeom>
            <a:solidFill>
              <a:schemeClr val="accent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630"/>
            <p:cNvSpPr/>
            <p:nvPr/>
          </p:nvSpPr>
          <p:spPr>
            <a:xfrm>
              <a:off x="3358151" y="1415686"/>
              <a:ext cx="369384" cy="399539"/>
            </a:xfrm>
            <a:prstGeom prst="rect">
              <a:avLst/>
            </a:prstGeom>
            <a:solidFill>
              <a:schemeClr val="accent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631"/>
            <p:cNvSpPr/>
            <p:nvPr/>
          </p:nvSpPr>
          <p:spPr>
            <a:xfrm>
              <a:off x="3727535" y="1415825"/>
              <a:ext cx="369384" cy="399539"/>
            </a:xfrm>
            <a:prstGeom prst="rect">
              <a:avLst/>
            </a:prstGeom>
            <a:solidFill>
              <a:schemeClr val="accent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632"/>
            <p:cNvSpPr/>
            <p:nvPr/>
          </p:nvSpPr>
          <p:spPr>
            <a:xfrm>
              <a:off x="4094537" y="1415821"/>
              <a:ext cx="370466" cy="399539"/>
            </a:xfrm>
            <a:prstGeom prst="rect">
              <a:avLst/>
            </a:prstGeom>
            <a:solidFill>
              <a:schemeClr val="accent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633"/>
            <p:cNvSpPr/>
            <p:nvPr/>
          </p:nvSpPr>
          <p:spPr>
            <a:xfrm>
              <a:off x="2988765" y="1017572"/>
              <a:ext cx="369384" cy="399539"/>
            </a:xfrm>
            <a:prstGeom prst="rect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634"/>
            <p:cNvSpPr/>
            <p:nvPr/>
          </p:nvSpPr>
          <p:spPr>
            <a:xfrm>
              <a:off x="3358149" y="1017570"/>
              <a:ext cx="369384" cy="399539"/>
            </a:xfrm>
            <a:prstGeom prst="rect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635"/>
            <p:cNvSpPr/>
            <p:nvPr/>
          </p:nvSpPr>
          <p:spPr>
            <a:xfrm>
              <a:off x="3727533" y="1017709"/>
              <a:ext cx="369384" cy="399539"/>
            </a:xfrm>
            <a:prstGeom prst="rect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636"/>
            <p:cNvSpPr/>
            <p:nvPr/>
          </p:nvSpPr>
          <p:spPr>
            <a:xfrm>
              <a:off x="4094535" y="1017705"/>
              <a:ext cx="369384" cy="399539"/>
            </a:xfrm>
            <a:prstGeom prst="rect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组合 19"/>
          <p:cNvGrpSpPr/>
          <p:nvPr/>
        </p:nvGrpSpPr>
        <p:grpSpPr>
          <a:xfrm>
            <a:off x="3591033" y="2733957"/>
            <a:ext cx="534455" cy="840486"/>
            <a:chOff x="2987364" y="1017570"/>
            <a:chExt cx="1109555" cy="1994152"/>
          </a:xfrm>
        </p:grpSpPr>
        <p:sp>
          <p:nvSpPr>
            <p:cNvPr id="38" name="Rectangle 617"/>
            <p:cNvSpPr/>
            <p:nvPr/>
          </p:nvSpPr>
          <p:spPr>
            <a:xfrm>
              <a:off x="2987436" y="2612046"/>
              <a:ext cx="369384" cy="399539"/>
            </a:xfrm>
            <a:prstGeom prst="rect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618"/>
            <p:cNvSpPr/>
            <p:nvPr/>
          </p:nvSpPr>
          <p:spPr>
            <a:xfrm>
              <a:off x="3356820" y="2612044"/>
              <a:ext cx="369384" cy="399539"/>
            </a:xfrm>
            <a:prstGeom prst="rect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619"/>
            <p:cNvSpPr/>
            <p:nvPr/>
          </p:nvSpPr>
          <p:spPr>
            <a:xfrm>
              <a:off x="3726204" y="2612183"/>
              <a:ext cx="369384" cy="399539"/>
            </a:xfrm>
            <a:prstGeom prst="rect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621"/>
            <p:cNvSpPr/>
            <p:nvPr/>
          </p:nvSpPr>
          <p:spPr>
            <a:xfrm>
              <a:off x="2987364" y="2214471"/>
              <a:ext cx="369384" cy="399539"/>
            </a:xfrm>
            <a:prstGeom prst="rect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622"/>
            <p:cNvSpPr/>
            <p:nvPr/>
          </p:nvSpPr>
          <p:spPr>
            <a:xfrm>
              <a:off x="3356748" y="2214469"/>
              <a:ext cx="369384" cy="399539"/>
            </a:xfrm>
            <a:prstGeom prst="rect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623"/>
            <p:cNvSpPr/>
            <p:nvPr/>
          </p:nvSpPr>
          <p:spPr>
            <a:xfrm>
              <a:off x="3726132" y="2214608"/>
              <a:ext cx="369384" cy="399539"/>
            </a:xfrm>
            <a:prstGeom prst="rect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625"/>
            <p:cNvSpPr/>
            <p:nvPr/>
          </p:nvSpPr>
          <p:spPr>
            <a:xfrm>
              <a:off x="2987386" y="1814946"/>
              <a:ext cx="369384" cy="39953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626"/>
            <p:cNvSpPr/>
            <p:nvPr/>
          </p:nvSpPr>
          <p:spPr>
            <a:xfrm>
              <a:off x="3356770" y="1814944"/>
              <a:ext cx="369384" cy="39953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627"/>
            <p:cNvSpPr/>
            <p:nvPr/>
          </p:nvSpPr>
          <p:spPr>
            <a:xfrm>
              <a:off x="3726154" y="1815083"/>
              <a:ext cx="369384" cy="39953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629"/>
            <p:cNvSpPr/>
            <p:nvPr/>
          </p:nvSpPr>
          <p:spPr>
            <a:xfrm>
              <a:off x="2988767" y="1415688"/>
              <a:ext cx="369384" cy="39953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630"/>
            <p:cNvSpPr/>
            <p:nvPr/>
          </p:nvSpPr>
          <p:spPr>
            <a:xfrm>
              <a:off x="3358151" y="1415686"/>
              <a:ext cx="369384" cy="39953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631"/>
            <p:cNvSpPr/>
            <p:nvPr/>
          </p:nvSpPr>
          <p:spPr>
            <a:xfrm>
              <a:off x="3727535" y="1415825"/>
              <a:ext cx="369384" cy="39953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633"/>
            <p:cNvSpPr/>
            <p:nvPr/>
          </p:nvSpPr>
          <p:spPr>
            <a:xfrm>
              <a:off x="2988765" y="1017572"/>
              <a:ext cx="369384" cy="39953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634"/>
            <p:cNvSpPr/>
            <p:nvPr/>
          </p:nvSpPr>
          <p:spPr>
            <a:xfrm>
              <a:off x="3358149" y="1017570"/>
              <a:ext cx="369384" cy="39953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635"/>
            <p:cNvSpPr/>
            <p:nvPr/>
          </p:nvSpPr>
          <p:spPr>
            <a:xfrm>
              <a:off x="3727533" y="1017709"/>
              <a:ext cx="369384" cy="39953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1247882" y="2594290"/>
            <a:ext cx="95180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I</a:t>
            </a:r>
          </a:p>
          <a:p>
            <a:r>
              <a:rPr lang="en-US" sz="1100" dirty="0" smtClean="0"/>
              <a:t>Love</a:t>
            </a:r>
          </a:p>
          <a:p>
            <a:r>
              <a:rPr lang="en-US" sz="1100" dirty="0" smtClean="0"/>
              <a:t>…</a:t>
            </a:r>
          </a:p>
          <a:p>
            <a:r>
              <a:rPr lang="en-US" sz="1100" dirty="0" smtClean="0"/>
              <a:t>Copenhagen</a:t>
            </a:r>
            <a:endParaRPr lang="en-US" sz="1100" dirty="0"/>
          </a:p>
        </p:txBody>
      </p:sp>
      <p:sp>
        <p:nvSpPr>
          <p:cNvPr id="60" name="TextBox 59"/>
          <p:cNvSpPr txBox="1"/>
          <p:nvPr/>
        </p:nvSpPr>
        <p:spPr>
          <a:xfrm>
            <a:off x="4470284" y="2702225"/>
            <a:ext cx="95180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1</a:t>
            </a:r>
            <a:r>
              <a:rPr lang="en-US" sz="1100" baseline="30000" dirty="0" smtClean="0"/>
              <a:t>st</a:t>
            </a:r>
            <a:r>
              <a:rPr lang="en-US" sz="1100" dirty="0" smtClean="0"/>
              <a:t> position</a:t>
            </a:r>
          </a:p>
          <a:p>
            <a:r>
              <a:rPr lang="en-US" sz="1100" dirty="0" smtClean="0"/>
              <a:t>2</a:t>
            </a:r>
            <a:r>
              <a:rPr lang="en-US" sz="1100" baseline="30000" dirty="0" smtClean="0"/>
              <a:t>nd</a:t>
            </a:r>
            <a:r>
              <a:rPr lang="en-US" sz="1100" dirty="0" smtClean="0"/>
              <a:t> position</a:t>
            </a:r>
          </a:p>
          <a:p>
            <a:r>
              <a:rPr lang="en-US" sz="1100" dirty="0" smtClean="0"/>
              <a:t>3</a:t>
            </a:r>
            <a:r>
              <a:rPr lang="en-US" sz="1100" baseline="30000" dirty="0" smtClean="0"/>
              <a:t>rd</a:t>
            </a:r>
            <a:r>
              <a:rPr lang="en-US" sz="1100" dirty="0" smtClean="0"/>
              <a:t> position</a:t>
            </a:r>
          </a:p>
          <a:p>
            <a:r>
              <a:rPr lang="en-US" sz="1100" dirty="0" smtClean="0"/>
              <a:t>…</a:t>
            </a:r>
            <a:endParaRPr lang="en-US" sz="1100" dirty="0"/>
          </a:p>
        </p:txBody>
      </p:sp>
      <p:grpSp>
        <p:nvGrpSpPr>
          <p:cNvPr id="106" name="Group 105"/>
          <p:cNvGrpSpPr/>
          <p:nvPr/>
        </p:nvGrpSpPr>
        <p:grpSpPr>
          <a:xfrm rot="5400000">
            <a:off x="1721463" y="3553844"/>
            <a:ext cx="535151" cy="653197"/>
            <a:chOff x="1502636" y="3882090"/>
            <a:chExt cx="535151" cy="653197"/>
          </a:xfrm>
        </p:grpSpPr>
        <p:sp>
          <p:nvSpPr>
            <p:cNvPr id="66" name="Rectangle 621"/>
            <p:cNvSpPr/>
            <p:nvPr/>
          </p:nvSpPr>
          <p:spPr>
            <a:xfrm>
              <a:off x="1502636" y="4371769"/>
              <a:ext cx="178158" cy="163461"/>
            </a:xfrm>
            <a:prstGeom prst="rect">
              <a:avLst/>
            </a:prstGeom>
            <a:solidFill>
              <a:schemeClr val="accent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22"/>
            <p:cNvSpPr/>
            <p:nvPr/>
          </p:nvSpPr>
          <p:spPr>
            <a:xfrm>
              <a:off x="1680794" y="4371769"/>
              <a:ext cx="178158" cy="163461"/>
            </a:xfrm>
            <a:prstGeom prst="rect">
              <a:avLst/>
            </a:prstGeom>
            <a:solidFill>
              <a:schemeClr val="accent2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23"/>
            <p:cNvSpPr/>
            <p:nvPr/>
          </p:nvSpPr>
          <p:spPr>
            <a:xfrm>
              <a:off x="1858952" y="4371826"/>
              <a:ext cx="178158" cy="163461"/>
            </a:xfrm>
            <a:prstGeom prst="rect">
              <a:avLst/>
            </a:prstGeom>
            <a:solidFill>
              <a:schemeClr val="accent4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25"/>
            <p:cNvSpPr/>
            <p:nvPr/>
          </p:nvSpPr>
          <p:spPr>
            <a:xfrm>
              <a:off x="1502647" y="4208315"/>
              <a:ext cx="178158" cy="163461"/>
            </a:xfrm>
            <a:prstGeom prst="rect">
              <a:avLst/>
            </a:prstGeom>
            <a:solidFill>
              <a:schemeClr val="accent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626"/>
            <p:cNvSpPr/>
            <p:nvPr/>
          </p:nvSpPr>
          <p:spPr>
            <a:xfrm>
              <a:off x="1680805" y="4208314"/>
              <a:ext cx="178158" cy="163461"/>
            </a:xfrm>
            <a:prstGeom prst="rect">
              <a:avLst/>
            </a:prstGeom>
            <a:solidFill>
              <a:schemeClr val="accent2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627"/>
            <p:cNvSpPr/>
            <p:nvPr/>
          </p:nvSpPr>
          <p:spPr>
            <a:xfrm>
              <a:off x="1858963" y="4208371"/>
              <a:ext cx="178158" cy="163461"/>
            </a:xfrm>
            <a:prstGeom prst="rect">
              <a:avLst/>
            </a:prstGeom>
            <a:solidFill>
              <a:schemeClr val="accent4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629"/>
            <p:cNvSpPr/>
            <p:nvPr/>
          </p:nvSpPr>
          <p:spPr>
            <a:xfrm>
              <a:off x="1503313" y="4044969"/>
              <a:ext cx="178158" cy="163461"/>
            </a:xfrm>
            <a:prstGeom prst="rect">
              <a:avLst/>
            </a:prstGeom>
            <a:solidFill>
              <a:schemeClr val="accent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630"/>
            <p:cNvSpPr/>
            <p:nvPr/>
          </p:nvSpPr>
          <p:spPr>
            <a:xfrm>
              <a:off x="1681471" y="4044968"/>
              <a:ext cx="178158" cy="163461"/>
            </a:xfrm>
            <a:prstGeom prst="rect">
              <a:avLst/>
            </a:prstGeom>
            <a:solidFill>
              <a:schemeClr val="accent2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631"/>
            <p:cNvSpPr/>
            <p:nvPr/>
          </p:nvSpPr>
          <p:spPr>
            <a:xfrm>
              <a:off x="1859629" y="4045025"/>
              <a:ext cx="178158" cy="163461"/>
            </a:xfrm>
            <a:prstGeom prst="rect">
              <a:avLst/>
            </a:prstGeom>
            <a:solidFill>
              <a:schemeClr val="accent4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633"/>
            <p:cNvSpPr/>
            <p:nvPr/>
          </p:nvSpPr>
          <p:spPr>
            <a:xfrm>
              <a:off x="1503312" y="3882091"/>
              <a:ext cx="178158" cy="163461"/>
            </a:xfrm>
            <a:prstGeom prst="rect">
              <a:avLst/>
            </a:prstGeom>
            <a:solidFill>
              <a:schemeClr val="accent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634"/>
            <p:cNvSpPr/>
            <p:nvPr/>
          </p:nvSpPr>
          <p:spPr>
            <a:xfrm>
              <a:off x="1681470" y="3882090"/>
              <a:ext cx="178158" cy="163461"/>
            </a:xfrm>
            <a:prstGeom prst="rect">
              <a:avLst/>
            </a:prstGeom>
            <a:solidFill>
              <a:schemeClr val="accent2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635"/>
            <p:cNvSpPr/>
            <p:nvPr/>
          </p:nvSpPr>
          <p:spPr>
            <a:xfrm>
              <a:off x="1859628" y="3882147"/>
              <a:ext cx="178158" cy="163461"/>
            </a:xfrm>
            <a:prstGeom prst="rect">
              <a:avLst/>
            </a:prstGeom>
            <a:solidFill>
              <a:schemeClr val="accent4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7" name="Group 106"/>
          <p:cNvGrpSpPr/>
          <p:nvPr/>
        </p:nvGrpSpPr>
        <p:grpSpPr>
          <a:xfrm rot="5400000">
            <a:off x="2322587" y="3638013"/>
            <a:ext cx="535116" cy="501354"/>
            <a:chOff x="1502671" y="4534426"/>
            <a:chExt cx="535116" cy="501354"/>
          </a:xfrm>
        </p:grpSpPr>
        <p:sp>
          <p:nvSpPr>
            <p:cNvPr id="62" name="Rectangle 617"/>
            <p:cNvSpPr/>
            <p:nvPr/>
          </p:nvSpPr>
          <p:spPr>
            <a:xfrm>
              <a:off x="1502671" y="4534426"/>
              <a:ext cx="178158" cy="16346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18"/>
            <p:cNvSpPr/>
            <p:nvPr/>
          </p:nvSpPr>
          <p:spPr>
            <a:xfrm>
              <a:off x="1680829" y="4534426"/>
              <a:ext cx="178158" cy="16346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19"/>
            <p:cNvSpPr/>
            <p:nvPr/>
          </p:nvSpPr>
          <p:spPr>
            <a:xfrm>
              <a:off x="1858987" y="4534482"/>
              <a:ext cx="178158" cy="163461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2" name="组合 19"/>
            <p:cNvGrpSpPr/>
            <p:nvPr/>
          </p:nvGrpSpPr>
          <p:grpSpPr>
            <a:xfrm>
              <a:off x="1504007" y="4699529"/>
              <a:ext cx="533780" cy="336251"/>
              <a:chOff x="2988765" y="1017570"/>
              <a:chExt cx="1108154" cy="797794"/>
            </a:xfrm>
          </p:grpSpPr>
          <p:sp>
            <p:nvSpPr>
              <p:cNvPr id="95" name="Rectangle 629"/>
              <p:cNvSpPr/>
              <p:nvPr/>
            </p:nvSpPr>
            <p:spPr>
              <a:xfrm>
                <a:off x="2988767" y="1415688"/>
                <a:ext cx="369384" cy="399539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Rectangle 630"/>
              <p:cNvSpPr/>
              <p:nvPr/>
            </p:nvSpPr>
            <p:spPr>
              <a:xfrm>
                <a:off x="3358151" y="1415686"/>
                <a:ext cx="369384" cy="399539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Rectangle 631"/>
              <p:cNvSpPr/>
              <p:nvPr/>
            </p:nvSpPr>
            <p:spPr>
              <a:xfrm>
                <a:off x="3727535" y="1415825"/>
                <a:ext cx="369384" cy="399539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Rectangle 633"/>
              <p:cNvSpPr/>
              <p:nvPr/>
            </p:nvSpPr>
            <p:spPr>
              <a:xfrm>
                <a:off x="2988765" y="1017572"/>
                <a:ext cx="369384" cy="399539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Rectangle 634"/>
              <p:cNvSpPr/>
              <p:nvPr/>
            </p:nvSpPr>
            <p:spPr>
              <a:xfrm>
                <a:off x="3358149" y="1017570"/>
                <a:ext cx="369384" cy="399539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Rectangle 635"/>
              <p:cNvSpPr/>
              <p:nvPr/>
            </p:nvSpPr>
            <p:spPr>
              <a:xfrm>
                <a:off x="3727533" y="1017709"/>
                <a:ext cx="369384" cy="399539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03" name="Rectangle 102"/>
          <p:cNvSpPr/>
          <p:nvPr/>
        </p:nvSpPr>
        <p:spPr>
          <a:xfrm>
            <a:off x="2342943" y="3582891"/>
            <a:ext cx="2083535" cy="9312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5" name="Straight Arrow Connector 104"/>
          <p:cNvCxnSpPr>
            <a:stCxn id="54" idx="1"/>
            <a:endCxn id="62" idx="0"/>
          </p:cNvCxnSpPr>
          <p:nvPr/>
        </p:nvCxnSpPr>
        <p:spPr>
          <a:xfrm flipH="1">
            <a:off x="2840823" y="2818156"/>
            <a:ext cx="750885" cy="892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>
            <a:stCxn id="50" idx="1"/>
            <a:endCxn id="63" idx="0"/>
          </p:cNvCxnSpPr>
          <p:nvPr/>
        </p:nvCxnSpPr>
        <p:spPr>
          <a:xfrm flipH="1">
            <a:off x="2840823" y="2985952"/>
            <a:ext cx="750886" cy="9024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>
            <a:stCxn id="46" idx="1"/>
            <a:endCxn id="64" idx="0"/>
          </p:cNvCxnSpPr>
          <p:nvPr/>
        </p:nvCxnSpPr>
        <p:spPr>
          <a:xfrm flipH="1">
            <a:off x="2840767" y="3154229"/>
            <a:ext cx="750277" cy="912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>
            <a:stCxn id="32" idx="3"/>
            <a:endCxn id="66" idx="2"/>
          </p:cNvCxnSpPr>
          <p:nvPr/>
        </p:nvCxnSpPr>
        <p:spPr>
          <a:xfrm>
            <a:off x="1163934" y="2726293"/>
            <a:ext cx="498564" cy="975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stCxn id="28" idx="3"/>
            <a:endCxn id="67" idx="2"/>
          </p:cNvCxnSpPr>
          <p:nvPr/>
        </p:nvCxnSpPr>
        <p:spPr>
          <a:xfrm>
            <a:off x="1163894" y="2889638"/>
            <a:ext cx="498604" cy="990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>
            <a:stCxn id="20" idx="3"/>
            <a:endCxn id="68" idx="2"/>
          </p:cNvCxnSpPr>
          <p:nvPr/>
        </p:nvCxnSpPr>
        <p:spPr>
          <a:xfrm>
            <a:off x="1163918" y="3215750"/>
            <a:ext cx="498523" cy="8425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3143203" y="3646695"/>
            <a:ext cx="1283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Position</a:t>
            </a:r>
          </a:p>
          <a:p>
            <a:r>
              <a:rPr lang="en-US" dirty="0" smtClean="0"/>
              <a:t>Embedding</a:t>
            </a:r>
            <a:endParaRPr lang="en-US" dirty="0"/>
          </a:p>
        </p:txBody>
      </p:sp>
      <p:sp>
        <p:nvSpPr>
          <p:cNvPr id="121" name="TextBox 120"/>
          <p:cNvSpPr txBox="1"/>
          <p:nvPr/>
        </p:nvSpPr>
        <p:spPr>
          <a:xfrm>
            <a:off x="1398220" y="4839325"/>
            <a:ext cx="4065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“I love Copenhagen”</a:t>
            </a:r>
            <a:endParaRPr lang="en-US" dirty="0"/>
          </a:p>
        </p:txBody>
      </p:sp>
      <p:sp>
        <p:nvSpPr>
          <p:cNvPr id="122" name="Rectangle 121"/>
          <p:cNvSpPr/>
          <p:nvPr/>
        </p:nvSpPr>
        <p:spPr>
          <a:xfrm>
            <a:off x="298920" y="3600906"/>
            <a:ext cx="2038193" cy="9312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TextBox 122"/>
          <p:cNvSpPr txBox="1"/>
          <p:nvPr/>
        </p:nvSpPr>
        <p:spPr>
          <a:xfrm>
            <a:off x="303716" y="3681380"/>
            <a:ext cx="13593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Word</a:t>
            </a:r>
          </a:p>
          <a:p>
            <a:r>
              <a:rPr lang="en-US" dirty="0" smtClean="0"/>
              <a:t>Embedding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644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2285448" y="2015495"/>
            <a:ext cx="8229119" cy="3874012"/>
            <a:chOff x="5016063" y="1955781"/>
            <a:chExt cx="8229119" cy="3874012"/>
          </a:xfrm>
        </p:grpSpPr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203390" y="1955781"/>
              <a:ext cx="5718779" cy="3874012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5016081" y="2302346"/>
                  <a:ext cx="118012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100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16081" y="2302346"/>
                  <a:ext cx="1180123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5016081" y="2687598"/>
                  <a:ext cx="118012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50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16081" y="2687598"/>
                  <a:ext cx="1180123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5016080" y="3067759"/>
                  <a:ext cx="118012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20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16080" y="3067759"/>
                  <a:ext cx="1180123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5016079" y="3398407"/>
                  <a:ext cx="118012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16079" y="3398407"/>
                  <a:ext cx="1180123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5016081" y="4804088"/>
                  <a:ext cx="118012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16081" y="4804088"/>
                  <a:ext cx="1180123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5016077" y="4562075"/>
                  <a:ext cx="118012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16077" y="4562075"/>
                  <a:ext cx="1180123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5016073" y="4332027"/>
                  <a:ext cx="118012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16073" y="4332027"/>
                  <a:ext cx="1180123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5016081" y="4111699"/>
                  <a:ext cx="118012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16081" y="4111699"/>
                  <a:ext cx="1180123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5016072" y="3874061"/>
                  <a:ext cx="118012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16072" y="3874061"/>
                  <a:ext cx="1180123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5016063" y="3652667"/>
                  <a:ext cx="118012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16063" y="3652667"/>
                  <a:ext cx="1180123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" name="Oval 26"/>
            <p:cNvSpPr/>
            <p:nvPr/>
          </p:nvSpPr>
          <p:spPr>
            <a:xfrm>
              <a:off x="7584833" y="3122247"/>
              <a:ext cx="100416" cy="10041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7592648" y="2872147"/>
              <a:ext cx="100416" cy="10041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7592648" y="3653686"/>
              <a:ext cx="100416" cy="10041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7592643" y="3802191"/>
              <a:ext cx="100416" cy="10041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7584833" y="3989755"/>
              <a:ext cx="100416" cy="10041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7592654" y="4239859"/>
              <a:ext cx="100416" cy="10041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7600474" y="4536835"/>
              <a:ext cx="100416" cy="10041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7592642" y="4880701"/>
              <a:ext cx="100416" cy="10041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7588738" y="5126882"/>
              <a:ext cx="100416" cy="10041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7592651" y="2575171"/>
              <a:ext cx="100416" cy="10041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11204705" y="2966239"/>
              <a:ext cx="100416" cy="10041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Rectangle 37"/>
                <p:cNvSpPr/>
                <p:nvPr/>
              </p:nvSpPr>
              <p:spPr>
                <a:xfrm>
                  <a:off x="10586634" y="2811176"/>
                  <a:ext cx="2658548" cy="12819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i="1" smtClean="0">
                            <a:latin typeface="Cambria Math" panose="02040503050406030204" pitchFamily="18" charset="0"/>
                          </a:rPr>
                          <m:t>cos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en-US" dirty="0" smtClean="0"/>
                </a:p>
                <a:p>
                  <a:endParaRPr lang="en-US" dirty="0" smtClean="0"/>
                </a:p>
                <a:p>
                  <a:endParaRPr lang="en-US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𝑅𝑒𝑎𝑙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⟩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&lt;</m:t>
                        </m:r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/>
                        </m:acc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  , </m:t>
                        </m:r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&gt;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8" name="Rectangle 3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86634" y="2811176"/>
                  <a:ext cx="2658548" cy="1281954"/>
                </a:xfrm>
                <a:prstGeom prst="rect">
                  <a:avLst/>
                </a:prstGeom>
                <a:blipFill>
                  <a:blip r:embed="rId13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Position-aware </a:t>
            </a:r>
            <a:r>
              <a:rPr lang="en-US" dirty="0"/>
              <a:t>complex word embedding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H2020-MSCA-ITN Grant Agreement N. 721321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D9C64-5BF8-7D40-8AA9-E4B10EEAF291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42646" y="5918427"/>
            <a:ext cx="1040227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hlinkClick r:id="rId14"/>
              </a:rPr>
              <a:t>https</a:t>
            </a:r>
            <a:r>
              <a:rPr lang="en-US" sz="1600" dirty="0">
                <a:hlinkClick r:id="rId14"/>
              </a:rPr>
              <a:t>://</a:t>
            </a:r>
            <a:r>
              <a:rPr lang="en-US" sz="1600" dirty="0" smtClean="0">
                <a:hlinkClick r:id="rId14"/>
              </a:rPr>
              <a:t>gist.github.com/wabyking/83ab87327e707b3e2834e2f37cac6bcf</a:t>
            </a:r>
            <a:r>
              <a:rPr lang="en-US" sz="1600" dirty="0" smtClean="0"/>
              <a:t> is used to draw the figure</a:t>
            </a:r>
          </a:p>
          <a:p>
            <a:r>
              <a:rPr lang="en-US" sz="1600" dirty="0" smtClean="0"/>
              <a:t>The idea was discussed with </a:t>
            </a:r>
            <a:r>
              <a:rPr lang="en-US" sz="1600" dirty="0" err="1" smtClean="0"/>
              <a:t>Donghao</a:t>
            </a:r>
            <a:r>
              <a:rPr lang="en-US" sz="1600" dirty="0" smtClean="0"/>
              <a:t> Zhao and </a:t>
            </a:r>
            <a:r>
              <a:rPr lang="en-US" sz="1600" dirty="0" err="1" smtClean="0"/>
              <a:t>Qiuchi</a:t>
            </a:r>
            <a:r>
              <a:rPr lang="en-US" sz="1600" dirty="0" smtClean="0"/>
              <a:t> Li.</a:t>
            </a:r>
            <a:endParaRPr 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2762568" y="1403311"/>
                <a:ext cx="5964217" cy="9024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100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p>
                        </m:e>
                      </m:nary>
                      <m:d>
                        <m:dPr>
                          <m:begChr m:val="|"/>
                          <m:endChr m:val="⟩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100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cos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𝑠𝑖𝑛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d>
                        <m:dPr>
                          <m:begChr m:val="|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2568" y="1403311"/>
                <a:ext cx="5964217" cy="90242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/>
          <p:cNvSpPr txBox="1"/>
          <p:nvPr/>
        </p:nvSpPr>
        <p:spPr>
          <a:xfrm>
            <a:off x="2561794" y="5423119"/>
            <a:ext cx="8207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Word in different position has different phase, resulting in different word embedding</a:t>
            </a:r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9582990" y="3877208"/>
            <a:ext cx="100416" cy="1004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610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H2020-MSCA-ITN Grant Agreement N. 721321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D9C64-5BF8-7D40-8AA9-E4B10EEAF291}" type="slidenum">
              <a:rPr lang="en-US" smtClean="0"/>
              <a:t>12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043491" y="1796527"/>
            <a:ext cx="10069985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Representations: Towards </a:t>
            </a: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</a:rPr>
              <a:t>Complex-valued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 word embedding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Limitation of the Distributional Hypothesis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b="1" dirty="0">
                <a:solidFill>
                  <a:schemeClr val="bg1">
                    <a:lumMod val="65000"/>
                  </a:schemeClr>
                </a:solidFill>
              </a:rPr>
              <a:t>S</a:t>
            </a:r>
            <a:r>
              <a:rPr lang="en-US" altLang="zh-CN" b="1" dirty="0" smtClean="0">
                <a:solidFill>
                  <a:schemeClr val="bg1">
                    <a:lumMod val="65000"/>
                  </a:schemeClr>
                </a:solidFill>
              </a:rPr>
              <a:t>ensitive-aware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</a:rPr>
              <a:t>Complex word embedding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Extending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sequential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abstraction 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</a:rPr>
              <a:t>Encoding </a:t>
            </a:r>
            <a:r>
              <a:rPr lang="en-US" b="1" dirty="0" smtClean="0">
                <a:solidFill>
                  <a:schemeClr val="bg1">
                    <a:lumMod val="65000"/>
                  </a:schemeClr>
                </a:solidFill>
              </a:rPr>
              <a:t>position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 in </a:t>
            </a:r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</a:rPr>
              <a:t>Complex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 word</a:t>
            </a:r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</a:rPr>
              <a:t> embedding</a:t>
            </a:r>
          </a:p>
          <a:p>
            <a:pPr lvl="1"/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Interpretation: From </a:t>
            </a:r>
            <a:r>
              <a:rPr lang="en-US" sz="2400" b="1" dirty="0" smtClean="0"/>
              <a:t>higher-dimensional</a:t>
            </a:r>
            <a:r>
              <a:rPr lang="en-US" sz="2400" dirty="0" smtClean="0"/>
              <a:t> Hilbert Space</a:t>
            </a:r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Rethinking the neural network based NLP </a:t>
            </a:r>
            <a:r>
              <a:rPr lang="en-US" dirty="0" smtClean="0"/>
              <a:t>Paradigm</a:t>
            </a:r>
            <a:r>
              <a:rPr lang="en-US" altLang="zh-CN" dirty="0" smtClean="0"/>
              <a:t> in tensor perspective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111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tensor?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H2020-MSCA-ITN Grant Agreement N. 721321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D9C64-5BF8-7D40-8AA9-E4B10EEAF291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6647" y="534187"/>
            <a:ext cx="4444029" cy="2664647"/>
          </a:xfrm>
          <a:prstGeom prst="rect">
            <a:avLst/>
          </a:prstGeom>
        </p:spPr>
      </p:pic>
      <p:pic>
        <p:nvPicPr>
          <p:cNvPr id="3074" name="Picture 2" descr="Image result for vector tensor matrix do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0648" y="3626340"/>
            <a:ext cx="7511997" cy="1876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1545771" y="5930464"/>
            <a:ext cx="101055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MSS10"/>
              </a:rPr>
              <a:t>The number </a:t>
            </a:r>
            <a:r>
              <a:rPr lang="en-US" dirty="0">
                <a:latin typeface="CMSS10"/>
              </a:rPr>
              <a:t>of </a:t>
            </a:r>
            <a:r>
              <a:rPr lang="en-US" dirty="0" smtClean="0">
                <a:latin typeface="CMSS10"/>
              </a:rPr>
              <a:t>publications </a:t>
            </a:r>
            <a:r>
              <a:rPr lang="en-US" dirty="0">
                <a:latin typeface="CMSS10"/>
              </a:rPr>
              <a:t>on tensor increases </a:t>
            </a:r>
            <a:r>
              <a:rPr lang="en-US" b="1" dirty="0">
                <a:latin typeface="CMSS10"/>
              </a:rPr>
              <a:t>exponentially</a:t>
            </a:r>
            <a:r>
              <a:rPr lang="en-US" dirty="0">
                <a:latin typeface="CMSS10"/>
              </a:rPr>
              <a:t> over </a:t>
            </a:r>
            <a:r>
              <a:rPr lang="en-US" dirty="0" smtClean="0">
                <a:latin typeface="CMSS10"/>
              </a:rPr>
              <a:t>recent years</a:t>
            </a:r>
            <a:r>
              <a:rPr lang="en-US" dirty="0">
                <a:latin typeface="CMSS10"/>
              </a:rPr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708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Tensor is everywhere– </a:t>
            </a:r>
            <a:r>
              <a:rPr lang="en-US" sz="2800" dirty="0" smtClean="0"/>
              <a:t>find the third and higher dimensions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H2020-MSCA-ITN Grant Agreement N. 721321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D9C64-5BF8-7D40-8AA9-E4B10EEAF291}" type="slidenum">
              <a:rPr lang="en-US" smtClean="0"/>
              <a:pPr/>
              <a:t>14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1061007" y="2062250"/>
                <a:ext cx="10069985" cy="42101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1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Modality</a:t>
                </a:r>
                <a:r>
                  <a:rPr lang="en-US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:  Multi-modal Data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𝑖𝑚𝑎𝑔𝑒</m:t>
                        </m:r>
                      </m:sub>
                    </m:sSub>
                    <m:r>
                      <a:rPr lang="en-US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𝑡𝑒𝑥𝑡</m:t>
                        </m:r>
                      </m:sub>
                    </m:sSub>
                    <m:r>
                      <a:rPr lang="en-US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𝑠𝑜𝑢𝑛𝑑</m:t>
                        </m:r>
                      </m:sub>
                    </m:sSub>
                    <m:r>
                      <a:rPr lang="en-US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,…</m:t>
                    </m:r>
                  </m:oMath>
                </a14:m>
                <a:r>
                  <a:rPr lang="en-US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] where x is the feature matrix </a:t>
                </a:r>
                <a:r>
                  <a:rPr lang="en-US" b="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𝑖𝑚𝑎𝑔𝑒</m:t>
                        </m:r>
                      </m:sub>
                    </m:sSub>
                    <m:r>
                      <a:rPr lang="en-US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⊗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𝑡𝑒𝑥𝑡</m:t>
                        </m:r>
                      </m:sub>
                    </m:sSub>
                    <m:r>
                      <a:rPr lang="en-US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⊗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𝑠𝑜𝑢𝑛𝑑</m:t>
                        </m:r>
                      </m:sub>
                    </m:sSub>
                    <m:r>
                      <a:rPr lang="en-US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⊗ …</m:t>
                    </m:r>
                  </m:oMath>
                </a14:m>
                <a:endParaRPr lang="en-US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1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Time</a:t>
                </a:r>
                <a:r>
                  <a:rPr lang="en-US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: Time-series </a:t>
                </a:r>
                <a:r>
                  <a:rPr lang="en-US" dirty="0" err="1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Arxiv</a:t>
                </a:r>
                <a:r>
                  <a:rPr lang="en-US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paper collections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,…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], where D is the word-word co-occurrence matrix</a:t>
                </a:r>
                <a:endParaRPr lang="en-US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1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Domain</a:t>
                </a:r>
                <a:r>
                  <a:rPr lang="en-US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: Multiple-domain wiki pages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𝑛𝑎𝑡𝑢𝑟𝑒</m:t>
                        </m:r>
                        <m:r>
                          <a:rPr lang="en-US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𝑠𝑐𝑖𝑒𝑛𝑐𝑒</m:t>
                        </m:r>
                      </m:sub>
                    </m:sSub>
                    <m:r>
                      <a:rPr lang="en-US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𝑒𝑛𝑔𝑖𝑛𝑒𝑒𝑟𝑖𝑛𝑔</m:t>
                        </m:r>
                        <m:r>
                          <a:rPr lang="en-US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, where D is the word-word co-occurrence matrix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1" dirty="0" smtClean="0">
                    <a:solidFill>
                      <a:srgbClr val="002060"/>
                    </a:solidFill>
                  </a:rPr>
                  <a:t>Word </a:t>
                </a:r>
                <a:r>
                  <a:rPr lang="en-US" altLang="zh-CN" b="1" dirty="0" smtClean="0">
                    <a:solidFill>
                      <a:srgbClr val="002060"/>
                    </a:solidFill>
                  </a:rPr>
                  <a:t>s</a:t>
                </a:r>
                <a:r>
                  <a:rPr lang="en-US" b="1" dirty="0" smtClean="0">
                    <a:solidFill>
                      <a:srgbClr val="002060"/>
                    </a:solidFill>
                  </a:rPr>
                  <a:t>equence</a:t>
                </a:r>
                <a:r>
                  <a:rPr lang="en-US" dirty="0" smtClean="0">
                    <a:solidFill>
                      <a:srgbClr val="002060"/>
                    </a:solidFill>
                  </a:rPr>
                  <a:t>: </a:t>
                </a:r>
                <a:r>
                  <a:rPr lang="en-US" altLang="zh-CN" dirty="0" smtClean="0">
                    <a:solidFill>
                      <a:srgbClr val="002060"/>
                    </a:solidFill>
                  </a:rPr>
                  <a:t>text</a:t>
                </a:r>
                <a:endParaRPr lang="en-US" dirty="0" smtClean="0">
                  <a:solidFill>
                    <a:srgbClr val="002060"/>
                  </a:solidFill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⊗</m:t>
                    </m:r>
                    <m:sSub>
                      <m:sSubPr>
                        <m:ctrlP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𝐿𝑜𝑣𝑒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⊗</m:t>
                        </m:r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𝐶𝑜𝑝𝑒𝑛h𝑎𝑔𝑒𝑛</m:t>
                        </m:r>
                      </m:sub>
                    </m:sSub>
                    <m:r>
                      <a:rPr lang="en-US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⊗…⊗</m:t>
                    </m:r>
                    <m:sSub>
                      <m:sSubPr>
                        <m:ctrlP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~</m:t>
                        </m:r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endParaRPr lang="en-US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1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Relation</a:t>
                </a:r>
                <a:r>
                  <a:rPr lang="en-US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: hyperlink data (</a:t>
                </a:r>
                <a:r>
                  <a:rPr lang="en-US" dirty="0"/>
                  <a:t>anchor </a:t>
                </a:r>
                <a:r>
                  <a:rPr lang="en-US" dirty="0" smtClean="0"/>
                  <a:t>text as the relation</a:t>
                </a:r>
                <a:r>
                  <a:rPr lang="en-US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𝑠𝑜𝑢𝑟𝑐𝑒</m:t>
                        </m:r>
                        <m:r>
                          <a:rPr lang="en-US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⊗</m:t>
                    </m:r>
                    <m:sSub>
                      <m:sSubPr>
                        <m:ctrlPr>
                          <a:rPr lang="en-US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𝑟𝑒𝑙𝑎𝑡𝑖𝑜𝑛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⊗</m:t>
                        </m:r>
                        <m:r>
                          <a:rPr lang="en-US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𝑡𝑎𝑟𝑔𝑒𝑡</m:t>
                        </m:r>
                      </m:sub>
                    </m:sSub>
                  </m:oMath>
                </a14:m>
                <a:endPara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1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Cross-feature regression : </a:t>
                </a:r>
                <a:r>
                  <a:rPr lang="en-US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regression with x features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zh-CN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Hypotheses space for a general regression model:</a:t>
                </a:r>
                <a:endParaRPr lang="en-US" altLang="zh-CN" i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zh-CN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en-US" altLang="zh-CN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+… </m:t>
                      </m:r>
                      <m:r>
                        <a:rPr lang="en-US" altLang="zh-CN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,…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,…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1007" y="2062250"/>
                <a:ext cx="10069985" cy="4210127"/>
              </a:xfrm>
              <a:prstGeom prst="rect">
                <a:avLst/>
              </a:prstGeom>
              <a:blipFill>
                <a:blip r:embed="rId2"/>
                <a:stretch>
                  <a:fillRect l="-363" t="-7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1902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Tensor representation in Text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H2020-MSCA-ITN Grant Agreement N. 721321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D9C64-5BF8-7D40-8AA9-E4B10EEAF291}" type="slidenum">
              <a:rPr lang="en-US" smtClean="0"/>
              <a:pPr/>
              <a:t>15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796763" y="2315359"/>
                <a:ext cx="6254192" cy="4524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One-hot Tensor representation</a:t>
                </a:r>
              </a:p>
              <a:p>
                <a:endParaRPr lang="en-US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endParaRPr lang="en-US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endParaRPr lang="en-US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endParaRPr lang="en-US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endParaRPr lang="en-US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endParaRPr lang="en-US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endParaRPr lang="en-US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r>
                  <a:rPr lang="en-US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Distributed Tensor representation</a:t>
                </a:r>
              </a:p>
              <a:p>
                <a:endParaRPr lang="en-US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endParaRPr lang="en-US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Generally speaking, 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en-US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≫</m:t>
                    </m:r>
                    <m:r>
                      <a:rPr lang="en-US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6763" y="2315359"/>
                <a:ext cx="6254192" cy="4524315"/>
              </a:xfrm>
              <a:prstGeom prst="rect">
                <a:avLst/>
              </a:prstGeom>
              <a:blipFill>
                <a:blip r:embed="rId2"/>
                <a:stretch>
                  <a:fillRect l="-877" t="-8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655835" y="2895797"/>
                <a:ext cx="3925177" cy="14773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>
                    <a:solidFill>
                      <a:schemeClr val="tx1"/>
                    </a:solidFill>
                    <a:latin typeface="Microsoft Himalaya" panose="01010100010101010101" pitchFamily="2" charset="0"/>
                    <a:ea typeface="Microsoft Himalaya" panose="01010100010101010101" pitchFamily="2" charset="0"/>
                    <a:cs typeface="Microsoft Himalaya" panose="01010100010101010101" pitchFamily="2" charset="0"/>
                  </a:rPr>
                  <a:t>For a sentence “I Love Copenhagen” </a:t>
                </a:r>
              </a:p>
              <a:p>
                <a:endParaRPr lang="en-US" dirty="0">
                  <a:latin typeface="Microsoft Himalaya" panose="01010100010101010101" pitchFamily="2" charset="0"/>
                  <a:ea typeface="Microsoft Himalaya" panose="01010100010101010101" pitchFamily="2" charset="0"/>
                  <a:cs typeface="Microsoft Himalaya" panose="01010100010101010101" pitchFamily="2" charset="0"/>
                </a:endParaRPr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⟩⊗|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⟩⊗|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…|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endParaRPr lang="en-US" dirty="0"/>
              </a:p>
              <a:p>
                <a:endParaRPr lang="en-US" dirty="0" smtClean="0">
                  <a:solidFill>
                    <a:schemeClr val="tx1"/>
                  </a:solidFill>
                  <a:latin typeface="Microsoft Himalaya" panose="01010100010101010101" pitchFamily="2" charset="0"/>
                  <a:ea typeface="Microsoft Himalaya" panose="01010100010101010101" pitchFamily="2" charset="0"/>
                  <a:cs typeface="Microsoft Himalaya" panose="01010100010101010101" pitchFamily="2" charset="0"/>
                </a:endParaRPr>
              </a:p>
              <a:p>
                <a:r>
                  <a:rPr lang="en-US" dirty="0" smtClean="0"/>
                  <a:t>e.g.,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⟩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⊗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𝑙𝑜𝑣𝑒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⟩⊗|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𝐶𝑜𝑝𝑒𝑛h𝑎𝑔𝑒𝑛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835" y="2895797"/>
                <a:ext cx="3925177" cy="1477328"/>
              </a:xfrm>
              <a:prstGeom prst="rect">
                <a:avLst/>
              </a:prstGeom>
              <a:blipFill>
                <a:blip r:embed="rId3"/>
                <a:stretch>
                  <a:fillRect l="-1400" t="-1653" b="-57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5399058" y="4883136"/>
                <a:ext cx="2236573" cy="9024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p>
                        </m:e>
                      </m:nary>
                      <m:d>
                        <m:dPr>
                          <m:begChr m:val="|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9058" y="4883136"/>
                <a:ext cx="2236573" cy="90242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5492854" y="2663291"/>
                <a:ext cx="1206292" cy="19075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2854" y="2663291"/>
                <a:ext cx="1206292" cy="19075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ight Arrow 11"/>
          <p:cNvSpPr/>
          <p:nvPr/>
        </p:nvSpPr>
        <p:spPr>
          <a:xfrm>
            <a:off x="7369908" y="3476237"/>
            <a:ext cx="531446" cy="3164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8724516" y="5061429"/>
                <a:ext cx="1385251" cy="4157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4516" y="5061429"/>
                <a:ext cx="1385251" cy="41575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ight Arrow 13"/>
          <p:cNvSpPr/>
          <p:nvPr/>
        </p:nvSpPr>
        <p:spPr>
          <a:xfrm>
            <a:off x="7798627" y="5176124"/>
            <a:ext cx="531446" cy="3164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8724516" y="3513942"/>
                <a:ext cx="1461746" cy="4311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4516" y="3513942"/>
                <a:ext cx="1461746" cy="43114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3781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Hypotheses space with tensor representation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H2020-MSCA-ITN Grant Agreement N. 721321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D9C64-5BF8-7D40-8AA9-E4B10EEAF291}" type="slidenum">
              <a:rPr lang="en-US" smtClean="0"/>
              <a:pPr/>
              <a:t>16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806938" y="2133601"/>
                <a:ext cx="10087708" cy="17762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Hypotheses space for a specific label y, with a sentence S</a:t>
                </a:r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(|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⟩)= &lt;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Φ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⟩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en-US" b="0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,⋅&gt;</m:t>
                    </m:r>
                  </m:oMath>
                </a14:m>
                <a:r>
                  <a:rPr lang="en-US" dirty="0" smtClean="0"/>
                  <a:t> is inner product, which denotes a  sum of </a:t>
                </a:r>
                <a:r>
                  <a:rPr lang="en-US" dirty="0"/>
                  <a:t>element-wise </a:t>
                </a:r>
                <a:r>
                  <a:rPr lang="en-US" dirty="0" smtClean="0"/>
                  <a:t>multiplication.</a:t>
                </a:r>
              </a:p>
              <a:p>
                <a:r>
                  <a:rPr lang="en-US" dirty="0" smtClean="0"/>
                  <a:t>W is a tensor, which has the dimension with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 dirty="0" smtClean="0"/>
                  <a:t>, including weights/coefficient for features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938" y="2133601"/>
                <a:ext cx="10087708" cy="1776255"/>
              </a:xfrm>
              <a:prstGeom prst="rect">
                <a:avLst/>
              </a:prstGeom>
              <a:blipFill>
                <a:blip r:embed="rId2"/>
                <a:stretch>
                  <a:fillRect l="-483" t="-1718" b="-48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391508" y="4783015"/>
                <a:ext cx="7549661" cy="10381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Attention !!!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 smtClean="0"/>
                  <a:t>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sSup>
                          <m:sSup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</m:sSup>
                      </m:sup>
                    </m:sSup>
                  </m:oMath>
                </a14:m>
                <a:r>
                  <a:rPr lang="en-US" dirty="0" smtClean="0"/>
                  <a:t> in one-hot word tensor representation </a:t>
                </a:r>
              </a:p>
              <a:p>
                <a:r>
                  <a:rPr lang="en-US" dirty="0" smtClean="0"/>
                  <a:t>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sSup>
                          <m:sSup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</m:sSup>
                      </m:sup>
                    </m:sSup>
                  </m:oMath>
                </a14:m>
                <a:r>
                  <a:rPr lang="en-US" dirty="0" smtClean="0"/>
                  <a:t> for distributed word tensor representation</a:t>
                </a:r>
              </a:p>
              <a:p>
                <a:r>
                  <a:rPr lang="en-US" dirty="0" smtClean="0"/>
                  <a:t>We need to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decompose</a:t>
                </a:r>
                <a:r>
                  <a:rPr lang="en-US" dirty="0" smtClean="0"/>
                  <a:t> it, in order to calculate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(|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⟩)</m:t>
                    </m:r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1508" y="4783015"/>
                <a:ext cx="7549661" cy="1038105"/>
              </a:xfrm>
              <a:prstGeom prst="rect">
                <a:avLst/>
              </a:prstGeom>
              <a:blipFill>
                <a:blip r:embed="rId3"/>
                <a:stretch>
                  <a:fillRect l="-646" b="-70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8314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Tensor Decomposition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901" y="2627518"/>
            <a:ext cx="4350971" cy="123373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207" y="4463540"/>
            <a:ext cx="3976076" cy="170794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66969" y="1940583"/>
            <a:ext cx="4486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CP </a:t>
            </a:r>
            <a:r>
              <a:rPr lang="en-US" altLang="zh-CN" dirty="0" smtClean="0"/>
              <a:t>Decomposition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83491" y="4042133"/>
            <a:ext cx="4486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Tucker</a:t>
            </a:r>
            <a:r>
              <a:rPr lang="en-US" dirty="0" smtClean="0"/>
              <a:t> </a:t>
            </a:r>
            <a:r>
              <a:rPr lang="en-US" altLang="zh-CN" dirty="0" smtClean="0"/>
              <a:t>Decomposition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408227" y="1716149"/>
                <a:ext cx="2680349" cy="8697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sup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(1)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⊗…⊗</m:t>
                          </m:r>
                        </m:e>
                      </m:nary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8227" y="1716149"/>
                <a:ext cx="2680349" cy="86972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29637" y="3244385"/>
            <a:ext cx="1823427" cy="173039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08431" y="3776805"/>
            <a:ext cx="3324583" cy="44999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908431" y="5447323"/>
            <a:ext cx="57892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Tensors are decomposed to a </a:t>
            </a:r>
            <a:r>
              <a:rPr lang="en-US" b="1" dirty="0" smtClean="0"/>
              <a:t>sequential </a:t>
            </a:r>
            <a:r>
              <a:rPr lang="en-US" b="1" dirty="0"/>
              <a:t>multiplication</a:t>
            </a:r>
            <a:r>
              <a:rPr lang="en-US" b="1" dirty="0" smtClean="0"/>
              <a:t> of some 3-order tensors</a:t>
            </a:r>
            <a:endParaRPr lang="en-US" b="1" dirty="0"/>
          </a:p>
        </p:txBody>
      </p:sp>
      <p:sp>
        <p:nvSpPr>
          <p:cNvPr id="12" name="Rectangle 11"/>
          <p:cNvSpPr/>
          <p:nvPr/>
        </p:nvSpPr>
        <p:spPr>
          <a:xfrm>
            <a:off x="6021764" y="2705426"/>
            <a:ext cx="672123" cy="3751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6025663" y="2636134"/>
                <a:ext cx="4611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5663" y="2636134"/>
                <a:ext cx="461107" cy="369332"/>
              </a:xfrm>
              <a:prstGeom prst="rect">
                <a:avLst/>
              </a:prstGeom>
              <a:blipFill>
                <a:blip r:embed="rId7"/>
                <a:stretch>
                  <a:fillRect r="-35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oup 16"/>
          <p:cNvGrpSpPr/>
          <p:nvPr/>
        </p:nvGrpSpPr>
        <p:grpSpPr>
          <a:xfrm>
            <a:off x="6996409" y="2707793"/>
            <a:ext cx="755810" cy="378395"/>
            <a:chOff x="7903636" y="1690688"/>
            <a:chExt cx="755810" cy="378395"/>
          </a:xfrm>
        </p:grpSpPr>
        <p:sp>
          <p:nvSpPr>
            <p:cNvPr id="23" name="Rectangle 22"/>
            <p:cNvSpPr/>
            <p:nvPr/>
          </p:nvSpPr>
          <p:spPr>
            <a:xfrm>
              <a:off x="7903636" y="1693945"/>
              <a:ext cx="755810" cy="3751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7903636" y="1690688"/>
                  <a:ext cx="46110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03636" y="1690688"/>
                  <a:ext cx="461107" cy="369332"/>
                </a:xfrm>
                <a:prstGeom prst="rect">
                  <a:avLst/>
                </a:prstGeom>
                <a:blipFill>
                  <a:blip r:embed="rId8"/>
                  <a:stretch>
                    <a:fillRect r="-78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8" name="Rectangle 27"/>
          <p:cNvSpPr/>
          <p:nvPr/>
        </p:nvSpPr>
        <p:spPr>
          <a:xfrm>
            <a:off x="8090367" y="2711050"/>
            <a:ext cx="755810" cy="3751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9451768" y="2677741"/>
            <a:ext cx="833278" cy="3751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10946289" y="2677741"/>
            <a:ext cx="843084" cy="3751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10863833" y="2626528"/>
                <a:ext cx="4611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−1 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63833" y="2626528"/>
                <a:ext cx="461107" cy="369332"/>
              </a:xfrm>
              <a:prstGeom prst="rect">
                <a:avLst/>
              </a:prstGeom>
              <a:blipFill>
                <a:blip r:embed="rId9"/>
                <a:stretch>
                  <a:fillRect r="-94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8054742" y="2662234"/>
                <a:ext cx="4611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4742" y="2662234"/>
                <a:ext cx="461107" cy="369332"/>
              </a:xfrm>
              <a:prstGeom prst="rect">
                <a:avLst/>
              </a:prstGeom>
              <a:blipFill>
                <a:blip r:embed="rId10"/>
                <a:stretch>
                  <a:fillRect r="-77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9376871" y="2700178"/>
                <a:ext cx="4611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6871" y="2700178"/>
                <a:ext cx="461107" cy="369332"/>
              </a:xfrm>
              <a:prstGeom prst="rect">
                <a:avLst/>
              </a:prstGeom>
              <a:blipFill>
                <a:blip r:embed="rId11"/>
                <a:stretch>
                  <a:fillRect r="-103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Connector 19"/>
          <p:cNvCxnSpPr>
            <a:stCxn id="12" idx="3"/>
            <a:endCxn id="23" idx="1"/>
          </p:cNvCxnSpPr>
          <p:nvPr/>
        </p:nvCxnSpPr>
        <p:spPr>
          <a:xfrm>
            <a:off x="6693887" y="2892995"/>
            <a:ext cx="302522" cy="56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endCxn id="32" idx="1"/>
          </p:cNvCxnSpPr>
          <p:nvPr/>
        </p:nvCxnSpPr>
        <p:spPr>
          <a:xfrm flipV="1">
            <a:off x="7752219" y="2846900"/>
            <a:ext cx="302523" cy="184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10263601" y="2830406"/>
            <a:ext cx="600232" cy="25699"/>
          </a:xfrm>
          <a:prstGeom prst="line">
            <a:avLst/>
          </a:prstGeom>
          <a:ln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endCxn id="33" idx="1"/>
          </p:cNvCxnSpPr>
          <p:nvPr/>
        </p:nvCxnSpPr>
        <p:spPr>
          <a:xfrm>
            <a:off x="8844121" y="2884844"/>
            <a:ext cx="532750" cy="0"/>
          </a:xfrm>
          <a:prstGeom prst="line">
            <a:avLst/>
          </a:prstGeom>
          <a:ln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/>
              <p:cNvSpPr/>
              <p:nvPr/>
            </p:nvSpPr>
            <p:spPr>
              <a:xfrm>
                <a:off x="6642318" y="2284489"/>
                <a:ext cx="42319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Rectangle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2318" y="2284489"/>
                <a:ext cx="423193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/>
              <p:cNvSpPr/>
              <p:nvPr/>
            </p:nvSpPr>
            <p:spPr>
              <a:xfrm>
                <a:off x="7702098" y="2337393"/>
                <a:ext cx="42851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2098" y="2337393"/>
                <a:ext cx="428514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/>
              <p:cNvSpPr/>
              <p:nvPr/>
            </p:nvSpPr>
            <p:spPr>
              <a:xfrm>
                <a:off x="8664863" y="2329279"/>
                <a:ext cx="42851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Rectangle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4863" y="2329279"/>
                <a:ext cx="428514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49"/>
              <p:cNvSpPr/>
              <p:nvPr/>
            </p:nvSpPr>
            <p:spPr>
              <a:xfrm>
                <a:off x="9093377" y="2329279"/>
                <a:ext cx="61542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Rectangle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3377" y="2329279"/>
                <a:ext cx="615425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 50"/>
              <p:cNvSpPr/>
              <p:nvPr/>
            </p:nvSpPr>
            <p:spPr>
              <a:xfrm>
                <a:off x="10169595" y="2337393"/>
                <a:ext cx="39581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Rectangle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9595" y="2337393"/>
                <a:ext cx="395814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/>
              <p:cNvSpPr/>
              <p:nvPr/>
            </p:nvSpPr>
            <p:spPr>
              <a:xfrm>
                <a:off x="10635161" y="2314504"/>
                <a:ext cx="69910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Rectangle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5161" y="2314504"/>
                <a:ext cx="699101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>
          <a:xfrm>
            <a:off x="6003921" y="1749983"/>
            <a:ext cx="31902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Tensor train (TT)</a:t>
            </a:r>
            <a:r>
              <a:rPr lang="en-US" dirty="0" smtClean="0"/>
              <a:t> </a:t>
            </a:r>
            <a:r>
              <a:rPr lang="en-US" altLang="zh-CN" dirty="0"/>
              <a:t>Decomposition</a:t>
            </a:r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5455138" y="1851330"/>
            <a:ext cx="0" cy="39945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66969" y="4001802"/>
            <a:ext cx="498816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8006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CP Decomposition for distributed text tensor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H2020-MSCA-ITN Grant Agreement N. 721321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D9C64-5BF8-7D40-8AA9-E4B10EEAF291}" type="slidenum">
              <a:rPr lang="en-US" smtClean="0"/>
              <a:t>18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8681" y="1815734"/>
            <a:ext cx="6276975" cy="313372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838200" y="5736543"/>
            <a:ext cx="1081844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222222"/>
                </a:solidFill>
                <a:latin typeface="Arial" panose="020B0604020202020204" pitchFamily="34" charset="0"/>
              </a:rPr>
              <a:t>Zhang P, Su Z, Zhang L, </a:t>
            </a:r>
            <a:r>
              <a:rPr lang="en-US" sz="1400" b="1" dirty="0">
                <a:solidFill>
                  <a:srgbClr val="222222"/>
                </a:solidFill>
                <a:latin typeface="Arial" panose="020B0604020202020204" pitchFamily="34" charset="0"/>
              </a:rPr>
              <a:t>Wang B</a:t>
            </a:r>
            <a:r>
              <a:rPr lang="en-US" sz="1400" dirty="0">
                <a:solidFill>
                  <a:srgbClr val="222222"/>
                </a:solidFill>
                <a:latin typeface="Arial" panose="020B0604020202020204" pitchFamily="34" charset="0"/>
              </a:rPr>
              <a:t>, Song D. A quantum many-body wave function inspired language modeling approach. </a:t>
            </a:r>
            <a:r>
              <a:rPr lang="en-US" sz="1400" dirty="0" smtClean="0">
                <a:solidFill>
                  <a:srgbClr val="222222"/>
                </a:solidFill>
                <a:latin typeface="Arial" panose="020B0604020202020204" pitchFamily="34" charset="0"/>
              </a:rPr>
              <a:t>In Proceedings </a:t>
            </a:r>
            <a:r>
              <a:rPr lang="en-US" sz="1400" dirty="0">
                <a:solidFill>
                  <a:srgbClr val="222222"/>
                </a:solidFill>
                <a:latin typeface="Arial" panose="020B0604020202020204" pitchFamily="34" charset="0"/>
              </a:rPr>
              <a:t>of the 27th ACM </a:t>
            </a:r>
            <a:r>
              <a:rPr lang="en-US" sz="1400" b="1" dirty="0" smtClean="0">
                <a:solidFill>
                  <a:srgbClr val="222222"/>
                </a:solidFill>
                <a:latin typeface="Arial" panose="020B0604020202020204" pitchFamily="34" charset="0"/>
              </a:rPr>
              <a:t>CIKM</a:t>
            </a:r>
            <a:r>
              <a:rPr lang="en-US" sz="1400" dirty="0" smtClean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222222"/>
                </a:solidFill>
                <a:latin typeface="Arial" panose="020B0604020202020204" pitchFamily="34" charset="0"/>
              </a:rPr>
              <a:t>2018 Oct 17 (pp. 1303-1312). ACM.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338451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H2020-MSCA-ITN Grant Agreement N. 721321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D9C64-5BF8-7D40-8AA9-E4B10EEAF291}" type="slidenum">
              <a:rPr lang="en-US" smtClean="0"/>
              <a:t>1</a:t>
            </a:fld>
            <a:endParaRPr lang="en-US"/>
          </a:p>
        </p:txBody>
      </p:sp>
      <p:sp>
        <p:nvSpPr>
          <p:cNvPr id="8" name="AutoShape 4" descr="data:image/png;base64,iVBORw0KGgoAAAANSUhEUgAAA0IAAAQ4CAYAAAAkQGxdAAAgAElEQVR4XuydCbhW09uHnyKijMmQmUwZ/8aihIyVJHNkSFQyRGVsMidECsmUIdEgs2RIZE6IEpK5zJJQir7rXsc632p75857zj5n/9Z1dXXOefe791r3Gvb6redZz6q2ZMmSJaYkAiIgAiIgAiIgAiIgAiIgAgkiUE1CKEG1raKKgAiIgAiIgAiIgAiIgAg4AhJCaggiIAIiIAIiIAIiIAIiIAKJIyAhlLgqV4FFQAREQAREQAREQAREQAQkhNQGREAEREAEREAEREAEREAEEkdAQihxVa4Ci4AIiIAIiIAIiIAIiIAISAipDYiACIiACIiACIiACIiACCSOgIRQ4qpcBRYBERABERABERABERABEZAQUhsQAREQAREQAREQAREQARFIHAEJocRVuQosAiIgAiIgAiIgAiIgAiIgIaQ2IAIiIAIiIAIiIAIiIAIikDgCEkKJq3IVWAREQAREQAREQAREQAREQEJIbUAEREAEREAEREAEREAERCBxBCSEElflKrAIiIAIiIAIiIAIiIAIiICEkNqACIiACIiACIiACIiACIhA4ghICCWuylVgERABERABERABERABERABCSG1AREQAREQAREQAREQAREQgcQRkBBKXJWrwCIgAiIgAiIgAiIgAiIgAhJCagMiIAIiIAIiIAIiIAIiIAKJIyAhlLgqV4FFQAREQAREQAREQAREQAQkhNQGREAEREAEREAEREAEREAEEkdAQihxVa4Ci4AIiIAIiIAIiIAIiIAISAipDYiACIiACIiACIiACIiACCSOgIRQ4qpcBRYBERABERABERABERABEZAQUhsQAREQAREQAREQAREQARFIHAEJocRVuQosAiIgAiIgAiIgAiIgAiIgIaQ2IAIiIAIiIAIiIAIiIAIikDgCEkKJq3IVWAREQAREQAREQAREQAREQEJIbUAEREAEREAEREAEREAERCBxBCSEElflKrAIiIAIiIAIiIAIiIAIiICEkNqACIiACIiACIiACIiACIhA4ghICCWuylVgERABERABERABERABERABCSG1AREQAREQAREQAREQAREQgcQRkBBKXJWrwCIgAiIgAiIgAiIgAiIgAhJCagMiIAIiIAIiIAIiIAIiIAKJIyAhlLgqV4FFQAREQAREQAREQAREQAQkhNQGREAEREAEREAEREAEREAEEkdAQihxVa4Ci4AIiIAIiIAIiIAIiIAISAipDYiACIiACIiACIiACIiACCSOgIRQ4qpcBRYBERABERABERABERABEZAQUhsQAREQAREQAREQAREQARFIHAEJocRVuQosAiIgAiIgAiIgAiIgAiIgIaQ2IAIiIAIiIAIiIAIiIAIikDgCEkKJq3IVWAREQAREQAREQAREQAREQEJIbUAEREAEREAEREAEREAERCBxBCSEElflKrAIiIAIiIAIiIAIiIAIiICEkNqACIiACIiACIiACIiACIhA4ghICCWuylVgERABERABERABERABERABCSG1AREQAREQAREQAREQAREQgcQRkBBKXJWrwCIgAiIgAiIgAiIgAiIgAhJCagMiIAIiIAIiIAIiIAIiIAKJIyAhlLgqV4FFQAREQAREQAREQAREQAQkhNQGREAEREAEREAEREAEREAEEkdAQihxVa4Ci4AIiIAIiIAIiIAIiIAISAipDYiACIiACIiACIiACIiACCSOgIRQ4qpcBRYBERABERABERABERABEZAQUhsQAREQAREQAREQAREQARFIHAEJocRVuQosAiIgAiIgAiIgAiIgAiIgIaQ2IAIiIAIiIAIiIAIiIAIikDgCEkKJq3IVWAREQAREQAREQAREQAREQEJIbUAEREAEREAEREAEREAERCBxBCSEElflKrAIiIAIiIAIiIAIiIAIiICEkNqACIiACIiACIiACIiACIhA4ghICCWuylVgERABERABERABERABERABCSG1AREQAREQAREQAREQAREQgcQRkBBKXJWrwCIgAiIgAiIgAiIgAiIgAhJCagMiIAIiIAIiIAIiIAIiIAKJIyAhlLgqV4FFQAREQAREQAREQAREQAQkhNQGREAEREAEREAEREAEREAEEkdAQihxVa4Ci4AIiIAIiIAIiIAIiIAISAipDYiACIiACIiACIiACIiACCSOgIRQ4qpcBRYBERABERABERABERABEZAQUhsQAREQAREQAREQAREQARFIHAEJocRVuQosAiIgAiIgAiIgAiIgAiIgIaQ2IAIiIAIiIAIiIAIiIAIikDgCEkKJq3IVWAREQAREQAREQAREQAREQEJIbUAEREAEREAEREAEREAERCBxBCSEElflKrAIiIAIiIAIiIAIiIAIiICEkNqACIiACIiACIiACIiACIhA4ghICCWuylVgERABERABERABERABERABCSG1AREQAREQAREQAREQAREQgcQRkBBKXJWrwCIgAiIgAiIgAiIgAiIgAhJCagMiIAIiIAIiIAIiIAIiIAKJIyAhlLgqV4FFQAREQAREQAREQAREQAQkhNQGREAEREAEREAEREAEREAEEkdAQihxVa4Ci4AIiIAIiIAIiIAIiIAISAipDYiACIiACIiACIiACIiACCSOgIRQ4qpcBRYBERABERABERABERABEZAQUhsQAREQAREQAREQAREQARFIHAEJocRVuQosAiIgAiIgAiIgAiIgAiIgIaQ2IAIiIAIiIAIiIAIiIAIikDgCEkKJq3IVWAREQAREQAREQAREQAREQEJIbUAEREAEREAEREAEREAERCBxBCSEElflKrAIiIAIiIAIiIAIiIAIiICEkNqACIiACIiACIiACIiACIhA4ghICCWuylVgERABERABERABERABERABCSG1AREQAREQAREQAREQAREQgcQRkBBKXJWrwCIgAiIgAiIgAiIgAiIgAhJCagMiIAIiIAIiIAIiIAIiIAKJIyAhlLgqV4FFQAREQAREQAREQAREQAQkhNQGREAEREAEREAEREAEREAEEkdAQihxVa4Ci4AIiIAIiIAIiIAIiIAISAipDYiACIiACIiACIiACIiACCSOgIRQ4qpcBRYBERABERABERABERABEZAQUhsQAREQAREQAREQAREQARFIHAEJocRVuQosAiIgAiIgAiIgAiIgAiIgIaQ2IAIiIAIiIAIiIAIiIAIikDgCEkKJq3IVWAREQAREQAREQAREQAREQEJIbUAEREAEREAEREAEREAERCBxBCSEElflKrAIiIAIiIAIiIAIiIAIiICEkNqACIiACIiACIiACIiACIhA4ghICCWuylVgERABERABERABERABERABCSG1AREQAREQAREQAREQAREQgcQRkBBKXJWrwCIgAiIgAoUS+OWXX+yff/6xOnXqFHqL2H3v999/tx9++ME22WST2OVNGRIBERCBYhKQECom3WW495IlS2zevHm2ePHilHdZfvnlbdVVV7Vq1aotw1Oq3lfhNmHCBBs0aJA1a9bMTjvtNFtxxRWLXtD58+fbzJkzbe7cue5ZNWrUsC233NJNlqpXr1705yfhAd999519+OGHrj532mknW2mllbIW+4svvrDPPvvM1llnHdtmm22yXl+sC+jHo0ePtoceesjatm1rbdq0seWWW65Yj8vrvnHOW14FKeLF3377rV1//fX2/PPP2zvvvGPjx4+3Aw44IOMTEUu//vqrE03ZEm26du3a2S4r08///PNPu+uuu2zUqFE2ceJEu+yyy6xXr15l+ozyullFjfvlVb5cnvPzzz/bjTfeaJ9//rmdf/75tt122+XytXK5hvfjwoULS5+18sorZxy/GZN+++0313dWWWUVW2GFFcoln3pIMglICMW03nlJnXvuuXbbbbelzeHGG29sp556qp100km20UYbxbQk5ZstVmvbtWtnTz75pBtAmbA0bNiwKJlgkGYCMWDAAHviiSfcM/yzXn/9dfc7dcSkt3v37lavXr2i5CMpN7333ntdW19vvfXskUcesd133z1j0VlIOOuss4zv0Zf69etXYS9URPKxxx5rb7/9tu2yyy724IMPWv369WNRdXHOWywAmTlrCQL2ueeec1maNGmS7bXXXhmzF45F2cpx//332/HHH5/tsjL9PPqOGTJkiHXs2LFMn1FeNyvPcb+8ypTvc1hkYYwhnXHGGU6416xZM9/bFOX6N99801q3bm1z5sxx97/ooovs8ssvT7sY9Morr9ghhxxie+yxhxu/GfOVRKBYBCSEikV2Ge/7999/u9W5q6++2t2pRYsWdvPNN7uJNS+wTz/91O655x4nlLA+sJrXoUOHcrF+LGPRivp1Vp0uueQS9xJgosIEoxjuHriSMLEeOHCgW7lC6Jx33nmlAzaT8KFDh7p64fkjR460rbfeuqhlz3bzL7/80r7//nvbdddds11a1M9/+uknmz59uqufXK1lrPheeuml7h+JvtGnT5+MVhVE8JFHHunqhwneDTfckJMVqRiFZ6JGHlh9P+qoo1y/XWONNf7zqIqoo1zzVgwuleWetFmEyjPPPGPbb799Tv05KjSodyzUjNeM3z/++KMr/l9//eVW7w8//PByx8FktHfv3u65FSHG8i0w4/vkyZOtQYMGS/Wf8hr3881veV4PF8Y7rOBYhs4+++zYeIzwvjzzzDNt2LBhDsk+++xjw4cPT7k4yFh/5ZVXujGedyjzmmJ7vrCoySLV+uuvrwXL8my0MXmWhFBMKiJVNsKXVKqJHAPGiBEjrFOnTm6yd/HFF7t/tWrVinGpip81XopMtLGSFcOPH7M9QuvCCy90hcHawMAdddVicL399tudS9QDDzxgdevWLX7hUzzh1VdftWuvvda59dx6663lvvLss/TJJ5+4VUCsdV27ds3LDYf23aVLF7vvvvvc7fbcc0/HlIWBVCmc3PP5QQcd5F68xWgPuVYqkwHaJZO4aB+t6DrKlLdcy1eVrwuF0I477uhcHLfaaquMRY4KoTi6nlUWIYRr1U033eSsAywsperLxR73K0P7/uabb4y2irDOdZGpvMoVLkzhrTF27Fjnvh5NWI1OPPFEN6dhfrPpppsWLYssQtCm7rjjDluwYEFO/bpomdGNK4yAhFCFoc/+4GxCiDsw+OMPzEuCwYUVFG8ez/4EXVEIgXBAx3SfabBmQk6ddO7c2e3pqojEpOGEE05wj67IVV/cHRo3buzyke+kcPbs2U7Avfjii6UIx4wZ49wOU6WwzHyeaQWyIuok+sy41FEcWMQxD6EQlxAq/xoKhWgcFjXKn0DlfyLvQlz5EUCkdFb9Z5991g488EC32MgiYzGtQeFiRa79uvLXhEoQJSAhFOM2kYsQIvuhb/D+++9f6lOL5QKrEa4YWCf4R5CFMPm/s3Gb67mWweGPP/5wl4WbePk7gxmWj9VWWy3jihPX4h62aNEiJ9BSBXZgNYYJBikM/hA+h+/6PPsAEqxep8sDZUAcshmT53Nduo2WPIeVRhjgS51L8ImoiT+br3O25uU3VMOCFTw2TKcKAhBuvOY6z4W/UyeUm/yH34UXLBAMUSHE6hdco+0BHpQxXV6iQTz8Rlb+TqAIyoG1I7rxm+fhehAVQlxPyrYZlu/26NHDmjRp4kQU6eSTT7bBgwf/x7riVxT33ntve+mll9y+jmwvubAtkJd07bvQvkE5cXelP9HmYQT7Quoo17ym6l9wY1M1z1199dVdHtLljWvT9VH+Trtj3PD3SdfWaVP0RT+eRMcfXASj7TDdvfwmap7N98LxwX+nkL4SfZ5v59QVfYrxoVu3bs6lMVtb8veKunPmIv7pr4zB9D/KwfgZBnsJx3HqgLaark/Cij5Ju0vVJ8lnrhahsm5zIe+wfTCGRccOGNBm2R+Ia6IXQtQ/4wpjfaHjfjH6erq2y7hKXVK3/Ew5/SQ/02f+fnCiPmkfqerT34M2Qn2F77NCx62wLdOH6Q88P1V/ZRzIFgDmzjvvdK5upFSLU35hFzGEG/G22267FE7avA9Akss72/cN2kn0nUabgdkFF1ywVL8myBG86PdREUYd8Fm2OUMYHMIHhuB57DXk91zmGtnmDvq87AhICJUdyzK/U65CiEnioYceWroR0Uc0ik7aU22G/eijj+yYY45xEx4/8ISr02y6vOKKK5xvL//zQiLh705kNqJx+cTz2ATO3qWXX355KR6YwPv3728777xz6d9DCwF7oIhghPsW+0DIF4l9JAyeDB49e/Z0Is+n9u3bu306octZdFNzquhO77//vtt7hSVnzTXXdKZ3GOL7z76TI444Im1del7vvfeeu4ayYsbPNzHgY53BZQ1rB4Pvxx9/7G6Dnzd+++HepnBF1AeB4EXAqpoP1EBZ2EdGfTKA4yZB4Aii6EXTFlts4Vz2dthhBzeRIhIW9ctqHZv5ibRGYu8TbmxeYEXdfahv3NTCuiF/5IvVPF6YYdCCVJxyicCF2Mct7pprrnH5QdykCppAWXBzgAltA/GEKx4p1QZ33PWoc9qCd3WijmkLiFwsTuFEtNC+MWPGDDv66KONtheyz7WOyH++eQ3HBSaPcKEf0w9pbz5gQ7q88cx8+mjUVezdd991opW6ok0ySWKM8WMI989ldZ9JB+MJIoR69YsnfB/XSMYLrIV+clZIX/HtMtoXaAe03/32288tmpD/XIUQ9wzH8FyEEJERcYN+9NFHXZbYU8TeNu9Kyd/p0/RbxkWYR/skbXnttdd2rrtvvfWWuw9jA/2b+4WT2GxCqFhtjnGasZzxkz4RJvoJbZS69f359NNPTznE+oUo2lQYzCLVmJJvWQrt6+neBdQj+0hJUVf38FnRz4hYyL5X2h7RMmmHjNd4fvBOZ9GG5IPJ8DNthHcBYzGp0LL4aHx9+/a1adOmucUnFpqi/TDXPZi8V4477jh74403XL5oz61atSpFxjOYW7Bfjn7t2yrthX1PlNe/7xmnw7YSckd0PPbYY+4dQB8Ix/bDDjvMvXfJi99DGq2zkB8MyC8M/B5BxgT2YrEwx7ua8SF0RQzrmn7PHIH3Ie/XuAWySNdek/T3+Aqh33+nZ5tNnWp2ww1mMYl+Up6NI1chFJ2ch4IndOOKDo7hABmaqcPJD4MSE0Em7gzCrNR49ySipdG5ffKRXliJZwBiNYeBjRUgBhIGPPbM8JImhflmQPnf//7n/sb3GbyIDEZiUGRjMYMZoiXMA5M7zO0+hZMg/had/BLljZVFBjEmwEyUEVmIBYQV+csUFjdkw/1zmcRH2wyCEXfGW265xRiUeWGxSZMJHqtT7OPB5e7uu+8uDfkcnewgPBiUySv3Q0Ty/XDvjF/Nf/jhh81PJHDTY3LPoO2tHp6J95dGtMIDKxIvveiG1bBd8mKnbskv7YR9O7BFpDz++ONOVPlVfK4jEhCJvWx8N7RuZepbPBPRgLsEE2JW50lR9wpCx5Jv7s2zwsiL0bry5WYSRV0wkUJA+rZAOWjHPMu/kAvtG2FbDyfS+dZRPnlN1b9woSUxAaDv0AbS5S2fPhqNysekk/GGOr/qqqtce6euGZuYCLDAgSjbcMMNSy0g6eqfvs+9CJ3OmMOiCdx8X6GtIeoYN0iF9BX/7FRtAosEz6XNkgoVQoxf0T1t5JX+FQZSCcconscCAEIPwXrKKae4PIRjA7+HfZLJIYIKd1wsHvQZ2m0q1+lMQqiQ/pFrm/MTc8ZcxmHaQdjv/MSaxR4mnUyE2QvLQhnjE+0Ii5Bfbc913M+n/xTa19O141CMREVxus/CxUwv+mj7CEUsI2EkzExiqtCy8D3aHmOhd6tmPEeYkQcWOFgQpW0x/mdzYwtd+eFEQAfuw3cRHAiI6667bqmooOHiANwYS7AIM69gkQuRQR6863m4h5f+xvuVd4Hvx7wHYMX1MOQdQn9i0YPFhc0226zUEybch81iAu/Zfffd1+WVdx1jGYn2iMDz5Q/rAvFIfv3iRnTelOm9Vyk/mzjRbNAgM6x5hx2GWwE++Wbz55sxV2vSJHbFiq8QAhVA77rLjBDSEkJpo15FhVA4yIabxsPJKXj9IMtkhYkEq4ykcNBkgGMiw0uIyaD33+W66CoQAxarNqzYe0sRgzYrkwxw0edH882gwqDI6ufUqVPdZI0JFYMZ4uDggw92Aw3uTk2bNnV5ja6uMLAxQGLtiD7Pu0yxQs29mGCstdZa7j4MngyYTLIyhTUO3RBLmujE0glYrr3br+oiXKJ7dryY5LPwJRGd3OFDjVsY1oVoIIGo+MP65Sdx0eeFFomwPsN7RlmFkycmhdRNo0aNnAtOGOkw+qyQXS6r454nbprnnHOOC37B/f2qIRPjcFLqX6SELkcs8aJLl5+wX0TLF7KOWp0K7RtMJBBaBEVIFeghUx0Vmtdo//LCn35MdDpe+FhpMuUteo8wIEvYR6OWnXBFlLGFCVN0bMl1QkC7Ijrjbrvt5lZgfWLFl4UEUnivQvtKpvEh/KxQIUT+WQRiQuYTllasnKE1LRoEh+cx0aKfMd5gRfHjn79P2CfDxRU+f/rpp6158+bu0lAARwVU2F+L3ebou4wHLER5a1c4dkf7SBjiPZUVMdO4X2hZCu3rZSmEZs2a5cYN3tGhdRBBhydBeFZQ2B+iCxOFlCV8d0ePoggn+lGrTrb3IGKWxU3eMZzt5j1RfB/bfPPNS+c6vJcZt5iDRPsdYzzzEvJGG/fh7MP70y8QbV6gwIx2zrEK9L0w7Hqqfu0X1uAXne/4BZpx48a5hcBwr3DIJxRjPI/xaYMNNsiGqfJ+Pnq0GWHSET3M21m0xBOI40PGjDEbOJCDFmNVPgmhWFXH0pkp1CIUnWCEE+9wA6KfUPKSJOqZdwEKB01EBZMQVt5IobtNNnM4L3QGbEzKTNpJ4SQ9nGSxtymMrBZ+Fn3xhZ9F85Bp82P4oih0b08owihPvsEHopO0qGhJd6ZL9HuhAAtfWFHGmSY7fBYy4WUDF1L4vGi44LBdRl0DwwlwlE2mFdFM3dAHSmA1nNW/6Kqib9O4FrJ6STkQiqRQYITiKxScqdpx+L2QS6F9I9tm70wr84XmNewnmaLsZcpbpj4aCqhoHw3LE7bxkF+hfdC3T8Y1VmFJYd0W2lfCRZ7oAkuhm6rzdY3z/YDnsfLtx03+zoQvuvKcSghF+2To+hid7KVrd8Vuc9H+jvsj4pwyp3I/zPQ+iI5X0TIWWpZC+3pZCqFQ4HHfli1bOpcxvCei1pdMwWgKKUumNh+O5fmePxUNmuDHb9zGsJ6E0eTCMYZFShYv/bEDYR58m4++C7N5bGSLBpnpncW+I7wF8CYghQs+4fcq+gy7cp/i4lbPwfL9+pWIIX5nqwMHmr/7bomHV8wOyJUQKvdWkvsDCxVC0RWacODxwRTWXXfdlGZochcOmtFJYiYRwndZwcF/mQk2LzQGC1adWdnKJIQyiZ2yEkLpJsW518jSQpDvhZPkXO6TzYUj3efZBFS6iWdUCEVfDOH3MuU/nMxmmrRnin5W6MvTi29euN6fPFz1YyUQ1wZcrRBNYQCFqG+8P2QwkxsJHNJ9XmjfyEcIReuo0Lxme6av71yFULQfZvoe7ph+r104MQ/LkinqX7Qtsqjy9ddfu70JfI8DGtlD5/eXZBJC0cWGdH0l6tePNTEUJt7NslCLUD5WUJ4b3S9E28c1J1UI+Ex9MpPrY7rvFbvNefGCpYO2wvuC9wTWPya/UcZhGVK5eOc6aU+16FHWfb0shRD3irpKIogR6ohG3LV8ylUI5fpO9xZ274bsF9/Cc35yPdw6yiQMmsCcBDHBuxThx2de7ERd0dOx9X0reohxtoOPwzEsVfCGbAsZ6T5flgipucwjKsU1V1xh9vffZn36MDE0u+ACM8Kl/2udjlMZ4iuEADdiRIlbHP9vuGGcuJVLXnIVQmGnSxfOOToBwc+VvTW4akQPmix0sscLzG8IxPcbNxrMwggQf2hfOotQeQihkCfmdv5l82mOVnR0NSvVSzlT48hHCIXuCGUlhDJNCtNZt3w0Ir9PpiyEUD6WNO9SF+Y9Wg/sC2JShftQeDZFaPEK6yqfiV5oHSi0b2QTJZmEbKF5zfbMYgoh2itusvj74zbJRn1WaxEXr732mpvEMcFKFSEx2n+4FwIWt1nOYGLCxD2nTJmSMhx7oX0l00JJIRahqKtovkIo3EvomUT3rPm/5yqE2LPng2REF0nCPlnsNkfd4fpLf8J1iT7GfrV0kfmyLcCVlRAqi75e1kKI++GixfsqDBYUPZi5rIUQz/UeHSwy8TysuHgt4O7+1VdfOZfUMFBJrhOjaNAEXNVwZ2cRKzwSIdN465/lo14ylkTfr9lc17ONkfkIoXSeA/n2+1wZxvY69gctXGg2cyabwIhoYzZ0aIlr3FFHmVWvHrusx1cIxQ5V+WcoVyHkfWXJod+YHA1jGfq4Y35m9YPBJ9WhZoVM9sJNnVExlm6Sl6v7W1lZhEJOUZe/XGs3GsUoulE71X34Dv/YLB7dzxO13oVR70J3pkInd9HJTlQIhROedOc6RMtUnkLIhyAmcEb0EMuwPsljqnDaYVsO3S9DN6jovgnuFUZgCl1NC+kb3C+fF260jgrNaybXtbBOi2ER4v5YaxAv7D3E9YnEnjzcFvGRz3URIlw9Dq1I6SZ+hfaVcA9bdNXc71MjwESuFqFoPvKZEIUbvrEEEaXSByFBsBClKkyZ+mS4lyvXPULFbHPhu4i9It4CkEnMLIsQKrQshfb1QoRQON6kayf0IfbCIBbhEd23UwwhxPiLmMAaz3vdH3fAAidt0Ac+yvX96a9jkQAXP9qtT+HRH/5vUddcOPHOTZei79dsUV2zjcvhOybq4hYNjx++y8MFuHz6fb4cdX3ZEJAQKhuORblLLkKITafsnWA1nE2ydNwwpLXPGMGqdLIAACAASURBVJ2WiFEEMvApGm3F/z3TC4CN6ExkGHDCyUI6UZNpI3+hQijMQ/TFHj4vurcl3GTPJs0wQEQ+FYhYoez+YLjo5uTwXuQHcUoEPX+WTzixw2oWhgkNJy288PzerUyTu6ivciarT+jHTD6jbjNEzWNTd5jw3ccaVI8VnSxnj2Ta9B+KrlxdCr2PPC5v7CELo26F9ZnupPKQZziBDSdj0bYQruTzPFYqd911V1f2QvoG3wsPhI3uh4syjdZRoXnNtq/C13GmvGW6R6YN7HBipZhoaNR7KneuXPpcpnYfTlJydY3L1FfC9hRdzKEdEa6Y8ZaUzeWGa6J5T2eFZnLJteHZIt4davfdd3djOm3QR34kb+yVIFCKT5mEUDjeRC2x6b5XzDaXrg+F7TCTa1x0rwgMMo37hZal0L6erl2HQjvcHxe+w/luOOEmWBDWIMaMVBHJwnYYCr5oWyu0LIxFtDsCNkQ9R3Lpv5muwb21devWpcd+pDpANdqHiLDIfCcMAc8iLK73vO9JYXtPN8fx+QqFUNRayjXhmIAXDf2OCK/RNod7Nn3LH3lR6H7YZWWq7xdGQEKoMG5F/1Z00x8vPybMnMODZeH77783opXwkmSygkmfl1roMxzNZNQcnc5HP9OgGX4WvpDClw0rNgxqRHhi8oqLDJ+T8PEnOAODejhJjfrnhkEZop+Feci0byE6YUEMEhkO8cGLk/wjDomeRYhW8sphcWE47nQVHboBcg3igQhI5NXXD3s9GDixvIXuA6HLSxhRxh/uhnuXPz/JR5PKNCGMfhadSId7H3jJcjYQAoOJFJbDUCDTfuDiD7LjRYALBALJR9PLNOkKP4uKnXCVjEklIo+JKSHR07lI+ck2loTohDoMmhB1E/H1Fk7koyuooe89EZnID8/xYXxxCwnPQ+KehfQNvpdpnwafZ6ojXvqF5DV8ZqqXfCpGmSagmSyz0fv78sCcMNe0Zya6tCXOMKLOcXPLdpBudOWYxQEWc9iHSH3580ho07jfEfCl0L4SWmFgg/sPfZe+Qrh6Jp2Mu6Rsm7C5JpoP+jp9zp83wpjDog4pXFTyE2M+94s1jA30XfohKYywye9hv6Mt865gHP7ggw9Kjy8g8iLMfJS26Dsmuum9WG0uuiDFmEz4bJ7PeAljODEe+wWI0LrJwgV7SuBJEB8W/rK5HBdSlkL7erp3Rlhuxlks2LQF9khh/WciHW0LjJm4EIZRU/0kO3ocRa7hs6PWznTv9LB9wBrxxvvo008/ddHWqAfeCUR5y/VA5JBNJi+S8LrJkye7aIe0ARKuz0RNZOyg3pkHMU7zDiCRN/otPEjhMRncg/kIrvtYqsNgFIxVWHypC8YCRE00gqO/F+8rHz6bOUN4fh/PTLc3NV3b0N8rloCEUMXyT/v06Es01YUNGzZ0k1YGACYX2VxNwklF6JIQvXfYiaMWl3SuRtyDlzqDtj/ED3HAAMVkmxc3gxAvACYyTFxCH//oBCyMzhb9LFxZi0bDClcVU01YcC944YUX3PkLbLj3iXwRipO8hQe0ZmoeTMQRdrykwnvxHV4YWIBYkSLsczRRv5jteaGHBwqmy0f0RR+a4aNtJeoOwGoZZ4oweSPxUkPsUQcM6JSDlzHWnDAvXMdqIBMrzyT6rGiEwkz7sCgDE1nyR6KsCCJW89NZDHw7SHfwpt+Un07UR9tD1BWR8rKPBeteeFBnuoPyCu0boegPD1T17SJbHXFdvnkNFxOi1tGwPWbKW9jfo30tFFrR+7OSzVlO/rDfVP2IPkKbY1U409iFBRZRQqAA325YdOAQafYaPfXUU+7vjFUclMiEhoUHztki5dNXaN9MyMPDoxnH2OPIpNQLkWwuNzw32mczjSV+cor44WfGqGiEOAQSUfL8Yc7hfqGw37EYw6KXnzjCGRHExDtccAjd/chbKheeYrQ5Jpe4ujKxpg2R6N9EF+V5jBH0RcYf3h/km4Q1AFHt+ykTYhgglrKN+4X0n0L7erp65v3L5Jl3jD9UmHGGciPgGzduXMrCL/rAibYPJ973TLr5mfc+YhcB6VNoIc10oOqyvNNTlY3+wWIa+cs3+fE7k1t29JBj/wz6OfMYxhlETTiGILIQNbybfRvje6kOyoYxdeL7C4vOLJb6wDw8n/cQ74noeMbzWSSJRvELF7YKdcPPl6WuL5yAhFDh7CrlN0eOHOnO9IgeRFpWhUFosMpC8gd28jOnYTPhZvDKtgpcVnnJdh+fJ65b1nwxgWJiQWJ1LHRzyZQPBlkmP6xA5Xq4aLZypfrcH2rqy5pqBa888uLbB/8vK/NCOKT7jj/YlM+ZlNSuXbssb5/TvXKpI24Uh7xmKxATEcYav2rqo0DxdyYTTPSi54hku2eqMcSzKOs68/cNDx7Olr+y+JzJcnR/Zy73jVppWRyDb1mNKcVoc769k0c/XvoxyI8P0XHKt4Flqe9ilCWXOvLXFNJmw/eLP0Q2n2cWei1ingUIFkRYKOSAWxJWF87NITIsKdX+nlye6dsA9801cIp/z+bCIXzfZOrLnm+2d3dF1UMuLHVN4QQkhApnV+m+6Q+WY89HePhXpSuIMiwCIhBbAuEBlkzQwwMNyXR4Mj2/s//Fh9qObaFinrFM7qoxz7qyF1MC4WGiqaJ8suDZpUsXt6iBdZ9ADuxpUxKBykZAQqiy1dgy5NcfrIoZGF/XQlYel+Hx+qoIiEACCIQuc6lcyMJoS7g/4Zqy0047JYBM8YooIVQ8tkm9c+gWmyoMdehayZ4dIrqlcgNPKj+Vu/IQkBCqPHW1TDllAyp7Pdi/8/jjjxubm5VEQAREoKwJhNHkGHPwl/cb9HmW38A/ffr0/wSjKOu8JOV+EkJJqenyK2cYnZX2xV4l76rIYoYPKoMLZjRYQPnlUk8SgWUnICG07Axjf4fw7JtUZ63EvgDKoAiIQKUhwHhDQBPcZtgUzkZ4ghdggWbTMfsKiEpIAALOIvFR1CpNAWOW0ejBrbmGpo9ZMZSdmBHAhZVFDEQQYod9ZwTroE8THIi9fuwNShUsIGZFUXZEICMBCaEENJC5c+caISiZoKy++ur/OScmAQhURBEQgXImQBAQIkMS6poN4gTHIGQ2ES7XXXddCaAyqg/Yvvbaa258JxFZjHDlSiJQFgTwJqEfY8lFdHPEAOeD8Y+9Qdmi1ZZFHnQPESgmgfgKIcJqEi6VCGSElTzhhGJy0L1FQAREQAREQAREQAREQAQKJcCCzKRJZhMmmHXpYvbdd2YDB5pVr27WrZtZ/fqF3rlo34uvEJoyheOiibtsNnas2eDBZv+GbiwaDd1YBERABERABERABERABEQgfwITJ3KirNmAAWa1apn17Gm27bZmCxZwuJpZjx7537PI34ivEKLgiKC+fc3atzdr0KDIKHR7ERABERABERABERABERCBvAksXmzWvbtZnTpms2ZxUrLZE0+Ydepk9vHHZpMnl1iHatTI+9bF/EJ8hRAi6IorzI46ymzVVc0237zEtKYkAiIgAiIgAiIgAiIgAiIQHwJYfTp2LDFezJlTInwWLjRr2dLsm2/MvvrKrE+f+OT335zEVwiNHm12ww1mhHlefnmzfv3MVlghdgCVIREQAREQAREQAREQARFIPIExY8zGjTOrW9esWbOS+fvIkWbsHTrzzFh6d8VXCCW+NQmACIiACIiACIiACIiACIhAsQhICBWLrO4rAiIgApWAwD///GNfffWVffbZZy63HH5av359F2pfoXErQQUqiyIgAiIgAgUTkBAqGJ2+KAIiIAKVlwDnznD+DCfGv/zyy9awYUOrXbu2ffLJJ/bFF1/YHnvsYd26dbM2bdq4w1CVREAEREAERKCqEZAQqmo1qvKIgAiIQA4EJk6caCeddJITPf369XOiZ/nll7dvv/3Wzj//fLvvvvvssssus169euVwN10iAiIgAiIgApWPgIRQ5asz5VgEREAElonA77//bmeeeaYNGzbMtt9+exs5cqQ7Kd6n7777zjp27GhHHXWUHX/88cv0LH1ZBERABERABOJKQEIorjWjfImACIhAkQj89NNPTuA888wzKYUQj/3ggw9s5ZVXts0226xIudBtRUAEREAERKBiCUgIVSx/PV0EREAEyp1AKIR4+NChQ61Dhw4ZgyOwp2jevHm2mEPzzGyVVVaxFVZYwf0+d+5c+/vvv12gBfYZpUtc+9tvv9kvv/xia6yxhrsH7niZ0l9//WW//vqrEdSB56222mpWPc2ZcvPnzzesXXxOPlZaaaW0t+Za8l2jRo2s+S73CtIDRUAEREAEyoWAhFC5YNZDREAERCA+BBAtl156qV1++eWlouaMM86wc845x9Zbb72UGf3zzz/t3HPPtdtuu819PmLECFt77bVdsIW33nrL/W3NNde0K664wk477bRSgYOAIRgD33viiSecEPJp4403dvnAOhUVRESy69+/v91zzz3u8i233NI+/vhj94wLLrjACTdEDALtnXfecc8dO3as7bLLLqUR8Lp3725du3ZdShCxB+qSSy6xUaNG2U477WQIIr5/7LHH2pAhQ5zQUhIBERABEUgGAQmhZNSzSikCIiACSxHw+4AeffTR0r8jMjp16uTEQ10OxIskhFPv3r3dX48++mjjHp07d3aWmuuvv95eeeUVZ+XBwoSwIP3444/Wrl07+/DDD23AgAHWokULw8qDmLn11lud8HrwwQdt7733Ln0a155yyin2xhtvOFF15ZVXuvzgrocA4jP2MJF80Afuee+991qzZs1swoQJdsIJJ9icOXOWsnaFe6MuuugiJwT5HoILqxNBIyiLkgiIgAiIQDIISAglo55VShEQARH4D4EffvjB+vbta7fccstSn2211VZ244032kEHHbSUu1wohA477DC7+eabbf3113ffffrpp6158+bu5yOPPNLuuOMOZ13B+jRw4EDbbbfdrEmTJqXPeeyxx4x7kBBIWJtIoVjZcccd7aGHHjLyQ8L6c//99zvrEOG9v/nmGyeyED4IoxtuuMFZf7A6denSxUW+O/jgg93/a621ls2aNcvatm1bKrC4Hne+n3/+2WbPnm3bbbedWokIiIAIiECCCMRXCL3+utljj5l98YVZ585mjRsnqFpUVBEQAREoHwK4rr3wwgsuVDYubD5hHcJSc8ABB5T+LRRCuKydeOKJpZ/NmDHDWYnef/99iwqYaElws8MSddxxx7mPwjDdb7/9th166KHOmoPIQWxhZUqVQjF11VVXGVYeUujGF0bFw+qDRWn06NHuupYtWzrXvP/97386PLZ8mpueIgIiUJUJLFliNmmS2YQJZl26sHplxkLbP/+Y9e0by5LHVwjNnGnGJtobbzTbbz+zVq1iCVCZEgEREIGqQGDhwoVu30zPnj3d2UKkww8/3O68804X2IAUCiEsM2Fo7Y8++siOOeYYe++99/4jhLDkfP31126P0JgxY+zNN9+0TTbZxImmqBDCAuTd6kIrTyrGYX4y1cGkSZNsr732cpeE5yfxOyKL/VGcnYT4UxIBERABESiQwMSJZsOHY+Y384Fz7rrL7LPPeIEUeNPifi2+Qgj1OGWK2dVXmx1xhFnbtsUlobuLgAiIQMIJIFgIgsA+IdzLopadXIUQAQuwJtWvX99ZZ9g/xD6cBg0aGJabRo0a2ZQpU6zxv5b+0CI0fPhwt7+HhPUGtzrCeGcTQlFh5q/H1W7FFVdcKhjD559/bn369HF7inzizCQCOnjRl/CmoOKLgAiIQH4EiCjavbtZnTpms2aVGDAOP9xMQig/jv+5evz4EnVJpKKaNZfxZvq6CIiACIgAEdmw/hDoIBpimn1D7KN57rnnbJ999jGESb169Ry0TEJo6tSpbm/QJ598stQeISxKCBoS1qA2bdq4nwmskEoIPfvss3bggQe6a/bff3974IEHUgZu4PNQNPXq1cuJm+WWWy6nCsYlkH1N3bp1M6xZWIbGjx9vDRs2zOn7ukgEREAERCAgsGCBGUFs2rc3mzOnxJjRr5/ZsGGyCBXUUBA/P/9cAhMf9X33Leg2+pIIiIAIiMDSBLxowbUNl7BQDIUublhv+NyLi0xCKBQ83joTDbkduqhhfcHyRAotQuwNYu8RQgxxwn4eL4yi9Rh1x7v99ttdUIYwffnll84ahJhDpGENQmBVq1bNXRaKqTB/ajMiIAIiIAJ5EhgzxmzcODOijjZrZrbnnmbXXWc2bRoH1pmtumqeNyz+5fF1jSt+2fUEERABEUgkgdDqQsAALCk777yzc2O79tprXQABXMUGDRpk66yzTimjUAgR1prrCH/tw1oT7pqziAh3TTS26HlFWF8Izc25PVzD9STO++EcIFzYSI8//ridfPLJLpob0eHIx6677moLFixwVpxp06bZxRdf7A5Ovemmm9w9SezxITz3tttu637nOqxfCCTc9AiucPbZZ7uw3USTQwx5IdSqVSt3HWcjKYmACIiACCSDgIRQMupZpRQBERCBUgI//fSTc1MbOXKkPf/880uRIcoaLnNYZRAzYQqFEG5zn332WWlgBUJcI4IQMKGFCVc7Dl29Cz/xf8VKjx49XGQ4rE1PPfWU+ztudYgwgij4Q1I512fcuHGlh7BiIeI6zjLiOhJBHh5++GG7+uqrS4Mv8HcOaz399NPdOUT+TKRHHnnE5QVLEi5wHMjKz4gnRN2GG26oViICIiACIpAgAhJCCapsFVUEREAEogQWL17shAZ7ZrCwcPYP/6dKUdc4rEZ8l+sRKbigpUvz5893ooXr/KGlHGbK97EE1fYRhiI3wEr1xx9/uL8SNCG6p8lfjniaN2+eUZ5s+cn1nmotIiACIiACVZuAhFDVrl+VTgREQATKjECmPUJl9hDdSAREQAREQATKiYCEUDmB1mNEQAREoLITkBCq7DWo/IuACIiACIQEJITUHkRABERABHIiICGUEyZdJAIiIAIiUEkISAhVkopSNkVABESgIgkQAY6zeghKQCK09kUXXVSRWdKzRUAEREAERGCZCEgILRM+fVkEREAEkkGAwAavvfaai+hGIuLaXnvtlYzCq5QiIAIiIAJVkoCEUJWsVhVKBERABERABERABERABEQgE4F4C6H5883OPNOsQwezxo1VkyIgAiIgAiIgAiIgAiIgAnEkgMfApElmEyaYdeli9uGHZpwV98UXZqefbta0aexyHV8hBMwBA8yuvNLsscckhGLXdJQhERABERABERABERABEfiXwMSJZsOHl8zfORvu2WfN1lvPjIO7584169MndqjiK4TeeMPsuefMpk8369xZQih2TUcZEgEREAEREAEREAEREAEzW7zYrHt3szp1zGbNMmvVyuzww83mzDEjyA7BdRBFMUvxFEL//GM2erTZ11+bjRxp1ry52dlnm62+eszwKTsiIAIiIAIiIAIiIAIikHACCxaYdexo1r59ifiZMsXsnHNKrEP8fbnlzDbfPHaQ4imEPKbZs81OOcWsUyez1q3NqlWLHUBlSAREQAREQAREQAREQAQST2DMGLNx48zq1jVr1swM767XXzdbe22zbbYx69YtdojiLYRih0sZEgEREAEREAEREAEREAERqAoEJISqQi2qDCIgAiIgAiIgAiIgAiIgAnkRkBDKC5cuFgEREAEREAEREAEREAERqAoEJISqQi2qDCIgAiIgAiIgAiIgAiIgAnkRkBDKC5cuFgEREAEREAEREAEREAERqAoEJISqQi2qDCIgAiIgAiIgAiIgAiIgAnkRkBDKC5cuFgEREAEREAEREAEREAERqAoEJISqQi2qDCIgAiIgAiIgAiIgAiIgAnkRkBDKC5cuFgEREAEREAEREAEREAERqAoEJISqQi2qDCIgAiIgAiIgAiIgAiIgAnkRiK8Q+vBDs549zbbbzqxRI7ODD86rYLpYBERABERABERABERABESgnAgsWWI2aZLZhAlmXbqYvfiiGfP5d98169fPrH79cspI7o+JrxB64w2zUaPM+vQxW2WV3EukK0VABERABERABERABERABMqXwMSJZsOHmw0YYFarltn06WY1a5r17m3WrZvZzjuXb35yeFp8hdAPP5h9/bXZffeZbbWVWceOORRHl4iACIiACIiACIiACIiACJQrgcWLzbp3N6tTx2zWLLNWrcxatiyxDiGMLrnErEmTcs1SLg+LrxDyuX/wQbPnnjMbPLhEVSqJgAiIgAg4AgsWLLCHHnrIvv3226WIbLjhhrbLLrvYFltsYdWrV6+UtCjTgw8+aAsXLnT532677axFixb25JNP2gcffFBapoMPPth23HFH++WXX+yBBx6w+fPnu8/22GMP22effYpW9iVLltjMmTNtgw02sJVWWqloz9GNRUAERKBSEFiwoMRo0b692Zw5ZlOmlLjD8Q669Vaz2bPNLr88dkWJrxB69FGzd94x++UXs9atzfbdN3bwlCEREAERqGgC//zzj91yyy121lln2QsvvGBNmza1N99807p27WpHHHGEnXfeebbccstVdDYLev4nn3xi7dq1swYNGtigQYOsVq1aRnnvu+8+O/nkk+3uu++2k046yapVq+bu/+OPP1rHjh2tc+fO1qxZs9K/F/TwDF/6888/7d1337WRI0fafvvtZ7vvvruts846Zf0Y3U8EREAEKheBMWPMxo0zq1u3ZN7O3iB+Zj6PSGrQIHblia8Qih0qZUgEREAE4klg+PDhdsIJJ9ikSZNsr732cpm84YYbbPTo0c5KsvHGG8cz41ly9ffff9ull15q48ePtxEjRtimm27qvjF79mw7/vjjrUmTJtanT59SoTdt2jS79tprbeDAgbbaaqsVrcxYqV577TW78cYb7YADDrDWrVvb+uuvX7Tn6cYiIAIiIALFISAhVByuuqsIiIAIlBuBVELotttuc0Lo3nvvtfXWW680L7h04T6GdSV0m8PS8vvvv1vt2rUNAfLbb7+5a1ZYYYW8y8H9uceqq666zFaZ559/3g4//HAbNmyYtWnTxuUFi8y5555rn3766VLlo8zLL7+8nXrqqaV5TpeXXMvLdb/++qvVqFHDleXFF190Vqkvv/zS8fv888/twgsvtDXWWCNvTvqCCIiACIhAxRKQEKpY/nq6CIiACCwzgVAI7bnnnm7vSq9eveyMM86wvffe290fATRhwgQnHPbff39nYWnZsqWddtppxvdxPdtoo43cPpxRo0bZ999/b3/88Yf7bK211rIePXq4v2P96N+/vxNXfAfxgTUKYfLzzz/b5Zdf7qxS7Nl5/PHH3e/77ruvPfPMM9a7d28nItj7g+DCcnPzzTc7qw/fT5XmzJljJ554onOP47krrriiffPNN85lbvLkyTZ27FjnBodY6datm8vnVlttZV988YVdeeWVznUNwfT++++75+HCds8992QsL/urSK+//roNHjzYuRi+/PLL7nm43SHEjjvuOO0NWuaWqxuIgAiIQMUSkBCqWP56ugiIgAgsMwEvhM4880wnUHDbQhicc845TuwgHpjEn3/++XbnnXc6F7OXXnrJjj32WCdWmPgjWHArY79R27ZtnZBgsn/KKae4fTdefDRu3LjUHY29SE899ZT17NnTWZC47qCDDnIWGYTXHXfc4Vz0EFDbbrutE00IF/Jbp04d9wyehWDD1S1V4j4ImieeeKLUPY4yvP322y5oAgERcI/jd/bscC3WG0QXe4Z4PlYhnnPkkUe6PJKyldcLMAQXQszntX379ktZnJa58nQDERABERCBCiMgIVRh6PVgERABESgbAlHXOMQDFp9OnTo5yxCCqG/fvi6YAhYf3N2+/vprZ+3AfQ6LB8LglVdeKRUpP/30kxMnWHe4B/dEVCA2uDfWo6uuusoJH4IF8N1DDjnEnn766dJ9SjNmzLCjjz7aiSksPuSTQAdeCPlnIDbSCSEI+XvjHod1CctP9+7d7f7777e33nrLWXiwMtWvX99aEbLVrDR6HO59iBqu32abbVxZvBDKVN6PPvrIjjnmGGdhIm9RHmVTc7qLCIiACIhARRKQEKpI+nq2CIiACJQBgVR7hLDQdOnSxbm4YUFB6JAQM6nCPWcTQnyXYARHHXWUEyK4nA0dOtRZXrgfeeDnMWPG2E477eSeFRUPhQoh3OywMm2yySbOre+NN95wz2K/DpaeIUOG2Lhx45zY8/uh2O+EG+CUKVPswAMPdJaofIQQ7m9Y0NjnhOveV1995fLgXf/KoNp0CxEQAREQgQomICFUwRWgx4uACIjAshJIJYTCgAKEmb766qtt+vTpTrDUq1fvP4/MRQgRLQ1xgCjgnJ5dd93V7c8hPfvss05wEOGNSGqkH374wQmV5s2bL5NFyFujcLUj71iisEJ597VZs2a5fUqII0KFk89LLrnE5s2b54QfQQ2wSBHZLVeLEMEeiAoHM76P2MMyxHN9uO5lrTd9XwREQAREoGIJSAhVLH89XQREQASWmUAqIeT39OCuxllCuI4hFnAvwxWNyT1n4TDBJ7hALkKIjPq9RQ0bNnSWJh8tDdHD/hsOc/VBDdhDxP4fXNfYI8Thr+zhwb1u6623duG+2XPToUMH57qW6fBX7kWgBlzfvFXLh9dGID3yyCNOpJC8JYo8sn+IIA48A4sQ5UQsZSsv9yDvWIPIq5IIiIAIiEDVIyAhVPXqVCUSARFICIEFCxa4c4LYd4ObGEKByT9uce+8844TPoScJlgCFiIsHER6I8AAAgYBhBAh4MGtt97qAg6wn+j000+3u+66y66//nrbbLPNnBWI/TIICIIwICoOPvjg/wQNYE8Qe2q22GILZzF6+OGHnThiXw9WFCxJ7FtCwODmhoUGYUUEOawt5DWdGOK5RLjjft4KRTWzz4dy4abnRRkWoWuuucaxgQmudfybOnWq+51y4zaXonOKpwAAIABJREFUqbwIrosuusjtQcLdjgh6K6+8sgs+QZAJ9h4piYAIiIAIVG4CEkKVu/6UexEQARHIi8Bff/3lzgtaZZVV3Jk7+SZEFlHiunbtWnrAafQeRGlbtGiRO9Q0Kmz8uTwICaK7IdCwSuXiboYYqVmz5n/OP0IQIlJS5cOfZ8T/vtyZLE/+Hlw7YMAAO+yww0oPS2WPFBYtRF54kGu+DHW9CIiACIhAPAjEWwhNm2Z2331mnTubVdKT0eNRzcqFCIiACJQNAVzUOBPo4osvdhaiqppw+8MaFA0uwVlMRNrDWoYoUxIBERABEfiXwJIlZpMmmU2YYNali1mdOmZz5piddZbZVVeZbbll7FDFVwjNmGHWp4/ZjTeaBaeix46gMiQCIiACCSAwe/Zse/75550r21lnnWU77LBDlS41Aog9TQSaYG8RieAMhBznXCHc65REQAREQAQCAhMnmg0fbjZggFnt2mYLF5r16EE0HbNHH5UQyquxDBxo9umnZqw4br652RlnmFWvntctdLEIiIAIiEDZEOCQVlzFOnfuXLrnp2zuHM+74ALIvimEH3uEcOXbc8893d4oQmoriYAIiIAIBAQWLzbr3r3ECjRrlhlnuv3zj9n335s9+WSJOJJFKI8mw6F3m25q1qCB2aBBZkOHmmlzah4AdakIiIAIiIAIiIAIiIAIlAOBBQvMOnY0a9++xB3uzTdL5vA//2x2//0lBo2TTzaLmUtxfF3j3nijRD3uuKPZBhuYtWtnVq1aOdSkHiECIiACIiACIiACIiACIpAXgTFjzMaNM6tb14wz5vg3fbrZSSeVGDUaNszrduVxcXyFUHmUXs8QAREQAREoFwJEh+NsHvbZsL+IkN5xT0TYI+z2559/bg0aNHCR9pREQAREQASqDgEJoapTlyqJCIiACJQrgcWLF9vcuXPdgaV169ZNGS7bZwgRdN1117nzjTgAtg5+5CkSZwANHDjQ6tWr585BKou0ZMkSd27Qjz/+6AI9rLDCCjndlhDanKdEBDkCJ4QBEoqRz5wypYtEQAREQATKjICEUJmh1I1EQAREIBkEEAgIC84E4pwdrDuTJ0+222+/3Y4++mg78sgjU55RhADi8NdMQojzfsaNG2frrruu7bLLLmUGlINXOYdo//33z+nMIv9gvtelS5f/CKFoPj/66CO76qqrXFhxRZQrs2rTjURABESgqAQkhIqKVzcXAREQgcpNAGvKvHnz3JlBtWvXtu+++8769u3rxMF22223VOGwDF144YW2xRZb2Hnnnfefc4ZyEUJxo5VOCEXzmet1cSuf8iMCIiACSSYgIZTk2lfZRUAEKh2Bt99+26699lqX7w4dOrjwzhz8iRXm0EMPtWHDhjnrzCmnnOLCPo8aNcpZQL788ksnYFZbbTUbNGiQTZw40bmecTbQlClTXFjsM88806pXr26Eysbiw54Y7o0Vhe+deuqpLoQ29+VnEvflgFWuXXPNNZ346d27tw0dOtS23XZb933uRchpnomYQhBxLc8ZMWKErbTSSs5a06dPH+PAVvLXuHFj69mzZ2n94FrXv39/t1/n6quvdnt3OOtn0003tfPPP9+efPJJu+2226xFixZuHxLCBEFGfsljv379bO2117bLLrvMubo9+OCD7jygqVOnGtYcfqZMyy+/vM2aNcu5562xxhr2+uuv27fffvsfixDP8/mE3ZAhQ5xF7IwzznB7oJo1a2Y1atSodO1LGRYBERCBJBGQEEpSbausIiACVYLAww8/7M64QWCQmMQjBg444AAnbBALuKixH+aQQw6xww8/3FlqNtxwQzv33HNtxowZ7vNu3bpZu3bt7JFHHnHCBYFCgADuh2hq2LCh9erVy4mciy66yD777DMnlq6//nrn/jV27NjSv7GH5uWXX7ZLL73UzjnnHGvdurXtvvvu1qNHj1LBQn4feOAB9xzEBXmiHIgivsPz2rZt6/K4/vrru2eHKWp1Qfiw5whBhOWKe5AQP+wHOu6441xe99prL7v88svtm2++cdd+//337jmU87TTTnNCCA7XXHONEzFww6JF/hGaZ5999n+EEMEfwnzKIlQlupYKIQIikDACEkIJq3AVVwREoPITwOLhxU/9+vXdhH+PPfZwlpLBgwfbUUcd5SwlJNzasGrccsstbs8N4oKJP5P7m266yQkaJvEIBQQKlpZjjz3WWUQ4QBRhQ8Ja8+qrrzqBhJhhnxAiBysNz0KU4BrXtWtXJxCaNGli8+fPd9Yp7rXyyiu7+/s9Qoiip556ygkyrFA8d5tttrH99tsvZyHE/RBfiBuSf+7xxx/vItTxP+WNCiGsT+Fn/I6I2mijjZwYo0yUkQAQ6QSOhFDl70cqgQiIgAhICKkNiIAIiEAlI4D1g8n/F1984cI6kxAFWHhmzpzpxAjX4Kr16aefur/fcccd7rpsQmj11Vd3m/6xmuy9997OhYzfvWBCMPA3rEMjR450IocIariV4SL2v//9z7nsETQAl7lPPvnEbr75ZmdVCoUQwiz8zFdBVGCEVRMVJWUlhPwzN954YyeGYMW9iVwnIVTJOoeyKwIiIAJ5EJAQygOWLhUBERCBuBCYNm2aswThvoVLF3tfEB5YWvgbgihq2WH/Tjoh5C097JG55JJLnNsa4oW9QVhsSAgvLCk8j8R3EA2PPfaYE124x2FtQnwhmLD4IKLYB7TJJpvYPffc40QUIgOBgVVq9OjRtuuuuxqhuBFUPCt0OcOyw9/Zl/TGG2+4PThYaxBmiMEPP/zQiTH2QaWyCCHIEHSha1zUIoSFDRc53Atr1arlyug5Tpgwwd2XslGGr776yv2/aNEiucbFpTMoHyIgAiJQIAEJoQLB6WsiIAIiUJEEEAdM3Js2bWpt2rRxe4MQCLi7MZnH1Yy9Lmz4Z+LOXhcm/LjNsQ+IQAQImpNPPtm50yForrjiChdwARFDYAHEB2mzzTaz5s2buzDZuMiR+D5i5v3333ducIiUmjVruiAHW265pRMmuM8hqtiThKXot99+s+eee87tMzrmmGNcXtlnRAhuwlGTF/bx8J211lrLiRdCafMcXOoQS5QJNzssV5Txvffes+7duzvRdsEFF7gADQSTIAgCQovycP8bb7zR7Ru68sorbfvtt3euhVjTDjzwQGPPFe5zCCASAmvMmDG2zz772IIFC2zSpEmu/FzD98gzVqQwn3Am/5tvvrk1atTITjrpJAVLqMgOomeLgAiIQA4E4iuEhg0ze+453sBmv/xidt11ZpXgJPIcmOsSERABESgTAkzSseDwz1tUEEE++dDXRGXjGoQJUdsQKekS4bGx7jCp53uIDfYesReJgAl8jgsc4ouAA95axP3IA8+MRktjr1B4iGn4M6KMf+QrVeKe/ENkkTi7CEGF8OHvpFwPSPX39/uHEDIER4AZfMKE0CFRFv98ysbf4ZKKIZ9hdcs3P2XSGHQTERABEahoAkuWmE2aZDZhglmXLmYffGA2aJDZttuaHXaY2c47V3QO//P8+Aqhjz82W3ttsxEjzNj0e/DBsYOnDImACIhAVSOA2xpud1hjmNSTnn76aefuhiWHhKAiBPX06dOdxcVboLDmYOkhyECc0+zZs531BwsYVh4lERABERCBMiAwcSIbVgndacbi1ujRZnPmmHHcwsorl8EDyv4W8RVClHX+fLPevc169DD710Wj7BHojiIgAiIgAp4AbmjsiWHPDG5mhKfGWoJLGJaQaMIKgmUKC03UqhJHqlh3nn32Wef+h5sdLmyccaQkAiIgAiKwDASw0HfvblanjtmsWWatWpnttJPZ3Llm/fqViKEDD1yGBxTnq/EWQq++avbCC2aXXGKWwZWjOGh0VxEQARFIJgFc1XA/w+2tsgicXGsK17pff/3VudiR2G+USuDlej9dJwIiIAIiYGYLFph17GjWvn2JFWjKlBIBRLCdK64w+/tvzmGIHar4CiGU5QUXmLVubdakSezAKUMiIAIiIAIiIAIiIAIiIAL/EhgzxmzcODPco5s1M5s+3WzhQrOZM83OPtvs3+Me4sQrvkKI1To2qwYbf+METnkRAREQAREQAREQAREQARGovATiK4QqL1PlXAREoJISwF3qgw8+sJ9//tmFb2aPTKYIa9mKSfAADg0l7PROO+0kF6xswPR54ggQwY+gGyQi+HFuVVkk7wLJ2VeENuewXCUREAERiBKQEFKbEIEqRoDDIjlz5fHHH3clYzLPnoh1113XRfTaeuutl2lyX8VwlRaH0Mg333yzEyswI1Q0kdE4Q+fdd9+1IUOG2GeffWabbrqpderUyQmbTOntt992Z/Nwtk2PHj3c4aZHHHFEheGjfBwSylk6BAkoixDPIZc111zTTWJpa+uvv75deumlLppcIakYec2WDw5K5fBXzh7aZpttsl2e1+cwue2224zDWWHEWU6tWrVyZyZdf/317vDbhg0bWteuXdMKgfJkwhlVHFJbr149O+GEE/Iqaz4XI1I4l4ow5rfeeqsbozgb68svv3RnTHFGFREIYcOCwr777mstW7bMKSgHQoizs2BK//NnROWTP10rAiJQ9QlICFX9OlYJE0iAwyl79erlLBscDsnknklXt27dbJdddnFRwcojwtdHH33kJpcXX3yxbbXVVkWvCTb5Dx061IV3RoDkkzhslEhpTOBhFE0c0HnkkUfa3XffnTXkMvy5DyvRsK6IxNk9nP/D4aGIMBIR4RDK+++/f5mJYQQfk0zCbsONc4f69u3rDlxdljDaxchrpnqYO3euPfHEE3bQQQctU77TPcOfXcTZS0Tg8+mHH35wQoC6qkO0pQypvJjQfjnIFmFCnRarH7PQQKj2fv36/UeY80wWbjgc94ADDrCvv/7a2rVrZx07dixtz9n6lWfO9ySEstHS5yKQTAISQsmsd5U6AQQ4Bwbx44UQRWZywYQAkXQYh5sVOTFx69Kliz300EPlIoQI5YzwwCJBGfNJsMEawEp0KtHmJ2ZYjbKdPePz0aRJkwqbgJXXJDAVN4Qo7oD5im0fihurSXhQaz71WBHXIsApc6YIe+nqg78jhK688sqsQqgiyuYFdDH6MWMUKVVfjfa3Qvp2efWBiqoXPVcERGDZCUgILTtD3UEEYkkglRDyliJWV5nQk5j4M8nATQXXrQ022MBNynB12mSTTeyNN95wFiUsO1tssYVzExs1apSzKODCwuo/K8e40nDwZrNmzWzEiBF2yimnGGe23H777XbGGWc4/3/ce2655Ra3yswk+ZFHHrEdd9zRDj/8cBs7dqy99tpr1qFDB3fGCxNhfudePB9LBpYl3F1wM2rRooVhxUFska8BAwYYVhtWl7HENG/e3Pbbbz/baKONSuuH5/t7cnYM7lDnnXeebbjhhs6dcNiwYcaKPXmlHDVq1Cj9bjgx43pW8Hk+z2H1nH0OHNCJwITDoEGDbMstt3Si6cADD7SPP/7YlSV8Lu51uDCS9z322MOtjlPWQw45xLmxYYHie7hUcXAprB5++GFXB9QvLlaUAR7kle/jWsR1jz32mLuG5/OPOsL9aO2117brrrvOatasmZYFeZ84caJzi3r++edtypQp1rlzZ3egqj9k1YMJhRDlxR0QdrgUcl4P7QtXM8TNc889576Pm2H9+vXt22+/Lc0LliW+v/rqq1ujRo2cWyJ5hfNTTz2Vts6xOs2YMcOVrXbt2sZhqbQT2gQhwKPtu3Hjxq6ePvzwQ+dyRfscPHiwc0978MEHXb3R1jLlm/vS3hE/1A8CiH7DIkM6t7psQoh+9OKLL6YtJ32Ntg2Tyy67zPGhbmCNleSZZ55xCw70JdokPMJ+jVWFMoV9lPrEAta/f39bZ511XPvBkke9wAFW1Dv15fsxiwS0dfLKs7kHZ01x/c477+x+JyS5T74OEIu4ltL3Tz/9dHvrrbccd1KqvhoVQrh0YtnBaotb4ZgxY1y90wdZ+OjevbvrO9QJ+eX677//3o0xlJu68e2EsY2xAnFHv2MsTMeSvgPrsH/tuuuusRzzlSkREIH8CUgI5c9M3xCBSkEglRAi40yamfAx0WZys95667k9Ly+//LKbOPN3PmeCjjBgnwATsE8//dSuueYaN9Fmos6E68ILL3QiAiuMn7gcd9xx1rp1azehZXIZriQjRHAZYyLP5AP3Ldxf+D6THFyTEEq4WTEZ4/5M6Ji4II6YuHJ/fiYhIJjw8Df2WjARy2QRIo+4BzJpY68PooJ73H///ca+iHwsQggyXM7gheC68cYb3aQYCxyJfHiLUKbnMgHlWsoLX/Y2IN7Y28Dki78xaWMi50UGz+KeCBqEAgKAPU08G2FEfTEB5TuhW1DYJphYp2PBAalHH320+5zvM5nE5ZB6ibpvkY+TTz7Z9t57byduX331VTcRZcLs63vy5Mnub+wZOvXUU53ghh1tgTJiEUA0IS4QpAjZMK/cJ12dI7gQ2r1793b7trgnDJnQI3hSte9Zs2a5Nkxbo80wkYY/bZF2ueeee7r7pMo3TJkYM5GHN3tXqCv4IO7SpWxCiMUHJvLpysmEPGRCHcGSBQH+p40wmae/pSv3vHnzXBnDPnrXXXe5ts9enQceeMDtIWzQoMFS/Shq2cX9kWcilHzbpU/RX8PDaVl4QWRhHeQ63A/5XtOmTV1fI5+kTBYhRB4CmcUGxiLGKsYimNOmaD8suuBCR/3TnxHbPI+xgYUN2idCEDbsF9p9993tzTfftPbt27sxbvPNN0/LknaQqn+VxR67SvEiUSZFoIoTkBCq4hWs4iWXQDohxMSdfS5MsJks+NV7VlIXLVrkJqhMqBBG3q2OST8TF+/ixoTq9ddfL7XuMJFJ5TqWyjUudIfxk0O+z0SP6/mcCTf5xBLAhBzrEJMvVtsRHaHICO+RTQhxTwQeggILBUKN8iImEB/5CKEwr4gD8uyZRYVQpuf6yWTozhd1rYu6n4XPYvLM9VhtmNQxCaTesGpkEkJY9XJlES1r2KuieUPQsC8JCxQprO+wXIghhBbXUf+0Ma5lMo6VJ2y/UZ5hnfMzIghLAZYIJtvcc7fddrOTTjopZftmIh119Yq233T5hintBQsqnPkfKwjWDUTEsggh8p+ubUeFEPWOIMNyx7MR8wgMJu1M/lP1a4I2eLHn3TupL8QJATTghcUp6oaWqh+ziMAiBW2bsYA+GnW3Zf8TeeHeWHFIsMMah+BE0GcTQoh66hKrWyg+EMdYtsePH+8WQVjUYXGD+kG8IMxD8cmCDYsFtC8iyDGeIPKxtCK2UrEkaAopVf/SIbzJfbeq5FWLgIRQ1apPlUYESglkco1D9OCCxkTAb0YO0UUn2kyEWKnm7y+88IJbkWUSi6DwE5myFkKs1rPazoSJSZBPUZGQjxBi4orFwgsh/10sClgwiiWEMj2XleqoFStXIcTqNy5Rjz76qBMDlG3SpEk5CSFW03NlkY8Qop6wMGBxwkISrvpHy4V7FRNjJqKs+CNymajjdpmrEPr8889dfdI2sRj4FN1sH7bvVBP7fIQQLlZYJsg34daxfmYLQIIIoc8RqILv+YSQwpqEBSuT4EslhHA1wxpC3yRPuHnCIwwyEBWtUSGEoOA+tFFcMLEYRxcUUvHCJY2gD7hPYoVEWGLJCxNlQwgRuMQLIeoJCyN1hstaNiGUak8eAgvxjAslgg+u/E7I+7DsoRBiDGHxxwsh3xbp99RdKpYIL/Kaqn9JCOllKwJVg4CEUNWoR5VCBJYi4F2ScPcJgyUQjpbJPi5VTFKZQLA6ilsO7it+kzuWn9Ai5F2BWPnGzQQXJu8+hAUiV4uQz5f/TiaLEJMv8jp69GjDJ5/9RkywWXlOtWrOvhBWjjO5xuEOg+jBHYh9QKE1A4CZhBATTaxTrIJHrVfeIsTEHjZM5MM8ZnoulqhonrHmMLndZ5993Ap3OosQ7kxYQnB14jpW5xE3uViEaAu5sqAu2MPirTVhY8Mliz0fTOZhSqK8rNQTBCCVEKLtMIlGBOGmxMQbt7lwxT8XIUSd8z2sS3DHIoFbHO0YtyzYpGrf7HsrxCLk803/YCLN89hr5SfFtG+spZQjOlHmM+rlvffec66Z3oUMy4p3NUsn8iknFo7o4obf80e90EcRBV5wpSo3CxihEOJ5WFMQdVijvPsp4iVsk6mEkC8P4gKrDYIsmuivuNJipcJKQ79nrOF//s6+w2xCKNVCDfyxaiOqqG/yS/vcbrvt3JiGQCL/7BGiX5A36g7RRp9hzx5uc1yLeIRtKpbeapSqf0kI6aUrAlWDQHyF0Mcfm7GZm02XO+5o9m/416qBXaUQgeIRYPLBhJwJChuUmdwwySFIAJ8xASQIAgmXFib//I5bD64lWImYaDABweefiRUTRyYQTN5wc2Hll+/gzsTKMJv2ESpMbBFLPJO9L6xOI5zwwWdywjOwXJAfJnVssmYl3FunWCHGXYt9BaycM3EkiAITTiYq3IuVW6xRuK2QRybilAEXFybe5J1VXDZl4/ITbl73wRvYi8TkCGsKG7WZQGKBwnWGjehsEGd12SdWthEZ5J0JFu507GVhwzZ5RbDAB8bkicReBPJI+fgf153oc8kzAQTgzGZ7JosEOsBdiTLCjE3grEgzaeTeiDCuYxXeb7BngkseqCf2tbRp08blk/pAwLF3gs9xRWICyGQUlzwEYSYWtCGY43rFCj6ihoklopkEFywIPAeerK7Txpjcw5LJOJN4EtYrBArl8sEmsALhhsneLxKr9pwTg0BGXJNX2gnt2POM1jnsCAxBHmiHTLIJMoHAStW+mQQz+ac8cECQIa7vuecel1faLxNj6jVdvhGmtE0sWDwP4XPwwQe7vUaIS/atwCx6jpIPlY0AIa/UDW2S/oKgQjyma9v0gbD+qE+eDT+sewhRb5FJVW727dEGqUPfR+nPXvAgIuCI9YZok/Ql+gD8uW/Yj3Gho4z0PfLLsxk7UiWsurRh6oP7IQRpv7RZ3zboV+yn84E4qHfaFe2P9sB+IPqz/5zAGohcxioWe7BksRcMUcMiBOXjzCH2rBHYAYsd7Yf2imDmu+xTZH8ZP/vohlGWtGX6GC600f5Fu0PgKYmACAQEliwxmzTJbMIEsy5dzNZcc+nfsxwRUBEs4yuEJk40GzLEbPvtzYj6VMRD3SoCvJ4pAnEhwMouQQtY4fQTAu8a5y1F4Qvfr3r765nc8jkTkFSJSZ+fLBZSZibB/Mt10uEtApnyxOTThzsuzzDNxXou9QdjJtP8zASccnkrWqaDTYuVp2x1zXOZwGPtI8Ibv2P9Qwyw1ynqZpXL/Whr0XpP1b6z3SvT59yP/VUwRcDR3vw+HcQV+cadC4GQjrsPt10WYcJ5PoETwkht5D+fcsONhYZMfSxVP0bIIdIROtFoglGGvo2WlSUlbLf8TP79vfmd/MIfNvzdj0/wIpAIn0XDu6djma5/LUs70ndFoEoSYO4+fDgrX2YsFER/j2Gh4yuEfv/drHt3s+nTzdhQ+b//xRCfsiQCVZMAq7FYa0K3uqpZUpWqoghgVcEigJuY39vD5ncsPlghwuhjFZXHVM/FWoUrIBZA7wqI1RRLIn9nDx3WTMRdVU4ILaxeWC0VTroq17TKJgI5Eli8uGTejtVn1iyzFi1KrEH+dwKmHH54jjcrv8viK4RuucWsZs0SixA/c95ArVrlR0ZPEoGEEsCvnkkeLmj4/jPZK0+rSUKxJ67YuInhZokIYo/Pd99959yVcFXCdS6uCUsDAo78InywOOASSTh5XBCTkKgn3ENxh8Tyle/BuUlgpDKKQOIILFhgRiCY9u3N5sxhs6jZjz+anXpqye9Tppj162dWvXqs0MRXCI0fb/bMM2acywC00083S+N6EyuiyowIVHICTPTYrE9CAJWF+04lR6LsF4kArkhYU/gf166ycpsqUnZLb+vdQ3HBYr9Urm6bxc5Xed3fu5exp0uLJOVFXc8RgUpAYMwYs3HjzOrWNWvWzGzu3KV/528xS/EVQjEDpeyIgAiIgAiIgAiIgAiIgAhUHQISQlWnLlUSERABERABERABERABERCBHAlICOUISpeJgAiIgAiIgAiIgAiIgAhUHQISQlWnLlUSERABESg3AoSA5sBJzopq0KCBOwMozsnv6yEICPuRttxyyzhnV3kTAREQAREoBwISQuUAWY8QAREQgTgR+PLLL43Da99//32rW7euOw+Hgy85hJIDLHOJAsY5TBzIeuedd7pDbDlMtdhp0aJF7rDcBx980AX04OBTIrfVyeGQPoQQB86ef/751rFjR3cwrJIIiIAIiECyCUgIJbv+VXoREIGEEuAcn2OOOcad23PAAQcYZ/i0a9fOiQRCI+eSXnnlFevSpUu5CSGfJ865Gjt2rHHwLyLo5ZdfdqLsuuuuyyiKiIh47rnnWpMmTSSEcqlgXSMCIiACVZyAhFAVr2AVTwREQARSEfBC6Oabb7a99trLvEhYf/31rVevXjlBqyghhAC67777SoVQ9Pd0mZcQyqladZEIiIAIJIaAhFBiqloFFQEREIH/JxAVQj/++KOzCHGgaatWrWzMmDE2Y8YMmzNnjiGOunfv7s75mTVrlg0cONDWWGMNe/311+3bb78ttQhx/a233mprrrmmTZ061VmL9thjD0NsPf/889asWTNncXrmmWfcdziEFBGGe12NGjVs2rRpznVt1113zVhVofDBRe+aa64xRBl533777W3TTTc1rEbRe4ZCaOutt3bWMFKPHj2sfv36Lu8cFsrvu+yyi5qLCIiACIhAFScgIVTFK1jFEwEREIFMFiGECYEDxo0bZ/Xq1bNOnTrZp59+al27drUhQ4Y4MXHKKac40bDRRhvZWWedZeedd57tvvvu9tJLL9nZZ5/tRA3CCOGDiOCzN99809q3b2/Dhg2zzTff3E6/Eo2YAAAgAElEQVQ99VRr0aKF+x+RhDDi+ksvvdQdSHrRRRfZDTfcYF999ZX169fPVlhhhbQVl8kitPrqq1vv3r1T3vPvv/9eyjXu4Ycftv79+9uIESOceLr77rud6DvwwAPVaERABERABBJAQEIoAZWsIoqACIhAlIC3CCE6dtttNxf1LRQfBBdg39D48ePt+uuvt9tvv90FKEA4PPDAAy7IQuga99133zkxw2cbb7yxiyiHhenQQw91ViCsPhMnTrTBgwfb/fffb02bNrVtt93WZQtLzZQpU5xoWm655ZwgwvqULuXiGpfqntwv3CNEHr1Aa9OmjdtjhOULUackAiIgAiJQ9QnEVwjNnGk2cKDZokVme+9t1rZt1a8NlVAEREAEyolA1DUufOwPP/zg9gk1atTIubN16NDB/U6o7DvuuMPtzcF6FAoh7oeLmhdC3g2NaHKID8JWY1k655xznMsdViWEF1HgHn30UWfFefXVV23SpEnLJIRwy0t3z6gQ4ncE2pNPPukCR5Af3PWUREAEREAECiCwZInZpElmEyaYdeliNmCA2fz5JTdabz2zCy4wq1atgBsX7yvxFUK33GI2Z44Z0YuuuMJsyBCz1VYrHgndWQREQAQSRCAaNS4sOq5uuIkheP755x9r27at9e3b12rWrOmird17773O/W3ChAlO5HA9IuKEE06wPn36ONcy9hwhoBA8hLnGLQ0xhVBCfCCwvNXouOOOK70vYgiLEJYh9v+sttpqVr169aVqhudzHx81LrQQcS2WqFT3TCWEEGjke9VVV3WR59bjZa0kAiIgAiKQP4GJE82GDy8RQCuvbPbhh2YbbWTWv7/ZUUeZ7bBD/vcs8jfiK4TGj2epzuyII8xGjiz5WUKoyM1BtxcBEUgCAUQKwQSw4HBuEPuBCA6A+CC9/fbbLvAAgoJgCAgeBALWHD4jkMI+++xjCxYscBac5s2bu71ChLEmkALfJejAZptt5n725xKxL4h9R0OHDnXuZwsXLnQCa+bMme5+nPMzefJkw02N/LBfCcGDaCIhpng++5XeeustJ6yOPvpoQ9Qhuho3buxEF2527HMK74mlh3v27NnTueRdffXVLkCCF2hrrbWWE3XVYrZamYT2qDKKgAhUAQKLF5t1727GuW6zZpm1amWGhX327BJh1LevWe3asStofIUQqDCxYRnixdS5c+zMabGrTWVIBERABMqIwOLFi51Fhr1D/Ixg8Pt2cHsjEUiBz7AU+YQF6bfffrNatWr952BWPkM8rcxKYZDmz5/vRBj34We+i2Vn1KhRLgKdF0KZikZeV1xxxdJnprtn9B7shUJYEcjB71kqI4S6jQiIgAgkh8CCBWYdO5q1b1/i0TVlilm/fmajRpktXGh24omxZBFfIQQ0LEHz5pl16GC24oqxBKhMiYAIiIAIlD0Bos598sknduSRRzqBU6yEaxyudUS7K+ZzipV/3VcEREAEYkNgzBizcePM6tY1w5LPUQhYibp1M9t669hkM8xIfIVQLHEpUyIgAiIgAlWBwF9//eVCd+Oux36obbbZpioUS2UQAREQgfgQwF2Of4HXQHwyV5ITCaG41YjyIwIiIAIiUC4EvItfplDd5ZIRPUQEREAERKBCCEgIVQh2PVQEREAEREAEREAEREAERKAiCUgIVSR9PVsEREAEREAEREAEREAERKBCCEgIVQh2PVQEREAEREAEREAEREAERKAiCUgIVSR9PVsEREAEREAEREAEREAERKBCCEgIVQh2PVQEREAEREAEREAEREAERKAiCUgIVSR9PVsEREAEREAEREAEREAERKBCCEgIVQh2PVQEREAEREAEREAEREAERKAiCUgIVSR9PVsEREAEREAEREAEREAERKBCCMRXCP3+u9m995pNnWp2ww1ms2aZDRxoVr26WbduZvXrVwgwPVQEREAEREAEREAEREAERCBCYMkSs0mTzCZMMOvSxWz6dLNx48x++snshBPMGjeOHbL4CiFQTZxodtddZkOGmF1xhdm225otWFACtEeP2MFUhkRABERABERABERABEQgkQSYtw8fbjZggFnt2iVz+GnTSlC0amXWtGnssFQOIYRF6OyzzTp1Mvv4Y7PJk0usQzVqxA6oMiQCIiACIiACIiACIiACiSKweLFZ9+5mdeqUeHEhfBo1KrEM/fVXiVFj/fVjh6RyCKGbbza7+GKzFi3MvvnG7KuvzPr0iR1MZUgEREAEREAEREAEREAEEkcAj62OHc3atzebM6fEaIGrHIJo7lyzV14x69evZItLjFJ8hRDKcsQIs9tuK/kfdTlyZAnUM880a9AgRhiVFREQAREQAREQAREQARFIMIExY0r2BNWta9asmdnMmWZ//GH2229mO+9s1rJl7ODEVwjFDtXSGfrll1/s4YcftsaNG9tWW21V+uHnn39uo0ePtr///nupL6yyyirWrFkz23LLLa1atWrus3/++cdefvlle+CBB+yPP/6wVVdd1Y444ghr1KiRDRkyxP78809bbrnlUpL466+/bPPNN7fZs2e7Z/H7O++8465dbbXVbLfddrPWrVtbvXr1Un5/8eLF9t5779nUqVPtxBNPTPmcefPm2TPPPGPPPfecy+uiRYusSZMm1qJFC1tnnXXs3nvvtS+//NJWWGGFlM8gX5tuuqkdd9xxMa9NZU8EREAEREAEREAERCBpBCSECqhxRNCpp55qY8eOtWuvvda64xMZpK+//tratm3rRM4LL7xge+65p/Xv39969+5t9913nx1//PHu6ptuuslGjBhh99xzjxM1119/vc2cOdMuv/xy69Onj3Xu3Nl22GEHJ0aaN29uO+64o7t+k002sRtuuME22GAD22+//Uqf9cQTT9ghhxzinom4WXvtte2hhx5aSqj5bCLiEF177LGHuyeCJUyvvfaaez73O//8822NNdZwwoznvvTSS3b33Xe7/PP8fffd195//3075phj7Ntvv7XHH3/c9tprLyfwEIa9evUqFX8F4NZXREAEREAEREAEREAERKDMCUgIFYD0+eefdxabV155xVle7rrrLqvD5rB/008//eTEDgJm4sSJtvfee7trsR516NDBBg4c6EQF12AJQjAgaj777DPr16+fXXzxxfbxxx87C1L16tXto48+ciKjbt267lr+xxL0zTff2GabbfafZyHU2rVrZ08++aTdf//9pcLL5+/33393z5gxY4aNHz/eiaWjjz66NP+ffPKJ+/7KK69sw4YNs4022qj0M+59wQUX2LnnnmtffPGFNW3a1FZaaSXzZSZfI0eOtK233tqwKL377rtOFKWzbBWAX18RAREQAREQAREQAREQgWUmICGUJ8KFCxfapZdeavvvv78NHjzYCZxHH33UGjZsmFEIeQsMQqdbt27222+/lYoVfscChPtcqpRKCGUSXb/++qsTXLjojRkzxtq0abPUbd9880176qmnbJtttrFjjz3WunTpYtddd53VrFnTlixZYldeeaWz4lDOnj17OjEWpvnz5zt3uNAlLpUQyhOtLhcBERABERABERABERCBciMgIZQn6mnTpjn3NtzcsAp5EYOQ8Xt/QotQx44drVatWs6ygiBBcLCHB8GBS1qnTp2cKMLtDTc7bwUKs5WPEGIPz4QJE6x9+/bOne6aa65ZSmCxb+eqq65yz1lvvfXc/h2sUt6KQ14QRpQRlz1c7HJJEkK5UNI1IiACIiACIiACIiACcSEgIZRHTSBe2CNDAIIDDjjAuX2xF6hBgwY2fPjw0sAEUdc49gg9/fTTdtZZZ9l2223nBBSucAQgwFKE1QWxQ/IWo+WXX740Z7kKoZYtWxrWmhdffNG6du3qBA9ua2Hy7ncXXnihswBddtllLj/8Q7SFbnUSQnk0Dl0qAiIgAlWQAO+9vxYttrnz/7RffltQ8v+8P2zBwkW24K9FpYGBvvv1T7cYuGatFWz55apbNatmy9dY3mqv9H/snQd4VkX2xt8kBELvXcACKlUpK1gQe9lFRQXbX8GKLrZdu6ur7lpX17Y2bKjIqoirqFhRBFRAUUBEUJEqHaS3AEn+z2/ixOFyv3w34fu+fMGZ50EwuXfmzDtn5p53zpkzOapZPUc1q+aodvUc1a5WWZVzKu4QabALQpewLmErEJL/2GOPiYiOxaQmTnHBJuFMMJur+++/f4pb9815BJKHgCdCJcCWxefKK680ZKZSpUomi9r7779vwuMINSOxACXsjBCeGMLN7r777h0SLCxfvly33XabHn/8ceOlIdlA586dS0yEOI/E+SG8PMuWLdPw4cN1wAEHbNfDZ5991shrM92R2IEQP0LknnzySRPuhpcLWfByuZ6u4qDyHqESKJJ/1CPgEfAIpDECa9Zv0qyFv+in+cs1b+lKrd28RVUqZKpOtUqqWb2y6tWsqpyKFVQtp4KysjKkAqlq5YrKKJDWb94qfpBfIG3esk0bNm/VqnWbtHrdJv2yPlcbt+QpKyNTjepWV6vmDbT3bvXUqG4NZWYWZlP1ZUcESIB07rnnmnPBkKKyKpAhstqy8dusWbOyEsO36xFIKAKeCJUATrw3ZHUjS5w9NwN5ILztiiuuMJnhIEhhRIhmyAZHSB3kAk8SqatPPvlkk0iAxAJ4jEhJbRMsWNGieoR4j9A4G3J34oknmh0kQvEoNtHBtddeq1atWpmfkdyApA3Tp08XWedI/mDPM1GXTeTgwkTqbfrvnh3yRKgEiuQf9Qh4BDwCaYZA7pZt+nbWIn08cabW5eaqdZNaarN7fdWtWUUVK2QpKzPDXONXsBNyZ2ZkKL+gQNvy8rRh01bNWrhSU+au0MaNW9W5TXP12H8P1apexWcZdTAmiqN9+/YiyREblY0aNTIbptga/G1D8ndiWGK+il2AnUKhba7poLRt29ZEuXgylAzUfZ2pRsAToYiIQ1RII034WMeOHYve4sxQnz59TIa1V155RS1btgwlQqSVJoEBqadJYtCiRQtddtllJtQODxPhByQn4Pecz2natGlRGyxEvXv3Ntnb2InhDh9bwkgXCyay4tXhD0SNxZIMcZwfgpDZ0Ds8VbTLz3B5Q5I4M2TfJ2yPDHM2xG727NnGcwTxc2W0hGrp0qUaNmyYWSh98Qh4BDwCHoH0RiA/v0DTZi/WyyMnqWXjmjq2y17Kzg6/vy6ZPZkxd5ne/3qeDmq/h445YG/lVMpOZnPlpm7sBiI5+IazgfrII4+Y6yxSUdgItdd9kLkWW2TGjBmmaRJEsdGKPZRMMpaKfvo2ft8IeCIUYfyZ+BAWPCacvenfv79q1aplkhywUJAOm2e4wBT3NXfwQED4/dlnn21ID/G97ORAfkg5DYGBVHHPTr9+/bRixQrjlSFjG9nc7MIyceJEPf300+YPBW8U70G4IB/c5WPbIjkCpIV01YS8QVa4DBVSU69ePXMOCPJin6E+6ud9kjlYcsbCm52dbbxTTzzxhDlLRN3Ix4WwJFNgJ8oWvGTPPPNMkRxgMGDAAONd8sUj4BHwCHgE0heB8d/O1aTv5+n4A/ZU1Zzwy7FTJf3WbXn64vtF2rBFOuuYjqoQ40LxVMmTDu3wXebiciI7iPawIfipkM0lQthAbHBiw3C9B5EskCFsB+wRXzwC5RWB9CVCGzZIgwdLuGUffFBav156/HGJ+NjbbiuveO8gN65mCBNhZix0wVTVO9NRYolJpU2dNWrUKPWuDQkYSBtOem83ZfbOyObf9Qh4BDwCHoGyRYAQtYHDJ+iwdk1Uv1aVshXm19ZXrt2kmQtXaf99d1fzRqnxfKRFx2MIAeHgW06CJaIt3Ks6ki13kAixEUxkyXnnnWc2YimQIyJNOJ/si0fAxM9+9pn0ySfSpZdKM2dKQ4YU2vAXXCB17552IKUvEQKqMWOkQYOkJ5+UcnIK/z1nDodt0g5IL5BHwCPgEfAIeATKEwK5W7bqvpfHqNOedbXfXo1MtreyLISI/7RolcZOW6Teh++nvZvVK0tx0qJtGx2SLkQIUCBDRIYQDUIhgQIh84T5+zC5tFCbshMCu/2//5UeeECqUkW6+mqpUyepSRPpf/+THn5Yyk6vsFdPhMpOXXzLHgGPgEfAI+ARKDMEIEKPvT5OcxevUPsW9dS9QwvVqpZTJsZs7tZtmjxzicZOnac2zeupe5c2nghJRWORTkQIhSXcHw/RtGnTTJgc14RwZojEDr78ThHYto3zG1LdutLs2dKJJ0rLlklcD9O6tTRlSmGEV8WyDcENjo4nQr9TffXd9gh4BDwCHoHfNwIQoYFvTlC3vWpp5bpNeu+reWpYp7oObrubmjespcrZWcpMgpeIRNkme1x+vpatXK/Js5ZpyszFar97PXXeq56WrN2ilnu20D7eI5S2RAjvHSFxnIPmahFC8Dt06KBPP/1U1apV+31PrN9r7zdvli6+WDr/fIm7riZN4nLMwiMt118vHXmk9Mc/ph066UuEYJYvv1wYFsff9epJ//639N130lNPSTVqpB2YXiCPgEfAI+AR8AiUFwQsEeq6V03VqZZjUmRv3LxVk+es0LQ5v2jztnw1qVddezasoeYNaqlOjSqqlE0qbRmCRDps/ijkCiCOCnC2hfuE8vLytS0vX2s2bNbiX9Zp5qLVWvDLeuVt2ardGlTXH/aqZ9rJyy/Qhk1btHB1rlp5ImTUKB1D41z9HjlypC666CLNmzfP/JgL5smMu++++5aJZ7G8zL1dVk7C395/X+LMGMSnW7dCm53QuD59pMyyDb8Nwz19idAuqyW+Yx4Bj4BHwCPgESh7BIJEyJWI+03Z9V+3aat+WbdZPy9bp8W/rNfiNZu1LnebMjMK75KDPIUSoXwpDyKUn288Sw1rVFSDWlXUrH4NNaxdWdUrV1LF7ExDftziidD2epHuRAhp8QyR0XYSHgBJhxxyiEnzvf/++5e9knsJPAJxEPBEyKuIR8Aj4BHwCHgEfocIFEeEYsFhnT+WvkCWYj6bkVHEkaJexOqJUHQitGTlOk2bu0KzFq9V9SrZate8jjrs1ahEmoy3bvmajcrMzFDdGlUKie2vJSxrXFjlkF0udOdqj5kzZ5p7CkmgwL2H/tLVEg2Hf7gMEPBEqAxA9016BDwCHgGPgEegrBEoDRFKtsyeCEUjQqO/+VlDxv6kVVsrqEJ2jvLytqhqhQK1qpOpG8/opqwIIUhffPOjvvh8nCquX6y8gkypZiMd2P1gdWpbeC9QVCJkJR41apROO+00rVy50ngTOTP0zjvvmNTfvngE0hUBT4TSdWS8XB4Bj4BHwCPgEUgiAp4IJRHcBFUdFhr3+ucz9cr4+apYa0fvz9bNG7VbxfW6v//hxUow/vPxmjPyJR2T91mR1y5fGXors4f+cMqF6rBfW3OB61lnnWXq4UJVssTFKyRLILU22eQgQzabnA+Ti4ec/31ZIeCJUFkh79v1CHgEPAIeAY9AGSLgiVAZgh+x6SARarLHvrrvzWlalRn7stktG9fptP1rqfeh+4a2Mm3OUn370r06ZvOo0N+PqHaCDj77Sv0wZYJ69uxpnvn73/+uf/7zn5GkHj16tCFDM2bMMOfICJN7/vnntddee0V63z/kEUglAp4I7STaW7Zs0fTp0/Xzzz/r6KOPVg4Xv+5kSUadpRUJWb799lstXLhQxx13nCqmWf53268NGzYYOdetW6cjjzzSLL6+eAQSgQC7mt9//70++ugj7bfffmaHkxj4XanQx6VLl2rKlClq0aKFWnPngy+7PAKeCKX/EAeJUEH1Jvr3+3NVuWbdmMLnbd2iZhXX6t4LeujnRSv1zqgp6taxpWbNX6ZTj++i54e+o05T71fTzFWhdfyU10Dzul2v/fZpata83Nxc7bPPPpo8ebIqV64cCbSxY8ea1NoLFiwwniHuF8JbVLNmzUjv+4c8AqlCwBOhOEgzgf/xj38YstOxY0ezEFSqVEnNmzfX22+/bTKlQBa++uor4zp2Fwl+zg5K06ZN9ec//znymG7bts3snoTVGaUSDi5u3brVyLmzhT4MHDjQ9D/Yv52tO5HvIyfjBBFl5yqZBXzvvfdekw3phhtuKDHp2rx5sxmb4A3c7777roYNG6aHH35YNZKcHp4PW3Z2tpEd4xfs/vOf/5TqYKtbV2lxR+eZa8iUbuXzzz/X+++/r379+umBBx7QjTfeWCqcStuvRM7noAxu3fPnz9f5559vdOHggw8urbj+vXKEQDKJUIEKtHr9Zi1YsV7rNmxRdnamGtSsqqZ1qyq7QpZiJU/wZ4S2V6AgEdpYsYEeH7NEOdVjE4qC/Hw11C+qvmGV7nl8hOrWqqa+px6sfw18V9067qXTj2isM5c+oQoZ+aHaujG/oj7Y53qdesLh+r//+z+z/rE+Q2xOP/101apVK1JqbLLJsZ6wvlPuu+8+YzP54hFIJwQ8EYozGngann32WZ1zzjmqWrWqMXxr165tjG1SRc6aNUsNGzY0hwrDiMKSJUuMcVeXm3ZLUMi2wu5JSckHHpErrrhCJ598sk7kVt8ElNLKkoCmS1TF4MGDzV0GySZCCMW4QiIaNGhQIhmffvpp/fDDD7rrrrt28K6haytWrDAkO0iSStRInIc//PBDDRo0SE8++aTZnYPI4PHbfffdS0zqgnWVRk7aJtsQH8zOnTuXpoqkvZOXl2f0qW3btsYgSHVJxny2fQjWvXHjRl155ZU699xzPRFK9UCXUXvJIEL5+QWav2ytho2fp8W5lVW5Zh1lZlcSxnnuxrXaunaFeuxdQ8fu30xVcnbc+PBEqHgiVKPxXrpr+HSpar2YWrNl00Z1bSpddHQ7PfXyaP0wa7HOOLGbBr06Vjf8uafGffGFevz4sOpnrgutY0F+HX2z31U6u/fxYoPukksuMd8IvktVqlQxF6ZG/UbxTbNE6MILLxTfQF88AumEgCdCJRyN22+/3bzhGtvsGL/44ovGuIUYsZvfqlUr4zHAYMbAxa3MYvDdd98ZD1LLli1Dd1WWLVtmDOVx48Zpzpw5RURo7dq1JvSLBQijzIbmuHW2a9dO69ev1/XXX28yt3Tt2rXIDU1KS+pGDox3ZGBhwzPBQgVRw3Nl26lXr57pA8Z+GBFid2j16tWmf3Xq1NGiRYvMRWqQPtqiHuTBQwYO/Ix29t57b9MW9dq2MPzJKsPCumnTJnPIkhA8+pmVlVVsO9SJyx3MkXP27NnGmAMrt147zNT/008/mfbYAceDRD8pv/zyi8l2A+Hlb+RHdsYMXG07YM6zyG/fBVvqZVwtOXL7zbu09cILL2ju3Lm66qqrVL169SIyZPEkxBKM0Blu64acEGdtdQpjFeICfryPd4n/ZxzRjTA5rE7RZ0g7BHvo0KFClxk7jH10jbao044BbdBPdNqSAHC1ukH/Pv744+3qYrzDxtX+jPZox3pO6Tfk9eqrrzabDPSdviJTEHd3qjIe9JuPMjqCUc+c4F3qDNO3MGzcOu1ccsd6+fLlZj4R486con7XAOAd8EEPSRMLZuyWxpKN9ggVQQfsXLTrBH1o3LjxdrpLvXY+H3DAAaZtnmecwAh9YOzBgblo68CDu+eeexpZ+Ddyoc9uyKjtm10rmHOMA5s+zB3mh9V55Lb48G93DSrhEuofTyMEEk2EuDT18xlL9ea0NarRcA9lZGbuYDDjKdq8bo3qbluqC49qqZpVKm73jCdCxROhbt266Y6XxunblRWVnRMeplZh3SLd3bebGtetHqptn3w5XRkjblP7gpmhv/86o7VqnvEvdW3TzKw3RL/gDWJt3JnSp08fvfrqqztThX/XI5BwBDwRKiGksYjQ5ZdfbjwwnTp1MuFwjz76qDH4r7vuOuOdOeOMMwx54qIxDGKM0VtvvdUYcbYQFoWhiSH/2GOPGXKBR2jixIn63//+p7/97W8aMWKEJkyYoPvvv98YrDfffLNoG/LEM5CxO+64o4gIYRwiD+eX9thjD2Nscgs05wCoD0MXY4ewP84FQOhuueUW885hhx1m5A4jQrRNRhmyyPAMBhrGPZ6Go446yhij/JtL1TC6Kd27dze7QXfffbcJMXzrrbeM7HfeeaeOOOII4w2g7XvuucfIgYFHSCELZ7CdZ555Rscee6wxqJGVesGU9liw8do98cQTJsQQckJBJp7BsCSDDbtTeEU4wMm/H3/8cfMOizX9ueyyy/Svf/3LHPrEsKUdZIdMMJYYvuBP/zDmTznlFIMpslL/bbfdtp2M1E960TAihAFLSBz10H+wRT8YK3SKUDx+D9lEpyAjyAP5QtcI1/rss892kANSx3vIgs6cd955hixZIsTv33jjDePR5A+GNX2ibmK8qROdh1igB65u9O7dewcihK4Gx5UzNeDCu7TLhxx9tGMSJELoFvgGcScVqy0QXjwX6Dr1EbIGrswXPLiuvjEn2NUMjpEb/sX5GPodbBNiEosIQVZvuukmHX/88WY+Me6QCEhTmGz//ve/jX5BBtmkYC4iL8TZjvmAAQNUv359PfXUU0Z3edYlQj/++KMZf37fpEkTgyv6iBeYOiCmdj4yb/74xz/q0EMPNTjxe9fjFosIsQlApqgvvvjCkFr0Zs2aNUaH8NwRSvn1118bnYx6XqCEy6x/PEUIJJoI4Ql68OPFqtl4T3MvTXEld+M67VNppc7o3kIVnTN3ngjFJ0JcQnvdoLGavz5b2ZWrKjOrgvG4cTYoe9MK3X5ON+3esPizOIOGvK59vntG+1ZYvF2DX29todWd+um0007e7uesBazf33zzjVatWmUIUpTCOsO6ROGbyjfaF49AOiGQvkRowwZp8GBp6lTyNkpffSW9+640b57Uv7/Uo0eZ4BiLCGFQQ14gHn/96191+OGHm1hanmdn9tRTTzW7rRg5/A0BYhfXFnZ+McYxADFWLPnAiMPYgUSwK8+igpGCMU949lkAACAASURBVMSOLbvRtIFngJ1mjHMICQYZhh7eKoygIUOGGGJG+BiHvjHKMEzZgUdeDH+MQepnpxrjmt0f5IkVGkfd9AWjHZLFYodxBJHDmEUuMMGgxuOAHHgtWEAhQBAvdrm5ZwAiQGgUXhCMfX72wQcfGEOREMRgO/QDGdnFpm7IDos0XgTaxVsFIYJMYCjbAvEDR/oFPhh0yIvRieEHmcSQhki5/Ya8Ih+eNOpnXCiMGX8gQXg68PjgJcL4jyUjRnxY+J71LNo+Y3hCTsCMMbI6YHFGZrxFFLAMkwPCwbuc/8EjgMeOfkI0bdglJJq2wBMjl7+fe+45QyzoM6QTb0CYbrgyM6586ILjys/4c+211xYlsnCTbjAm/B4Z0L3icLcbB8EwLvedhx56aDt9QxcglMExcscgVpvMPWLaLfbuojNy5EiDIzrOGIEVY8/GhxtiZuuGrDH2rAF4ZiBdPIce8gyZliCtzB2ro5Bgxs/OZ8YArCCqYOWuR24deBYhR4w73h13TbJ9oB23bvv/rFXoDWML8aePr7/+upnfF1xwgVl3IGKcHbQeSupEvyDovpQfBBJJhOA9dw2brM312kYOsV25eI4uP7SB9mr8m9HuiVB8ImSfeP3THzRuxiLlbss3HuI2LeqpT/e91bB2tbhKyD24L732rjLmjFP1lT8oT5na1KCdslsdot4nFJ96O27lzgN8b+w32BOhkiBXTp+96SbJeg4bNZKaNpWmTJFIJHbLLYV/p1lJXyIEUGPGSIMGSU8+KX36qdS4scTOwurV0q23lgmUxYXGYVhSXKPVEiFLYjDScDNjNPXq1asoJABj1BourjGIsYbxwU4xHidrrGCYYVSx+GHs23CdoHGDcTR8+HBjzHIeBOMGmTD2+ds18NgJxqjDcOLfUYgQddAGJMs1xFySx845hhNkEcMPg5SD5xiZ7Fa7hhlyQTbY7cYwtKQgSjs2NA7MgoQnFhECd7s4Q4rcc1m0yc4XO+kY7q6xDJGkEFZk3993399SlcbCwpUxqMBBImT7DJauTiFT//79jdcBTw1Y4uUJkwNyghcKwxkjnb7gVYhFhCCkeDZ4furUqYZYQlAYwzDdcGXGKEbPg+OKJw4PIESYJB4QAhtSCAZBIlQc7tYDEabnduzos6tvPXr0MHrHTqQ7Ri7+sdoMbkS47wQ3COxcR79dguE+h76BPR5QiDseFkuErPwWR/Q4SITCsEKm4IYFZCVIhIJkLhYRcjdRrA7izQyuNZBj9AW8bajmrpZNr0w+MilsNJFEaNu2PF31yo+q27ylMopupim+M1s2rtchDTfouI5Nix70RCg6EeLJ2fOX6aj/u0/fjbxTlXMqxtUexumH2UvUdu9CzGcvWqklK9crMyNDjepW1+6NasWtoyQPeCJUErTK+bN4Cdmcbd5cuvde6aijpIcfLiRA//mPNGCA1KVL2nWy/BAhWOTixdLdd0s33lhIilJcbAY5dqXd3WR2hvEkBIkQnhu7S0yICoSkb9++4oA5RiUGEZ4HCp4Qfoenh91Ya0jjYcEQJfQG4wr3NOFiGKuE0eE5sR4MDChkxHtC25CML7/80tTJDj9eG8KW2NlFLkJzXOOI3V9CwCBWyGYTDxTnEXIJCjiw64+BB5nD6KU+Qv4gDBjgyAZOhNvgOUA2jCiee/PNN423il1xMubZBBR4hNx2kB9vFl4u+oQ3DAMMHCAEJSFC4INhTsgS4VMuEWIXnDYsvsgNvowDRj0FkorxjzeGv20WLkLKwmQEG8iLS16tGuM5C+tzkAjxPDJh2NszHYRRhskBCcJTBbHEA3HCCSeY81F4k8CZukkNjTwYu5wzeeWVVwxJx8thz4nF0g2IkK0LQ5k2guMKmYJI4SUjlIxzK4TyueQUoo9OQlSKwz1I+K33Au8b5+qQk3nm6htjRbvBMXKzKsZqk0PCeFjDPELoIXUzV8A0SISCstlQR3S+S5cuoV4jdCyMCNn5DBGCBFMXIa1gZtcjd56WhAjZuiE1jJ8lZ3bThHpfe+01Mz8IQSWULxGZAlO8fPvmQhBIJBHasGmrbn5rvmo3bhEZ6/y8rWpdcalOP3h3T4RioBZ2oar76F/+8V89/NxI/eX8Y/TgLYWXn8YqJE04/bLHdW7vQ/SXC46NPE4786AnQjuDXjl9d9Ei6YEHpDPPlP7xD+mxx6QbbpD69JF69Uq7TpUfIrRqlcQu/MUXS5yrSfHFXHz48VBwZgTjEcOKsC525/kZBjTGPQXjFMOJe3dIF4nhAHHByGG3GM8DIWwYZjbUBwMbIxnjFs8PO8ecBYKs/OEPfzBGNRebQYTwTmCA0za/x4DBgIQUEI6HcYQhxE4zZ0IwEtmRP+mkkwwJw3NAPfSBBAnUgcGLAYzRwxkZziJhXPM+73Lgmt1x6+KmTc4A0Se8DNQNCeDf48ePN+cmOFdASBIYEO5HiBIyc+aBOGMw4RwSYWfsfHMeAhKDpwMiQT0YZXiIwCXYDmQJeRgP2oM04snib87OsCMOaSElMIfLKdZTRHsQRcL6IJaE1tlxxKAltJExp036heGKYYjshDZZzyDnSjC8McD/9Kc/mXcgERwm511XRox9q0PoB33D+0YhNJL2IZPUDcmFhKFTyM74UyftcSaEcEAMdEgc447+hMkB6YKIoEOQYPBl7DGmwZ5xQ0bapi4ILPqDbqObtAV5Qq6gbqDnEHTIAnVhUENKw8YVIo7uc26FsEjwtMXKg8eSMUH/bXryIO72HUgXRA6STN84m4QHC3zQHVffIB6EWQbHiD7aAlELG2tL3hkv5g39tQWPCKFntA1GhEWymcEZnViysU4wnqwJzDfwZh0AF8YJTxxzC2ypi/kDFnY+E+7J+NB/dAd9QnbC9yBzJEDhzB1jSn+Zn/asIn1Af234GvMKfaBuzjURJstaAP7oB141dAYdRPdYL5ANvCnoM2fMfCm/CCSSCOXnFejKl75T/eb7KqJDSJvWr9GxzbfosHa/bWx6j9D2+hSPCE37YYGeGDJKD/79LFWsWPz9Zhdc96wGvfqphjx0sf6v14EpUVxPhFICc3o1wrnw3FzpyCM5GEbedIlEY9jvBx2UXrJKSl8iRN75l18uDIvj7xdflCZMkEhXzGV/V1+ddmBGEQijhZ3oWCEkGCcUvCTBe1VivUuIC0arPXeBgcYf93JX/h8jPZ7hQvsYWbxLvYQiRU2Taftv63APUgdl5Fn6R/gdMtlsVq6c7IwjR6zLUcPaiTcGlghh1JHQIEoa0LB2ICv27A5tQpYYn2B9wXfpc2lxdfsWq54wOcLGPha2eKXwEOHNoC4IBF46DH7GIkw3gnWFjWssfFyd4d/u2aEo42vnhD24a98P07d4MtB+lDaDOmbnG4Sf84A2w14s2ezPqSc4T8P0NzifXXyRl7WktCFpYWtFcXMoDNd4c87/Pn0RSCQR4ozQY+9+p8WV9lCFCvFDtEBlxc8/6PpjW6hpvd/OtHgiVDIixNP3DnxX113yx7iKdsv9r+ucUw5WVlaG9mxesqsf4lYe4wFPhEqLXDl9b80aibuisNFJVEWIHAfSfvlF+uc/pWrxz6+luufpS4RSjYRv73eBQKyzQ1E7jyGI8Yl3DLLgehWi1pGuzxHKCEHEC0NoGYVkDHgr8BQk4oLedO37zsplw2YhQnhyfPEIlAcEEkmE6O/KdZv1z+E/qNZurZWZlVksBOtWLtOhu+Xp+P2bqEKF37KnpooIPfHmRJ15ZHvVqla6w9s/L1ujUZPnqN+x+yd1qON5hKISoa+mztHCJat00jGdkipvsHJPhFIKd9k3hhODP2mYFCEWOJ4Ilb3aeAlShAAeMcIPOc9FKmbCjmxoWlQRCBHjHA+ZwTj3Vdqd+Kjtpfo5wrzw/pBSnBCqRo0amZA/nya5+JHAa0ZCErybhP7hbfTFI5DuCCSaCHGZ6o+LVuv5Txcoq3YzVaqy4+5vfv42rVuxWJ0bFujELrupak52yu8RGvj2V1q2drP6HdVOLRqWLjnAF9N/1ntfz1OXVg3Us9veSRvqRBChvLx83XTfa7rnhsINrlQWT4RSibZvqzQIeCJUGtT8Ox4Bj4BHwCPgESjnCCSaCAEH3tFf1m7WqO8Wa+Lc9crLqqIKFXMEAdqyaYNa1MzQkW0bqE2z2squkKWMwHVDyfYIPfHWV6rXoIFmzl2ow9o3VZMYl47GG9qps5Zo3sotqlalkupXzUwaGYpChO578l1d0//4mGHsA4eM0p+O2F/NmtSJ162E/94ToYRD6itMMAKeCCUYUF+dR8Aj4BHwCHgEygMCySBCtt/mHGPuNkOK1uduU4XMDNWuVkk1q1VUdmamdmBAv76YTCI08K2vVLd+A9WpVU2Llq3UwiUrVCFOCF+scdyydZtat2qhGlUra/6iZapXOVMnHJR4z1AUIvTMK2N06vFdVLvmjslLVqxcpxdfH6e/XpiaLHFBvDwRKg8rwe9bRk+Eft/j73vvEfAIeAQ8Ar9TBJJBhOYvWqX3xszQlBkL9cQ/++yA7IaNuXrlncm6oM9vF127DyWLCD3x1kTVb9BQtWsm57D2vIXLjGfohAMTS4biEaHpMxfqtAGPq3P73XXvjaepYf3fLqd95PmR+nLKbD3zr/NVqVJ2mWi5J0JlArtvtAQIeCJUArD8o4lDgGxVs2bNMnfqkHqZbGu+JBaBIMYkQyBteY0aNUy68l25kKad807c02XTPe/K/fV98wiUBoFkEKEhb36l2x/7UBf26aZrLzpiB7EeG/KZnh02QWP+e5mqhyQqSAYRGjZmujIqVQ/1mJQGt1jv4Bnav0VtdWzZMGHVxiNCublbtWf3a5VTKVs/jb13u/C4Lj1v09fT5mr0KzeoR7ffLvxOmHARKvJEKAJI/pEyRcAToTKE316+uatn4wq7fBEjnctguciU+2m468SXkiEwZcoUc6cMyQ24lypYghjz/9yrRPIDm+I5Xovc8XPllVeau6VIDlFeytKlS0vc10T2jcyC3AnEPV3cU1UeSnkd6/KAbbrKmGgitDl3q5546XNzbuagTrurbavtLz4nmcJl/3hNH4+fqQf/1kt/PKzNDtAkgwjd/+o4tWjeLAVEaLkyt25Sv+MSlywlHhEiEcJz/xunlWvW6+rzj1GWE+p34Mm36/arT9FRh7QtMxX0RKjMoPcNR0TAE6GIQCX6MXsJ4iGHHBLZKE20DKmojwskuayTyyaDZMe9ud4ToZKPBgSTCzR33333mHctuRhz8SxEiIs1oxIh4vy5cJMMcvHuoCp5D5L3BmnOS9rXREuzZMkSZWdnlxuSX17HOtHj9nuqL5FEiJC3p4aO15/POth4J4orTw8dr4tOD7/QMxlECFkKQ+MaJY0MzV+0XHUrSycetE9CVag4IvTJNz9o7PRJ2pi3QlmZBdLWmjpw3/Y6oWuhx58xqVqlUkLlKWllngiVFDH/fKoR8ESoBIizY/rtt9+aMC5uWid1MgbX3LlzTbjRsmXLTLphe6kjhicXnXIbO5eCcqO8Tbe8fPlyc8s7N7r37t1bNWsWxvUSKkY93DjP7fNuwVBZvXq1fv75Z2OYsuvdpk0bY2zxHvLx/xisa9as0bx589SiRQv9+OOPRr5WrVqZCxwxninIBQFh15qfc7M9bVAHfbChVdTbsmVL1apVy/w+2BYYIFP9+vWNDMjfrl07I9fHH38sLpocOHCgacdNwxwkQpDD6dOnF8nKB4D+YlCS5pp2eZ9+2AtnFyxYYPAHDy4D3WOPPYpCoegzF7bSD7CnT3jhkJX32rdvb9qi2P6zk08fke2UU04x+NGfn376yVyW2bBhw2IvmLU6sttuuxkvDXLafqE3kBYK9fEMJINi9Yl/h9XBz5Hjhx9+MFhQNxeZzpkzx9RJ/5Ad/MDN1heLCNE33qfwLhel8v/Iiy7aS2ypE33h/2mTe5hWrlypJk2amItX0Xf6Ebx0N9hnxg3sg/rNzxhfdLFx48ZmftEfcEYfXWzs+66eB6evHUf0n3TWxx57rBnHsL4iM2MNrmH6FaYr4EFIJ/q2efNmM36kygY/ZKce8OD/6Rc4MJfDxi94UTDhfIwf2DJX7BwEB9q1czuIA+tMcfMkVj+C6wDz1441eh82XnaugIG7LpT00uUSLLv+0SQikAgi9OnEWdqjWV299v43GnDWwapYsUJcicuCCCGUS4YWL1upnxfvRLKEbdvUttXuql41Rz8vWq46SSBByByLCL0+bry+WPy6mrb8SW7ivaXzd1fjrEN16R9PjjsOqXjAE6FUoOzb2BkEPBGKiB5GNvfP3HzzzXrvvff07rvv6qGHHjJG+F/+8hfl5OQY461Xr17GOB0/frwxxDijcOedd5ozGYQkxSJC/JxQmqOPPlp77723rr76ahOOdPrppxcthBCOl19+Wddee63Z1ceI59+DBw/WUUcdZdqijocffliETVEHl35Sx+23367DDz9cxxxzjP7+978bkoRh1a1bN2Mo3nrrrRowYIAxhIYMGWLqeOCBB4THCmOXdv/2t78Z747b1iOPPGKIxRVXXKH99tvP9H/EiBHGUKROPEJRiBBGNffz3Hbbbbr33nu177776qyzztKzzz6rf//73+aSSogLMjEGhGk99thjxhjl8k/GoH///jr44ION9wkZ6AfG5QUXXKC7777bjAF96Nmzp8GOS1Eff/xxM3ZXXXWVLrzwQkNs+Rn9xCBnzCEt5557rrlsFKxOOumkUK2xOgLBBRdwAw/eo1/cQQTpwFgGL/rDnTP2/hnk4VwLbbp18AyXmiLH+eefr2uuuUZHHnmk0SXaIbQQwk2YHP0cPny4Me7Bf8KECWbsecb1CIEfclHAm/NDvI+udO3atYgIIQ96dPHFFxvc7rnnHqP/Z599tiG+Dz74oJ5//vnt7s2BHICz7TNYgwP/H9Tv4447zmBt6wQf+nTEEUeY+UL96CX95X1X9x599NEiYkk/IGn0Ab2BzCEzf2L1FZkgL/fff/8O+kX7YboCCQQPsD/nnHM0ZswYTZs2zcwzdB59fe655wyevM8Yo6/cX+WOHwStX79+RXrEfGXOsVbQf7Bm84F3L730UjPH6C8bCuiniwPzg3uMwuZJrH5AnJDPXQc4S8V6Amaxxov7s2655Zbt1gVk9vdMRfyQpNljJSFCGzdv1ZqNW7VlW4FysjNUq2pF5VSsoL7X/VcTpszT+Ff/ojq1qkTqYVkRIZcM/Th3gXq0a6ImdQs3w0pavp21RHNX56pG5cqqW0U64cDEeoKsPGFEaNSU7zV6wUDVbzYvVOxVy5qoXdXzdcpBnUvarYQ/74lQwiH1FSYYgfQlQhs2SIMHS1OnSg8+KL3zDtfcS1OmSPfcI7VsmWAoYlcXDLNhtxmjGU8OBglhRhhFNtwIInTeeecZAxNjGuMIQ901FoJ1snN/xx13GOMdL81bb72lp556Si+++KIhOLbwHIYRhhU7zXhcaIdzHNSJ0QtBwCi77LLLjFEFqcAIx5AcNGiQMS7ZtcYQZpFFPuqBMGDE0u7TTz9tnsWIRXYMbRY0SE2wLeqn7xhWhx56qDG6IUC0M2nSpCJDvLjQOHby8ZLRJ4jMV199VfQ+ckOS8KjYcCfICP3DsKZt+k2B5LleEH7G7/k5Bj5GK14jxhBSgeGM0Qwx4bwSuNnn8QAxzpAfxhG58EZRV7Cw8488rVu31gEHHGDOP+HlQF7GC8ww5sEb74SL19SpU40hjqHLWATrgBRBhpAVMod+IfOKFSuM3JwRgnTxc8gtxjnGPeMAwQwjQrT/5Zdf6rrrrjOGOx4HdITzLIy1LUE9pc7Ro0cbo53fWawgoLZgXKNLbp/Rg1j6zaaCrdOSavoEYbTjTf/C9NxtF9nGjRtn+o6nxw2Ni9VXiGKYfkEIw3QF/Kn3oIMOMmPm6jpzx44Hemx1Eh3i8t7g+Lnz4euvvzYEC6IJecKbytzHG8TPIFbUz0ZF2BwE+9L0w10H3LFG38PGC/2EuLrrAvPSe4RS9jlKaEPxiFBefr7mL1unT2fM07y1c7U1a5kKMjYrq6CyKuQ1VtPKu+nRJ0bqqAP31vm9u2qfPbePYoglbFkSIUuGlq7ZrPOOab/TF6p2blk/aSQIWcOI0D9eGqZqLYepYqWtMfVhzpe99MBFv222JFRxSlDZ5MmTzbeXbzw2h10XS1CFf7Q8IcAG6/r1hRI3aiT17MnHSfrrX6VDDknLnqQvEQKuMWOkQYOkgQOl2bOlnBzpllukq6+WUpj1ip1ml+xYg4HwEbwQQWOQsBiMHgpGTZ06dYwR7JYwAxPDxyYOwJjHkHzllVfMzrBLhKxhiyHlGqbs+NtCCJVrlLHjzP9DjDD43XMi1IfMeBBcgwZigtcLDwWeJoxljGyMYLctiw8EAcO0NESIdiFwGL/suiN/kEi5Hg12/TGWCQ8EJ2SHjNJ+LCKE8frJJ58Ybx4Elh10xgnyAAFgh55wRHbcMT6RwyWTxc1gi4Elg/ZZDHI+BBiVhBJZkurqDGF69OeGG24wfQrWARZhcrhjDG4YqYwRoVV4aeIRIUve8Ppx3qhHjx4mpC6enlqSawmdHffi+gyxjaXfEGxbp0smXCJE3ZYsubrnyooe280AcHCJUKy+xgodZDzCdMUSITt/ohAhPJbx9IgwtFGjRpl5Rr8hc2xIBOdlrPm+s/0AR3dN4v9jjRck3F0X8Fx7IpSW3/e4QsUkQhw3ycvT17MW64Mfxqpm42mqmLNOGRkFRXUWFGRq7coaWr2ko846oLs67FEfsz1umzxQ1kQIGYaMnKpDOzRX84a1IskcfOirHxZq+ZqNOv6AVqV6P+pLQSLUpv3+eux9iNDrxVaxbOaB+vPhfy71hbFR5Yv3HN9GvMZschGx4NozkCO+4YsXLy46QsDGL2sgofi+lDME8vMLHRbNmxNqIvXpU+i06N9fuuQST4RKNZyWCD35pMQu9SefSA88IME4u3cvVZWleQmjCiMVQsOOBudOMGzYEeZ8QNiuODu57IpjZGPUuF6doNHB++wIUycGLLvJ7M7jBcFL4B5SD56rwZODxwCjBU8CCwvG9+zZs7cjQrY+dpMJt3GJEAb0G2+8YUK02Hln95nQGcLL6OOHH35oyA8hMyxowbYw8F0MSkOEMPowxiE09DvMo+QSoTPOOMPsTBPOQzgVONvzPi5GGJgYtRjrEAQwxogjrMv1/BByhxeAnXh7vobFmf5DkKy3DxnBF6+JPQvGeFpDe6+99jK6QugUYXt4FSAMkDB0h91zQr1cvPAI0W+IGYQpWAeEDBkga3inGGPkgEBZsgvRJTyKcYJ4WbJcnEcIudEfPBGEamGEBzMYhhH2eEQIXQYPt8+Ep8XSb0L54hEh9DJMzxkvW9BjPHH8TT8gyKRmt2MX1tdYBIIdzDBdKQ0RwiOEHgXHz53XhAbihUFH8SAef/zxRn9sf1g/wBR5IcrBOYjHK8zzF7UfwTUJL2/YeKGfrAfuuuCzPpbmq5Ie78QiQmR3m7FguYZM/EDN9p4Y6+7TXzuRr7nf9dCVRx6nJvWqR+pYOhChSIKmwUNhHqG/v/iSau87XNkVi/cI3X9hvzhjl5oOsqFDcaMNFi1aZDYdP/vsM+PtJkqDc5NEZWDL8I0/8cQTTei6L+UMgUWLCm11PEFcnuyJ0E4MoEuE7GR44gkJkH8NhdqJ2kv0Koe8MUDwJGCgYIxiKDCJMSQJ0eL/8RK5RgVncjBegwVyhXEOYeJdDF3O4XC2iJC7N99804Qt2YPWvE+oFeFqEAD+EMfPwoH3gvc4D4CRjpcK4xkDkD8Y1h988IEJcYO0YJDj+aB+khrg+cF45x3CuiAcyMzvkQVjmrA+iB3GutsWP8PwBgOexejD44Rhh3cDkkKYIN6GM88805xJorDo4R2BABHyhGEPAeKsBYYWiyR18zdhetSFoYhMyA4hg7hRD4fsKRiphOZxSJ13u3TpYhZejETeZXww5PDS8XEhvJDxhCjRL7DAgIbgcHYF7BkHdrF4jp/zN6QRoxSPlRvuSJgVGNNHvHUdO3Y0u1r0kTaGDRtmzhpB2hgX5OXcFkQAbxbvhdUBiUAOZMSwR//s+RT0ABIHUWBcMVAJQ8Ngpi3kJPSN5zjDBtkhNJBnCf0jvI4xQ7cZe7fw8cILY/WbUEI+XJwbQhZIJkQMox39sQk/aPvJJ5/crs8kBWEcg/oNPrRNWB/eOc420d6NN95o8ID8MN78Dt0P6jmE1hbrHeRnfEwhPmxeMOaMbbCvzCd0kHM3Qf3irAxYBXUF7xl9h4BbooDnCB1m5xMSA7aMLTIjOyQXsuuO3yWXXGLCLG2BTEBmqR99sBsv/I2cnBtk3JhjwTmIbqHLJekHHmr6btcBDA93rBkD9Dw4Xjbk1l0X0AF79rFEi6p/uMwRiEWE1m3aogffG6V6Ld9TBtnI4pYCzZ10uv7VN1roiydCcQEteiCMCL0zcYomLn9WdZsuCK1o3S8N1Sr7AvXp/ofoDaXwSWwGzkGy3vOdwW5xC31mY5N1FXvGl3KGwNChUm6u1LevRFImT4RKOYDbtkkvvyzhDRoyRBo2TMLomTxZuvhiqc2O9w+UsqUSvYZhibEc78OPYY+BijFqDfVgQxiSGLVuqI/d7S9pqmKIFQuKNcxt2BQyQAKi1Mfuf5inI9jfYFvxAKSP4BUPM1svO0DIQl9ihdwwDvQNgwxjDi8d5AgDD8+OxZY63LpYcHkWPMCaghFO+B/nOCCWYAf5gejgxqcu2rNnIfCWYehjCAdxdeu3WcGC79swOgxmPIrBMxZhdSBnsJ4g7q7u4IUCx2BmsuA7JJPAICaMLIqOxBtr+/tYspZWv2298XTPxQ69czEoaV/DdMX1AkbFIh4m9vexsAmbl/FwcGXbmX7EkinqOlhSjPzzqUUgFhH6DWpd5gAAIABJREFUecVqPf3Fq2rcYlpEgQq0cE5bXXtYP9WsXjnuO54IxYWoWCLEL5/7+D3NXP+hGu8+d7vKli6sp9q5x+nqk0+N3kiKnsRGIbyeb+eMGTPM94lNPDaQ7XecSAcSy/As30Y2ZNiA9KWcILBmjXTNNYVHWPbdVyIz7kUXSTgE+BsPUZqV9D4jlGZgRRUHI4VdeXaBMa7LIn4+eEYoquzl5TlCzsheBSHBA4Cxh8eAkB73AH2U/hBKRfyyPSOFlwkSxO6+63GgLgguIWh4T4K/i9IWzwTPVEV9L9HPYWDTF7AjBGFXLr+nvu7K4+j7llgEYhGh2ct+0bDvn1WNOuEehzAp1qyurTNbXqUWjQqvgiiueCIUD6Hffl/cPULvT5yuCT9N1GYt//UeoTrq2GI/9e7eJXoDKXzy9ddfN5EwkCC+O0QK8P94wu0VEFz3weYcxwTYzOIqAUKn8Yj7Ug4QYIOZP+UopNEToQTrFTvhGNF4GTCsS2ss74xYGPKcIXj//ffNTgphVLvahaXsSBOCR/pjQuDYucYbZEOZSoIf56kIHcMjQhghHjCy0iVj7CBShMi99tprRlaIMgdDU13Aj9AvdtxIHZ5Ib1Cq+xKvvd9TX+Nh4X/vEXARiEWE5i5bqZemvaDaDeZEBKxAK5Y30QXtL1WTevHTUXsiFBHWYu4RsjWQ1nzFmg3inHq9WlVUrXLF6JWn8EnCfwm5JRwOEkToOcSIzctg5AJhzGx0Eu7Ls9hUhJ374hFIBgKeCCUDVV+nR8Aj4BHwCHgE0hyBWERo1fpNuvvdt7VHmzEccY/Qi3zNnNRTD/Q9LsKz6ZE1LpKgafBQcR6hNBAvrghsUnL+meQ1hCcTIs/5T84RsxEXq3CumU1czjBzZpm79NxkC3Eb9g94BCIi4IlQRKD8Yx4Bj4BHwCPgEdiVEIhFhLbm5evjqTP19aoRqtOAMyjFpcUu0OoVzdW+cm/17BotfMl7hKJrUXkmQkTIkNSIxDEkPiLLJxdlk73WTaMdhgZJjkgEM2vWLHMRPOd4iyNO0RH1T3oEtkfAEyGvER4Bj4BHwCPgEfgdIhCLCJkEG5u36uXPp2pF1mjVqjtfGSFnnAsKMrRyaUvVzj1El/6pY1wEScs9cep8PTNsvG768zHafbc6O7yzYdMWLVydq1Z7ttA+zerFrXNXf6C8EiE8QWS0JakRniAKHh4SEXHuJ14hGyfZVbnGgsyphNEFr3eIV4f/vUcgCgKeCEVBqRw/Q+KG6dOni/TfpDlO1o4K5zA4r0P8L6mndya7VjmG24teSgQwvEh/TQppUkWT2ru8FT78ZDziHiUSdpANyRePQDojEPNCVSN0gTblbtPH3/ysCfO/UY1G01Wp8lpzqWp+foa2bKqtNUs66IhW7XRY+92UlRUtG1S/6/6rCVPm6bl7ztRBnXb0IHkitL3GlEciRHIazqBytgcbhHA4rmng+oUohXc4t3vbbbeZbKmXX365ueLAF49AMhDwRCjBqHJPD7Gw3LbOLkawMMFZINgR4YLFZBeMsyFDhph7Zbhs003VnYi2OfyPu5t2SF/Nom2zryWifl+HDDkgtIAPQbNmzcyHgUtvS7o7Fk83yxJriBApU7n/iR3DkmT+S/WcioUT48K9Ytx9ZC9Gts+WRMbSjm9Jxs9toySylaQN/2z6I1A8EfpN/s25WzV9/kpNX7hGG3LzVSMnSx12r619dqujgvwCvfnxNO3VvK5ataivalUrFdvxb2Ys1J1PjNSr/zk39DlPhMo3ESLTG6Fv/OEONBLxcBk7doG99Lw4BSFtNt4fyA+bY3znSPzEHXq+eASSgYAnQglGFYOOW5K5eDBWJi4u/IQ8pCqTGySILHLBC0B3tutjx441F5698MILpi9khSEDG+kwfUkcApDNhQsXmvug2Gkj80737t1N2EBJShTdLEl9iX52Z9KKp3pOxep7cWnro8iIZ7W04xt1PMLaiCJb1Pr9c+UHgahEKF6P/nrnG3p3zAyd2bOTbrsifsKEBYtXa7fGtTwRigdshKxxEapI2SNkrOWCbGwC1hkKF8ZzCXSHDh3iysGmDJniuASbJAkkR+BSaTYCfaKEuPD5B0qJgCdCEYGzoTsY+hzy4/IvJi0GKoWdD8gAKZf5GekguSSMXXhCxrjhHkMWAoTRwSLBzfIYf1zQ2bBhQ/McqZR3220341nBy/Ldd9+ZdmgfQkP2FOqlcDEoRjJtsWuCkUwh/I1dGd7HJU29eIXuuusuc/CQXRnatikrCWdjN55wJOTgXUJ86COy0od27doVXdZKG9T98ccf66WXXjKeIPrOLg744BEL9oUdaMLzqKtNmzbbkUT6xs+pk7sE2BHiQlD6RF9cHMC+Vq1aBg+3Pjxd4Mh9QJBQdpJoh8XTYmjfde91sqGD/Kxt27YGL3CcO3euwQlsGBP6F8TJrYd3wJBnwQx9ID02sdFgQqpQS3xtfxg/nqEdq0t27CDT9nc8Rzp29IexweNw6qmn6qCDDlLNmoV3doAF8tEO4wbe6BY4UD/YEHJGvDXjziW/6GlYe9RHf7irCX2lD2B45plnxiTvtk+MC7jbMaQuNgSoD5kImUQuCmNDP7lUlmeCRMjqTLx+kX6VZxIxp5CLdtEj5kCU8eEdO89XrlxpPHePPvqoGQtbwCfKvCdtbKzxtXMnlq6jj4TBurps56qdA4wNc8ttA+wTiV/EJdU/lgYIJIoIzV+0Sv1vHqoDOrTQ2Sd1VpXKFdWgTjVVrFihxL30HqHtISsvoXGQIO7eI0Mca6gtrPk9evTQ4MGDiw0XJsqBtRPSw/eT78M111xjSFG8y9hLrGT+BY+Ag4AnQhHUAaOOsDIMcEJ22LHFE8ICxe4HkxZjDCOjU6dOJt/9X//6V3NZGL8nHz4ZTyAa/P66664zF3IOGDDAHCYkjeTZZ59tSBR343DBZ5MmTcz9LsTVYkQSW0vMLJeK2UUBA/Wmm24yxvCNN96ohx56yBhbyIZBBvHB4MHgveKKK8ylmcjI7+kPhvTQoUM1b948nX766br22mtNuB718/x+++2nXr16acSIESaUD9e23ZWxRIj3b7/9dkP0IEKPPPKIzjjjDCPTU089ZUKEIHaEA3KnEeSGw5NchArpomA8T5w4Uf379zd9h6SBG79HfnvhGgbgO++8Y/pMH9z66A/EjD6cdtpphliAM5esclmbfRdMcn696AviwqJLKBaEDpJBu1999ZUZQ8YA8kKWG37n4sTYHX744UXyc+Eb48WuFyGRpPoEI7LeQIS4QA7jGFJz8803mw8G+sNCTxw0uoVegT0HSr/55htDWu6//369+eab5oK5V155xeAKJvSxa9eu5nmwZdcNokMd4E+WHT4q4Al5Bg/uRgJLdBNiG9YeMlpjHGwmTJhgwr0YYwhW8L4HAIBs0QfCH77//nuNGjXK6B43go8cOdLoBPiiI4Q3IANEE52FbKD/6D19wcvF7yFH1BmlX/369TPtJWJOMdfQgZ49exo9IbwDXQWTWHgRukj/0EsuqAV3vKMuEYKoRpn3YBwcXwyBeLrO+oGuu7qMPMiNvhFmgreKdQisqNPqECSIXddE4BdhOfWPpBECiSJCZvNk81ZVzsnWa+9N0U0PvqtbLztWZ53YucS99USo/BEhMsKxXj/33HPmu+cWvnN8S/ku8I0KK2xiYePwzeHfbNDxPeFbYDf7SqxI/gWPQEQE0pcI4VYdPFiaOlV68MHCW2oXL5Yuv1y66y4pxoSK2O8SPYahzo4qRIXdDQwidscxsDEqmdz8zYTHkOLfGLMY8hAZnueyTww93seohBRh9GEwjR492hAT3rWGIJMfMoKBiAHZt29fs0hgrLiFFJMYwk8//bTZwWfhYEcGtzLGN0YiniSMOYxpZEA+QquOOOIIIx+GMt4G3NmQEIx85MAgPPTQQ42MGPrB0LpgyB3PgRP9wwNh+wKJgLjgKaKP/B5Z3HMgeAMuu+wys5hiQPIMBWIDfmAPOQG/8ePHh9bH8zxL/yGMtBt81z0jxQ4WnhbI4ZgxY0z4IHJBGpAdYgY2EJIwnNwQQOvNsJhZ+XkGnPh/8CHW2WKJoY03DdIKycQAhpwy1u47GLPgAklBfqtf4MdzGLV4/Gx44vDhw03KUggshi9kqHbt2tvpJoScesLaw7CHACAvesRz4BIrgQH1Q0I534OHxyXAGP/oHBfVolf828WGTQRIIX3p3bt3kc4wllH7xbOJmlN8xJlH6A/6wRxkfjEvwvCi77QN+WWjobjQuCgy2nFh/QATcA2bO0Fdj6XLEHLmJBsu7LgyPngtmRe2jUTiV6KF1T9c5ggkkgjZzkCE7hr4kfEKjRo8YDuvUGaGzHeywHhe+e+OxROh8kWE+IayNrJJGSRB9ITNHdZy1hu7Cen2kI0YNnCwdYhwwUONrcM315OgMl8iSi7ATTcRrlT4HpvdNWoQMiFNmyY99BAKUfI6k/xG+hIhOj5mjDRokPTkk6yeWMXSyJHSm2+mlAghCsYhhjLkAS/Isccea4xkSyrseQ2XCGFkTp482SwCGCF4QjCoggaRNYwJWbHkAeOcXdxzzz23yLuCQYRB6xZrSLKDzYI0adIkIyOeB+TDoHMJC+9ambt06WLIBzv2eLRsCYYolYQI2TNCbh3s/luyFytZQywiBJHAGMfb9fbbbxftGEFcgskfXPJgw9CC7+LhsqEGjBWGLMSHHSu8V/SVYscBYxTjNgwndxyCmMUiQux64cnDMIXUWWzZpYdE2bM/UYkQ71viw0cjFumqXLlyKBEKaw+dgnRCAAgRwyMEEYuVnIG+4jUNS5LBvIHYQcwsiXexsfMF8stzFnd0Jmq/wgz50s4pNj1I2/ruu+8aLwyx7XyULUEJ4sXcYZ5aAlwSIhQmY5AIuRsl7twJ6nosXUbfgmPjrlF2MyKRa1KSv1m++gQikAwiZMVbtHSNalTLUfWqlbRi7SaNn/mLZi1epy2bNiu7co5aNq6hQ1vXU80qFVXg3FPkiVD5IUJ87y+66CLzfXfD4WwP+O6wwcomUdj3g+8mG4Csc2xcEsbNmsu3oKTJgBI4LXxVpUWAkMgZM6TmzaV775VOOEGaPVs68EDpqqvYqZYOOqi0tSftvfJDhN55R1q2TOLvBx5IKRHCcGU3g93tP/zhD0VEojgiREgUOxu4eSFEhKng7sWwx+jgnA+T3SUZLhFi9x3iRMga5zTs+ZUwTcCYxyBjlxeDHs8L72GcEcpGUgNCd/DouEQIwoQMeI0wQDECIWyQKJcIFEeEICgYuRjhxAATPkYfXWJgz7VAJFu3bm3agIy4cb88f/7555swQoxBezgSAoJBjJwffvihIT+4zPGkBOv74osvijwvECHGLfgufbEkCUJLKBN1Qlit1yZIhPAIheHkLtRRiRAEDu+N9dLgqSN0Ed0iTC4WEQIXPELoEETWeiDwCPIuIQmQXkLRGGuepe+uJ88awOimq8eMtWtYE15JGB6kkfbseTI+dDZswT0fRV8Ig0MPSBltMwnakE5CIwnvA2e8pC4RYowIx8RbhI5bvUPno/bLEqFEzCnCJdE59BovpJUnFhHCE8vYQPIuueQSczYOLxLj6obGRZXRtmPHF48QhkI8XY+ly+gAO7VW3xg/xhFPq20jqmwlWZOS9sXyFScUgWQSIQRduW6TRk+cpczZE3VchUlqmrVCWdqqPGVrSV4dvbuls5Y26azzj2+nCllZpm+eCJUPIsTGK2se3xxsB7cQQk04Pd8lomHCChtuhJMT0suaxHeZTWM8Qf5MUEKneeorW7So0E6/7TYOrUsffyxNnChdc41UoeTnBpPdgfJBhB5+WPrf/yQOWQ8ZIg0YIJ17bmG4XAoKBh1GGQf5IRqEXnHwHi8MBgauX36Pkc/OCISEsw2cISE0CcLEO4QA4QWAFPEOBhcGDqEr7L5jQPIuuycQL57jLAcGN21TJ0ZpsLAgsaBAnDhrgmHJ/2OcEVbF2SIWK4xjFhgIEkYn9RNmhlua3W/c2siKcYocGP+cI8BljUHNeRU3nI3dfsLHOPdBCB1hOLi52dHBk2DrOO+880zbtMWhSYgQu+gYmrbQd7wOGGoYzuPGjTOhSZA6iyH3s/AO9RG65dbHz9566y3TV/5gxOPpwbNBn+y7YG7POWH8c34CrxskCsKIXBjUnJkAb54nlAiD0sWJMC7r4WDHHWMTA5gPA/coMRYUzsFA4DCMLX7Ijk5xxoc2kYExtONCPXgkIK70hfhr3qFOzivxsSDEibGg3xBQsEAm3oMo8VGx4w5pRBd5xuomHyc8jOiB2x7nWyBUkFn6B1Ykn0DXOc9DkgbIpKsHeN3AixC/zp07G33lzio+cHwMIRPoPrqJzvE+eIMtZ6H4OWTcnvHivAtkF32K1y/0llC2RM0p+gIpY2zQU2RlPNFbxiMML3YxaZ/nILV40Jg79M96cdC/KDKi74yLHV9IK+3G0/WpU6fuoMvUBdmBqGF0EMLL2BLWy0aDbYMx4/8TuSalYFn2TSQAgWQSoaWrN2rC2AnqvvI9tcqab4I6Cgv/+NVwLijQivzauivzHF11ejflVKzgiVBgXNMxWQIbh2zc4T0PkiDE54wndgDfnbBzpXjOWQ85V8z7JO+x4XNsgvlSzhEYOlTKzZX69pU++UT68kvpjDMKSVHdumnXufQlQhy4e/nlwrA4/m7WTJo+XerXT3rkEalbt5SDiZFuvQCQhrB416BQsXbR4wlvDzbjdmYhwWCETGAU2axxtg4WEgxr3NAsmniWkC1sAQprt7QyUhfeHshVlB0ciAmkATljFSu7vYTN1muxd9uJUh/thL1r22ccbVxyPNx2Bqdgf6PKHmu8wN0NlXL7EU+34v0eckbSA0gPfcaLBRHknBCkjs2AsHt+0EGIU7zLdK1HCLLOfCpOdxLZr6hzivmEVxSPro15j9cnKye6XZo7ntwxAfPg+EbRl+J0OTg2YW3E04uo+MWrx/8+fRBIFhHayL1DU2eo4bSh6ljhp0Lu44S/bY9AgZbn1dZzDf6s84/voA2btmrh6ly12rOF9mlWL33AKiNJ0o0IEUXBhhqbL2EFTzgbvyRbCrNByGzJhiPJEyicH+XbwsZjVJuljIbCNxsFgTVrCj0/hMFxqfjZZ0tkOiZEjrPfXbpEqSWlz6QvEUopDOnXGJ4mvCr23AWhV3gE2IUJnhNKP+m9ROUVAYgqHgR7Zod+kPGM0KsTTjjBpImGBO3MB8sNjUslTn5O7RzaHr+dwy8d304WEVqycp0+eestXZb1tjIy8P4UuYNCYchQvoZsOU4dep2hGpUreCLkoJRORAhvN957zgYFC98EQq7x7Me6Q5H3CNsnMyuFTTW87WzcEhkRKyFPOs4dL1MMBHBi8CdFEVuJGAdPhBKBYhLqYMEgtImwGxYHFgpC5lJ1CWsSuuSrLCcIkMqcEDl26giL41wPIVaxPm4l6RYhXoQJ4jki/DOVt4X7OVWSkdrxWY/fzuGXjm8ngwjhUV214hfNffsFHVPxy7gkyOIyK7+JZh14vfZpVlsLV3mPkMUlHYgQY0q4OhEqZKMNFrz6nDnmHKibeMk+hwea7wrvc46SQth0s2bNzNEAQnfxCH3wwQdFyYzScb54mXZNBDwR2jXH1ffKI+AR8Ah4BDwCxSKQLCK0dsUKLR/xtLplfxOZCP1c0FDfdr5e7faspwWeCBWNW1kTIUjMa6+9ZsLhOCcaVuy5w7AzzLwPwSGaxV74DFlic/fHH38sCl3nDC3nM91EPH76egRSgYAnQqlA2bfhEfAIeAQ8Ah6BNEMgWURo2S9rNf7t/+nC7A8iEqECjdp2gKodf5Ea1sjxoXGOnpQlEYLEkPGTBExcnB0syEYiHBIjxEp3TaIlkr6QSIZCpAFnKfEEUT9nXcm+ScicTWSUZtPEi7OLI+CJ0C4+wL57HgGPgEfAI+ARCEMgGUSIdlau26wJn47T8SteVf3MVXHJ0LaCCrov+wL1O/VQbd2W54lQGhAhErQMGzbMZCElmyZngAiB4+cUQqUhSJwpJattsJDw5b333jPXYnDBOu9zcTvh/WSdI7kLGWK5Uw8SFCXhkp/FHoFkIOCJUDJQDdTJwjFr1iyT5pe0wtzNEqUQl0tKYlLvkiCBg4i+eASSgQA7cyTn4BAryRC4DyhRhax9pFonKx9x4LFK1OcSJZevZ0cE/Jrz+9KKZBEh9Gju4jX66uMP9X/5H6pG1rrYZKggU/ds7KkjTvqT9mxU06fPDqhgWXiEWIvJUstF3yTIgaRwrQFXWXCeB88N113gDQpL3sT7nAXlfRI98X779u1NNkyyT/K94ewp2eJIwhMvK+fva1b63qYaAU+EEog4d7iwg8KBQZIcsOPBB4GFjEs0uaTSvdAzVtMsEjYFLzG5XDDGwXLuY0lFsXKTz59FkPtI+vTpYw7MRylBHKK8k+hnIJ/czcSBTHatyqqw8BMykKi4Z3dsEtkndI7LWbkPKOwy0J1pi48i2Q+5dJf7iYojQlGe2xlZins3XXQmWf2z9ZIanfunDjnkEPMj0uB26NDB7NqyYcOdVdzxkco1J9l99vWHI5AsIkRrefn5mvnzSn017ksdsnmcOlaYrayMPEeQDE3e2lIjMrvpyCMPVqumtcw66S9U3X6sUk2EuE6CC6W5N4+7/LADuGuuS5cuJsQNm4bETdgzsa7CwAbibjLrCeL+Nf7NZhvv4wninjh7V52fnx6BskTAE6EEoo/BxwWmXMDJ31zUySWZ7LBzeefzzz9vSJJ7/0uweergUCFGCsSH+z9wTbMAcWlpsgsucFduFi0uXiR7WNSsYS4OiSIApen3kiVLzCJeVpn2IL+MO2nPi7s7KWrfgmMT9b2oz7FTxwePjHGkz05kiZoyO+pziZTNrausdSZZ/XLrRScxSricF1LExa/s/nJJ9OOPP24uV0YHUrXmpKLPvo3UEyFa5PuxbtMWTZ21TDO+n63MdUuVrc3aohzlV26gNu320v4tG6pa5YpFAnoitP1YsZHGJg2pptloPeigg5KmzrQzcOBAc0E8hAhbhY1YLuXmome7PkNi2BwNFuwVLmC/9tprjdcHTxCXOPNvNlkIjyML7jPPPGPSZvviEUgHBDwRijMKTGB2RfibScwfduX5m7hY3MT8DkOXhYMdD25wx6BiAYHUHHjggSZlJIYxrmIWBDxGZFgJ3seCsXv99debd3r37m1cxmRrYXcWggUpwcXM+xRk4dAhH5w2bdqYhYe2kYvbmmmXuFzc0DxHYXfGxvraLC78DHf3vHnztpObzC6LFi0yctqLXJctW2bc28hD+ku3D8hhd34wpiEiYIJnC1wsKXF/Bo6QJ2QibBAvFIWf8zPw5S4bfk4fIWQ2lMut15UDXMCBemkXmfh/ZKYuxisMfy7StB8A8ABHZEAW9CBWHbTHuCIjBiUfkMGDB4t00Xw86Dd1ceCUsVu1apWRhX5QN/f3EDrGR8+GTlIX4wcJ5ePBYVOrU91+vVCY94Lv0zbhCLYt+t6uXTuDaRBHfmbbIQwTAxijOEiEGFfqI4Uy/WvQoIGRnXZ4j480RjUhdez2QYDtuLEp8MYbb8T0CIU9x7wBD6sHFh/GmDkBFvXr1zeyo4/0jzGNJWeUOUFbVmds/90x4JBvWBx72DO2T8hGXS5e7rgwf5gLzC0yKAXXBVs3OmHnLcbG3LlzzbPUjx4RnmLnlLs+xPvIhJFfu/kSdc3xYS3xUE7f3yfTIxTsNR6iTbnbtG1bvipmZymnUgVlZux4v5AnQtsjx3wmrJ414MUXX1SvXr2SolBEoXBhO157CFGtWrWMLUL4G98YbBc8xRSiBvr377+dHNgueJNJnMA6zHeadY11nPWK0rlzZ+NpYrOlLDdJkwKgr7TcIuCJUJyhY0JjjDLpcfVi1LCDSlzrBRdcIC4YIxTsL3/5i1mkPvnkE0N4MKiDRIjddlzKGDR4Ce644w4deeSROywmYUQIY5MdGA4ZLl682BirtMElZKScxDCkXe4eYkeHQ4rE9LKAPfLIIybHPzvALHQ8D6GgPyxKw4cPNwYVhx5tKJ4lcBhK/Pviiy82O8RcrPnTTz+ZA5D8/NhjjzUXrNmCsc+uMjgQBsgN05TjjjvOyMbByODPiDVGLvpDCk3wtiFaGNX8noUTY49wN/o+YsSIHep1PT/IiDeOjwhychkkC3Tfvn3Nz8Af7MDELRj6eMToL3iDJWSRj8BLL70UWgfnXvh44MWDCNA/QrzYNbNECGORutgtw7NXp04dnXTSSeaG7eeee07777//duFjY8eONfHY9AG5+aggO3pIfyBCjA3GavB969Vx20KnwC2IIx8v9Ba88RQwRoybS4QgIXgy+TAefvjhxmvEONqDrlbXICaMI55P3qeuTp06mb7RPjoXDI3D6A57jjlmP7rsRPKRRl9PO+0085FmvnFzOUYBugBZRE/oczw5i5sTVmeQMzgGGCL83CXcYc9cddVVRk/RC0g4GxnoEnOAuWjHBTm7du1q+nXqqaeaA8OQZjAmHJXxQAfQUzBmnSFkBaOC/rNJwQYHGBDW2LNnT0OO0FXmIBsh8UpxRCjqmkN//CXP8ZBOz99v2bpNA98crwP2qKk61XPSQsj1G7do4arNar33HmrZtG5ayFSWQlgCAnHgG8P6moyLR1lfCJnFFiCMmTWfbz6bmZQvvvjCfHcoeHkIjSO0jcLGHl4gvn0QH75XyMjGEt8YCpExfIcTHW1QlmPj2941EEhfIrRhgzR4MAHs0oMPMgulRx7BnSGddJLUqVPKRgAyhIHHzjrGGYYLngYMNBaD1q1bmwUBwwVDBkOSQmgbhpMNjbO/Y8eecLfu3bvvcO7H7sba3wX/320DAsMtzhAyPEVPPfWUWSQ58D569GizkLEy7cxsAAAgAElEQVRLbA1jdo5tuxhNc+bMMcbpmDFjDAEJk9ttHzLFhWj0HwOX91kwg6Fnrox4RbiADSMVA5QFErmCP2MBJc0mONMXKzPEDJwxDJEFDDlgieEXrCPoXXPDrJAJGSAzGLRR8QcTK9ekSZNC68DIhUhghGKg4kmiDdqy7+KtoC7IKsQDwx1viqsjVl4MaYjAySefbIizTTuK4es+H+t9dC7YFnoSxBEyCFnD8MYIjxUah/7jTYToWA8lBB5ZaMfqGuNj5UP/aQ99xEiOFfLGuMR6jjEmRAOiB/kZOXKkOe/FPKQdSAuk0o4R/YHIxpMz1pygznhjwJkzW1gDwsYJosImB2PN3HjrrbfM3GTcMTZcHQBz6oAgcbcGfURPBw0aZOaCXQfwRrKxgpcYMous9gwP3kh2jDFOeI5NCuYo6068UhwRsm1HWXO8cRMP6fT8PXP7zbHfauum9WrdvLYqVsgqU0HzCwr08/J1mrUsV+cc30VVK1cqU3nSoXE2ovCkcJbPnjnGA78zqabxbENy+G7xTWZ9xY5gLYVwsUHHBlUwJTZEjItVkYO1jfWZdQeyRkIcik2MQHQJmyl8l+06jdy+7OII4DVcv76wk/XqSXh9CwokCPG990o56bHh4o5C+hIhpBwzRho0CD+shAdg8WLpggukKlVSrkkYguzs8gejHWMHg2XChAlm0cDQTTURYteXRRLvg+tmdo13l1S4ROiUU04xuzM29hiDNR4R4rCka7TFGgQXB4x3jEDrSofgEHoW/BmepjAi5JI692wVRmiwjmDYUpAIlYaIBolQrDrY9WK3nh18vAGQozAi5BKjWEQGj51r6Fucg8/HI0JBEmYJi8XRvo9O470o7owQHzkMecgwY4Un0BIh2w47gZYIMT+4RA/SCgGORYTAN9Zzlmjw8UVniCnHmxrstztG9CGenLHmhEuEYo2Bq/NWDkvI7O+QBxlsYhTmA0SeTRN2Vd1xCWIOzswRQkyY15bs2A0JQk3wCrqEGKMEDywkC5KEBzFZRCjWmpPyBdk3mDAE8AoN/WiKFixdoUPbNFK9mpXLJGxp85ZtGj9jidZvy9BZR3dS43o1E9bH8l4RYbPMedYHNj4SUVhLWZMIK2ZNhBixVuFlZu0KRqvQJmsMayPPs+4EC15uQvHZwCQkGruEetjUseHZiZDd15GmCOTnSzNmSM2bF5KeE0+U8CiuWyc9+6z08MNSzfSb1+WHCEGCVq+W7rmnkAwdc0xKNQFDjN0PjBhCjN5//33jjcHAwzikpJoI4RHi7AUHDwnJInyIhScWqXCJEKTho48+Mt4Zwu1iebKCHiHCs9iVh0ixIINLMImCxYFdbYxcwplYyPHCcAaFdODuzyBJEB5rILKTZA9w4w0hrArDEs8bbSITN10H6wjuSieCCOHRQq4gTq5Xj2x6jAXYfPjhh+ZZPiToSJCMxCJCHIDFeKUQ+ga5JoQPzPjgQArAmnBH62V0CYH7PgZ0kIShq0EcCUWkftsORjntBs8IEfaAQY7+k8Ld9aa5JMQlQmTLI9QS7wcfRvrGDmYwNA65inuO30PUIF4QTHYoYxEh+o3HMp6cUYiQ9coFxwBPn910sEQt+IzF0YYI4uVhPMAVPSmOCNln8W6hv4RQ4oVmrJgT6Bihhi4RIgyU30HE8YbZ36ETvMf8DHpL7eJZGo9Q2Jrj7wBJ6eco8Y0VFOinBcs1Ytz3Wr5qjVo3qaE9G9dUraqVzHkeTN4Qu7dUcnAqiE3ivLx8bcjdpgXL12rGgrXauKVAR/xhbx3UbndlZ5etZ6pUHUviS3wDCNFmE5Y1ke8ia2wYGYkiBmsx3y1CnDm/iLeJqADOeeKZJkqEnweL9czjwR41apSxOSiEz7EusQ7gnSZEnjWHDUG8RckI5YvST/9MGSGwaJH0wAPSbbdJ6MiQIdJnnxVGdYXoVRlJWdRs+SFC1p12xx2soNKtt6YcOxYgDBqMeTxEGCs2Pp7dD1zJGDKEmRE6BmFggeAcAGFkvI8xhPcI44YwGxYJdmBsYaHBWKR+dlI40M8ZARYtdmLwOLC7ggyE41EP7mf+jXFOKBVhObSH8Um8L4bkjTfeaOJ7MYZZ4FigWAQxrAj5grwgL6E37F4jNyFTyMg7eAwwMDkTxY7zYYcdZhbiSy65xMhoi4sDfWMHCbc+z0JwMPJtaJ39Gf1lAaZ9zl5xQJyFmDYx8NiF5qwNhJOFH5kJpwJjtw6XkEG2wIa+Erv8zjvvmDM64IZhTl/4HRi47nrqx4vB84QWcR4LwxUM+fjghQrWAT5gDnb0g/FlVx8SSN/oB2dAyPiDfpCBh517Cl5FkizwEeFdwrZ4h7GkTcYMmSB9hDHiDWBs0A3ao67g+7RN+ILbFgSSvro4UhfhhegG51cgGJA3ZAUfwh4pEE/+n3bRB/oB6YQccev4xIkTjU6QIIC2uSuLv5kP6B9necAQ4kDf7MYBdfMzxinWc+gTIWF4XdBxPKCQTbCh//yOOcgZGrwohKGFyYkBEW9O0B/mLnrBuNi5446BjZG3+o5HODhOeE65KR2skRGMwI9QErtGWB3AcwZx4Q/JGNAZwiuZUyS2oN/oCnrOGDIfmIPWi8f/oyusDRAyuxHCO8ccc4wgdJB5G8vvLprMx9dff914nviDrJz7wnNI/VHXHMYgakbJlC/avsESI7BhU66+/nGhps9eouWr1ilT+aqek6X6NSurTvXKqlm1onKys1SxQqayK2QqKytTGdo+6UGBCpSfX6At2/IN4dm8JU9rN23R6g25Wrpqo1Zv2KKtBRmqXjlHezVvoI4tG6tZw9pl4okqMUBl+AJrADYC6+DOFsKcbeib3ZwktJh1hDU9GBZn2+N7xKYc30ae49+QJ9YuzhyzIQYJ4vuCDeDPD+7sSJXD94cOlXJzpb59C4UnVO7886UrrpB+vbYhnXqVvkQI9y8H7QmL4+/hwwuB/emnQjDbtEk5ju79Pvwb46S4VNgsWvwhPKwkJUrdbn0YquzwlDR7k+vRYfFCTpsVrzi5kQ8D1t0dL65/YfKF/cziRT+C2NrF301DXdp+RxkL2rcZ63g+CrZgwsfD3R13cY3Vrn2GPvKufZ8PTnBHP0ynYr0f1l4YjlYPwLY4nbb9o96oem3f4Xm3b0HZYj2HNwpiihcqqrFdGjljjU3YGASfjfVMLI+p+771yLCpAkEP62OYXhUngw2dsfMokfdY2XaTOfeizE//TPIRQK85s7N2/WYtW71By1au04pV67R87Uat3ZhrCM7WbXmhRjneo8zMDOPZyczIVPUqlVSvRhXVrVlN9WpXU8PaVVW3ZhVVyMry5Cf5Qxm3BbxNZ5xxhklURIIXQm2jnufhXCJREJAeSBHrPOcU+f+yuroibof9A8lDYM0awlqkq6+W6tSRcF6Q8v3rrwsdGNWqJa/tUtacvkSolB3yr3kEPAK7BgIY24Rv2gv8do1ebd+LZN7dtCvi5fuUJgj8GieXl19IlsIKPqJCb9GvsXBpIroXY0cE8H4Tdk0UAeG4eLQJf49X8AoRsszzeKnYTGPTCo8y9fjyO0QAJwZ/SugAKEukPBEqS/R92x4Bj0AoAnhB+MDidSS8K6o3qDzByU4qZ98IRySUjdA8v4NankbQy+oR2DUQIMqD8F3CviE0hKhz9pjsprEK2TsJdeccKJ4gSBChvJCgRFwgvmsg63tRHhDwRKg8jJKX0SPgEfAIeAQ8Ah4Bj0CSEMA7zb16nDnlrCH3A3KmEc+OG+5N+DRnNzmfyPlHCplBOdsIESrpUYAkdcdX6xGIjIAnQpGh8g96BDwCHgGPgEfAI+AR2DURIBkTl4mTOIdCymsS9ZC8BTLEmU3OEb399tvmChEKXiOS4PBerAQLuyZavle7CgKeCO0qI/k76QcufDKrkW6brG6kDS9J4SA5O16kCyW7GaFXFM6hLF261NzTwF0tpOr2ZecQ4KP5zTffmEQTpHJO92J1gItcyYLEBbn8G11wMyOmez92Rj7mF3cdMb+4v4lshu4dZTtTt3/XI+ARSG8EWAPJJEkmUdLy8/8kYrIp+PEGEQZn03ZzmSqZNslWuzMXvKY3Kl66XR0BT4RSOMK4nonDxd2MoVWSggHP4kNq4F2tsLDSr1h3nbj9xVAjfTApq+09LVHwII03aZ9ZtEnlTMple+GlfZ/7Zch2E/UyyijtlvQZPjTJyPIVS44o7ZVW9yBCxIuT6pv00MFCBjvOAZGSm9TpiS6LFi0yqeZJ7U0sO4d4SeXKvVXcudOxY0eTJpt5xZiT+Qhd5IZ1Mh4REoI+oDOQ7tKWWBiTepszQqSp5l4scOLAclkWLljk7BIpwJGN8YEQ+uIR8Aj8fhAgtT5hblxHwF1BfAP49rIpYjPUHnjggWZt5XoEXzwC5RkBT4RSOHoYWXgzSJNbkgsIub8GtzPGGnfy7EqFO2G4eBXj1N5bE69/pcm0xeF74pq5VJY7duwFsu7h9OBFnfHkSPTvybxD3zDCo6Tr3tn2o7S3M7rnXsYbRoSQf8mSJYYEJytJQJiu2HEmOQFyMS/pJ/MS8mYvJGWzwr24tDR4x8IYssFdSxDFDh06mDuOuGyVOPuy8sBwCeKll15q1pqdIX6lwcm/4xHwCKQfAmwg4iHim4mHqFatWuZSbTZsuIA1yuZl+vXKS+QR2B4BT4QiaAQ7IRhsGArsKHPpGJdbslOKsQe5YYHAmMLQxqgjHSVGGJczElbDgsGdMKSbJJyLw4XssnBxKqVt27ZF5IgLRYnDJfa2ZcuWpn4MphtuuMHk+KddayxhULF7QzjXjz/+aOrmUkR2cZAH7wIEAJnYebd1ExJm24xVh20jrC9Wdnb1kZH+8zzPsmDyM3sztX0fuZDBGvnUwSWzQ4cONcSEHXiyzYTJ6A6TNW65aJbdKS735F3eo06wJfMN9+vQf9z6ZLgBR54l7MclQrYvjA0khEvhgoagDZvikkv6QP30hzYgteBJ+xTa52fuOKID4MPlt7SD0c1lpowlv0OGF154wcRdkyWNZ2mTe6roI7pHndSNse7WwZjzB73kOS7EC8ZqB8eLerlo07ZnMeNWcMYH3aBddCuoe7SBfqLrYBA03Jkv4LRgwQI9++yz5gDumWeeaeLO6T/jwd8QDXQDkgqmEBLmCbLYEAz6AbZBvWLeoWfIwNwEa+LZg9mKohAh5iVEhDFBn4NECMICSef3yGlLmEzuWsCYjBgxYjuMre4zhueee64xJsDGYsg4gRsF/Omb26+gTllDxM4xZLRjYp91x8n+jPnCsxYvdI2x5nJUvGeExYG71RswQq/QVzAKW1siLKX+EY+AR8Aj4BHwCKQVAp4IRRgOiMI999yjsWPH6vLLLzdGJmkmuegRw4Jd3Pr16xtj9NRTTzVGN0Ya4T6PPPKIMe4wJjH6uTgR7wfEgbAcdl85l8LNzvfee6+5qZkDi7il77jjDkN8SGUZRoQwUsjawq3wHGg87rjjjIGPYUVs/0033WSMTwwYwoCoy9aNgUZoDmF6XJ4WVgcXrL366qs79IUQI2TDWCJDDKFmt9xyiwnvwZji/gHkBxeMXkKO6CshRhha7IBTwoiQ238rI++54TkYtxiRhBlCtiBE9913n3HdY8Q99dRT5jI4ZGjYsKGRAxmQjb8nT55cRIR4h/fPO+880xfqZVxdIoSR+PLLL5uzRdyWzdiDK6SJPxiMHBb9/PPPi0L2IJ+EFoEL4UWHHXaYTjrpJEMMwPqiiy5Sp06dzJgjE7tsLhHifZ4B527duhm9gbTQ3ksvvWRSm/bs2VN77rmnBg4cqEMPPdTU//jjj5vxJ2bbFgxX5HPHixhw0p5aIsT5KHQHPUdudJxxxih3dQ9d5aAs8+DOO+/UEUccYS7iswWCwliDH3rHc8iDrOBGSGKfPn2KshKBzcknn2x0nPGE/PMz5s+jjz5qYtUJhXT16sorrzRjDUGh/3h23njjDaPf6LxLzNAV5hhYWhIDkUN2ZOvdu7fB0/5hrgaJEPJxxglZqIu+QN6DMkFU3bWgV69eIjzPJZuupw9vKKQXL+8ll1yirl27GuLDhgdEEe8M+L/33nsGNzAJ6hREClkgwegumZwI7YNMEtbijhN9YE6gk7yDXh199NFm6MKIEASVuYEckFTGhU0CPHjU464tzGtfPAIeAY+AR8AjUN4Q8EQo4ohxngSDnzMH7NRirEB+MIwxnPgbAoABi2GGAYEx+P3335vfYdRhXGK8YRBi3EGMMFo4m4LxjrGDUXzWWWcZA4VdV4wr/mDgYGDi0XBLcMcb44e6CMkhlA7jEIOWHXb+7t69u5F3+fLlph2MT3aMrVzUb+vgHAWGVLAvEBPO59B/jGTwgCxiDIEBO80Y9Xg66Aft0md2tjGi3LBAyAPGHbhSYsloDTaecfuM5wkjHwNzwIABRl4MNvqBYU+xJMW2M2nSpCIixB0ukFAIAAZyWCgUxiwGMMYzJA5CjOGMzJw7wiCmDVcuiC4YIwdjz466lYNx5H0IlNtfdAyDlufwNGHwY9yiR67+Ib+twzXceY4+gy9Guy2MPePkjhceIbc9xg+vCJ7Od955Rx988IHpH3JY3cPTwL9JHnDAAQeY58CM56xngfFEh9E/xiTYP4g4ZBDPKgV5ITPgznyAGKJbeMsotBWmV4w172CQQwJdfFyvUBSPEM+AJ+NEiRUaxwYG3kSwRc+Cum5lsmsBdbkYhy01bKSACRsSkHHGCbJh9dbOKwgbZDqoU2BDu8x1iCdjaO/zCI4TY8efa6+91pxHQndcYhYMDXUxZZOANiDVYM6Gg11byiqUL+LS7R/zCHgEPAIeAY9ATATSlwht2CANHixNnSphJFeqJH32mfTJJ9Kll0p166Z0WIOGFgYc4VEYFsTLYrxiiFpvBUYVO72uccFutyUceFp4H++ANSTss9a4sx3k51GJEIYoRh3nbjDcLfGxdWM04S1wz29wMNolQrYOCAU71mF9wQiCKOEdwEDC6MI4xAPmJoJg537UqFGGnECMIBwY5La4RAijGyM0TEb3jEnQuGUs6A+78ZAHSxijECE8KNbojHVGKNieKzPx05a8uM/RRzxLkEx2910iZMPyICOxiJAdH0h1GBGydbiGuyVCtj/uBMGAdscLbwVkzMpOexAUDF28aaNHj96BCKG/LvkIm4DuPOH3wf7ZzQRLVlwiRLgYJALyR2gd91gQ8oXuB/WqOKM9WUSIvkEQ0TOSdcSTKQoRshji9WENIVkB3kc7hlYP8ObgiQrqFJ7gID6x1hG8PnhD8TISOouX0c2GF8SUsWFMmLMQJju2eCVZo+zaktKF2DfmEfAIeAQ8AumLwE03SevXF8rXuLF0/fXSqFHS0KHSf/4j5eSknezpS4SAaswYadAg6cknpS++YHtVeuAB6deUx6lE0zXw2EnFk9KjRw/zx/UiYDjg5YEcsWOMtwBjEC8KRqYlHBiaHERk55zwLkJP7O/Z2eUdDBd28zGG7K5vMNtc0EjHMB8zZowhJ3itrLFC/cjMWSLqZiea0D2MOs4/uETI1sHON+0G+0JoDQZV3759RXgPxhmhaTzLDjV4QIAwtiBBeIgwrgmxIQSKcB6XCOEBwIuAZymWjHggbHH7TN30k91yQr8wpCGXYAgG1ImB6XpxXI8QB9TBiz7Y8yFBIsp5HPoKKSTldpAIcc4LoxHjHTIIcQRDMEcWPFHWa8S7xREh6uAd68Ej1BJvGOd5OLCK98WVPwoRQifppzteyIT+2fYg5h999JEZB7we1uMFObW6R2gZYwjpZZyYB/TRvUAPrw4EnLA7vD7oGkY8bQc3E2y2NoxxS3QhYxAMPCOQQLxx/C6oVxBLd97tjEcIry2YW1Ic5hGiD9YbjHeGORFPJkuELMau5wQ9IE01+PBzvJKsEXiF8Z5aIsTYMU/RPbAN6hQygC3PsN4Qbmqz9QXHCT0l3I2+EEKI19L1HAaJEDrMOFoPHv1nzAjjQx5PhFL5BfJteQQ8Ah6BNEcgP1//z97dx1p31XUCXxKZIXEChiEMMLQEcBT5A0SIoJRgbRGCLSCEl0yYBHAkGCJDLFCdEq0MihRSwBHKi4I0hAIOKiAvFSx0ykhEQEJUlJDBGaSomAyNZWaakM7ksy/fslisfc4+95x777lP106ePM9z795rr/Vbv7X29/t7W0U0x9lnl3LZZaU88YmlfNd3lfLv/l0p/+bfHGD5QYQ2nMQQoVe/upQXvvDAC/Tf/3sp8h9+8ic3bGy72wEtAI0lWCgb0CA8RE4L0KYELm+EnBS5N8JbWLYlnwsJY4FXzCCEQ7IyAC+0SH6IC+CUhK498ftAPNCF/AD4CIswIDkXSZJGCgA3f5ACYW2APKID7ACv3gNsAmR+x7Ls96y8SJvcl14bnumNBQAC4AAvAO6ss86a2uEdMm7J8QCbMXsnAGaM+oaUCIXKJefE2BAZoXpyinp9rMPpAFeyjRwyDsTLszxtPDHIJuAHtCNkH/zgByfPlDOEAH3AU+lPoI4Hh3yBTeF2yAp55uLJ8CwS95d/+ZdTyFhICTmbJzkcQu1Y6e9973tPOVPyYeQ6AfTmFyFCQrxbHgdSqTCB8EMERIgU+QK48l6QHrKjZ/oNuAobI0sW/eSoCXfynPHTLV6xyJmuIrz1fGlfX/M+3kv6Ta7CNj/2sY9N+mwOkbvonnMjyMt8IUDynJDbgHzyJg+eHHpP7jw03u995Ei255577nTGkHsZAtJfoV3aNzbvAryRuFqveDQD9pEAZBF5oGe8FdaOK3laPBrWAGJF5gig9woPo3v6SA7IfPRPu+banBmjNZhcH568Xp+Mvd0LhA9GxsIr6aWLJ84aIkdycp9cK30nHySJp8dcWMNynOiTfajWKbJy0Sdt0X1rMXNezxO9eNOb3jTpAeJrXnmDXZ7TB/uTn/PGmTeyY9RwX3Lg7H/t3rLd7jqeHhIYEhgSGBI4YyRw/fUHTgsh+v/5P5dy97uXct11gwgdaoJDhF71qlL+w38o5RnPKOXLXy7lU58q5dd+rZTb3OZQzR7moVicWbuBqXXljQE4VuscROadOUcIaOOZcfH2pC5/+tV7lrfC1b433hHAEXD3vnUXwCZfKeRiXRu9/nhH246fAU1+Lv+lroSFGM31DakAqutSnL22M66ca+PvVbIjs+RYrZKJ8ZkHwE8/587xyX28Yck38oz3AJKe48kBlF35ubGl/VX5FHU/amKhXXLtzf+6ua5/38q0fR95Zp7qOWl1b04f6nfleeR06RlRnu/JYE6vNhn7Ye6NV9NcmN+2Il1P19v3zI0n95GtPznY188T0onk1Ot0lU71+tKbpyV9bscQPW7HfxiZjmeGBIYEhgSGBM5wCQiDu+mmUh7+8FLe+c5SvvSlUj72sVJe+tJSHvawvRv8/obGff3rpYiV50rz98c/XsoHPlCK/JLzzjv4c4zXXOjNki4AHzw/PEKqNSFTbXnjJe307jnMmTptO7to47D9P43PCbNDhISRhfScxnGMPu+nBOrctv3s4ejVkMCQwJDAkMCQQEcCN9xQyvOeV8pFF5Vyn/uwjh+ktSBH8v7veMe9E9v+EqE9EpXwLmFQkt6FYwmDY+VeeglfkoMgZ0JlKKFku7hUlJJfI+TokY985BT6s+nBlLtoYxdjOS1tCAsShiTETSif0sqb6MJpGefo58lIQEii6nQ8ndaz0LZxDQkMCQwJDAkMCZwKCXBi+LOHuUBz8htE6FRo1ujkkMCQwJDAkMCQwJDAkMCQwJDAkMAuJTCI0C6lOdoaEhgSGBIYEhgSGBIYEhgSGBIYEjgVEhhE6FRM0+jkkMCQwJDAkMCQwJDAkMCQwJDAkMAuJTCI0AJpqqalxLTyxc6RqSs8LXj81N2iuMMXv/jFqRyx0sF3uctdNhqDKlNKTP/d3/1d+bEf+7G1FfbSuJLIykTLpUpJ8Y1evIc339p0Zw+nYO+7pLrb3//935ePf/zjU5nu29/+9tO/nQOUA09zj3LqzsjaVZ7hpsKxtpX4/9KXvlQe9ahHLV7bm75n3D8kMCQwJDAkMCRwHBIYRGiBlIFZZ3g4WND5M86cOU2XM0WcCePsmCXJ10AXQuKcpNe//vUTOKsv59so0KBkd68kNnm99rWvnc6J2aSyGjDobBUAy1k8zhxyxoozTY7rWje2TfuxTneUl1aeuT4nadN3nPb7nYukmAjwn7Ok6Kx5v9/97ndLGfbjHOeu9aDXd2d0ObvIYb4KsTzjGc+Yzhyyv/j3ZZddNp0b5rImGWKsSec9tWvyuGSDCFnbyNAma/u4+jfeMyQwJDAkMCQwJLCJBAYRWigthwk69PE0EiEgykGVDntdcs4QkSip7UDHHuhSaU4lPAc91mf/1KJUbtyBppuAJWftIEJOvnegJa8U7xsP0XFdS8a2aV/mdMehms6KcWjlSQHbTcdyVPcrSa5sdNYXUuwAUgfVOux31flLR9Gno9CDtp/0ndeUd8f7jNOBuA7Yzb9DhDyLHDrg9Zd/+ZdPVF8Os7aPYo5Gm0MCQwJDAkMCQwLbSmAQoYUSrMHsne50p/K3f/u3RSllYSpCWVhKhc/5nUM1ARzejBxCKJQE8PV7oE/Yi2cRCWAfsXA5rJV3AEj68z//86lt4TEhHG073vHQhz50el44mkNVEZ4aOGrrb/7mbyZLs/ZW9TPiCBHi9clhngCafgBkgKoxKPPb65P3IUIvetGLpnGfffbZ5e53v3sX0GpfiXJt/uZv/mY5//zzy1Oe8pSpXe8DFMnTWUxI0ec///nyfd/3fdMhrMbsZ/e+972ntnlghPT5nZ9pe268ee8//uM/TsDyu7/7uyfLfD024XreYd7Mg3e458tf/vIka94MoYMZW2/eekQIOf30pz89EaGXvOQlk65ED+p55DFa2v873vGO0z28fqwAACAASURBVMGf7jem6KZxmrOvfvWrk1yAbnNZ68g//MM/TOSXrI2HvF3kSQbRZf1udT/3kbt1cN/73vcWwq1d82++VhHanox4iJ7znOeUN77xjeWud73rNJfO3zIGupD/I8y9ddfrq/mhP+bL+iUD/aVrxvUDP/AD05ptdTzyocdkRC9rmWkvXj3vcKCsywHIOZDW/NobyNTP/a3vZOPw5aVE6Gd+5mem57/ne76n3PnOd57eE132buOpD14mh+gs40X0y37g38Zifv2dUM5af7InGC/Z/cmf/Mn03CZGjoXb7LhtSGBIYEhgSGBI4FglMIjQQnEHqDlI0x+g8/73v/9kxb7iiismsHjRRRdNIA2I/+AHPzgREr//nd/5nSmU5JnPfGZ57nOfO4WoIS9vectbpvCxV77ylRN4TygacvGLv/iL5Vd/9VfLG97whnKPe9xjso6/7W1v+7Z2Hv7whxd5A+9+97vLs5/97CnEyPkjj3jEI6aRAUGAi/cKtXHO0Fw/vbcmQglNuuCCC6YQOeFqj33sY8uv//qvTyASEPLedmz69K53vWs6ONa5ScCa54UWtp6Pr33taxNZOu+88yawawzkI0eIddw5Pd7Ja3L11VdPFnGgjudA/7RNRm9605umw0157cjKeSxApnOfnv/853/bvHinkCRj/qEf+qGpvZ//+Z+f2srYhAcKkXrBC14wndeE/LDGu1d40OMf//iJDL3mNa+ZwDoA3Zu3VURI3xCh7/3e752I0Xve855vmce73e1u3fnq9f+SSy6Z2pLHBuTyrr34xS+eQC75vfnNb55+R86/8Au/cAtZ+cQnPjHJgrydl0V/EVKEEBEhh+uvv768/OUvn864aXX/Dne4wxTGqG1AnDzo9oc+9KHpvKXHPe5xkwytBaFuvasno6985StTqFzmWf+8H1khb2DfGjRv7bqjB/Sz7qt+IYn6Qib6ZU3c8573nHRb+CuC+NM//dPfouPRA7J44QtfWH7iJ35iIi+1zPwuuk0GQt4YA8ifLP3bzxAM51AhwMZsTdMnJGQJEXrqU5866Z13kTk9eOADHzj9zYCAdL3jHe8ov/EbvzEZVVz6Y+3RWc/bl+iJeX7Qgx407TM8vwhU5rHWHx5aB0GbS3sLPUBEBxFa+PEYtw0JDAkMCQwJ7K0EBhFaODUBasJCWEZZt1mThXABx4oK1GFdCR8BtJATgMO9wKDngFYAKOFjQHtC0QBVVnRgxz2AGCALZLftIDg/+7M/OwFMf4Dde93rXtM7Y/Fn3Q7IQjB6/WxBTTxCgDHQqN+8DdpNv9eN7ZprrplIHnCW9wNYALYLIAOw9RkQA2zTtyc+8Ynf1k85EsgVYpcwRQAy4ULmiLcNcP6zP/uzKY8JYPZMwu3qsB5j5iVBCsgKcLzqqqumOSFvc4SEAfhCC7ULxBpP/f6MDShv5438ENVeWGUdfsjLYP7beQTageYl/ScfRI4sef68G3g1T0D++9///gm8Iy71JVcFAAaeES9eF7kqvCzPetazJgJojMaASLe6z8sB0PMemg/vJEvjQTZ4mMgaqbEGlhKh6K3nnvCEJ0ztPeQhD5nAvHeZd+S3p8/0zpy1fbWmGCQQGv9un+WZrHUcSTAH+i2/Tps8O+a5lVnthWHYsDYZSTxDx8iIbOgcMvPHf/zHXT1aEhqHiNFrZJF+mleeImsLWUTca6ODtaEv7uPty17DyEIGZMwo4NlWf+ifsdh/HvCAB5SsIe//3Oc+N3mReMPof8jXwm113DYkMCQwJDAkMCRwohLYXyL0ta+VcuWVpXzmM6W84hWl/Kf/VMqNNx4I6653LeXii0v5ju84NuHVFmthNMAAUgE8svquIhi8JjxEgARLLNAh9r8G5TURAk5YcAFuoVHCUeJ9aduZA021YLYhQskR6hGhuT61Y2ORDllAGG+66aape8ATD8i11147jQ8ZWUWEAlJbABkixPMWshYS2OYd1TIH4HkJ/GHl5j0KyQOGeaYuvvjicu65506hUhkDwNgjQnSgN29I2ToihCD28kI26b/wKOTTnMkFq8fKszWXswXI0lHkzxgQJ0SDHiIAGbuCG0h6q/t0t217VY7ZUiIUjxAgDuz/0R/90bTezAtjxNOe9rQp1GyO2APpbV+tl+hLSEBNMlsiFD3gjarzdXoyq/Pv6Hg8T4gHneXd5BFCqIWo1XvKUo9QnSN05ZVXlk9+8pMTOdHWKg+N3yNH7mn3mhAhPyfjVn+QprpIQ/SKUcB6S+gsElSTwWPbnG9FL0qY41/91V9NRqRtqpiaN+v0wx/+8LSuGdnmwpfPZBFby9YoWdhPyHQu9/W45ZCQe4YX0Q+MDbza+f+ZUl31MHL1DXjf+9437UEKLNlTe1crw1uzzA4j542fueSSb8Xq/+f/lPK//lcpZ51VytOfXsqd7rRxk0f9wP4SISO/9tpS3vjGUq64opQvfKGUs88u5bLLSnniE0uZCbE5KoEFtADNgIPwMtb7JZ4WXgb5JxZqnSsBfP7+7//+BDwCTgA94XJ/+Id/OHlT3BOQ2WtHvkdCyYRZuYAwoUK5jpIIzY2tBuE1EarBpP4hdqzu7icjYPthD3tY6XmEfPx534S99TxCPB5kxQvEc0EOPnLmqvWoeOcf/MEfTOFBiIr/C68jd20gA95hzsiVV4TFHSEUFtQjQu7pzdsSIgSI9OYR8OkB/V7/eQb1D+CVP8K6L8yPzIQ2zREhOiYsivdEH7wPOQ0RArj8jByMu9V9ZN07hMPJoRHuCFggUeZT2BnQ5b6A5uTORUfb0DjjRt70mydDiJvw05/6qZ+aQiN5vuRszRFF/eH5afuKCJlHBIfndKlHSPiZsE0fXXqFMLQya3XbPcavz7yq3uXffgZobUOEzC+PJfCKfJh3Hic/71Ui9C4k3V4jF6rnEbJnIJ2t/gg1Rd6QQSG3CNh11123N6Fx8qvsy9bebW9728lwgZTaWxTbSBgkMmfcJ3XRVZ5Cekefe5fcMnpij5GDieh6zjwj6X5vDZon3lD7pr1u08v6snfb83xz/GGU8j0SenomXkKPeahbPbAnCeNlWLE38PSe5FX30x4mpNWeYX/1Xaz/D38c5jJm+zTv9mEK0SAX9kL7uH+TmUgNe4NvwFFfcnNV1vS9su8JLWeYCe6h3/YF+0Cq2EaGh5HZYcZo3TKarjMO9dqu++9bMae7Ry3njdu/+eZSPvvZb2L1xz2ulLe+9QCzP+hBrN8bN3kcD5wOIvS615UC2F9/fSmXX17KpZeW8i/+xXHIZ3oHsiG+H2AEQIVc+eAKMfIzwN3Hl0UdGJIv4MP80Y9+dPqZ0CibhA+yC6hKmI18BM9YtO4HNJy9A6jxHAGvwCzrMk+UBPK2HdZmlmK5PBa+XAEhRDY4m5U2AEKWLu/Vdq+fyEKIFBDKg8Xb9eAHP3ja6HychfjwvAAZcoWQtrZP+mdTQgB4FoQCkYnwJiE2dfiMzRigAy6FYmlXmJhcBDJkBdN37xJWJGQLEZJzhCiaGwBVngiLu3tdrD6eBeb9rh0voPy7v/u7U0ij/gGPQq6Ek2VsQrr0jVyBEMBXfoixAQzAg00KuDI2MtduPW9+Z9MGMjxnbpOLFRJLHt4BHLm/nkfz58O9pP/k4ENE7vSId0gIGM+beTRX+qetOh8MmLLR6j/dBrSQSXrrQ0wveR3oD1lqr9Z9ffZxFgLmPnIzf2SkLZ4273vMYx4z5ct43rrIB4J1k9zlgNE5IZPC9YToyTGry9XX5E47AL45n5NP3ddzzjln6h8ZAJLy9Mwvg4Z1iEwgffJt6H/0gD5Zfz/+4z8+6ak+AaitzFqLJGJsTsiATtP9EDNriYzpMz2mRwFowhORDmtGv7JeeMh8/OkQEExvA+yNw/ySsXWPcOU577J/mQ9yTjgo7zQQrV/GlvC9Vn/0ByEFmuXyWX/WIjleeOGFx7YPr3pRjD0IuL4yONmXkFHjo9f2MWM57otOIaH+MPakf71+mGO/N+8poJExMZZYZ/YaeuU6LBEyf/YpMrEWGRmswxQLOW4ZHcf7ANM5PeANevKTnzzJ9qSJUNtPc+zbhAgB8e3/N5WduWbc8L2xH7RGqXXtCdVHyITGhlTIE+bthoWO4ygIe5d14g/iVRMOXj1zqE9ZH9vKjEw2GaPvB5IGH/rOrLvqthG3tv+rdHdd2yfy+2D1F76wlP/5P0uRDvGqV5XyhjccRHTt2XW6iNDb387dUcpMnsFxyRZbV6UtG0gsI733xxrBoseC7eNmAwF2gRa/p+SADWtfLDSsBH4OzCALQCHwP9dOa0E4DlmsG9smfcgYjZtVZ5vQhKWWGP0zHzbRVR8D9wDt6yw72mvnDTFdNZbasub5Teex1//o1CbWvvRbbhEgjRT4wMhlIZt83FbpPrm7alm2lsd2vJvoiHuBSZbykPZVz2+yTtf1wzgQCusx89nKrNeGNR19jo4fFijog4+853t7zrayTf/n9Cfth0QvWQ/r5Lqr3/eIkLbJjMEhVRDpTirsIaqIB4DJEMITw8CFrCAdDBguhh2EEYEUpoxMedY9yG+qB9J7lRrt1fXlHeYe4UDwQ4TImfFAOFpv/5kbU37uHQwL+uKdqfzn56v65L08esAwwxhClIsRgoxSfRNoFooFSPI28vL6XU9GfkbO+kMuqapqbAxJfm6sqfCZd1qnrWz9jizp2JzcU9HTfCK+gD1jgHXqsn/5TnueMcW81XrgnlT5FEaL2DPghAj1ZOhdqrnySs+NhceVzHjYeaCtV2uHIZMukiPdaudsTl9XESFGz+ipeSNj4zUXqUqrL/pEPvojl5Tni/76m3FIH1vdJq92LPYdhlByYlAVkiYXkYFIQRjGQntkqk/qz2HkkG+hnEe6Y89NFVTzwmhkLenDD//wD09e1lzWFEOXd8fQxZiHTCp0pZhT+hpvaq3vcFpr1KIndCnPmbu5+XSvEGTvZsxVjCnfwd66gRHqthHKuv/WddaWMXq3teXyc99s//edMZf2Z55n66M3ll3tuSvbabG60LinPKWUX/qlUr5hcD+Wfix8yf4Soa9/vZSrriqFN8jft799Kc97Xiks/s0BnwvHeiK3CXmzaFlkbcwWBO+Gxcsat/TaVTtL37fkvn3s05J+j3vWSwAR8jHggdiHy7rxgRPOA7AuPQ9rH/o++nD0Egg5iPfF/1VDtPfSGXrM08fTxkvNiy7UE+DgCeBBAygBPB43+7WQTDmCQu4ADN47uYS8/8J0EQneROGG2hUtwMPM0NWSoYRw1kSItwqQ9RxvXHutI0L6wNsKLCqGYpw81jx/vjFzfdKX9773vdPvQ4R4OMmKbBRI4QF1KRbDsk0ePMLKpgOUPRkB2sCffvnW8bLwUCtgA+h5l8gFBj3t5tJ/HmsedkRLxIR+8DaSP1DZyp0HWCiwn5tzc2m+ECJhnMC3fE/fKF4P+xnyFz1AdvSP541X1V7H0xsi1JNhKnXymJp73jl9rkMT9YFnmwzpljaFZHk3bzCS9uhHP3oiKyqrZs4iC4RCv+t+riJCDFXGItoA2BdVYfxCxRRGMc+86PpO7vSMXpEXIsTrjJjS4VbGyCPdr8dCXoiQSAEkxPvpukgB+zOSjyDSH+RP+97JKJfquEvkkNBNeoBM8OSRC0MYPaO7wL5x0cUcI0COPPVILSIkwgDO8jy9FRopz8r8InBkwgiiTwiHsZCl9cTonAsZMyZj1A9tz43D++iFPui7NY44z+0tKs+mbfKzPuv+23v0PzpBX93PCGJ+rBdeb2vH2MztqrEc+W58ww3fxOp3uUsp//E/HqSyfO5zpbzoRccazbV0rPtLhNoRIEb+VLkvSwd5kvexNFi8wtNYsf3fh9QHdBOvx67a2aUs9rFPuxzfrbUt4WY+jCxMPvhI+0lfYvh90IWZsWqOa0iglkBIg/AuAA3QBL6BMPosLBJoAkqBOFZrANK/ARFgmXeVdwQw9H+hs8ATgCm8JYBUlUt5bwlVBPKAFKGOQEwvXK1HhPxMSIz39fJ81hEh4/cuxCPjQ1oAonV9akPBIiPeMSQDwQLg/F2HjKWASU9GqZyKZAJ0wpL9G1hGClinW69L5rAG+0KczZM8RYCUjMxD5E5ufg+MAqWArBAtxhH5bUggkAjsehYp0odaDwBJfxA7bQCqGeecDFOBFLkIadB2/R0XNkaPQshY7PXFtzJhZPWc9Uhw3U86ui40DtlEfugpcO890WnkQxiZP/Ll6FkOb849PHatbvMQIXy9sfCI0beE6rW6zTsh1NZ80UX7NjIll4dOLZEDcus+3jNEmLdK/4V8I83WdW1UqPeC9If3phcaRxcY0/I8uZlzpMWFrGdsabcdI8K5ahyRZ/aOJesm/WFE0L+6/61OMKJYJ76HZE2H7Xv6vW4sR/7lOIVY/fQQoSOfvfGCIYEhgSGBIYHTKIGWNADqwAtCAIyHKMiZA9JZmnlAAFoWVDkPaSMAcY4IBSSFTCAAPA4MBwBkwkt74GwOvPVkfhgihKAB9Ov6tIoIeR4RBOKAT/9mGEEGV8koRKgeYwAhyzsA6hIG3oYC1mDf+3mWeFdYvIV21TkydWig51xAqZAiYBupYfl/5CMfOc0/Aoyw1GAS2K2BrGdDhFbJEMgHUuWAaENRndo7DfDKpUPEVTSTL1n3sUde25ykTYlQDbpbImQNaB/I54VDSoTXIvxCzZIj1MuhmRuL/mlrjgjxxPZympA+hocegTBHtRyin/JW9ZHczQ9vk0I5CPXcWkruLe/bEiLk3DWeI8WWUlGurYC5lAhlHPqM/IcIbbJu6AwyU/e/1YkUDqJnyKL7heDZh9aN5TTu70fd50GEjlrCo/0hgSGBIYEhgSOVwBxp8NIaRCBCwpF4AgBaoTDAsittKGzBCg3sAnTAOEt0CxZ5JFi8ARbgl8cD6QIwAe91RIjV23uQjV5J38MQoXgz1vVpjgix4gPJwoOEICEvNXFZJSNks7a084rEci0sCGkQLiWPh9ep9qTUspU7qxgEQAv0KlpSA+uUpgdceYyEeOkzkCwkySV8iHeIN0bYY6sHQKp7FDES6iWvAgEyXmCdh6WVIb1wLxkLOxPpUVfZ44FsvY0hPiFrR0mEeNBynIZQMXOIrCAQZKgqnkqp5iWHKc8RoVVj4Z33/BwRMm+IqPcB5uaWrK0nxTiWEKEAfX97Xn/MTw7nTo5Qr/CIZ+gbL9wSIhSPkBw+4W7yyOT/1KkLmxIhHjjhey0R6u0t7boxd23/WyJEj+gfXSRneo+Q52erxnKkG/EpbXwQoVM6caPbQwJDAkMCQwIHxwWwvvMiSO6WVyKkU/hKqvOJoZc/w5IMNDg7B3EBxsXYCwGTVyHUBMgF1Hl3VF5EVDwPlHsWqEOoABZAWJgOYgFgAkDAWl2SOBWfvBsJYDVGoBIugzxIWq8v/ZYXkDA/YwNohVrJQeHFUohDGJhEf/83Pm2rCLeqT9o2RvfwmngGQAZaATCeDtZ5+TXC2xSQAAoBLmOekxESwdMmVE/4EsALjAJlCJ/3KhLkHrKvrxAhspWbImeJvJCc5A9F7go6GKPQNgRGXgQCyruXdnnzEC+k9573vOe36YHfAezkbp69xzsl3cvx4lVqZSgXxf3IBmBubGQXjxA9NE/ImfB3OWdyS5Aq1dT8TvEHBEV/We7plvHRHVerrwD/O9/5zknvUi5aGFT+r03An6zpMkItPM+YyEdooNBBXgZFErybN44shfjJ27JeFBGodZue9cZCB/RZ7pOLJ1XOk7kyJnl0SCv5e5f7EDR6pv/WE7KxTg7aVrXUGKQRGA8Sbn1Za/SdMYOXiXzrSrTItv7wYvKSIL1Is/HZF6x1v+e58rx1Yw6EPrr0k87W1UrpBnkYoz4g3fRjbhy8mNaS9YOskENyzNq9JR7YyA+pp5/pv73GvpE9zO8UpZCvZCxkFG+rPUW+1qqxjG/Gt0tgEKEttMIGREGFQkhOszBZE2yY6yoq5ZAv8bb1oXh+bvNikVCRZV07W3T/SB+V3O5DajMjm/bDt/TlNj+lp11iYpVtPsor1W58wHwkYi0+yndu0vac3rRtuI8+Gsc2hy5u0reTvHdX+naYMagIBoj7CAHBS0o06y9rtPAOuYM+2Ic5z+Mw/b01P5Ny/SzTQuAAWqTAHs574O+cP2KOJG0jAquuTSs9Hof8t+mT4gVAH/AKDPqmAYa+a/4mj01lZF9FFOaKnIQIsWgDd0tLOs9VSkyFRd6sVVfuE9YoZKy+f06G3unqfZvrZ7S9asy71INaDsbB05n9hOz9qc8W1E8EnZzn9p1VY+m12Y5nGx2s29qkCmz9XF2xc4msd1V1M+9q9aSV57q9ZUn/5+7Z9ViWyO803zOI0Baz54PBmseikIPOgM8ltfltJCxH3Pd1ci0FZjGTKLeknS26Pz2aCissi9y22145ONNHggVKUqu2WXU2vQBLFlEWD7Hfqqf4OB/lZV5YysSnmxcffWOI5eso372k7Tm9ybM+vPpsHoQusMABerXFbMl7DnuP/mWDBzKPWna71LfDjNlHmo4KFVHFiPxZANdd9JlFGgkSjsQ6DIQf1xW5tdXNjuv9J/WehJggrgwEygHzfghlYzmuz9c6qT6e9HvtezmE2Z7LS8GDQF70/CiuXZzzchT9Gm0OCQwJnPkSGERoizlO3Ci3dw46UyZzKYHxUU4MbV01yEdhk3a2GMIE3HifWEc3qWLXeydrK7d35MGb4wMqlCKu/036Kq5ZWMBSeW7S9qp763kRJy9RU5jNvpRsntMbZWq5zQFr+uQ+IQ/HJT/nOwgBEBstsRohOkrZ7VrfDqM/yD7QKBm8V/mr1yZgKQdCmMaSw/YO069Vz7Ry23X7+9ye5GLrQaiLEBX7n4RsoUyHPd9pn8d7mL7JXfJd4gly5grvjxypo/JaCqVT3Uyoj2R/3xCVs8Y1JDAkMCRwHBIYRGgDKbNwC1sTH8p74iPKIzRHhNr7QzRyUBsC0nqEdAcRUm4bWBLfm5rwLMgsuT7YQra07/91MquPln75Gesm0FVXMsq7jcHZCTxQPkCIUA4J4y733hyIF0t1Dp/jcRAWyAIujCEAkAdHvLFyy+KIeQecI8Dabez6aywJe5iTDxnoF0DvFHsfZSEaxiHUyxgQK/Hqxo9w8c7pJ6Aj1t+YkBdhAsYhFIb11/wZaw5MAwp58TybnIGaaPCkmCf9F++bPiNI2iFj8cBL3lWrWvte4Qn6DnyYG+Cg7pNnV+kNWUtMdt6H8y2MT1giIiQOWh/r9nKopPGIN25JnrkW2kju3js3d/RQzDw5iNvnDRHXTgeEYgBVkV3e2Zs/Mfni2IWKAkFkQCatvOuQmW31jczMrcs6ocfktm7d0ju6YjytzNuQnrS1Sk5tlbE8Q6esSe+zHvWXPtJjIRFJ9Ec46b/S0SoI1euiJ1cVsrJOn/CEJ0xyNpa2bTrheUUB6LqcB54TORfK2ZJZ7wDRDbbUceuQwJDAkMCQwJDAiUpgEKGF4mdtf/e73z2FT0i6U54VCfD/HhGSsNjeLwnPIWqsyEiOUpbabc+d8H8AVgKfWv6qFnknEI9YeE5IjZ97DwtagCwwJKFR+3JqgOKE60kylLSKWAi/U50HeJWU552AlrYQDol+8p+AIO8OeErZStVQtAN0heD1gClgDEwLH5SQC2gKJUI2evJJvHJLhBA7gJ5lEtHRT2EaaugLvRPKJnQDOJRsSHYZh2RNxEJSpZ9JoJX4TFYST3mseFJYI1UYqomQe7yL9d4883akPCWgimDVMpt7l2TcXNpv36vP4uMl/EqkBjDNkXGcd955U1L2Kr2ZI0IOHTTPyEraYwGXuOlMBzlXyBO9SG4LYM0jSdckIst7aeeOp04SpyRUfzwPnNdEiL4hRWSnDXLuzZ+8A21IsqUr5pIsAPNW3qk4RJbb6huyJheCjpOPMCBE3Vjrdc7LpcQq8G9d6Z93k6EE15p81kTI2l4ip5oI0Z+Uc9UP7xLiiBxZ15Jg6YY1ZO7Ih+wlN/NqmDPyRCTn5GrN1kRIsn3OwanbNne1Tlp39gIJ2eZTv1Q8SlWuhVvpuG1IYEhgSGBIYEhgbyQwiNCCqWC9F+L1/d///VN4gBwS1lDAHBBpiRDwqqpJez/g6GAxfwOjS0LjcsgfQCs/Rr4MzwTAAwCpFsJCmyvheohMDgFMmB1iw4MlNETOjjwengJtIRM5yAvJAsbr/sklAvgQJiBQBROgiAW6fXcdGpcTqL0vIX9z8mlDuOoQQd4NzwFfLPeq0iA0EpwBRoATaGOxjgwyjrod3qGMF3g0Ft4l3iekU6UbYTMJWUTA4vVTOQnQR3yQE6SKdd7v172rDg1kvZ97L7KAJPEg5L3mHQhepzetPvk/0ixHSF/THs8L4id/h6yM1T11mFbK5NJvIUSRYavzKXOqf55HVORc+HcdOsqjsGr+eEDps2fShupQrbzrBOU2NFWfN9G3jAXAJxtErrfOyd2J6v42Lt5G5Iiu8Dj2wlvbvq2SU9ZP9hkGDOQVkYyuIt11mKl3uvSJZxaBJBu6SV9UIopnuZVrznuZC2FN2+aRDkUnGTzq+a3vW7CNjluGBIYEhgSGBIYE9k4C+0uEvva1Uq68spTPfKaUV7yilD/901I+8AGHPZTy1KeWcs45xybMFhTOAf+ARQCClTQgMvcDNsAMDwzvwxIixNLPCs2jAtwIxQFieSVUnEJI6gTfVUSIt0TyPEs20gPICcdqiVAAUt0/xM+7PCtkylkCgGRtAe8B0xq8rZNPO6E1gUF8eMniPdM3ckaG9KXOqVqVu1UTIeARASALIUDmBxlDunpEiNcGWQLoU20q5LHnFazfVRMh79rkvQ960IMW6U2PCCVHiGxDhPw7xGOuqlJ0PqSmnTtEGyiOrOMlmCNC3rlk/pCRtIFcDC/5wAAAIABJREFUtvKu5bitvvWe9+7eurX2QhYjG8YO4X89IpR7lsgpet/KfAkRMj+MFGSrqpdzNRChNmexluumRCjj089bAxHiEbVGeZGFdh5l1UX7u5LfQn5dPKa3xkvYN8+kPZOxgbHmpK5U5hQNwHvaO+PppPp2nO/dZh1s8+xxjnGX79oXHSZ7uE4EA0O370F7rtkux/1tbV1ySSk33njwY5Ewz31uKW96UymKAT35yaV853ce6esP0/j+EiGjufbaUtR2f93rSnnrW0v5i784GONjHlPKwx9+mPEe6plYaoXDqdHOus4SLK6+FxoXj0d7v4+r8CzP+LgKnUEmeqFxAfZyRniDkBYgEAD3f6Fq6tm31dgC7tT2Z1W+8sorp/AdAB/4ZZkXAoVc6QOQvYQI6YdKV0JieCuST1MLtAWWvB7egzwhfq1HqJVPXfJTuzUREt7H2u3gQh4whRRynoKwscMQIeRKPpUwI22ljTkiZAx0AUAXUkUOwofm8sTmiJB52+S9AC4P3Tq9aYkQ/QKQeQSEHNYeoZwdwWtZV3qbA+WZC+dECI8UeqU9HktkV/9yWF7PI5Qk6HXzVwN2JKOVd336+Lb61q7fuXVurfMICYXlgQWOnSdi7frg9IgQMGWvWCKnyDzv53XmOQYMa4+Q8DUGEETGHDCAkD2yxVMMsM3p4joi1Gs7HqFbIxECIhizGAra/flQH5GZh1Kl0r6aU+mXtn8mlchNBVb7fO+QzKUyyX05ENT/FTLZpCIjuQop5zHPoaGbvn/J/fswf4wodM93zF7iSr/sv5uug22eXSKz47qnLf3dk1Pbl13r8DZjlfIAe9WHym7T3uJnb765lM9+thTFTi67rJTHP76U9763lH/9r0t52tNK+Y7vWNzUcd54eojQV79ayrOfbZWW8trXHgj2GK94X4S0AcBAhxAtwER+QWLshakADsJIgJLcD9w4TE78P48QkmKTAb7d5/mcV+HDK6QJ4ZEXxEImFyb5M37/8Y9/fPIMteVvLWCWa54f72TVBOyF0ADf8kzE9SMPPDzIEXArfyT5O4gGECTkTM6KsLn8TJsAmPwN46mr+9gEPYcACCMjH4Ababjwwgun0Do5TUidNry/lo97MkabCkLpfvLkcQGiFU9QiEH5W3LzDv1HjByEJ+/FQWlIkzmSnyLsLQf0SdT3O4ehATkIkPZ4lXi6zIMEep4m7ZIvkMlSKwcDGeQZygnjwPSSdwkdy1xpQ5/q9wJdALbcJfJGWL3XnBiXeVqnNzZroWHOP0KEhXCSixBG5J2nwzzSBbkmZKkqlER8upYD5IT7yT8zLn0UniZXxSGU5o6VVFtkbc5ttp4Htr1f7godkxflA0t22nKyeDt/whMzz3SNPIF/68OcI3K1vOX15NpW3xgEcjAmWcsPatc5faeXzvxBPhgyFA2w5p3z9ZrXvGYCTfJxHvvYx36Lh5SVv5WTwypzqCAAAmwJAcyVZ5BtckXWFVShD0LUGCQYIax/Fkj9thbsHdYivRSuihzJR7R+Wrl6p70j1nckFjlv2zZn3qPMv7Ug9M56lptnrJ5h3ImR5hi34yN/VbxzMcgsrQh4mI71To1f1455VdLf3lDnza17bl9/H6OG9bcLIuQ7aK/xnTlMtbujLue9L/OXw359r+2Hbb82WQfbPLtPesnwBcfAXjGCtHLq9XfXOryNTNIXx7AcpSFnto/XX1/K5ZeX8sxnlvKc55RywQWl/Nf/Wsqv/Vop97rXNkM7kmdPBxF69atLufTSUi68sBSE6L/9twOB3uY2RyKUuUY3PSBs1YFswCbw0jtUC2EBXAFLRRDastYAJQuXPJW5y2LWBmDpSm7FuoPt5trjXUCqVJnSpqRuZArpqg85XXqQnfdsKk/PHLb/c+OqLVjrDpjThvGx3CPD2xyAuel7vTvPzOmNezLvS0oBb2uRJAfkrn7XuoP2Np2/dfI+Cn2b08vD6Ks56clp3cZl7bPqMRYgxgkJzAF65o7cI/u8I2ukPjyx966e3ObaXtfXffl9qu3pj6IP9kj6huApiKE6IuMT4p9qd+ZUaJoQEuEjCG5OsQ/BCJDIIcW8gEh+vOKphugdvOC8CPZwhD6hp0i23zHwMCIpQpK5CxFCyhkeeFl5V1MApx6Xn3sO4UV2ebPzHfBNcTF26J/+IgIMJPrj5/JLU31SWHNd9a/9uW9GQmwQcXsLYEWOPWLYk3+tG/VcMPCQuX6KDNA2wxYilMI9mSd9YHxw0WtzxODoGeTfuLRlHlXzJGu67DlzImrCPpXxaSPVS+u5q+d0FRHyjOqWjAA8vr4Fvo1z/SO7+n7PMC5k/hhUFGqxrzOE6LN7yMWcRn951YXLRr8ZQvz/Xve61y1VUP0u1VGN38XQQld934ydMVSoO8MX8qN9l3ZqvdIv+iIf0iUfV9/IkvxqXEK/Nnk2VVKtR33QLvnXVTu9c9U6aCudWjfag0eMz588P7fOrRGGT7KkO3TE+uTN1ydGXGNlsIucRFH02qOv0eGQ+Vq/MqfGbr+2Lv2+t55SoZeOp0JuHfI2tx7zPt8OxkvtnAgRevvbS7npplIe8pBSfu7nDqK6YHihceefvy+fjFv6sb9E6OtfL+Wqqw4E6O/3va+U//2/1bkt5Qd/8IBh3souSm4xsuZzex5X3KeNlefLgmQ9dtmwhd2xeC89BfxWNl1juEMCW0mgzhE6zDlcW738lD0MVPC68h4DZEARrzqvFzDDWs0Dh5jwkPKuCgUCFq6++uopFFHoKdDnbyCyJkJAPO+ysEQAkeeTh9j7tCH8WM6YZ+WT8SwD9drjQeM9Q4R42fQHAYkhJUSIl433n3GJF0P/Abu0CzwDRjxwH/jAB24pDKK4BiBq/EAbDyUZaNc4PYc48CjyRiLW9m2hncbDq6RqY/tzYxFSzaMoz+CBD3zg5NVFLNpwszn5x8tMncjDe1O0B5EArrVl7ECkfvMAI3C+c/rIWy6aAOljfOOh5enm8dR380dWQgu1hVACtogoAAsIGr93a0NkATAvCsLYFDIxl/RBGLH5miNCvoWek7tIH8haGwr19PqnT95X3897zOOewi7CbZEeY0UmefR5jo0FeKYvyAsPILBN38yHaAqRDIixb3EdnaGgC7nRC151RFH7SDrSRu7+L9KAruono4tohbpfyAnC5hmhwYg8fRIxIW85F9KxybM8ULzMZEf22idPa4vXme5F3+fWgZ8HA3m/dSPSQ6SKP+SE3LlPW+065xkXkWNNWt8ILQLN80+eiBDcg6Rab5ET/UJ0zCud4j0yZ7zzIiDi1TQfySeu55S331j9zDsRsTrkW2SKfSNyF4lhDo01MuutR2uGriCodFk/rbFjJ0I33FDK855XykUXscqU8vznH4TKfeELqvsc5A3t2bW/RGjPBLUP3fFhs3HYKGyCx3kBEqkSZ0H6wPgA78sho8cpi/GuIYGjloCQFOGTAB/gB+TOFbY46r6chvYBNF5r4ZrALBD5nve8Z7K21lZaY0FUEA6EQvgL0oRoCnu0rwGJgFFNhAApZIkn3LOAi/0QMRDOyorsZ0Akay0CwXAFkPBmAI7AsHkValp7k+vQuAArbQP6AJnnARzjEaoIhMkRFX6aHJaEwpABcO6AUoBMv4E4RIPlnSEL+Eoot+cAe6Cw/TkA5Vll7b0HYCdLocdAb10xdE7+yFOuNnSIhftJT3rSZLX3XUsBIOPLPPnOkaXCBYiAMFvkE5lAWJAyJDN/eNR4qxChzJ/50TZga0xCkIFNnjQy4iXhPaQX9EfbCFnGXYceIqKAs7DjgHjfQ3PU61+OemjvF7ZXz58iSL6nCADvDTAOCCcHNeAasTFGv6NvZKFiahtOSLZIohBYuod4IbruRcgRHOHHbVhm/h+9akPjEBb97uWzbfpsyKZ9jh4YGzLW6rvQYGu6tw5qA1E9FiSADP0xdut61TpHcI3ZOk4+bR1WVrdt/VpHyKs9ROqBi66bv8wVD2VvThFKuqsgCKJkHVl7NanUZ2HgiK59yV5gvmqC3q5HZFnEjj0q+aInEhrHieHP7W53Gj4dUx8HETo1UzU6OiQwJDAkMCTQkwAQJacRCPHxRwCcdZYKeQEnLcAGjlh2eYDkWgEnwIarJkJywYBpbSJCAKj/A5kuZAJoBY55cIBiFwADtAJ4rNa8FPVxB+5pwai2eUCAcSQAKUNuAG7WXqE/xorc1Mn88skAIYBeWBsQBZyxirP+A2Z+RybegQDwJiAIgFn7c+RADmVLhHp5PHPyr0vyt0SIEY33x3uQlZxR1yNCxo0M6g/Pi9Aff/PssHojBeaITHgAjCvzxysmh9HVWsfpinfztPA2KUxD5mTZI0La8G6EEAnmuUE2vG+uf737EZ96/gJwEXgA1xXDR4/Im+dVRMjzSDMvKB2gO4AyDx0SxLPg71b3nO1X92sTIrTps63XLe9q9d3/raHeOqjD89qx8BAxRCDt5nXJOg+JRnas17pKbQgg0mYdhaQnIqbVbwYDOtTOqXXHO2VPQMqtbeQoxpGkHtg7tOn5rPMeEcp6zPlz9b53IkToFH6iBhE6hZM2ujwkMCQwJDAk8E0J8KAADMAAAhHSsooIAd48IbU3J2C5JUKsrMAn0MLr41nv8gfAVO0MYAXMa+tuzo8CmgFX4L0+7qAlQvEAICes4N4jNIbVXPEQXiXFSoTiIS81EfIMS7VQG2FlCAFrOi8AcJ3fA3hAIc+DdrSHKLQ/F76HHC4hQnPyX0WE4t0QBuT9dVhRS1iBzQB75JU8eXR4aIRAAaa8pzynSCKQ2nqEyBHJYi0X2m0eAF4hSoBoDW7niJD5RJw8B2gLiUOgeLV6/Zu7X9hrPX/xCAH8iJXcFSGE+soDFbAbLxqiHSIkbArxbyvIpgql+U+oJALMi0FXAe+WPJBP3a9NiNCmz7ZEKP1t9d164qXrrYOzzjrrlk2g51mlv+aIYWHJOkeEzFmIV48IxSOEpFhf+iAEN8WBWo9QO6cMACqCKlTEy2x8dagp7yF9pMc8lzUhX0WEECB949H2vL0NEWI8qENUx3fj2yUwiNDQiiGBIYEhgSGBUy2BeF6ETrGoAqcqbcqTQF6E9CAWcjCAQMcGIEvABhApT0HoDYCMTLD+AppyBgBTbQHcALhQFe3zBngfEA+kpXgCCzwggki4ADHgExiV6N9eAJz7kTZHGvDk8C4A10AVL5LQZMncQmmUcpd8D7C6gGL3S7ZHnISF6TNApc/C64A0IFq/5VEA4sKKhJTxAJBf+3OhOcKrkBy/k78hDwLoA6h5c2INn5N/XegjFnOeA14zlTzlwPi3+SFvVnQeGWORsC7PQh+QFaQnJZ71CaBM5UgeHd48pNTYzSUCwdOnPWTPvEuGNwdk6KDolKk3Z+bBO5Ap4WM8TEIIyZZXzUV/PKMN/+alECamLwHy7kv/5u6nZ/X88Q4IZ6SjCKkcF15GRES4JPnQIf13r/yceCDNs3mUNwzs1xfd83t/eyedRar133sQ5rQXApZ+If7WifFbB+YSgDdf3k8H5M/kkie29FnvpDPklHwWRR3m9J1e9NZBXagnREjoIKMBMmuNy8kRKteuc+vYfcbnIl/rXJicdcSTKFfPs0hp5MSbRg7WhEvxBOvCvhMd5oG1Lo2vnVN6Yq7sTdaCdeTeeISM1Ri0K6TP/Anx9T57w9x61HdjER6rGAtPpDkmX39SlfhUb/RH1PlBhI5IsL1mWRosKKEAPnrjOjoJ2GzE//sQAiutFfbo3nxQ2U5yqo+xjfYoS+9mHECOj6WN0iZo819SOe4o5TDa3n8J0Bv5HUAMUCrZ/rRegLZ17oPPa9CruNmOra4ECMjwUqzKe2yrGNpnQlrkBuWgZXs8y6wwNuCcVRa4ao870J9UWrRejaFXkXJphca6EuRchcZdV0WMTNfJvw4dAszrynlLdY6Xi3U74WN5bl21Svdl3Mhb9sZ6PpEpIHhJ8R9ydqUaa/ox17/e/b0+b1pVc53c6vbWVeDcRJZz710yD+v67PdzlTZXVeCsqy8i0fU63nSd60OqaLZVe9N/8kQ0kM+5e7K+e/vKqvbrdbxp1dG0i9QLw1vVtyVzcWu4ZxChY5zlHLjFmrLu7If6kEsfV25OVgPnw5wpl8XOmqZkpgMqd3FZ/MCGjxrgYSOoK7Ls4h3r2rBBCnVgYVpXsSX93aYUt/74CEhsZuViSWQ9qsMG1vV5298bM5n3gN62bfeeX/o+HyDAeNuPgYRYFmZjZOEDdFkBnS/EMsqKLAdDZS7k29+A3j5f0b2cn2W91KFM6/q+K91d9559/n3AlxAc3hxA2n4jJ8OehmAKn+HxWXXcwT6PcVd92+acFd9OYXy8avZVHq59uva9f/skq6Pqy2HO4zqqvox2T5cEBhE6xvnKh4CXYBUREuOtvCJgwmXPmiEc4U53utMZV6VNOXBAdRdeE7HbQj64pVnqkBDVho6bCFEp/QCGubHnxtb297CqGPAl3GEdwT7sO1Y9lyRwFXJUtjnqa+n7VN5JrkR91tVh+yfUog41MsfWqZAR8fnWqfASYVZCKvb5qnWP/ggbEsu+lAjtSnf3WUZL+pbQK2FeQq0Qb/kpdMA+zjItfEj43BJPw5J3nsZ7GC6EIQrLYrHetBJiwvzIsT5cfF9kse/92xc5HVU/klMnh45nm54ILR3XkMASCQwitERK37gnB8aJWxaPLPzCBs8KzvMAoLkSp+vsAvfkcL+aCPHuuJ+LXiiEtl2pK8/67COq/Ka2VRdh1XbAWQ7NEi+cw7ZyxpA2WcuEhemnTaH1NvA26RuPjD4J1xMPrLxqDp0TUy3m3UfLx927jYsV2P+TFOx+Z10oAekZ7bEwi20FBHglvN9GJXREuBhrurbTZ65f41T9p3efd+cAM8l/QK3EQBb3ADdj8ZH1eyUs9ZX1EBHiTWvlERmQeQ5RjCr4XeZSX82hn2kTaDReckVOzU1yAzwfHTEWiczizBEhY5RQnbFrr+0v8tbKs1XP9LvWK/HsSqqL6RdbTD61ByQHQfJmCCuhY/ptHlUmEk4UXdQ/Fwsn2WVeV+mXUr7er5pOTnF3f+RFh+iLdyG+0VHyEHtPV/xbn9uD+mqZypGgQ8ae9zmPwnjpXS3feOUk8PLYeBYQ7ck3Om9OeSfbcJfMgZhrRJOBgnUfCJZD4EwHhIjuIr5i+oVlrJvLVie8R04A3fG8v8nDWNr1Kl/DmHrzZ73Ve1W7B7RrxR5EnoiQPYNeZ8/Sp6W6u8FWOm4dEhgSGBIYEhgS2AsJDCK0cBokoElskzDH6gt0ArhAD+so4KB0qtry8jN4AyTEAZvCvyQzAswsrzxCYpx5KoBSf3PrAiOq+QCpNRGS+wHMA3RpW96LMqzIksRP/VFZxcF4qozom0okwjLqWvvylIT0qHwkqRZQl/wHYKouA+QL6ZAoCJi6T/94o4zD75Osh4wAh6rt6IeEPKCKjABuZJGHwD1kIwkZsCM/4UWIk74AdX4nbrx3nzGr0KM/kki1r1+qrsTKOkeEjEMCJ7CsffIA0M0P8Eq2ZK9PaStlOhFECaz6D/DqG1BqnlibVGgRE27OzZcwKbkAcgZ4I5Tt5JXyDpV9vJMemCvzXxMheiARu5Ynq1ZtoUdOJG62eoX4hgghI8hMyK9n/I7MkFiJvmTpGeFckq9ZsIXTIZHGyOsBZEsY96yKO+ZqTr/cWxMhiaTmlf4h19aIRFjJrtoQNmhO9NGcIG8s6Cpq+X19RhZQ7nlJr0iN35F9TYQkjpNzLV9tek+IkFAl67eVL8JBFz0r5MacttWXskXE80bH9ZUXgN4if2SqapT+kqv3rppLOtfqhNAq3iXyT/IsUm/dt+tVnyTbtvMnMVxifb1XWT9JYvbcHBFCvLzXOJBX8jDGdbprPc2Rx4Xb67htSGBIYEhgSGBI4EQkMIjQArGnGowqHkAPNzirNhCiggrACGgAfgCLyjxOLAZKkBoWZBZa4AmAS2hcHbpVnyKPdCAVwBkSE08Si63Le3kbkB0VgRy0JzFX6IGTogE7z7BeIzE1mAYaAVJgCwgEjIFPpEX7gLb7gXeADsBj+UYUkAgeHRdZAI0APRIF1CN6qtJ4LzkkoRXoMxYkAeAPGXQfkMcr4N9z96lqRB7IH9KFaPAgAYL11YbC5URx78hJ8eRhbECy5wHXHmEMUDWHQGFkeZ/73Odb5AooIqkqUyGIcriQvzo0DrHitTGX7uHR0I+6v7wJPXnWYX3uX6JXtUwQNYCcDJByfTWvKSuccKi0jRDxBCGyiCfS5Rk64Z6efrVt8WrU+uvdrow5bfAc0kXgnyei1ouMAfEmF+uMF0af2lAuZK8n33oOzX9PvnTKe/UBSRemuarIhBK91gLjh7A7BhBrhJ74HSJhza+by7k+kzGDBIKIvM2tV+S7DmfL/GVPavcq/atDs2rdy/7CK0we5GbO3LNEdxdsoeOWIYEhgSGBIYEhgb2UwP4Soa99rZQrryzlM58p5RWvKOXTny7lLW8p5cYbmUJLedjDjk2gqaXPMi0OvL7kDSAivDAIExAMRPC8IBjJVQFg5a5oYxsixGqPaKUiUQ1aJMsHKNfgvSZC+sXTAAwDRtoBfoXx+BmgLi8pYwZelW5EbPxeCU4J+e4HdnlckINc9XN5b91HoTyriFAAWH2f8pKAKjKJvMTDUZ9a7v09IpQcobpf11xzzQSmEdO5IgVLiRDCQw76jexFR2oi5B3AMrDP6t4jQmmnlWeta0v1qn0mJKQm1HNECGDWF14Ah9DxbPCchQj19GtTIpQ2kNB1REhIpLhvAF9oH10V6lWTADLtybeeQ+/q6SsPH33g7UTkrdlVZy4grNYBUkaHkESFKfSTZ8y/rdHeu+p5metzTXatz7n1imz1iJD1ao309qo5o0GtF+a5Xq9LdPfYNuIdv8icIcjItiqPQhyRz3F9uwTIis4yIgnT5r2sz0taIjOeSHK2J/MwOyPnTLjs53SIJ5y3f9dFanYh+32RM8OKojJwhIvhZZ+uM0nWJyZX5cjhdJdQe9j9oQ8t5aMfLeWFLyzlIQ85sa7NvXh/iZAeX3ttKW98YylXXFEK4So5fbe7lfLOd5byqleVctvbHotAeX9YxnkhhIDJqWBdB0YAI6FpPgpApJAj5IjHJlZdP7fAeF+EutRESOw/gGtjQFAQER4hxANQF6aD1MSSz2It7EgIndA4ITC8G6zU6uSvI0L6C0zyrGgr+TE5+A+h48nJadjCY7zHWIB0IWC8CD6GvCRAl7+ND1D1UWg9UXNECMHhLQNA4xHqESHeNuF7PpzCcBCz5LK04C7yNEe8IQgbcFgTIVb2eNF4wnqVxfTZ8wC2kDJ9RXRaj5AwIvIkJ940oVuIg5K55o+3Cdn0Dv9HMMg23pH0l4egJ8+6CttSvaplYt6ccWIcSHnAc8hLvAA8i6oy6SN9pmPOkIjeLSFCaYuso788JubYfGTMmxAhHjcGBuFdPIHyiYT5GUfeJ9ywJ996Dq3hnnyRIB5NIXzWuCRu7c6VMc4ZE+aUQYKH2LwgRznkcW5t1HM51+eWCM2t19aLk/lD6Jwv0tur5taK/cXYQ3jr9Up/1+nucZam3/WGby0aO4C2rsLjrt+9q/bmymFv2r4Kd4973OMm/cl5PXVJbGDffs9ItVRWdd8ScmxPqQ+C3bSf+3Z/ws2FpDIc1aHoS/pq/dnP7FE8ufY8crf/wgV+79sDO2wi+yXv3vaeusxzznQSIm4/YvhrLzogooae2at2UchIe0LXeehV5D3MlXHAdIfR88O8s35miey2fcexPH/zzaWIGjL3l11Wivm4wx0OCJH//8qvSIQ/lq5s8pLTQYRe97pS3vxmpbjEZB0wTF6if/bPNhnrVvc66AsAc7CbxQJIAk0uRMeV05oBN5Zl1mabGWABWNrULHzkg+X4C1/4wgTu5DNYfDw6cjwSjiSvRdhdTixmPUFEAC5WciFjclF8tBADVnPA2gZjU3WvHIb6oDXAyodIGBBghlhoFxkxRgANqEMW3GPDYhXWVxsx0I8Y5XA+99t8gCXeMGP3XiFi3mPjBsJtjMiC98n3IAP3+xnroNAnG1rvPrJCSuQ0kQXgBYC2Z+V4HmFCNFksgThESN4LKyTvAzKKBJIVGcUqKaSvPncguVIqFLEay72SmE8HjMv88w5eddVVU04VAiSPLAcPKhQhh4r85ccgqcKmhC8CymSEiCKw+os4KNFcy5Ps6+pjPb3iHWOJ1J6x0MEc/kcnPUPe5kdb5s986K8QSu/0nI848obMISrmybzIc/JhF+r1jne8o6tfiJNx8LogTMg08oM0+BgKhdMPAAtpIBt9UsDCeK0fYZ7WCFkYE2OAy9rxgUPOvZ+xgHHAOsr7rBO/a+WrsIj5zsnxPDWtfK1Ja4YMGBW0a23JixLKWcsyG4g+AXJkyWuTdZyyvr210c5l8sfqPpMjmdAbBgF5U0L+eutVv3rzZ+0j9729qvZ+Zq3YX5BV68aatQ6sG/pqPEAeHV+luwhUD/RsteEe08MhlHRjKbg/pq4teg0jDZ2lN9v2nyx8g+xzDAO+M9a9dWFdx5ikY0ve1eub5+wPZxIRIg/rVUjrYYiQNe456z+GREVl/Mz3Ttg144zv+FLZL1KeLW/yzbAvOPA21UrpoeI59vG5EONdl7nmqbz22munCIbDVAdtx7Gpnm8pxlseXyK7Xb3ryNu5/vpSLr+8lEsvPSA+V19dyv/4H6U885lH/urDvOD0EKHb3c7Jc6VcfHEp551XygmcpzNneZs7XK22lsxNTu5BSnw4EAfXXJtp57AHrwl7smHbdOVb2ASQDKAKmFl12J4PJeBXA6qlh7QdRjnzDBANdCKMwLmN1ofH2Ry1BUjfe32ce3esnXOJ3pGxOUm7Nl2bfg5RbA8/zDP5WCdcAAAgAElEQVTkVJ+rU1uc0pZ+tf1dIs8letWOORUCUx0sYYs5rM17XZFFfu5nxoT8r7rag/RqPfJuH8XDHvDak0n7vp586Wl7aN1cW/WBd+6p12I77vYMI2ONh7i+d91czvW5bmPdep2bv3Vegk3WylLd3WaN7+LZVMrTVl31rtd2Km/yCMmXtA4D7pE/FQjdk6qcaSMVBq0HxhwGFvuR/6uwKHSMbjIW2U8TesfryJDDEMWjbU9hbLLv15US0779wxisx7oNeom0aYPxIAYq7dqTGAkYAHIxRuRgaT9jlGH0Ml59ZvxgEBIOivwA4C59903QpoI6Qr78nmHHxSPqnW3/a1n3+obkI0I844rd1GMhN+/XruqNqV5IFgwWfi4sVn5cvkGtvNpzzKxLhg1yc5kX5IJOM6jxgrkn88Uz712+jdGhuX6ZQ2Fewv0YTUQHhAhZl9qmQ5mrJToeEB4iFO9SDc7nZL9OFtnLaxnrO3lEpvSCXpJXdL8OIaUD5oHuITSiQ0QRKHgkWoIsM6eMab32ekSoXruK4TBKeq/+kbGw415F0VR4tY6FtbZrrl0v7Rzor+qy9Tisn6c//ekr9XxTWZONvTx7k73A/xm06Do5kUEtu1SItR+ZH7pPrxhpET7rlg76Haxhz7JXmM+6ku0Svdv5PW9/eyk33VSK/cLfIrr+/b8vpUqj2Pk7t2hwf4kQ0nPVVaXwBvn7jncs5fWvPwiNe+ITS7nNbbYY9q33UaFSNlUeGB8TmyKLvJC/fY2PtzHzsPkw24BtEIgRCxCP23FevRyo43z/Nu9KiKVNv81126bd8ezRSeA0rtejk8Z8y0AnTzYDCWDDss7A08v3AiYAfGCXN50XlIEDEbLXsLzzIvPc2idZ5Fm+eXzlXgF+QpOBbp5YXjSABLgXaimUN1Z8njZt8WgiKZ5zL28+gPeud71r8rgx6Ai1lAvpHfJJeZ154e3P2pDDJC+Sp0ZbPHeIGO8rcMrLypvTnluGkAhpA/r0EbjUPq8M4gZY+z/PrRAjXkVebmHa2kaERA0IS0ViPMMIhTTwHKb/7eyYk7ZvPE7a4CF1/IExA4nGgoCYF+0DtICiCAFyBxJ5duOxJL+evHgnajIETKe6IyBtXugHMC7UW/95hM0pL6nvivHqJ3Jj/SGMbb/8jjddZVFha9r90Ic+NBEhoJ2XVH9zHMbSELB1RGhO9ktkYX5EfdAv/RY9QO/NP/kzjiEAvg/eI6SavsAF0WNe6hRSQu6Nk+zoN7nDEfSNHOgLDz45JCyS7IF1nuiExjHGWmd03XwgL9bu1VdfPf3tPv2zTtuwQ2QALiBf+myNpK+99dKG1Huedz6h3MaBSEQGPT1fKmt6R28YG+wfyAqji36JyKAvjIN03NoUERHZIT2eZQSAccxLcqB5+3ncRFaYD/eZS/sFQmosfm5Nn8jZZTfcUMrznlfKRRcdEJ9PfaqU3/qtUl72slK+Yeg/iW/EqnfuLxHaN0mdIf3x4bRR2BBYI2zyFv9hXMrHJRLAxQYCpAjvsqFY8JvGYm/bX5uVDZ5HDRDhVTstIUFkBkD5gLN4AXCnpe/bzttpfv40rteTkDdQDjCff/75EzACnOQBtgVV9E14plAj4TQJJ2WJBboAKqTCOrFmeH9Zp/0OEPM7gARJUvUQoLOW/Dul8v0soV91KJhQYCSLNbm9l1GHtwVwTr5DvFQhD9q0VwM9n/jEJyYAx5rs/6tC+5ABBEH4KtIinBrhso8JywL89K211KfvvDi90DiAuAa07bz3wg5reWQswLl9NZUj5Sr6v33Kv90HJLNyI1ZAqpC9OXm1RDD9oB8IiyMRvBPoJlukigzMNa8e/WF1F4GAAAqjFvJc94uXzQHSDHT6UYfG8TQhw0JUPavNpYUl1hEhMq51B0k4jCwic7ohHJ8XBi4wRt4/IF1RJESdbmTeVId1PwAvF6jW9cg5bdMbffO33Cd6J9Rc5dnojXlljPAzgN6ajWfNOhXK7I+5MK+9qII23LKnY1kv5qK9ovdZs21oXK3n28gafjAO+mufqXUmuh/ZMZLQL7iH/pOLeeElJTvkk04yZjOuCAG3n1mn2mbEEM6PLCFXLoaAw+ZQbbSnc2L4kygS3tjv/M6DP3t6DSK0pxMzujUkMCQwJDAksEwCQIb8O0ACKQByA+DbFgAQ3hO/T9EQz/AQsGAHbPobOBb6BkAjQvldwHYL9gOaekQowD+kpb6X1Vfuov7oHwMV0MdghZQlr6YlD8A2cMayvSpvB7jkhUEMWfhZqXnLEAAA2N8tEeKJAlQPS4SE/7R9W0KEAgYZunI/YpvjGHjUAMI5efUqgYb8eka4IaBPFoyBLOeAp9+x1Bt32meZVyofAev1K/Ncg1qFSngzWO4RZrrDszBXobTWz8MQIcRkqSxasoLkKwREz5AceoH8uI/Me3qcfCC5Y0hk7mnblreZdVZXrq31LMdtxGNEN3lqGWZ5joB6HjrvYYwQ2tleS4hQPXft8+04VhGhbWTtveaJEWYdEULcerl0vbDCej8j5/yfXKyhHA6PjPbkt2yHPbPvGkTozJ7fMbohgSGBIYEzXgIsoIAb8CX8pgfAIgThTgC6kCAAVTEK5MQ5abwmLKmIFHIAJALDyIL8OuFCvBU8SUK5AAvhQMkTUbiExRb4FTZUgzQWXu9qvUfuZXXnWQBaWHh5P1jn5am8733vmyVCciZZmNdVvctZeLxACQ0DmBTESJGfFmSxxAujOiwRktvQ9m1TIqQiKrlpx9zI7RHWRT5CIXvy6oV48+SRLwu54itAtfkmDwQrVVP9rY9C8YBe5FHIkkIvNZhOv5Adusbzg2zRP7JGcuVAsdTzBgHz5OtSyGcuX/IwRCheiiWyaMlKvBRCr3gMkBwGBTpaA/FekQvrgOdrjgjFIyTckN4np0zIY+sRsq4QMSFfcroQIV4QxMH5bOZav3oejW2JUDuOJR6hw8g63jdhciFCQg/tNfTZOmw9QuaWN1dYu7mTC9V6YUPy7SPC4pD27IPyGMe1XgKDCK2X0bhjSGBIYEhgSGCPJcCKDSwLZZKgLo5fGI4QsDaEVjiYcDahUvJUgAvARogOQgL8C2/yO2REfk6qaqo8KbQNwBAa634g1zM8DELVADOATeiK8DUkzb9Za4X/sHRrU6gv0CJchlfC/90HKOozIiIcBhBKG0KCAXMeC0TGswgCb5awYe3UlSbrKUMA5cH4G4ljjQc+jcX4EQTAXt+1iRySqRA14XpyQrwbKCNXpE9uh/v15QEPeMC3aAjSYnzpG+8SkmksSCIS6ves3/qtqABCgUT4GyhH8JIfqo8XXHDBlMcjxMkct/JKldNWVVP2npfK2MhB2JH8DITXJefH+IQ9IyoAsXcjuea37Zc+A5/miNeQTKMT5CIvi7cBmRaymVA+hL13/IPxCdUT9kRH6AoiINeGh0mbPdkLj6PDS2QRIqRf2pPHgugbtzBc+sRz4J1kZE60y4Nm3pJTxwAgBwwRcgH3qk6aT2uG4cBcyZ9CvIXeWZuAPaJvbNEbZMy6kiskv8rcC8vTlvBUXk+eKqS99WiQe3KC6Kh2GDjm1ou5aPNm6nHw1vDO6t+2sk4+Fr3Rd/tG1hdibQ8gY+vc3mCdR3bkKUTTH+vT3mLPQtrMh3nynHVgToV7Cn0nN+vC2p5bC3u8jZ9Y1wYROjHR78+LfbBUHGEFslmtqxC2Pz3/1p4Yh9htVj+AYa4a3JL+swzamFkXAaJdtbvk3evuYVmSE2EDB1J8uMb1TQkAT8CLD5CiEPtaBOQ45+zWoDP1mTeKJQj7EWYzd6WioORse15971xlxlTjA6Zqq36q92mjrha56Ryvq/a3biyrxltXGl1X0TDvWVe9dMn42sqNS55p75mrkrqJvOo5XVV1dV010bpvdIceaK+tjNmOexeyXCW7JbKoPUIIsW9brce1jKLTq6p9ttU7e/3zTte6xP3e+5a0fxh96unXkuqoeW6JrHfRL/Phz5Ics6Vrehf9OtPaGEToTJvRQ4zHBiBMgGVOfPS6DesQrziWR2wYLHRI3WHGIRyCC581hgWGq5rVyv+3aXdXg6/LNrMIs4CxmtXx17t61y7aARJUEloSG7+L96UNchK6wgq35LyTXb57n9uqdUZoF0syD4YKYeMaEhgSOPMl0IbGHXfBoTNfwmOEp1ECgwidxlk7gj63J9ofwSuOpcltxsHKAyw6zJNlFRESsyxEY5t2dzFwYRPc/lz7vHb7XsZbgrHQGmBbmNFxX+LxhesMIvRNybc6o3S+Q33bKlvHPVfjfUMCQwJHLwEGInk2wiF5qxwIL/cmZxcefQ/GG4YE9lMCgwhtMC859IubMkloqcgh5lc4Bu+Kg8QSY6xOvxANf9cHgrHMCEUTiyuUS/lEgEQcqdKdYj8lwrpyeJdYXhZcIV/pi+f8nNU9h5f5vf7pQ+89QoXEM4uvzaFxAfrinoUVGU97KJe29M37EAbhJO7xbjHNgJUYX5VyxBYDWd6j/zmcba6NhHS0Mo5bvpWBtlX6AbbrQw97hMU7bfwuskmIgg+A2HExyt7PEyah07/Jfh0R8mExZjpApmKsjTvx3+18CJlJP+iId/t/qkNpRwhePadRT3kNkrUl8DorhJ6lDKf7c/hg3t3Tj7RFTzNm74486DUvTsI8/N98R0/0Wbt+T0a1zpNlPIna87E1N/ICPEfumUOypTfGvqQfnrdG6rn2Dj/jcdI/a8fayLjpnfyMEKHeGqqXfp5Dglu9r+dZPkE7RzmcUxvWuGuJvkkIJsdN9QixXLXe6nWtLzmYj25b32LL6RDdFY5i/TACZD2Rt+RlFbRUwPKc/BAlbsXr+0PX6av9oz3EcoMtddw6JDAkMCQwJDAkcKISGERoofgl1qowI2mSVUVlE8ltqn6oYiNZDWiUrPbqV796AkQSSiVkCq1CFljHgUegQw1+iXNKmAIWkvSAG0mPqth4j98jURLmJB16hyRToE6yo1Kv+uAMCqFcqtdI7tQnYMbvlU2t3yOBUUKeQ70AGH1ivb/uuuvKy172sinBUbItsCThMOdw6LN7gHGJj5IeVd5xqrHEPAmR3iN50lgBYEmLvBdO7VZZSX8Av14bEgH1q5WxREigtpaBd6ukhHQBdMrakg2wNkeEjA3B87ezNHgMzFOSaIUHIS5C4yTT5nyRVR4hibfkTTeMjTzNueRpBKOdD4m0EiT1w31Ih+oxZCXnR5Wcek6TiEpF54gQAoIQmWekQn8kabb6Ubcl/0lyLNBvLuiA+ZWkCgwLKZPMKclZwqVLgqs++73KNJ6TKC6PSgKnsSYXpyVCCJVETuuDnLWLNAnto+er+iExVFWddq7NlWd5OYBxidpAe5JJnVmhcg59YHBo15BDHHPRBWvGGMhCVSflWnNlnukNXbdmxdcLJ0WMPCMZmgwlnNMx8lqnb/ptrRxGj5C8er2ZL/NTzxc5mwvrg6yRUQnc9B4ZpQOpyOVn1qaEZ3NkfiWNK91sHdsXlBr2DmsCIafnEt7pwbiGBIYEhgSGBIYETqMEBhFaMGuJqw0oBkqFKAESSAmCICeFFVgYFXArbwMIA+yBpjZhO2EqQCXiw+oK4Ps3QM+izjKNSPBMACDIFWADAEmQR1hUHWGZzQnePBJ+pspM3ae8R+6ESjlIDmDksC3eJwDSMwAREO+dQFENctrQGuAbiAcIAXlkBlhEfIBLwFppTdZ671R5RrgSMhcZpQ05OPrUkzFSV8tA/1RWAkiBN4cUIjCReeajznVyejiAh5iSF3noG+u6g8j8DjHxHsQi54usC42riZe+0AnEFmAm23Y+WNLTD9Z4VnYVYFTjaee0znOKDupbfbghmdMR8kYGczL9qraoPD1A+MwdeZGLsegPz4awCVWszCUdB7Tdj2zoF8Lu/8iGd6m0U1/aMlbzzEOh3wC5vitiQP7m21pa1Q/A3ty1c5350R9zlrmLztahcYh0rT+8iXUCMN3VD54RfeIxa0+CN56PfOQjE6EyF1nn3qv/9M/P6bc1xNO7Tt/q3KlN9UiFq3q98fr05kven8pQCDK9r/cnfUVukL5UTEMCa08oOTLCIET0u32eHJHVcQ0JDAkMCQwJDAmcRgnsLxH6678u5Y1vLOWGG0o555xSfvAHS3nVq0pRBeiii0rpnBB8VBMQAgDcIgY1MfLOVUSoB8o905IKwB4YYcWtrdXCZq655prJ6owYsdTKFWENVxErlz4hXIjS3e52twm0zZGzALo6NrgGYtqswVDe0euzvgDfwG6dk6E9ZRxZk4UABZjm0MIQIePWhvEpG9qTMatzLQOgTlgUKz5vGBKHXK0iQrwlKY0KECICznlAln70R390CiWsycZhiJC2yMCFOPTmI2QJQQK4EV9eQgCzndNan+eIUOTYyndVW9rlFUJG4k3ioXSWBIIjbhyZEx7F88bbwdNhbMhCSKV3A9rIcBseVRMhc6zNeBhrPSKHVf3gcVEdr53rdn5a3ayJECNEqz+IVS5hq8iLEEP/niNCvXUuXK+3npboW0sc671inR4hQvV6443qzRei6jJXrYxChBh1rGEEOHqotC5vcC1H7bREKG0f1d472i2Tp5FeMiAIO0ZWU0XK70QS8LbyQPL0jyqJ+6M19hJzo9S4MttnnXXW/nRuy57AGnSOwYuHWRTF3LVKhzftBg86eQoH9833rdq3a5frcpeyOxY5XXJJKTfeePAqB+D+839+gNv/4i9KeclLSqm+vcfSnwUv2V8i9KlPlfJP/3Qg0N/7vVL+5b8s5f73L+X//l8sopTnP3/B8HZzS0CNUsUIAsDA2sszY1ECaYAU6zBQwYK6CpTrVQtKfOCADF4hf6dCGADHQ4Tc8HwApX7GCg/YA9b65xwNHhcWa+CUBbdHhBAAIUC8Iaz9Kf+JTASILSVCvDnOdOBNUKmtBmZ+p39ChLxHqJZ3C5EDuGuPkDZ4M4Tj9WRMVrUMkB+HiGmfJ4I1HtBeJ3PvZ0UXqnjuuedO4UJCfoQXAvIIEhkjVYchQiE5CJZ8oN58IEv6oc/OiEBYeBK9t53Tuox5iBD9QoDngL9wRbJd1VZWBaKGmJKJEEz6jNTomw8cYm5eePT8G1lFhLIePvaxj01zdt55533bQkOEeGJyJoaQLAf0IX7IlnUkBI9urOoHkIestXPdzk/mjg6Yv9qTYT3U+sPbRfa5jMGY9NVa1r+eR6hHhMwd0mD9kI155+nhKVmnb3NEaIketUQI2OrNF5KWMFDAJUSHnIyRAUDYpBBUQIb3tc5zG0RoN9+QbVoBhMyvNcR41RYAoa/2j3WHqm7Th/ZZxgneWgYfejeuvgQShpwQ4qVV2jYpzzxX6v2o5yRVWn0vcqhq/U6/t8cwsolw8f85HV7X13qMPPi+HzBH9t11z5/E73e1Ltet/5MY2+w7b765lM9+tpSzzy7lsstKufDCUq64opQHP7iUT36ylF/5lVK+kfu+T/3eXyJESkjQpZeW8m//bSmXX17Ks55Vyuc+V8onPnHgHbrtbY9NlkAd0Ao4I0KJt2cRRooc3ie8BviVt2JzAPCAJwQB8E44jrwUAAUAFcrjXhYVHhSgTMlmwMyHxntZ4IEUZMLGkoO5eDKAZaBQDoXfIQROdAZS5ZsgFshH3sOSyKMCHEqG9n+gEIHSV+DUpW/Cwnig5HDU5M37gHFhcMYOTPEYIF7aFmoj/EjukVwq/5ez4YOpn8BY24a+zMnYZlfLAPBEvoA2cpMv4QODYAGyQtIkhWuzvnyU9BfY1+dUYQPk6zkRaobMCO0jd+SUxbzXLlCCTJATCxWC4t+AglCwej7Ms0P1gOf0I4cfyutBROo5BdgTPpWPinewLAoJM688lDwqDumjH+YP2TLGubYiE+NxHyJKj4Apuko2dJl3ji4jyz50dN8HSFECp32bg17Yp/aFZwLXdAgxQfTpNnkI4RLmmQPfVvUDAUSC2rnWF+/WF3LgLZWrheSzirMYAh/kzftDt+o1JCQsV4oqIMjy//SV/tNbpMSHly7QQWSQdZ7uODWezvF0WW8s9Qwj1p13rtK3duPaRI/Ikz7Qu6w3lufefCGf7kEEkTR5eEJh5fgkV8i+YX71nQdOuCiihBDRJ3pFR+x7dNT6M6/2Q+tZ+ww14zo6CbSn3deV/mIk8S06riqJ3unwT/vDmPvV825PFSK/FLQnd1RRlnXzaY+zbzHm+a4e96V/9pgeEdIXYxAtYr+wv6SP68ZVj6Md42kpAb7Ldblq/R/3nC963/XXH2B2+P1P/7SUn/u5Up7whAMHBg/Rnl37S4SQoBe/2JHFpXzXd5Xy6leXcsEFpXzpS6V88Yul/NIvnYgo5w79QlxY6/y9zYGkvUOxeoe/9SxG9X3rDrE7jBUpi9GpywomIFHrzohp+76kjVUy5rnIlfv8f+lhaLVczBXCtuoQwnVKlpBCH6JUR8szq+ajNz/rrICbHC63ri19dI/NGnEyj+25P3Ub3u3KIbU8fvKJFAfpXW3beV/voMt1/fDs0rmOjPSzPthy1QGK2s96sHZrmayb//x+bj0t1bfD6lHdv7n5quVL59uzncgW0ZGrxrCQMFchqYwyp+Wyt7ASW8/2J3tFKuYhpQq7pMJmDpHmcUT+UikwoUzCeXkZ/Ulb5JDqgv5d/zwyIjtE38Xw5cBKa4s+6oM1k5+bB/1d1wffFTlnAKcrIDLVClmeGSXobQ9gpiIgL6+wuVQUbcfqPWTEKIT06y+5MDbUl/cCtaoOunif05b27SfCYRkb2mfTTj1XZITEkZ31h6gLAzR3PMZCVhP+h3TJp3XVFQt789Ibn9A0hg79R+KFddVjzGHM3lHLyvt6+pU5cD/dIj/zXctcdIb9co4Ite0ydDJQadO3VtES/WbM8bPoq/1NkSIec95sh4grGsOQ0Zu/Xv97a9sewYDpe+AyB95pzWibkc89fs7oSi8ZIBkPzSMDCqJOH81LfhaPdK3D9frs6Zr3tGOUOsD4xXhI37VBFuv0oR6rNcMA56Jz1rI26C5jY6rikqf5XLpOzb+5N1ftuqRv1qCCQ/5dVxFO3+bWao8Ize133tHT32Pdx9/+9lJuuqmU88+XJ1DKy19+EBanCJGf7dm1v0Tov/yXUl7xilIe+EBflFIe/eiDELn/9/9K4Yq/7333TJRnfnd2cXbNLtrYJ0mf9PlCxy2LxD4LeeRJnAM6x92v0/6+k9QjwIa3ThU4AAawQIyEoLZFMPZVzoAHQMhbBQQCJDyOgCRwYxy8d6oXAiAJfwUeeVR57BV94Nn2N4+jPwgGQC/kFKDTPpCqkiGg6Od1Tg7Z8YTzzvGQeycPIQ+bEETPeueP/MiPTB5YnvG2DzztPG+s6HIh9Q3QVXUyIBJ4Mzakj6ed95mnskeEjEEhHB5M79cnbQlX6r2Hh5CMEDUeQWOt9QA4Be6FFvOQaoPc/G2cogV4ZxE+RXIQmfrqzRUvd860AaqFf5OXIjrmkUeW55WHV+4a/eQxV6gE8WznRb+FT9fj4yE3p+SGwJA/Ty4vKbkBw7zPADuPLz1g7ON5TYhurV/CfPUL2Ne2OeeZZzww96rJCpM3BpEiPSLUkwWimuJHPNzAuLEjpnTBfIvg8B7ebPpLP/QHYdHHdv4Q+3Z9zHmQ7PEKrJC1dvQfGREmSxb0wRozNpVOESFzhNCKakFUyIEnnTwRDmMXWVJ7hOgEz/sqXWOIaMdobXtOn4SKI2f0TxQI2fAgrVunSBrd5c3WZ/ptHLzc5E83RD8gZ6I3lq5TffCnty5FUdgvvJd8rNk2VLK3Vq1Z+lfLzlrv7Xdz+lvnxB75Hi6vH/mRy3/3ux/8G/m55ppSLr64lHvc48i7sOkL9pcIbTqScf+RSsDHz2bGxc9C5UPafuDWdWAXbax7x3H+3kfMB8+mxHou/JCH6Uy+WHp9nIEg4aDrPIJnsix2NbaT1qN4hFgShWqyjALnS/MZdiWHbdphHaaPwoQAWAQdwFUeHLgAEoE2gFsBEKRAtcjkSgGawnd5Q84555wJrAAqAKk/wgMBax4dQFpbc1Z+a4SRAIAFrgAWYbraBISAZ+BuXR+AW2OxxlLxL0RI3x254O+U+p8LjQMMeUfMJw8u75IiNgiEsdbvQUKEAiPFLuC+F/YEFEdOiFP7f+FgysiTaRui3Jsr4FvosFL3SAmPkPbz7joEy5y619j1F1DvzQsPUzu+Vo4APU8GOfub3iOISIC5MkfmSoj5nH4BqgAzPTHXQnMRAyBbO6tC43qyIHcgPPNpvnhekF+FdeiWXGHtm9taTsKFe/OHPLT9r6uqtmsvYV0ILfnKFdVXJEhIpLBhhLSeF2tMv90HK8AH9f9bIoSAbKJr0YU2NE7fyYSeWVtI0JJ1SmeFMyPLyJg2EGBrVt+sCwa/Tdap0Oq5dYn8MDj5w/vO6FRXLzWOubXKwFITId+Mdj7piJ/19LfOid1mn130rOgRf253u0W378NNgwjtwyyMPgwJDAkMCQwJHFoCKRSQA3yBASEovfwFwBSZBxwQofwf4BXeVAN8eVSszLw8QKD3AIa8QKy+ORS37niKibAAszQjITwCwCPPgYTxTfqg7TY0BlHJGFI4ZI4IyfcD6FiVkUBVtmqygaClOEj69f73v/+WKmBtyK/+LCFCtYxr+fTmCgGvwf8qIgTUIaMILq8AY1RvXnh76rnsyRHxAlwRIISSt6wlXyz8wDWZ9fQLwEUCXMILEeZa71YRoZ4sck4f0hYPn7mlg4wUQDpvrXHTMXqVPs/NH11t+4/4rbqMg2zIW2gnHUZ+eEjJROjpNkQoOrxO1xgh6jGuIkL02Ppask552NwrVFLOrXUinE2oJwOA3OFN12l9f7suGTT0z7iNB9H+V6qqVdfcWnVLTYTsO3P62NPfccTB6k/LIEKH/vSOB4AtOy0AACAASURBVIcEhgSGBIYE9kECqmYiJ/6wyrOMAjI8RKzOcvjkawFRPDkAHkIjrIglX5lxoBpZCHgWJgO4IA/O2xKOpEQ5kiVsTR6FnKpeSWQVA3kuvEcYHg8qa37OWQvIXNeHEJSWCMWazrPDG81DAiwLWavDYIRtGSMyoy3/ds0RoXgUeBuEH8kDEp6nKEJ9bUOEenPF+yash1fSGBQ7MQ/kQ3414FYgRuiSPB9zYv568yLPYx0RUn2RrgCPvDo8OUL0UgEVCRZOiczO6Rd9E6InpE44HBCOGPE0IIO8FOabjtVHY5BnTxYq8dGXkCQeW54lJNpcx/uBCCEJQggDfufmzzy2/Te/SIh10tNheSbea/6FngHu1oGokBC/bYhQdHidrvEu1WNc4hFauk4jr1SxtV/wtqUI0KbrNO2165Ihwv5i7pBXOsZ7VOdgrlqrLRFixGnnk+7yNPX0t1fZdR/27X3pwyBC+zITox9DAkMCQwJDAoeSgCqFwtsAGWQDAGWRBbKAZXH/rNnCXeR9CPUBcIWKAWQswICEcDrgGaBAdgAhbcnNUAZY6IzwFcnOAK4Q4Ta8xQACIuUXADtAPiuu98tpAOZ6fQBYWIxZcPVBGI2Kf3J8eCWQOaCbJ8s9QpfkZrBk8yAA7v4kRJd3iveEN8sYhAwJq5FbgTDpT96jSAGLtER0wNcFkJNhTa68JzlBxqYNxE9/kAIykj9iThBQpMXYc/Xmisx535BP8yS0EcjW/stf/vIpZ4WXxdj0xf8RIN4ToVjtvADOgHstR+MLoUSSPCPEEfAV/kRm3im/iGdI6J0wN3NM/qv0i0zkH8ldUtCBxwSJE4opRI/MtYPw5Qwo8ujJAuk0Nvk4PGXGYCzIYc72kp+m//KxUkSD7iON5qOdP+S/7T9yHOLnmTbMWZiofiCcdE5feeHkfclFSiVQ7XovkuZ+FWmNn16af2uKHpMLXax12NpapWtkJIfRfLqMkTcMUfUeZNC80VmheN4n5A8JXbJOhUbaA6w5RJiHiM7527XJOs36QTDbdWkfkDNFpjyyn/nMZyY9qz1Cc2sVGbU+kLXIjoeOTtT7HV2b09/eHnWojfYMfWgQoR1MrPhmSm7BWoyqpmxysfgoM8ki4EPoQ3lruVKlx4eCxav+SNzaZGBzrA9LPOrxb6u3R92/09j+tjIVruEDztq36oDC0yibo+5zr1Khd7LU+9PuLb0KnfF0AKzAVV2lMv3vVbXsja2+D6Cyr6fqYu7v9WETOaUqIWAsh6RXAbOuJuh9AFdvXPV7D1NVdJN+z81VZGYcddXHeB5Y3AHuXn7LknkJEQJIhZr5Xrcym6u4OdfnuYqUOaPP7wHROTA6125dcbLWE3LR/8igV020N3+99wDT3iMssXfV7ayrvLnJ/G+qa5tUTN1knbZzPadDm67TuXW5bhybrNU5vVlSMfawc3WmPjeI0I5mloWJ9YxFhLWuvhAcoQvYu4T69rLZeM6HrD3IcUfd24tmhJhwD7PQChNx2RhiadrkbIG9GNCOOrFKBut0Z1UXEHN65QykuRPNV+mtttuS2qveZwPetnz8jkR6JM2sGl/9u3UyXdW5HBbIKnkS54IcieBOUaNtyNcp6voZ3dV159UsHfypO49l6cAOcZ8QLZ483koeznENCdxaJTCI0I5mflVZaCAJOFI1Zc4Sx9XrOpOJEGuLMAFWuNoNX59eXx8UuKOpORXNzMlgie7MDRApEd8ttGburKRVeit0SEiIcA9JwOsu94mlp8NnYjW5VeOrf6eKIBKTuPN1cqt/n/h3YVmDCG0iue3vFc7GSCP3R9EEZa+FXo3rZCWgcIIwQmWY5dgIPdq0YqkRpOy3HBfeGeGB8rjO9EqfJzt74+1DAvsvgUGE1sxRDo/zd1zbLPiAJVID3Psdr464YuDHJo345MA9vwNIbbg+sDmEDSlwCBjvSIgQz5EwOeC1PaMFSPr85z8/tS/50cYu9l2sbv2+HMoleVbJVDHVPAvpt/cBrP4P4MbFrl/aFe8sNMdhc8L83O/dKuwo5WksKseI+3b4m3Kx+sTrwCWsX+QjFMX/vUdIiL89q09kkUPwtCsJMx6hHLLGQ6bsZxtSkN+Tq2ov+lHLVJ/1vx6PmGaHookDNmalY92TA/BWvZM8gVtAybyIsyeTHMLYvlt/xFVHZ7yPvP1fXLbxCAUkU30lmzkiVOuOxGzJxAg1T405j/5Q48yFeaBn7qEDDr6jq95n3PpDj5AgMfDioVu9dYYIEgQ00E0WQ3MmprqWe5aPnwlbUakrlZUyTnqeOamXG3noA9nqn0R1+pwDHTP/ntGuS3gRHVXu1O894//6Z35ySF0r357ORGb0nE7S7bl59nw7voQ5tWNftRd4J72ni3RJjHhNGlsi1NsrtL9OD8wv/Rarbv4TZlev/VQDi14YTw7b1M+evghLih7Mrc/9/+yNHg4JDAkMCQwJDAkcSGAQoTWaAATL3ZBQ99KXvnQCL5IeJf1J2lNBCHCTKAlQApkqg0jk83NJgiyMkvckxyFHypUCoACNJEQkQDsSNyUFAjDOR1BpxPkFLv247rrrysUXXzyBf7kkngHevE8iL4Aitp1VEzCUdOn/EgqRm1RIesQjHjEBb+/z+4SpAe8SY4En1lBgWFiVOGIA0RiQKsl+qiEBoUCkREAJrdoRHijhFVg3ToDP+CR2qmyDCOmPPAgg23j0g/chp0RLtNUmuZEjGYWskRnQLnkQEPP7JOeSKXlJKhbzTNbGw/1PrmQoNI/snPHByighVV9XvRMgBIJVgjHPEljNqyRRFkrP1u8mJ3MYnZGMSwYALwukPqlUBORqVx8kwqZSUbxi+mteozvmmjWUjklKlgCLdGqPnM27vpgzCZYSilUqIldEzFybE2d7INvC5rxDsm2rtxLB6ZuKPfqF1EqAreVel+Q0L/QR8UKEEGH3t3NSl2ylb/oqAVfYKPlIhrZO6vk3l8ZFByVeI0XGwAsjvIN8zK/nvVvybS1f7XlP3Xf5H8aGTEoWp4feSY69eUY46/HVJYXbsYcItTI1TxK7VXrSZ3NhD0kicMiH8fIIqcwkbEVCs8t+QFcYPub0AHm1trVhHdB1OqvvSDBZILMqUyn7i1hKWNY3e45xWU/k0tMX+Qn0Zm59jg/rkMCQwJDAkMCQwGmSwCBCC2Yr1VMAUQAAwEA0cpZB6uwLZUECVHIB0AB9oJ9XJKEyrPSqrgDRLLDc/aqNANbeo3oLyzYiAkjWhxrWYUxOJgdIeCW0nZPpgUPkBGHRHkDsPvfrC/IC+ABBQCkLcH3VJ9z7OUClD9rxHgAMkWLlV6YRWHKQGbIIQCFNgKp3Af/ANIKkCETazqFnSIFSqLU3RAUnVWYAfZ4XAE45VR4oF/npA28Z7xnwizCFUCIg+uBn+qDqkz74t8pK5JvDAjMnQi9WvdN79REY1xekgFyQQWC3927E0M/NMdDp/eQFaAOz9IgMzTvgDmC2RMh76znPuQTm0nzok7GqtgTc6pP/0wmkGIlKm/KFAHy/R4Lyc++Y01ulZYFjfSfnVu5tuJz5pXs5YHFuTupEZ88A78YAhCOGvblwn0vb5EY/yBBppIN+ryoR0tvKV/UmlcRqnUHCVIpCgnhlkDFVd+T39eaZztfja7eN+neZs3YviN6bR8SKLiHzDp5kdGiJkH0FeeHRQTDpkX0jBxW2eoDsaYscEMY63LZe1/YjhNM4GTXsQTx25pqBwnybg56+rFufC7bTccuQwJDAkMCQwJDA3khgf4nQX/91KUp43nBDKeecU8qjHlWK065vvrmUSy89dgGyvrPgAt8AgzAkwBC45glq8wKA1IDImggBNAHmNSCsQQsgFaAyR4RyECCCUBMhIEaoGhICKAFOwLb7gWUEC5hkmWY9DwCLQGvApH/pl/Kydd6DdyiZCXzd7373m6zUfg/sAVW8T2KwvRMoQ1DSdg49Sw5FTYRCUlblSgmlY9m+5pprJpInPJGHIGAaCfV773MKduTNyg38kUkIgPdoJyB7TrHqPiIAsdq7vwby9buFL0VnhGoB7sBvb/7nQuN6RCj5I/UzwvF4Gni5ECEW/trLxCPIC0FeSJFwMvqLENTzWuttTYToQit3noo6rKsmAy3BqeVS54HN6Vs7//X6qMPHeGhrAtm2l/ls++7QPGuZ/tZrbG6es8ZC9JYQoVq/7QWt3vd0rR6b9eM8DPPqYE5GgZoI9fTA+RKKjzB2WPdPetKTJoPHHBFCqlTP4lnkoUSK7CGKNvT0RZvr1spxb84JXWXQsA8dZ+XFbce6675bz9a9vc6ej+iO60ACwlvte75dDGr0ZC53ct9klnBY+48Q6VFRct9maLv+bLoP7LU+XHJJKTfeeCAQB8Yqnf/FL5byla+U4vtx5ztvJ6wjeHp/idCnPlXKP/3TgUB/7/dKAV7f+tZSvvCFUr5RWOAI5DHbJLCNnABUQuR4dVjWWWDV9m+TzueIkA0YSBEmxtKbEps1wNiGCPF4CN0TUsPbU4PcnHguZIq3ieeqB+gC1P0OWRJaw+tTt5VTmYVVCeEBQliskRHhaSz7ZCN8SoiYK2AMOXCvDzUyJRQPmEUSyMX7c6CZPvNu5IPlvYCeviA5wKE2AHyhQ2RqboB9ZEAo3DoihOSueqe+zwFkpIOse+/m5YnO5CwToJbsc7Cie5CJ2ntTE4WlREiIoHwnnkDEUy4HD2ZIAgDwtre9bQqzEgooj4hMV+ltTYToaSt3XsWEVWZ+QxTIdE4udQnhlrgA4b25cD5EADiPEKJtHVmXNRHqyZcXFFmtdSaHSyKD9BcJMBfkmPZqwrsLIkRH6QPPU8rVtlX2aiIktNX9yC0d4XFF3OIR6hEhHhtzgiDyNDNAuMhFCCo9JA86Ys9xAKQT4/1ceGrWinns6cvc/JwkoAQi5EQlNPk0VZ+c63tbLpm+2iPsbasKBaTqIM+z0M+a5B/n93LJuxLmvGRcS9pbdw+Z0nWeeUapXRQmOq5SxWTFs814k8NT1433pH7v2+s74xtv/9qHi/zITcSMb5+/GcNcviF0weG2jE8wT/bN4+r7kj2slqvv317qA0fFZz9bytlnl3LZZaWce+7B3698ZSm/9VulqKj8jVDv45LtkvfsLxHSeySI9+cZzyjF2Tw8RCdEhHRHmJVD1oT8sLwC7oCJ8JaPfOQjk4VdqBcl5dlQLhqIYYmyKSidLRyHBRbgAnRYd4TdAF+8StpmsQJUhNb4uLPGC3MDRIGhkAgkw/MWMSDOswFkAzTCjPwOmBGGI4wPOGKZ12+W5V4FOyACCclJ5fpuM9O28dngbBTANK8SMIUMWaSs1vESsCwDwsiQ9wKvCCSgBdTKTUhuDQsmcuYEeOFmAC5AKIQIqEOk4rkC3FmqhQ0J49G29wvjEQ7Hyudj5x7PkqG8JO/UX38jazY695gvRS54subeyZviGbI030CfOQBEyYS823cjSNEZYUbeaww2XQTN/MtjIV+br9AsJ03zZDlPiXzMefSK7iCu9IPe+JAbM4DrGZZweoOw2tDNES8Z4OoZckppd20LB9MmMt/TW+OkQ0gm/VTOWR9ruQMUtUeIfppjeUHmhP7PyYVsgDZyN4/kY9zWgPyddi6MQfiltWUNKoqg/9aZD4LfP/axj53k2cqXV0T4XN13OkVOQhj114fIGOlOb57lEAFsGZ+x18VMMnayksNnXbR7AZki9XTHWO0b/pa7RI76YF8Reku3rAf9Nt+IqH4JJ2VAmNMDHlhrMQDYGqI3DDh0RogqXWF8kLsmR8kaNR7vtg71zxgYVbwr+nLhhRdOhLE3P61necnHZ5f3nOayyG3f7S/WnfBr69f+b53aQ+nFqsMRQ6TtdftOhMz/0nHtSlfskfYB35ltiZA1qQ1jOA7yvasS4ruS5Vw7dJCR0r4lTHdfrqwzRjHfTMYo+y6jHdwi5N3BwyJcTuJat4e1ct1rfbj++lIuv7yU5z+/lBe8oJTzzy/lwx8u5cILS/nJnzwJ8a585/4SISToxS92lHApzpy5971L+e3fPlEiVB+GFQvyYQHAUR9Yl4PB9LM+fA0A8kFlBe9dsdADpnVC+JwWbXr4XN1O5OnD7t+AYa54yuY++r2Dz7Y98G3dO1etpLl3zx2gZv5d7QGL2+wQq8Zv3nntAAA6gaQAS4jAqsMV60P9Yj2j87156R3wdtg5aecioXEJ51x3UnZPvj2dIQvvWlIefO4AO3JZ9bt2Tje9V6ELc8R71DuUM+2TNbLKQ40IeY4hRtEQxC9zYay1J6r+ed6FFK3Sl23WyjY6PvdsDSIYCORZ0tNUEUwlTeGqjCC85Z6Rh+iy96i0yLNEt+5///tPMhfSqi2/S4XJzDfPmvsZGYSkuU9YcKpS5v1f+cpXbnkPK7T7PMtjy0jl3ymV/v/Zuxdg26rqTvizlS5TXYmxuyMohiBiKLkqAtcSNSAYlBjloSKiBqOFJVASTOKjRJIWNLQSJUBEAyQRX6kC8QZEibxBBDQKXjSKiCIYSeRhVIhIdRvs7vrN8437TSZr77P3ed197h2r6tQ5Z++15uM/H2v8xxhzDFrrIK0iXSKvykSguVX7GzFi4VUOMq5P7tU+40LAa4lQRB5cbD/C6hfRPuEQkVHbOrQlImqaTxHBULsREe7c2k2wU9ZQv/TTc6y0MIJlWwdMYWXuUgIaKwoA93i2T8MQERAp3SiEnDGkVInxHxoXa22orzEHKfvsR3ClaCRAs9ZR8Jg38GqjevbzBknwrCv66G9eDyx6+mIdU2i6WsGXVZn7o8s84oVBCQIPfSHUD+ERkUWNhTq9fyadx8ZpXJ2UaxFl1/x0aYvPnHWk5Ip15Dvz1nlihF/QIYSS0lF/zKEYG2uY4tXVtz+Ui+PGPsaLAsh6oniz/llXYWuPtN+xpvsdeSCHxn5oH7FfRHRX+wBLvLbH+reezZXYZ6wZ89oYwNOP/ccYUsq6+j3MZ8pucR0iQkP4LMd+O2+Zn/iEePWl/P7vz93KNe4tb5kjR4973LyPr/QNs0uE1q0r5eSTS1m7tpQttijl2GNLef/7S7nxxlL++q/nyFFeEyNgAdvwnB0SpcpGM3SNOmMxcUV548whYNP1omYtCgLMukIz5kXuhT/r1+aQZ2uxY+CFazxZi7iIWvMCcRA8n8tFYcJrNc6XIELIG7dQwijtLhfUsGaa7yzyMCJwEIq4yLB8sdKH6y+BNqI7EoZY7ZyR5ArK6ugKCzdFgjXlGQI5EuQeAh6Lo/pZ3VgOaKEJWoQ6xJTVjaWZEBVEiHCGLLAK2qN5ABDqtZEwxcpDUGbp5taI9BAwCU7RvpYIEcxZXZeiH3AkRGobDOGLeAlOwtqpXeYZDwKulu43/1jeCZcskxQyBEf9DFft6BfSZJ9SBw09LHkuRPATY8W6HvWz7LCaIjnG1TghADwAWmsPPLmLaxcCZuwRIZbPceNiLvV9FWwm3KYiYTUyw4tBNNGIZslSzSrC+4KHRQjXYQXXLwFvKC30i7XVumWd4A1iXhHc1c/iLapmK/iyhvO44KlhjvHGMIetA33j0dHjQdA3TuYOzxHWYuPI6jjJPHbmeFSd5hzBPnI1iR7LBV5d+sczgJVTX/SdZwos3WPeGndzlCdBWKkpdVjiYcrSPtR+9Tr3PGrs2y3PPFC/y5jw5HCGjlcF7xHzI4jQ0DzXXlb5fh+BNU8XnhWInLEha7XrXz95KuiDsdJP2CBkxls/kEZjN7SHsd6bS4GredsToSF8whNlwq1/aW5zrh/pefObS3nSk0q59da58/1IXheca2kqXHwps0uEFt+3LKFBwCZgs/bisKkMXbRYNkUvVsKEBZ3J5jaNaURDTDgJDSUBiUvYQi2aK4nKF7/4xfrSRNi8KLz08nooApHriLDILYWAaK0b82kT3K62+dK7lRAmuBwSQAgNBBuCNg07EkLrjDwgLIRMOBFG7H9cdp2PQ4YIiqwbYUVoBexWEOEGSaChkfV51B/nOQj+6iVo0X4jPixJbVRRIxrREdvvfd6Tm/Z/hJf7J00zgdY+HxYh/VuqfiAnhEXaboKrM2cEdwIaCw2tNoESQSG4Efzg3o4DhQZXTMItq9u4fum3spAIRBAp5KUQ5/sCP8SHco9Qi/TRyCNEriBbLCza6d3WusaNGpeI8Nj3tXU3DDdElhLjpi7jpn57LYuWqJTmFhIcHg/tvDE2BGnuvs67Ev4RK22lkFAea5dgK6z4BOiYUyJket58Nbf8DrfVHg8COuIFF8I0gqr9EVAoyp1vHo+qs3UTdp42xhyRQxC4DpubiDIiycWY+7AfGCH7iDQ3cZbNiPiqXdYMZc5Q+40TEjw09v0Oye33wgsvrMFjkHSYsVBpE9knMBg1z409sja0j9h7Q5nRrn+E0xEGmHDbpxRg4TIHzWd1IjDmtzEaKiP2sBbXngghj6PGd8WT1D/wgMgkzOyr5jWdRGjVDFU2NBFIBBKBRGAIgfmIEEGdxYamlkBJcCKwEAxpuQmiBG5nqFh4QlilrQ4rapt8OkhLCE/uIdSHUNwToShvEiJE0CIQIrAEwvmIEEHZ/UgIqwDSFkTIWURtXIp+vOAFL6iCGqGPZp1Ay/1LxEruPeomvBPsCGbajlD2RAhRg0OkA4i2RhCQ+D+IEEs2qwLNvd8sOYRqQjYSiwjS0hMyWVG0jSIP+e/nBUteS4RGjUtEeBzqa7gIclWiWCTAKifK1l59h4m6CNuITFiSWiLk+0jDIbBPjHdLiJXLEuGMYkuEEAdWFvUQghExGLh6PGCNHPmNjCJlLHPmDNI16TweVWeraOkFdpF1rQ0WGJZVli9thTHLGQsqRZf2tAoAZ7KDCLGiwqpvP2KMVA+Nfb9PaBcLGjLv7LXzoBQISKs5GxiMm+fm09A+oq5xJCaCS5mfLMH2I7iwAsHEvjPfHjaOCLEyDeFjfKdVgm2Ob5gkQpvjqGefE4FEIBHYhBAYJ0TQuDsP0loTgsjQloaWmxWNhYBLWnzGAklw477GFY17VwjCQ5p97omtRphQTliNexGuiObpfELvGuc+QhOhlXAzCREiVNKqc/niJoQo9BahpegHQZEQKaQ764XADVyekB+WCJZaBIRAFmRgKYkQYZVlh1DNkh1WH5p+xJOmn3XA5xHRMqK9IhGIBqsy4RdxpYUPEtCPC6uVPvV9NWaijrmME1yRJeNmXhCwfe5/1gN1sTCoK1yQhyyJSJW5oF5WC26H5iGCi0hxJ2uF9RC6kQXnPgnU+mduDeHBqsBiibQR5Fk5WY6R7dbSFBaqUfNYv4fqbLeSVmA3XxBkhFH/uKRJ8u0e84SLnEAtAgVFZFr4RhRLcw7RYUVB9vr2O/+MXLRjj1wp38UKE+dJ4c5ia/5ohzbJ9WgucNlUBqJtrxia5xQhlAxD+8h8RMj3UWekVUDiWU4jQu5iiFBYhHp8zAt7AQt4BOXZhLb9JetKEqElgzILSgQSgUQgEVhpBAiiNOAsBIJ7OAfhULz/ucAQPAiJhEtuMNyduMIQwAiISA4BlqAQkaQiuiOBjHAhhQAhKaJBtmc9uL6wJtHsszixVjgcTmhCULj/RL4uwrIcMFzGCGjOQBBSou1IlzaGOxFywYWHcEdw5VJEgHS+gIXEcwRfwrK/EQL9ZQnilkPYIkQvVT9YJ7j0aL9D7lyT9JGQDXNnXgihzg4hgA7Ki3yIMHiO+xY3KWcXYAab6JcgBzDTB+1FJIwHQghbLmGISQRiUBfiRRhWvzGECfKg36EJ51rrPBi8kQt4cbWCD2saUtGPC3y53vV9ddYoBGvzRnudYXI+SHm+Y2F0ZszfhFsugtIaxBVEiLDtc+1RDtdGVgLPI01cB2ETAW1gZSy5tsFDH7jRIQiCJwTZcnapx8MYObNirnKT5yKqPM8ZC+VOMo+5/Q3VGX2zVuJcmLXH+icYAYJmPK1V8wEmCDTLrPOqXAetA/MDYaJwgB8LjrabZ8hs335jFBaeGHvkItzEghDH+UnnmNRhbsBQvYhztDnqQmb7sVcmjPt9xPqkFFCe4BPKNG76HuXBWzCLWMvmsPkKI7/n28OQcvOE5cszlB1IXMwH8xWOPT4IknVoHiL97Txc6X16lutLIrTMo8Ns76Vpc2IStXnNymXxidxiAa2mJIQtfl5GtISiqVj0SxmFbVbGKduRCCQCi0OgjW5JOGdFaaMljoqCt9Coh0OtbSOFqo9VY5TbyrjIgm2IbNpkAvN8URSXsh/61kdg7PMetZFKFzdyc0+rj6CJLBB+CdUEZq4/znpxz+sjXLb1RnRILmF9lMj5xmUo2mRb9lC9xmhUhMcgQsYOkWsTq0e5k0aVhTMShagjY/O1aynyHo2rc9RYD0XxHIqo2q9T/7fnlEe1vx+DpYrK2o/9fPvIuLnet32+ebWQdTOETxBNCiLrJK+HIpBEaJlnRZsoiwYmoseo1mKlkXTQkMbKvX2CxeVsno2Ids4BTZvzuEN1bdv6di+2jUzzNLa0gG2CzknKjURzyFDk3JjkuaW6JyIH2WTCZWKpys5yEoFEIBHoEVhtuYKWYgTD3cq7gtKOMM7y5dzNaol8GTgsVf4XSY9FK2PxYoUYlwZhKcZAGRujzqVq++ZYjmAprMjcZp2vymsYgSRCKzAzwvczfEPbKlkyaDyQEK4XDsq6b6UOuHnBODw5HxHq29a2e7EQ0oxwuXBYdiH93pghvxFXUYtoKePswGLxyOcTgUQgERhCgGXDeQpndGjBhV3m4jdJHqzVjCiXQ4ou7kHcpuy7zpRwI5zPGjZL/eb2x1VMyHDRA7lAeu9Ne1FMcvty4J871EoIuRujzmlxyfsTgYUgkERoQtQikZaoQJHkjDWCa5mIJsztore0CdRYXPiFEvJZg5iwW4uQ7xEKREDeDy835dNwOZCnTEnG+GITtHsTRK/GsgAAIABJREFUeiSY4ybgMCEtmRcEgTye938cLI1kWw58hp91ECH+1wiZNnlWWV60nuVu1rZNO4Qh1e7IYN+XjdC4hz+xtvPLZ+2JegP2yG/Eh5froDLneyaeVacQpXyH+T3TfGi/i2DANYHPMjz0gTbLSwfmgZm+BI7GKcavH1vujb7j669OvtJwRFy91PQRbkNl9VMssPIM335YRfI2/sr8qbXdy19bjT9MvDgjoZrv/W3cY170ZRAQaI9hy/8aYeOaqZ3OSLT9nXAZ5G2JQCKQCCQCiUAikAhsMggkEZpgKJECFhECqchCDvvR6hDaaXQI3w5ROqDqXgcBHbZzn9CIhGMH4vg0t0SIMOpgpAN1Dne2ZIMQ7GCeA3fi1zv/0j6rbm51DgZG4kSWHYdtETPfEdhFbHGwTlQU/0cSQaRE25EIzyFCiIL2CGWpDAdVd9lll3rwsm0bUsBfW7sdTNW+vmz99oyDnu7h202j53CfQ65xISpc4phwHTZ1oG++Z/Q36hQlyEFikWM8L0oTUsRVDflxyHKfffapGMEBEeCXLZSnvnlen0X2cYmo4/Cr8uCDUOmn5HgIjHFCEOFpPLkWagurFP9zuMvPg3z5WwLb0PhFuxFmbYjoNIiJg48OPDrQKjoV0uzwp8ORIkghS+aYfiGYxgRmIgxxbdTnvgzE0KFtZTgk6WCqPBGi8PT9jdCuEyyHvCURSAQSgUQgEUgEEoFNAoEkQhMMIwGWZYcwieiIHkJQjTwIMi77jHUFQXJ4k/sCMz5SFImyete48PUWcUTkGsI0MuI+xEJ4R5GAxJgPq0Y0V3jXyLhNsy/yi8gnCBLCQQDnP4zwOEzLfQIx407g8BxCxLSOcIVrXEQEImyz9Pgccejb1rab0D+ubBFakBuWDsRKklbCeHu1rm3Crc73jHbCBk5IVfs8K4m+8ZlGYoT6RAT0Uz+QDa4VnjE+iJJoRyxyrHHIErIWOS3asYnxNEZIKgLG1SHwc15I+F3PI2EsRSxH4brBqoMgmjusS77n160sLh6iQSFgQoYimogVMiZzuPa51OXS98hNIOSpuTdUBgKq30iXMKFIO3LU9zcsexMsh7wlEUgEEoFEIBFIBBKBTQKB2SVCN99cyplnlnLvvaXsvnspj398KZ/9bCn//M+lHHZYKXvuuaIDQMiVFI1lhgVASMIgQiEst+dtCMkhsI46IzSOCCFfrDUIjqsN3er/UediCMeEXlYY5C2ynSMrYY2RzMv3CEcI15EQTsjIaYiQ0KaTlI2UIEKB1TgiFMRi1DOsH207WywQEETDte2221bCIZpOPwbxDFzF2XcIl3UNmVT/EBFCLCNRHuzg2RIhVqO4ZygSUN9ubYx2IUgIImuTvCfC5nKd689vtUQo5g/LViSr68uI5HBBws0rIWj7/iYRWtHtJCtbZgTCtZXSggurkNWr7Zr1PlCqsErzbHA9//nPX20QD7Z3If0KN3d7PJd2AR2W+swot2xKOx4FvENY+JfzWggOk7Rnpfsx1CbvQZ4V3t+Uj/NFzV2KtbhceE6C+Yrec/XVpVx0EeGmlEMOKeW//bdS/vIvS3nYw0p585tLeeITV7Q5k1Q2u0Ro/fpSfvrTUu67r5TzzivlJS8h2ZZy+eWl3HNPKcceO0n/luSeSJzGhYrgT1Al/I8jQmLNI0bcp2yMiAdhlDUiriEi5KXCQsAyYuGweLAOCKag/rgkIlNeWAvE5Oc+xfogLKfEbA5RilsflgOWBlYBm7WyEB4vshC2nXdBnLimOcujfGQiEgJG2/QnSA0LD7e/+cpeSiJk4wrrjpcvKwwCwsVOPV/+8perhY4ljasgq8soIiQHASsQSx6M/c+lbRwRkuthlEWIKyM3QxaXPiRv5F9gsQrrDAueZ+AMU+0Ma5fnxxEhljGkV44BxG6oDGQKVkGEWBr1se+v8Wa55Ka31C/wJVmEWUgiMA8CfQhnbrL2ausxElBuTBDbkMrO81m7rsh10rctImLOUh/aNkbUUW629kx7zEpdSxEGelRbF9Ivc0/gAnKB/X0hWAzNiXZORzJQEVIpY5dbebUQHEZhujH7MYoIeReSXcgMQ8GiuL3L2UQ5Ss5YyH7Sh9tW5mLWiz3B3KIkJ/csJNDGsq9RBowbb5yrZr/9Srn00lKe/ORS/tf/miNHb33rsjdh2gpmlwjpCRLEanHooaWsWVPKHXeU8p73lPL2t5fy2MdO29cF3+8FhjgQEmkXzz777GppQAK4pzk3ZPPjEudcB7csGX0FPSCIIikSbDnYToB2QN7F1QrJET7bbwEFnOtgNUGALBoEyoSXMRwJiysS/jmXxJJBaNYG55i4XKmbtSNcqlg9BGxAWFi3lMWVCunhxqfN+mGRcf/TRmdJIgEZl7NoG1dA/Y5226D7spEQVjFYIVyEa4RD3yQRdAbJRZhXLiIDA8EhZJ4e90yctUH4WE4QO33i+ifLNqsKYR/ZOOCAA2p/9IWbGcuLnAsIhuAB2uRMlL7DUHu5mnEhdA+MvNwQKvdr6zXXXFMtdbBzXgoB871xYDEyJsozVwg74Rqn3bKDe067/U/I8QLksqddcBbYQEZy7bL5Kls/BK7QJpug/mkHAkPIM+Z9GdotIZ1+23zNCXXCoO+vZJLOICHwfT6KBS+cfDARWCEEKHsobOx/EUZ/qcIUL0UXWGwpOLwfaPOtQ2GPBT2x3kZFy5ylPgzhEGGtV5II2ae9p7wr5ot2utCxW0i/vIe4N3sHLYQI9XOCO3c7p/WFssy7fCWIkPoWgkOPeb82N0Y/huZBKEd9NzSPWIyuuuqq6gUk/860a3Foni4FnuY9uYksNZMRE++8s5Qjj5QfppSTT56T4Y84opRvf7uU66+fsw795/+80KW5LM/NLhFCgo4/vpSDDirlkY8UBox/WCmHH17Kwx9eyvbbLwsg4wqNBFjuoS1xhmPcFUnxIokbUjEuPHSfRK/Voox6bijxWl9OtHESLVp7DwInkhwSM6rMacpe6gGLpGlRbiRTRVwRNYL9JEEA2j5H1LnFJGadLxneqHGdJMFauMYhNYhRvxFOUsZQf40z3Oabo0s9hlleIrBYBMxnihCKoMc+9rH1N2v9xRdfXBU/XJr33HPPegZwzZo1G/KlRVRPghqFAsVOe1nHlB9ceRAsbnbtfdaL83YEnogkGi5SrL/K48bknCUlGUUP5dCznvWsqqBigXXfTjvtVNfyUHlDwldEnbRWKeQ8a0/RFsIbJdb222//kHdNPOd9FNEmh+qMSJ405hR5+tdjFziFYEcJJagMrwLnEiOnTUSydH/7eYtzfw8NPRIwqv5Q9MEOpvCTw43Hgs/MgYhOqj3K8R6AF7JiPGKso259FABHwBmKOvdQDrUEbwh3/QgMua1xy371q1/9ICLEg0CbXbCHg3er9pgffnyuzcrSB+NKMdrOaXPXmVZEyLww15QTc6BfR6Pmd4t3G+V2aC60gjtS1uPX1hkJ2rUf3hH9tF+bk/RjqO39ejQeQ32fFG8eFPLruKxP7baWrA3ryfpUlr64d9K1GJgMzVMeODGvhvCMqLPaMrSOjZHxi/VoDlGeuh+u5vq4ObHYvXbe50XtPfroOUsQzy1ucv/7f5ey776l/Ou/lnL77SvqzTVve/+/G2aXCK1bN8cmRRjbYotS/ut/LeW660rZcstSdtxxztcwr0SgQ8Bmya2Q0MKatqld7RmhTa1v2Z9EYCEIsPiyuAssQwh2fpCVhfUVEWINFTDG/0LQc0UjLLCUEnoIPyzirKFhdW+tyIQTLsMsOOohEHFJIUQRep0zcO4O4SKkEM595h6Co/puuOGGKiQjQtxsaKNZg1l/Q6hl9WcpJgSyBEsyTYjUh3Dv0wfWctZfUTIRPsI6F2x1EK486/ximyCbkO8ZHgkiY+ozl1r96vtA8GP5ZrkWDId3AosWwtG78YWgzGLN0qUdsGfNJpQZE0ob2CIbPm+VU9ddd91D7tEv942q394OS8Ift2JnJPUXoWXBZy1npX/Ri15U3ZoEy9E2bulwoDziZSG1hL6zshB4Wev0T4Ab7WqJ0BDuvAIIpBRu6kSuYk60FiHCqzESOEk55pgxNR7IgjHQBso3bTUntM/caec0oR/hNC+821gT9Q9e6m8v82tofus7TwHvEeUgirA2x4fmH0IKB4oEXh48DBDl3i2LAo7XjPev9cctX4AkLtgI6jT9GGo7LxHEJKL0KpvnB8sY75v2mhRvz8XcF8WVd4d56riBuWIOGcdYez0RGjUnrC1XJFuPecoLw74wCk/BuBBde4h9gOeG+WhtxRWRhpEsfTd+9hvz1T5HiWAtUAT3c2Ihe+uCnjnjjFLuv3/uaIskrr/yK6Wcc04p//f/lmKe8u6asWt2idCMAZXNmX0EbObcYmxoXjJeKJvSRRDz0vICtIHbLPNKBBKB/z/oCAvGkGscN9nWrYhbKVe1CGpD6OjPEvWuM4LPEAgJeYQ+kTtZd5wNcRZT6HskRz0IE0GFJpnWVuRMwq96CeV92YQq7fE9AY0rr7D/wuMHEeKi4+wjITDOLhD6CMOEcq7UyAMygGzEWT9CKqGIQEaYc8ZSbjFtJ9j2fRBwpRX6Ajsuv1yHEYW4WouBPZfgSBCDBWGZVYOg9pnPfKae3WxduqJdQ/eoK/rd149wwBgJ0U77PNxYVURJ5Z7GTRnx6AkNAuD8LHyNAXdk7k/waMen7ZdxGcIdoVSHMzvGlzVulGuc8hzIR3SQb/chDOo09ghqRJeFrX65uD3HnPZ/O4f9rxxu3DHnY1y4jQ/Nb7ggg34T9AnaxobQPjT/jE1LCOGHfMY8jvqcWTZfpcyAlfeU1BTmi7qm6Qcsh9oegX8oKaxVRxVGJRJeCN5BUsIK2BOf9v9Ra7F1sYsz4DFPKSZ617gWT4oCbvkUB6yDQ9bFKDPcI+Msc/wfc8IeQ5khKFJYI807yoG8HopAEqGcFYlAIpAIJAKrGgEafVpyWvNJiBANM4EO0YiIcgSr1iW2JyuEZec/CGSEaWf1CPyEEwIl4awnXHGgXZsIOKOIEEI2JGC2whdLAsGXFYgARfCn4Sf8c68iJEf0yAgSY1BHnYWgOEIC+j5EuoSeiAydTRkS7GDD2qDPYd0KYuasRRC0aNfQPbTyo+oXLY2gjDiE4EnYlDOPpQ+xIKiqn3fAKEEeoWMFYSV0cW2jSaeZb/vlvOYQ7urSxiAuzm2MIkIRsAgJlThc5FZzFulFwllb+nGi7W/n9DREKATsfn6z5jgTbCxhxgJiTiLEQ/NvnODe5jUcRRpYq/Rhmn4g80NrsyeKrcWz37wWgvc0RGjcWoxjDFxq+3k6Dk/jYT7ZS+wjLkSvjUA7KRFCjq1DcxpuLnNtq622WtX7/HI1PonQciGb5SYCiUAikAisCALcsCQeJqBMQoTCIkSjz92Gn73zQNxX4uoFU0I1rTfCwwrBnYZQGdaEcURIMBkWk/ksQgLccJmL8wpxzknZoYUm2LBG0BqzPDkfg3gQurimsQYgA86iuMLywn2PRQbx42JD20973/dhoURI4BlkTNtZG2i01clK4GA31z0BZLS3b1d/D6vFKCKkDBZxBIoArn/6wUJuTForyXxEiGWPtQwpQoTjzOWQRajH3TksrmoIMfxZ6pEmQiwLT3+uN6w0EcFTcm7WEp8jiv18I8y3c3oaIhR19fObhYygTRGgzUF+kADzp59/3PMmsQix9nHNCrc74wJXxJxVdJp+hEWob7sxiuiPykeqET1rURsXi/c0RGjUWqSICdfPiDYc83RSi5C5TZHBzVBydW56oTyYhgj1VsIV2YhXaSVJhFbpwGWzE4FEIBFIBOYQ4FdP8OIeRiAmlBOouGk5N0NAJphzuaKl5iLCH59bmYurGcGLNaAnQqwt3Ji4EBFcufxwkxMcgJaVIKZeh5UJgoRMQpXyCW7ODHBRIeAQCtXFCqGNzmAQWGhw4/wHAsPFTpsRCn3wDCIlGTbXPAIqaxOCRShzqN55EzgQvLj3RMAC/WEB0AcHzN3nXAsXM8J43wflc/dTr79ZwBAGOLA00O6Hlhph0E5WKq5fnuMKpw9RJ+FbsAl4qLcN8DJ0D9c8YzGqfrgTFFlvnEfSRq5YtN/OM2kTNyPjzuoFV9jrv/xvxoorIVchZAserGraqK9+EAn9ME9gyXrT407w137Y65PzaSLBCrRgjrWpMoyBOcOFkvUPiRW6Wfl+c/f63Oc+V0l5zAlumFzpYk4jE6eddlqdw+aMADfOeXGP0h/zHhlzsTj5rp/fiDMszC/YIMzIPVwEDECOYv4hRgh34IDAsdawIsGChTOiv4aw76ydc1Isjc6XGe+I4jppP4yHOtu26x8iDR+XeqwZ2COQ1nq7dufDW3spGZxd0j7n7swf/xsT9Viz+mvt2Vu0Z761aE4EIUNk7DkxT61f82UUnvYVVk1rHunmttnnj4xIw8aR65s9Rx32G89Z/5QRFELWqgi/4wJ05ftjDoEkQjkTEoFEIBFIBFY9AvNFthzq4LgIj6GhJ6QSUAicbY6t9tlJojVGlMtxESlpfF1DCZmj/aOif85Xfjyn7CAj0/ahx5BA6Ud52u78Ui94TYLNJPf0dRNguQcakz6HlDEbh6GyWJ2cY0LkEAgEinDJ+oaM9dco3NWNeEV02FHnVvrnJ+nzQuZ02+6h+R35rBAp7ncIc2txmG/+jdsoRmG0kH7MF31VOygGkCJEhoWovRaC97Sb4CSReNt5Okn51pNAHq0iY5Ln8p6FI5BEaOHY5ZOJQCKQCCQCmygC8+UZ2US7vVl0K1yMEAHuhIRoQjVLQFhsNgsgVnEnhaJGXFmgWCTzSgQWikASoYUil88lAolAIpAIbJII0Mhyt5FXhrWDO5iITrToeW0aCHBF407k7Ibw6jTxzhdtvfXWm0YHsxeJQCIwEQJJhCaCKW9KBBKBRCARSAQSgUQgEUgEEoFNCYEkQpvSaGZfEoFEIBFIBBKBRCARSAQSgURgIgSSCE0EU96UCCQCiUAikAgkAolAIpAIJAKbEgKzS4RuvrkUoU3vvbeU3XcXRqeUm24q5atfLeWEE0ppsltvSgOSfUkEEoFEIBHYvBEQiUxuIyF9hcQV0nlctLnNFS3neuAknLjIbUJ4t5H9lhMXUc2++93vlltvvbXmR4rEvMtZ51KXLerZj3/84xp+WbJX+In8t9KXoBVygZnvz3rWszbkmlqKduijkOTKN17Cekeun6UofyXLWBX7wtVXl3LRRTI5lyLhsITFf/VXpfyf/1PKccetJFwT1zW7RGj9+lJkxL3vvlLOO6+UN7yhFOER3/GOUsSSzyghEw9y3pgIJAKJwKaOQBtCeSVyZ0QYYgTlq1/9ak0oKTeQnCOLvfRFkkqJQuUJmiY54krjsNi+LuZ5fZW7SP4mOWXkupnvQiwPO+ywepvkonIILeRChE4//fSaAFfI7Uj2uZCyNtYzSAKCIJeRsN8SlQoIslh8Jgl93fZZ8lG5quSckvRXjqylvOSBOvLIIzck4RUgY9avIQwXsy+sWH8ZMG68ca46Yej33HPOqHHbbaX82Z+tWDOmqWh2iZBeIEEY5KGHlvKbv1nKlVeWctJJpfzJn5Syxx7T9DPvTQQSgUQgEdhEESBISaApKeY0pGGhcJx33nlFwslPf/rT5bd+67dqDp2LLrqo7LbbbksWdYyVQxQziSMn7dNK47BQ/JbyucDpwAMPnIgIEf6/+MUv1txBErIuhjQjDpKyrlYiZBz6MPHW0GLwQWYk6pUEdRpyKAGoKI3LQYQiXPr3vve9SvZmnQiNw3Ah+8JSrrd5y7rzzlKOPLKUn/+8lNNPL+Vxj0siNC9oo25Ago4/vpSDDiqFxmb77Ut52MNKOe20Un7wg5lllgvubz6YCCQCiUAiMDUCBFsWGRaBxz72sfW3vCKy3t99993VbUpyzac+9anVvSzcZIRJvuOOO+oz/paXhOsMtxnZ7SPpKCHqG9/4RnW9oqmW6FDYZRni5ZxBfiRb/eEPf1jbvuOOO9bfSMk3v/nNmuzTc9ynWjedxz/+8bVMwpkM8b1wFgIPlyvabNnm2/u4hd144421nt/8zd+sfWhxQAwl+Yxrq622qvfpj8/lzVGmz7WZpeTrX/96vX3nnXfekNBx6PNwZYIVbLX1CU94Qnkcoae5aOJvowkupdap3P/4j/+oz3z/+9+vPz7fZZddKiGBl/ExJtrqs6HxUk+MC3eqd77zneXVr351JUIwNo7Gk1D/lKc85UHuctquTGO/0047lUc84hGVDKibW13b9+hKPweMpasnQsbaXOFu9uu//utl++23r30Ymgv9RNfuoTlonPVHe9u5yWLwr//6r+Xee++t2Bu7X/mVX6lzl5tbO6/ae2HCnQ++cOyJEDx6fIb6r6/f+c53Nqwh5RnbT37yk3Usjj322OrSaWxZmeLeFpe2z8LVs4IOEaGh+idZS9FG8/C0006rc2aICE3aP/Nj0rk/SfuMSz/nR2FoXFzT7gv9mpx6g53mgQceKOXoo0vZb79S7rmnlGuvnTvK8pGPpEVoGhw33LtuXSknn1zK2rWlPPzhpWy1VSmPeUwpN9xQyuGHl7JmzYKKzYcSgUQgEUgENh0EfvGLX5QvfOEL5a1vfWsVoN/4xjdWTf+ll15aM84fc8wx5d3vfnclR29605uqdeXEE08sz33uc+vZCITh0Y9+dLnkkkvKEUccUe+RpNHvf/u3fytHHXVU2WuvvapbDVco7lTcsQjfiNCee+5Z/vEf/7G6F73rXe+qwvhVV11VyYt6CKXa5ll1SgLpc2cV1q5dW1iXCOS9m1YIPM5s0LB/+MMfruc3WB8IvJJ/EvIJSH/xF39RzjnnnJqRvsWBwK79Pv/4xz9eBWpYKEPf//Zv//ZBbdTndevWVYJ2xhlnVLcp5bWfq+vcc88tf/RHf1StYc95znPK5z//+UocP/axj1VS2BIImJxwwgnlU5/6VHn6059eLSjGhMAOoz/+4z+uQnkQWMIz1yxY6SPS2Y/Xy1/+8jpu3BAJesYriNDZZ59d265emP7pn/7pg1ytCNvmyKMe9agqFCMtntVPxBJ5aS0Zt99++4byYXbllVdWLLW5JUKveMUrykknnVRuuOGG2jbj/YEPfKASo6G5YEzjIjQjAMYYNuaQOcfV8u1vf3shMGuzv82BU045pbYVPsgsTG+66aZqlXTOR9uMkXmFAJif7kUMtIXFx5rR/ic96Ukb+ut/c6TFx7zv1wDSgvAgeMbJOBinF73oRQX+xg8ReulLX1rxNOcQan16wxveUMfFvdbi1772tXLcccdVvKyrngiNwh8pHLeWWPwoK5AX7TMPjHVPhO66666p+nfmmWdONPftHePah3yZJ/alds4b4/PPP/9BGLZkftp9wXq27lbsOuOMUu6/f+5oiyMse+9dyoknzrnL/fVfzxk2Zuyabde4GQMrm5MIJAKJQCIwewiEVpuVhXBFo+18DaHx0EMPLYSX0AYTFgmOH/3oRwuBmgBPeKXpZbl5zWteU4VkJIEQwQXummuuqVYTZGmfffYpF154YS3D58jAtddeW3bfffcqfCMIhE0afAIjDS/BmiWJAP3Zz352gzsVQRERuP7666sA+cQmCFDvAoNkIGru01btQsRchEvkhkClrsCBtYWL0nvf+95y1lln1fYjh1yQWLAQx7333rsKigRpguNnPvOZqpn/yEc+UoXb/nOCKiEv+kto59b0vve9r5bPla+9YEM4hwuBjrsfQRt+yBGBGQHQNwQSnspEIpRHMG/HC/FFFmjS4Uu4VWa4xr3nPe8p8fOyl72sWtrCuqddvQWEpcKYIiaEUMSKxSouREM7HOInqJsfBNX999//QURI/cjGP/zDP2wgbupFIkbNhTi073vzFWlANNc7I11KnbMIs7nqewQv5sDznve8BxEYz+iHeRDzKlzBlBXkDhFAohB4/TUuynb5rr/XGPVrwJyBv/nljBX8tQfh5dZlboS74OWXX16TESPTCFpY7/TLuTrPqH+Ua9yk+PdricXTmJhTrKrW2ZBr3Ic+9KEF9S+UHuPmfkuU+/bBZdScN8dbDNv1tJB9YRoXxdnb3Ze/RUmElh/jrCERSAQSgURgGRHg+vKqV72qur8hQlyuCGe0rQQVAhuhlNBGeO7PdSAFhHEEClF5zGMeU4VCROMd73jHBsITXVAHwW6ICCElrdAZgiXygMR86UtfeggRorHvNeG9wEPDr93K4A6mXQhZRCtjJSJQtzgQ6JEaAifrE8GbgMgChgTRWHMX1N6weLmHFt3/LCX957/6q79aLQo9ERrCSd9ZDVjLWMZ22GGHSsCMF2IJK0K1MWqfj//1Vf3tePVEBq4tEUKMECljd8ABB1TywP0vrv55/THWxhOGSAeSEBcrCmEa+UFMWDNCyO9d4/SLwM3Kp29HH310ef3rX/8QkhFzIYjvqHMfffnxPwsLq0s7z1irQniejwixsiAJiDPyS1kwigiNWgNIxd/8zd9Uoo8sRVAPlli49xjBTbtcAjPEfI77RhGhSfGPPsdaYiGNOWUfGEWE+rkX4z6qfwjnpHN/iAgNtQ/5b+e8ddtiOI4ITbIvZMTJ8S+fJEJTvpyZdy+++OKqGbJAbQJ77LFHNfPabOPgpe9oTGyIfKQxfJqmF77whdVtw8RkDvdSsvHaGPnRKsdP+IP2zfNS8CL1svbSU7+XixedF0ur+SIMeLnaZGkQbVQ2v/BF9xKnrWNCtonwM3Yp0yFgbhEumzXtl/bN1y9tsjCZ8ocu9dC2atfPfvazeh8M1OkF7AW033771RfSBz/4wfri0b6hy7M2EKb5aXGcctjz9kQgEZhhBOxVXJO4gLQWIdpkBIcmmisQotRaZAiSEUXMnkOAjohZhJjQhnN5Eh3M/mZvJgDgvWoCAAAgAElEQVSySgwRIdGv/CApLEoIB3LibAQrhzJDsO+FtzZaViscsxLol/LsneqlpadNZ4UQQtp5EXt7iwOByj7L4sMKxJ3Jnk/oUibh8P7776/fc/nyLvI+YyFjTVN+/zl3O++WSYVB0ya07vC1Z7O+sCD43L7vneHdxD0K/qwGBFntde6pJULRH+9B33s/sOzB8m1ve1stAzEikIsmd8EFF9R36igiBEtt8IP4saqwonnfuVh4XvnKV9ZyEIi2La2g691uXhgX7y590wf3jJoLrISusAh537HEbbPNNhVjpE2/9MOYKctYkSucZRqy8rQWIXPIM+Zse29rPQor4igiNLQGkFmWJK5usGmDepAdzMHeIgRblknvbe5wZBl9Uw7Ccvzxx9d5ADPuenFNin+/lmKNsOxqo/WL3FCEUATEFXOzXePj+rdURIhVbtSc507ZYjiKCE26LzjHmNdoBJIITTE7aMH4MTPze9HZOG1cXlB8pMP31EZNY2MBn3rqqXXjR5AcZrTJM5XblGiYIvTms5/97Krp4/7AfaJdqNFEi9NLj0+rOhEfZOqKK66om6/61YWsKIvpljYHUUCEvCQ+97nPVZcP9XnWMzYoLwqf04S6fOeFgsDRbNEQTtovmj/9UxfCiIDRtNI8cZtgBnfAk/uI+gkqPkMwbaiEGe3WR3jzc/adF83Tnva06uIRrh+ECxq9aXCcYsjz1kQgEVgFCCAzBER7LuGMwEU5wvWHMIhgcJfi3kTIRUji3ADFjL0JybBXcgXjLkX45MJlHyVwEzyf//znV8sBC4F9c9ttt62Csf0RqbCPqpuA6x1BSLdnIWHOubBIEfjUr22EUPcRegm6CFO4ZWm3NhDI7Y9c1uxz2khxxtrA5c9Fo4+0EHhbHLirUXAR9mDjt77Z05Ee53RctNT6yq3JYXptZMngstd/TkBjZdF+GPjeGQ/lw9a+bk9uL0IflzL7OlLKQgQrv13eo869EPDdR/jWxqHxonCMdzHFH6L5la98pfYTgeLGRrHmXWYOEBbDIuR95r3kPeqd5B1jjJyjQc68WwjlyGBcMOBi531rruinoBXGDUk0lvA3NsYApuYjQd/cMVZDcwEOcXnf6jNMXeryvvYu9I7UB+egzDsuZerz3tcPSlW4I7jmuHFDCoyJeWUsySye97/xMpcQUXID2cX5KIRY+/XR3Ap8vLOdr2nXgPrNd5ZJlkZ1O1embGfGrAkXTBEdY8vNkmJi3333rWepBPcgJ5EzjDOczE3tV1/kMxqFP6zIF6PWEkJrXeufNchap37rw08QXXKV/k7SP2d6yFfaN9/cJ6eNW+vcBa2jfs5TaiOK1llgqB8R+GQh+8KQPLkKtvUVa2ISoQmhtkBNfCZdGpv2QCjTv03LwvS5RW7js8At6jbBG42HiC1xSJTWiqbOS1Y5yvDjBdteXhTK9PKiEfQCDeuTTdSGjhzYAG1KiIgfL4awErFM0Yy4bPjbbbfdBt92n2mrckJLZQP24vAS9nuSfjncGa4HyIuN28boYrr3XYSbtZHaCML/2YZEELC5+Sz81+EX2lELOjQ6CBcsaZ4mxXHC4c7bEoFEYJUhYB+0TyIS7d5ICWRPG5do07NxH0FHcIHYB0NQ97s9OxJW73FuJ9PmU2kh1w7CJQGIAMdi1fdhqPwhHAjl0adxeYYou5Cp1rNAm0Z9PukUafENpdpQPdPkQGrxgZN3c1z666eNmjeurUOYtfe3OM+Hxah5Mclc0Kehse7xmxT3uC/eyd7jrFbklGkTz1pb7RpoxwrxVHasjyH82znYtt/YmW++97ufe+6dBv8eGwTPPIi1NKrf0/RvWvzH3T9qzo+awwvdF5ayzZtaWUmEJhhRmxCNC7M+YkEb0C8mL1EvRGSDVSPIRoRSbTdoC85iRxpoyDB/BCSsMUNNigOnLDmsRhG+M+61UfjRBtoN5SFY4ZPrPhsBDZI6aVGQMeWyQHE/4GpAK+l57WuJUBCR+fpFi8NHGwlriRBtjxdIELyI698SoZZA0XbRfMY1RIT6Pk2C4wTDnbckAolAIpAIJAKbDAL9uahZz6OzyQCfHVkVCCQRmmCYaGiQBoQhrBejHmOZYJJldu59UftnWEu4ATDZIgjMqEzJQ+eDIloMUzYTc6v9assdZY2Je+JAHhMvssTfVVQe9Udb9BOR0f6wCE3Tr7YNIhTx9+X3y90gotMMESFuDMiMM0/9AddRREi/psFxguHOWxKBRCARSAQSgU0CAZZA73KKUQpOXhfcssI1bJPoZHYiEVgEAkmEJgCPyxq3OL7B8xEhbmuE+UmIUGS45kPLN9vFLzp8zNum8f11OHc+IhSEgY9p65bWE6Eox6FYREj/uMsJ5xi5KhzgDCI0Tb9aIuSQqJCp3AQRnCEixK+YaZ2rG39khIxbXHuNI0LT4DjBcOctiUAikAgkAolAIpAIJAKbAQJJhCYY5NalTM4DP+GD3j/u0CmLkPM6ffSTUVVxGXP+xsFW1qfIUdDePykRaUlb7xqnvLAIhYufQ6eIEILCJ9WhTK5xXPqEZRXa1HfT9GvIKhWue3EAcsgiNG4oxhGheG4SHCcY7rwlEUgEEoFEIBFIBBKBRGAzQCCJ0ISDHOE9uXcxM4tW1l5IhHNDoqGJhCMSiLM4LCwtaWK9cC+yIKGWMzwOGPoMwRJFZcjqFIEOInS2KDDt5QCdHxFwuKOxMgm6gPhE+OkgH8JbipDkvJEzQkGElIdMCMoQifqiLZELYr5+MbePcs9jXXJuSChHrn19sISFECFhY6fBccLhztsSgUQgEZgYAWdEhfAWRUsELOGPl/Ja7vKnaat3mIhi+uvdIYpZJAadppzF3ku5JmS4NBWi8bWR3hZbdj6fCCQCmw8Cs0uEbr65FKFB7723lN13L0U4xjvuKOWoo0p597tL2WGHFR2lliAIlsBNLSKkiFzmTAsXL7mC4syKMJQitETCO766wlojC8KwCmeJDLC6uARBEL7SPUJGt5eXT7iuITBczVidgrwIfoBgyMNz9913F2eAJNITUU34aleEofSdELDOIgktKay3M1BxCfvoHpaplpRN0i9ugUhTHyxB2cLSCumprSxD0xAh54eEMBXtRhCHCIeKdHGlmxTHFZ00WVkikAhsMggQvAXMoYyyV/eRQymQuDj3iVGXAgB76nKUz91bKGRhuNtcO/O12blW7wwKvEgbMd8zS/29ur3fvEcjZ81C65gmWt1C68jnEoHNAoGrry7lootK+dGP5uR212c/W8o//3Mphx1WSpOseFbwmF0itH59KT/9aSn33VfKeeeV8hd/Ucr/+B+lXHppKeefv+JEKAiHF6CcA8IxymtDG+Xsi5dCnGuJRKnc3S666KKajJTGTC4FlhrR0JAisfsl93Neh9VIfgM5DISXHgrxGBmWlSsvhRwTrDy0c4iN7MnxHOImk7McPTIUI1+sP55hhUKCWFKQEmGrER8kJg5QIi1eMM4sxbmeSfqFmMhHJKGcM0Zi4jv3I2qcOP1IH7c8ZE/dXqj66yXvRTyUPJVwgVD6cYm2p70SverntDjOyuLLdiQCicDqQoDSyF7G+tCH+WV95468HEQISstRvgifFFyUZX3un3EjE94FElRuLCKkfd5pErsuhgghmd4n8icJINSGSF9dszNbmwjMAAIMGDfeONeQ/fcX+7wUZ74vv7yUe+4p5dhjZ6CRD27C7BIh7USCjjtOtjjmhFLuvlua51JOOmmjEKEWOq4KyIzcDuPySNBaOfeDoDDf92eL4ntlK2sohv7QrKGdVC5CE+duhu5DXiR3QzDG3Tf0rD56bujFMF+/VnqmLxTHlW5n1pcIJALLgwDhXEZ2ZzolUI0UAwRdCiuKpPi8de9iWfcMoV6izAgtTKnjOXu3PG9+20vjPvu1cv7lX/6luohxmWaFDyJkT6L8Ur/kmbwFwp2LCzXBm/X+qU99at1n+3uhNK78FkXtQtJcyvOucVEUSY2g723ffBd7JmUURR0LV7i8jcJEOXLqeYZCEOZBhCbpL++JwCLaMA4jyi5KOe85QXdC0Rf95SlAWdcSIZg6U+q9BQvv51H9MgbwkbibItNvCsVf+7VfW55JmqUmAps6AnfeWQoPIwTo9NNLedzj5ry53vOeUiQM7gJhzQIcs0uEkKDjj5eauJRHPELq61J+/ONS/u7vhFYr5bWvLeWXfmkWMMw2JAKJQCKQCGxEBLjzHnXUUWWvvfaqAj7XYRZo1hvW+hNPPLFGpWQ99h2r/J//+Z/Xz51xWbt2bT3XySWZJV15Imm6n6C+/fbbl2c84xnVcu28JrLjMxYEETq5/CpXMmjfEaTlbCO8E+IFoRE8h/LK59pIMSXZI7dqP+29znAiX6PKR+jiIsiz9LMY6TMFlvJcLB0wUZfzNFz74tIWqRh8hkjAYRwmyJoM98jIH/zBH9R8eixKiJBrqL/IpM8RKOMgOA9vBs9IqzAOI+3jdYHEcNPmGs5rgDs313TpJnwnFHQQoU996lP1jKzvnbdFanhLwHForJE55Nk4I0Lc241zm0x3I07rrDoRWF0IPPBAKUcfXcp++81Zf669tpQ//MM548Xhh5fy8IeXsv32M9en2SVC69aVcvLJpaxdW8oWW5Rywgml3HJLKa95TSmnnlrKM585c2BmgxKBRCARSARWHoEPfehD1cX4mmuuqREvL7nkkhoMhrDORZe1Roh+ZxcJuXKlcUs+5JBDqhDNXdg5Q+coue0iUKJ/yusm6Axrjss9ImgiO6w6XH+d6+Q+3LquaYf2RNCZsFq84AUvqG0QOEa9rEoE/KF7WU5Gld8SIaQNOZCyAbFB5D7zmc9UVzfuzhJ1Iw2sK71XAEISGGhX+3+PCevLgQceWF3pnHuFRbjGISDj+gs7ZSOVzrHCdLvttiuHHXbYSIzimW9961vV/Q2xEXxIMCJWO32V/iFc47j3GQd9jHNPYbHioj5qrFnD9J0VLF3jVn7tZo2bGAKUMPffP3e0ZdddS/mnf5ozZGy5ZSk77khjMnMdnl0iNHNQZYMSgUQgEUgEZhGBSAuAgDhz6IrolSFQ+03gRXKQHUEPeuE4SA5rD8GdNQFZETSGpaAlQkhTSyJaIsT647ynPGoRLEc5rBzaEG0i0Efb+3tZd0aV3xIhLtoXXHBBJWiICWsSHBBBUTqdS2UNY7F65Stf+SD37EmIUGASfVI2S0tLhBC+Sfp7++23VzKFELKavetd75oXoyBC7n35y19eDj744HruNBKCBxF6+tOfXr/TNpg6x8vVnJsgIjxqrN0nySg3uiRCs7i6s02JwPIikERoefHN0hOBRCARSASWGYGwCAkk84d/+IfVCuQ8JlcvBAM54PpE4JX6QKAWVoxRwjHhm6XADxc51iHWJa5xQQycDeKWhWggAawu0iwgDA7xs5CwFnH/EuafaxqrTE+Eou39vVzcRpXPrSwufWEFUi/ypC3ICgFfP1hgIlG2++L8UJCx+SxC0d+wcgmGg1DBGfFCMqRkmKS/69evr1iyhjmXNckzLRFyfwTvEbjIeSX9Q1RFYvUdsilIEIsaNzwEZ8j6F/3i8sdyhkghQqxI3CQRX8/mlQgkAps2AkmENu3xzd4lAolAIrDJIyDypUTQiICzNYRi1hzWH+SFsPu0pz2tCsbOiiADiAsSwU2LhcJ93//+96s1wSF6pIFrHNc15ELuM2dklIFg+Y7gzNIid5C6COavf/3rK/FQjrDULq5a//N//s/qyoUYuZwbQgqcs9H29l6kSH3cwYbKR8rCzc35GWRNn53FQfCU6+C/JN1cyRAVJFCbI2CP9saZIO1zPgbJGYWJMvWfGx4sBUxAOpwXYolx1qjvg/NEiB9clc9ljwsffBC9vt8tRoIcwAje8Jc+AaYCWBhbhBZRZQ1zdkhfkSbjKVgCq9l73vOeOjbKHdWvfffdt54REkrceSo4iZgKe33LKxFIBDZtBJIIbdrjm71LBBKBRGCzQYA239VHuhStzbmcaUIji9imPM/00T5bQFk2uGAJgOB3G/lzmnpH3Tuu/GiHdiJ70h8gGM5BRYQ1ARlYh4ZSMixkYkR52tWX2/ch3BNhL/2ByHR9O6bBKNoL68Dbb+2Iy7j1GMzXz36slxqz+erP7xOBRGDjIZBEaONhnzUnAolAIpAIJAKbLAL9Oa0ITb7Jdjg7lggkAqsOgSRCq27IssGJQCKQCCQCicBsIyCIg/NDksyyknE5c+YpknbPduuzdYlAIrC5IJBEaHMZ6exnIpAIJAKJQCKQCCQCiUAikAhsQCCJ0EaaDHySHTYVzcbBXAdd021gIw1GVpsIbEYI/OxnPyuScDoHYd/JKxFIBBKBRCAR2FwRSCK0yJF30JP5/5RTTqkZxkWbEbVG6M5xl6R0b3vb24pEeyIEifrjuZW+RBkiGIlA5ECwyDmRjE4knlm6+rbOUtvGtUUiRyF85dqQn0S0I/k0dtttt5oXY5oD3Kulz6utnSJ3CcErUtVWW21Vw/vK/yJEcJ+EcrX1rW/vT37ykxq5bO+9994QynmSPjmULkLZLrvsUp7whCdM8kjekwgkAolAIpAIzDQCs0uEbr65FKFH7723lN13L2WbbUo59dRSnvzkUg44YC5j7YxcIvZILnfGGWfU/A2R0G9U80TbIYh897vfrUn7RLx5xCMe8aBoQyvRNQLR4YcfXi1SkUiOQIikydItM/msXENtnZW2TdIO1r8jjzyykt6nPOUphf/8O9/5zhoiVwjZNtLUJOWt5D3mqHlx1FFHzVut0LqXXnppDbPbRnKa98GBGxD0Y489tuYsWbt27UKKmOgZY6MeIXnlDaEQkCPmgx/8YDnmmGNqQs1prsVgcNddd9UQwdqyXGRDqOnDDjushiRGaia9zFnhqXfcccdlHY9J25P3JQKJQCKQCMwYAldfXcpFF8loXcohh5Ry112l3HRTKV/9aiknnFDKE584Yw0uZXaJ0Pr1pfz0p6Xcd18p551Xyt57l/Jv/1bK615Xyn/5LzMFZE+EZPS+5557yi233FIe//jH18RxEs+tWbOmko5bb7215prgmkJglLiNFpqwL0cCy4ccCFtuuWXhQhdlbb311jVRoMSASIry5VEgRMtfwQqlnBtvvLGwQhDqECzXv//7v5evf/3r9W+fE+64x8g1oTy/d9ppp3o/wVC52267ba2fcKZ8YU89KwcH7bAkgdqjX9rS1xmDpAykj3Cp/6wi//RP/1TJgAsxIJypR7u0Qxvi/ic/+cn1/ratsofLTH733XfXnBGsKtpGo99if++9925oI9LxjW98o/ZRnfoDa58R9FlqtG1cqNyhiaedLIPjBFfJ++Qt+chHPlLb7fKZPBWIhvFWhvGHbYwd7JQf88e4GAsHjtUHM9gRTvXbfT4XPtZ8gp2s8nDwt77FmJqH6oW5ZI+Ih/kKD3PJWMEFSZBsUB6P1jqineYawuN+81muDuMqZ4iQucpVprq0y3faA3/zRX/NH+NnHcX4SBgpJ4j1cdxxx1U89K9/1n3WF4zaeoQPNufkOWnXQT9+6pQ/5jnPeU7tX4y9tmvzdtttVx9RlrwrctSYP+a+//X7pptuqmvocY97XMU9MJBo01qJfppvxsBaDDxE1YIbPOApZ8pf/uVf1vwpQg23BDnmgrZYm+ozZ6w99Xveemz7G5jqg2Sej3rUo4qklkiQnC/cceG8zTbb1D0l5pN2mlfaaXyMu7Zal74z5jCHg7anVXOmXknZmEQgEUgENg4CDBg33jhX9377lfLoR5civP073lGKHGozZMQIgGaXCGkhEnTccbLRSQxRyj33zDFKZGiffVZ0kAkhBBiCdv/S74kQ4TIS1f3O7/xO1Z7KVE3AZzUiOBGSXIQ8xEmiPRYDyf4IexK8SaT33Oc+d0NZ/ia0vPa1r60kiRXKZ/z8P/GJT1Sh74UvfGEtlzB26qmnVkEb4fEMTTONLmGNmxaBWj2EKIIrgUeuB4nxuAaJ8iOZoGzt7r/ooouqG6BM6AQhQup1111XXvziF1fLRltnOzhnn3127fe73vWumqSQlp1rmDbJ6C3pHaGLlUyZhGv3xf1cBglhbVuRR5aH97///bU8ye+QI5p01i04vvSlL62YyzKufQcccEAV3rj36JckivoGe5YxeOvDtGe1tJ0wTcsued/QJQv6V77ylfLe9753AzlF4CQbVCeCoy3cJeFrviEgEhwiKsYIjgTxSy65pI678eeSadzhhiwabwKvOSiJIgGfgPu5z32uYkrg1U9lIn7+NrbKufzyy8see+xRsSaEE5YRK+5hrFYEXoI9soDQmE+SI8LTb65kxkhkKPXedtttdV4hE9oIG4kVCc/6SMg2xuYcoma+Ggc4yHaPICCJrGjWjHr6Z/XJetHvqEdyR4RCFnrrTl8ROuRGm63huIyJvpkj8OgvxMAalQAScb322msrUREJy9zTJ5ggaT63tgIDGe8RdfdZ2+al5I2w1U/1IZjWlX4ginBBdMwD4xZtRXKUT9EhmaU2mzdyx3BltR61RcJKcwz+5hcsrQ/9005z5pxzztmQpNLYs2Lvv//+tY3nnntuXfvwvOyyy+rewmXQ/LDW7WvGBBbW8KMf/ehKrJD8jAa2oq+krCwRSAQSgdlD4M47SznyyFJ+/vNSTj+9lC23LOXKK0s56aRS/uRPStljj5lr8+wSISTo+ONLOeigUh75yFK2376Uhz1s7rNf/KKUY49dUTAJoQRdZOHjH//4g84ADbnGERYIc4QKAjkB5Prrr6/CLKGXAOxyH2GHEEKbi2jQIPueVltdAiooi0DiTAkt8Ze+9KWy++67V0GSoIO8uA8hchEGDzzwwPo5YY67DmGVMEXoIjDRoKvH73CNa9tN2PY9wdpzNM+05oQjgg+CQiBq6+QWSJvdukUhOvHjeUSDIE3YIuAiJcgIAZzwSvDt7ycot20leP7+7/9+1VTHmSbjoP0Ey8A+BDwCqe8QSbgZF/ggX85FIU76a2wi4R9tO4GX8D7fRehHMpEHQnNY4jxHADcOSIjvwuoAO/UbD/Ub29/93d+t7ZQd3pxAVLhoGXOEi+CJXOgz4ucermOeI6Q7o+YZVif4KBdp1i5k1ByTlR7JYhFAfBBZwjvyhSjIwo5AvuY1r6lCrs8QsrBk6ROlgPWgXufbYMZaoG0EcURM/5BPVjCkU7+1wXzUBgQIGdI27XFmypgg6IgfUsBKheSNelZbrau2HnixRFEKEOCtEbix/j3mMY950FDCGkk0v5Hl9jJu3Be1xbghVwivNerHGlQXYoFouRc5CAwQM+POeoP0rFu3rs5r9xgb44ScxFiYewgOxUnsD9EeJPCKK66oa8NZRAQGcTQnzHVrydrjvuge1iJ/O4NonphnSNg+++zzkLmIMCPBxk2fjFsoRfQvCKJ1DgP3GTvtQLSmdR2cby3l94lAIpAIJAKrEIEHHijl6KPnLEEMF9deO2e8ILufdlopP/hBKX/2ZzPXsdklQuvWlXLyyaU4G7DFFqX8xm+UAuRbbinljW8sZc2aFQWTABPnBWjkn/nMZ26of1IiFKSBQNkSIQUN/c/1BnEinIRgH/cReoMIEbYIq4T2ISKEdFxwwQVVwKHhJ5DRAhNwWH240gwRIdpqhEpffY8Q+N9zBCGCX0+E4t7WakZI1EbCG4GVMEyzTbgjRLOOsRiE9WDofu5PbVujLYQ8fUe8kAWCJSG1J6H63RMhWBLekVSWA0IjIQ8BneZCIJC5iy++uGrMe2Fb31rComzPwJSFCql5y1veUoV2rl7aefXVV1cLDNIA5yBntPyEWkIwgZrlAKHhGgdXxAI5QIqNuTr8DgEWKaHph7nyWR0I0wgUQsIqgYya66xurfDbkjt9QCpZi5wn0yaEBAlG7Aj12sPVDabh+gZrwri5yz30oIMOqgSUIG8ctckV5+gc6KdIiDXWP2sM1Rf1sJzAmssa0s3VsbUA9eMKayQAnv24cy00P8N1zpqjAAhrJRLoJ/qkndZDYKDNxna//fYrAo9YN+Zoax20Fr/85S9XjFjAXve611UyBPu4kEH4IMr6717KEmTSOjZvkEZuhv7WPgSW4kS/WNGsLd9xr4U7jFisXCyJytRuc8mYIO3KsZZ8tsMOOzyIQLF8scJSZMR6nmbN5L2JQCKQCCQCmyACZ5xRyv33zx1t2XnnUpz35x53ww2lHH74isvukyA8u0Roktav4D2Ecxp/gtVee+31IN/9xRIhVg3ClshiBCMaaEI/wYn7C+vAOCJEICIsu68lQjTihMvTTjutCjU012G1IEAhI1zTEJ4hIuR5ghmBkMDICkAYY0HQXsL7fESIQKt+BIorG3c4gjnBULnKR0IQJZpxAt7Q/SwMbVvDIoRkcPsh+BL2kbqwoLH6cNMirCMNLRGijdcXhI7gT/NNmIQh97NpLoIkwspyMUSi+kAJyia46y9rBYLh/BNBlfWNIMxSg7x5lpDKwoHQspYgkO5RHyHf985+sOogDvpsPhhfQi+CY04R2lkClesZwqy5i2zFmRHEzN/cucw/5bAYIitIElcsl2fVzY3RXDC/KAjgjDwQuPWvtW4EDsiEuWDcCNkUA8bgfe97Xz28b26yonBz9MOywjpDeO+fRZy0N+phOVQWKxkc1MkCGWdterdWbqPKNfZIqAvO1iELFcKI5Fnz1gjLlPkflhfWEM/rK5c1fQoMkFf465f2GbvAhcVNG1lVkVh/h3WMKx7swwLHUorwIacINEsdxYx2mMdhjWLVojwxHsZZ0BOk2BhyH/S99WieRL2IsO/MJW682gw391Eu2FtY0/TDD5c+uLhiTBBAP3klAolAIpAIJAKrDYEkQoscMcIA1xqCBMsNAYMgyPqBxPifWxDhhBWDUMJqQZPvIpCyktDauoegSaAi1HNrci/hT/VPZy0AACAASURBVFm0wgQTLjwE96iLNp8lwjOELhdhB8GhtSXoahOXNu5BhH2aZd8RjriGEfQIWgR69dJkI1HRLoIbYZJQxvXGOQb3swooA0miGVen55x7IjRyL0NyEByWEqSB5pmQ7iKA+h9Bcwh71P0EWP2PtsJNWTBgJUGUCIfOSRD+AnvuQsYGcdIvBMQYsBb4XDlxgJ01ATGZ1iI0bgrBnladi6O2IizII/JjTBAUZASW8CX8GnP4ayvhk+DJ1Qmhu/LKK6t2H6khLHNNovV3JoRADnskwnPuRxQQA+MDE78J0u5HcBAwxDEsRuYGyxgcCN8IF+sCkgbbCLZg/n3729+ulgJuh+aztiCb5mtYefTZ3HEhJQi+Ppp/LAnmHSJjDhhPlghuYwI1IL4IhPFEToaeNc+tm6gHUdA2BIulyvgj9MYc0UDY4BuX+/UZaYYLYo10GhsuheY2FzBjgGSY48hfWH3MPesXxrCCU2CA7MPReCN4LC3madyLvKsHptattWVckSxlhcuZvpur1hqSbqz0Ad7agfzqI8LmHI82OK9jPhh/aw0m9iRzQ7vaOsLyZS4qE7Gy1kJ5YY4Ys1BEID2IsvFAaM3d+dIFLHKbzccTgUQgEUgEEoFlQSCJ0LLAuvBCEQHkaqmjMBG2kSwCEm0+YZ/2lyDoO/WNi5YWz49zMxrXayTDTx9SmfCLKBBUW9erofuH2uqztj8LQR7mroX2bSF1Dj0TVpa2Hf18aPuL1AamPQ7crGBtjLlWteHZ+zLb/5VH8A4yOG7cfeeKudqWM2pc2nnYzrv+/qHnh55V/9D4932OYAxIZEuE2nHon4nv+n62GPW5rcaNV6y3tr1tnePyZLXfGdsYz/b5fqzif/XGmA7VoTzKCtZaFlWX+5BCZGyo3TBQfuQfW6o1kOUkAolAIpAIJAIriUASoZVEO+vagAAhSsQuZ1a4BdFq55UILAcCrJEsF4R8Fqe85hBA2qxDVlbEh4UnzqIlRolAIpAIJAKJwOaAQBKhzWGUZ7CP3KS4/3AZ4qaz1BawGexyNikRmCkEBPfgVskN03mjJEEzNTzZmEQgEUgEEoEVQCCJ0AqAnFUkAolAIpAILC8CkZDWmS5n0JzHWugVSYcF03AOblyy5IXWsZTPOeflfJhojfJ5zeLFjROeXDGdV12qazF9N2ecd+Wi7XxemzB6qdo3VA5rrATnziM6Q7xSbtmRtNvZX2coV6re5cQyy04EFotAEqHFIpjPJwKJQCKQCGxUBBAXua5YliWslTdNII0+5Pt8jVSO81TO1wmu4dyU4B+Ci8zyJfKf4Bgi/gk2spirxWAx5fTPIkKiKyIbfo87kzpNvYvpOyLENVQgGWdVRUhciQshEfERGRrKYbbUbRAF0lpw/li9lAULqVeEV3n6BFVZyqBC+suF2ZyICJ+LxcDYmssLTfS8XOtg2n4JtiOYjmA3EWRq2jLy/vEIJBHKGZIIJAKJQCKwqhGIsOncbBdDWgh4glkIHiF6XoQtX0yZKwFspHAQrXOxRKjFYKnISmAgqiVhfCmJ0GL7Lj+YkPUrSYTgMS6Z81LOGeSFG6xxFXF2MfVaZyKPimK6lK60lA5SJYhIG2kMFoMBK6FQ/6JfLnTtLuc6mKZv5jcLnvOtS0USp6l/c7g3idAKjfJ8pnDaMpsVLYZ8HvJ7zPLlcLW8KEIJS44p1HBeiUAikAisNAI0t84cCksuvLlEsawOhCFJZoX+Ft6bUC+MvnDvouH5Lbx4CBf2aNErCeqsSfZiIdWdZRRanADo/jjP6H/lC0NPU9uSBsLLLbfcUq1ThBgaeWH6oy51E/647wmpryx7qna5l1WK0CrSJ/cpdQrFLwWBvVa+L+kYBAARBXEUGVCm+kUA1Aft5eYX+7U+2sNZwOTIc39gIBy7i8Ab7Xa/v92PMPpOmz2nbFr9wEibtNO7TG4tOdKEXYevcPCe95x+9mdEh8YOMb3jjjsq3hL5wkIKAXgZdyRQiHqud9GuwDKSbbdjBHMWGW2TxiGIUD+uyjCW8JODTX/NpyAC7VhyTZxk7JUn3QbMWGYiJ5s5yBWzf/+HC58Q/jHm7uXWZ35ro3Fu56ex85yARBJ0S0Ng3KWqkPJDaH9z0ByFI2z6+dAK3sZKiH/zEFlBikaNxxBeyjYPWabMH3+7zF+uiYiQFBj6MOSi2M+JiGxpHNxv3FzGh5XQ2Ufzgnxij7BekAmYR5/JXdaaZ8zLiMhpPNq9wHgEFu2aMt76ah3rk7J9Zi3BM+ZY1KcOayLGRp/0FyaxTvXFPDPO2mXPMkfVoe5x+4q9wpiaE6ziypZCIq/xCCQRWqEZEi9ZG76XQLshWwxeOvJ12BwlkJTrY5Yvm9qnP/3pcu6559YcJQslbrRxNp/nPe95S+YqMcu4ZdsSgURgaRFoiZAkz/Jd3XDDDTU/lBxTBEECG8GGsCvvkeAQBDCWn3A3iT1a6whl/pejjWAj+bJE0AQp1gyCpf0vkulGnjbPao/v1U1glOPpYx/7WNlvv/3KYYcdVpNeI26RmJpAShjTdnmuCDHCvDs7Io+WdwNhCJFy9imSBMs3FwmztTHIQGsRIqzSslOyaaNLsl15s5AslhCa8y9+8YtV2IIHV0CX8ghkCKY8dYRoeHDTkfBZ4mv5vkT8VA7t+w9/+MOan06OMIKdfiAsSATBlABOGFS2nHjec4hrS4QkAmbFGBo7bl3yWCFDXIXkC0NKou8w9pwkysY72uMzObTivUtINH4SJkuezD3O3ECw2nGVyJyA63n50Pwv95ycWqIsSlLejyXM5xt7YyGvHTKgPCQFpoRt0VSNQ7SVsO5/Z5i47umrMUKgzQ3t0x6RMc1lcyISXwcRknvM58bLO1t9xtKYmnOIoDnUz4e2LP1CZBEKc+qss86qbnbteCgn+t/j5T454wj6+gNzwVpYqAjwlA+IECJobbYy0tCcMM8++tGPVjc/udMQ+lhDyLX55n9ryPPmm3WMMGu/tphH4f7qbJ12aZ+8dNZl7AUISZynateUnHsIurlDaQJPSdol1kbGIn+gco25NUyxgkxaG871uc9che3ll19ePzfm8vshyVdccUXFOhLCD80ta1gOSMTeHmNeW7ehFFraHXfTK212idDNN5dy5pml3HtvKbvvXsrv/V4p11xTypVXlnLkkaX89/++qkaDsC/Bpc3AhtZeNjBaGpnrp/G7pW2wuG1ooq+t9OVlR7thEU9qJvdC9tK10dCCWPi0iF7wk5ax0v3M+hKBRGC2EaCpDjc2Ag1hUaJbe+1tt91WhRTJZ5Ebew/BhRa8v1rXrXCNkyxYguBwKSKAhWBM2COMsbK07l5te7jmRLmEFAovJAhBIOgQqCXsRSQIhgT21sLhb6TniCOOqM0l8BFaCYpIj/131113HSRC7m9doZCdqIcSCiGADeLo7AdcCLfhvhYWIsKh+j1Ly6wPhE+CoOdo9AnXnoMNwui9ZEy89+KdBweWIALojjvuWAW13pI2buzChc27oh/vcAv0TtEWZA+xQSK9d1tioR+EYu0K1zhnzJRvTNtxdS9B07vWe9b7GnnxvqbU7McSuWtdKtuxR5wJ4MqJcUEyCcpr1qzZ4NbY5ufSPu9acwNBUC/yZdwJ1dHvUS5v/ef+J1wbP+sh2srDY2g+tOem2rLMmaHxIOyb5z1e/dxCzuL5SOKsjxTBymblcrEkIn5D61lSb+TaOmrntja3YyDxNayUb93D8/rrr69rFmGgHGnXqc/VOcqNEw4x5ymvWxysCWNjjYb1DKki7xhn84Gyw3qioNFO92t/lMmqaK5QELMuDeHctlffrDsJ7e0J6jDfe6X7iuziV19dykUXlfKjH5VyyCFz8vsdd5Ry1FGlvPvdpeyww4o0Y5pKZpcIrV9fCtPpffeVct55pRx8cCmf/GQpJ51Uyi//8jR9XNJ7TdBvfOMbtUyaC5os2gwM3uZv47XBh4UkTM2sPjYei8uLxEVziMzYVGkbaAI8R+MQLhd8cV19vQgTTYgF4sXMbGrDp11QPnLBhGoR2WRonmgrLDbfhyuDF4r/WxKiXUzuYbbVxzDNK4fJ1iKz+GhbLOSIshTuHjRyPmtdONRBm2iTt1H6Xz20hTRZcT8tpP7YzPRJmQQNLgj6ZaNdat/1JZ0kWVgikAisKAIt8bA/2JOCwLTfhRVk1HmQISIUQlIIgb3wNNTRUUSI5t45JgJZexaCoDaOCLVnf0Re0xaEzyF/75Qgf0NnhEYRIcq3IUGvP8fz5S9/uWrHCXi0zt4niAE3rdCmhzXNnh7P6w8LSuAHJ98RgL1bCG4ISnsFbvON3Tgi5F2sbuTV+wfRi/eouvqxCSLEs8E7uG1v3B/CrTFzPzKtL7Dvx3LSsW/HxTPkAIpCFgUEMS73IXfq8d6P51g1CLoLIUJBHsgVQRhYTeY7vzUpERrCy5pjKYk6RhEhchUZiIziQohe97rXDa5n8sykRAgBtV7IFfpx4YUX1jFE6hdChBBHe0HbD/My+k7eMqcQr/Xr11crZRAsyg6EJeYKZYF1FWWGuycFCHkrrNntvO+JG0szkq6fLGsULAs9H7WozZsB48Yb54rYf/9SnvnMUt761lIuvbSU889PIjQ1uEjQcceV8prXlPKhD81ZgW69dQ7cl7xk6uIW+4CXlYnNHM2czCQvGaiXhMVgQyK077XXXvVFYWLTTDHXY/oWbJigtcVCR1y4YcSktREyPQsvSlPE/O+FM1QvFwfmU4sZcWI+9UJyL5KkjTQl3AxssrQFNBFMtLRfzKcOBHqZtX6k559/fiVMFh1S4uWgHzQYzOo2KhYcZMais1DVg8wgNV6wCI/6febn7//+7+uLD3lisua+guTQxiBzNKJRBg0QzQmtjQ3RS83GQWN2zTXXVHeIrbfeerHDmc8nAonAJoJAK3zaS+w1hF/uNrSuhB37JEXOuIPxkxAh9yAzyIfyXRFpLuAcJQzba8NKwiLhHUC5w42MAGWfphEnGHGVcualdXlDIOzf3kGsFqOsIu2wjiJCBEHvJPspIU0fRNgKy05YuIJYeA9513Hh8bd3h3egdwKrmHK4a9m79UEEuyEiRBD2jmQxIPRTHMalDZOM3TgipCxtMubGx/u1VfSZA7Tt3nne06wgxpQlzPupH1f9bwV7wib3Oe8l7zJj1Y4li9eQRej1r3/9Bjy837lLcqGEl3GAlffkJZdc8qCIboioPnDx9G70XiQjaKv+LRUR4pI3NB9a7BZChAIvcxvG5CKCvXc53BGk1iLUB0sYNyfIJ1xgkcSwCAXZ6S1CLREK2cKYkGOMrzmpXa5JLELf+ta36v08XIYsQuQunkDuadcU8hxEiPwXro7GOYiQOUQ+QwApiOezCGlvrD/7HkUyi5QL2aUAWrFQ6XfeOee19fOfl3L66aX84z+WcvfdpfzDP8wZMtIiNMVbFwniq3zQQaU84hGlvPe9pbzudXMmNtaiE05winOKAhd3a5zjsflZqCYvRh8uCTYLCy18eZlxvSiYsi02i5UJ1YJoDyAycduMMXgT18Zmg0Nw+PMeeOCBVVvR12sTZyK3SLSFhcT/NnkvGKTC3zRGNhtmYJsQbYjPWHJol7g1aDc3jbiU48Xsc762XnwWE+2CFxdtHcLlexuKDYi/s3IRPYcTw/zMCuZFj/Totw2di4oXZWuu9reXqQ2N9Sk2MQuYi4W2+1u/WjK5uFHNpxOBRGC1I0Cwdt6AwobwS3iwX9s399133ypcUKJwWXKuhcBgv/VdH16bgEtgs9fRxroPeTn44IPrPsgaQBNvjyI8KcM+yoXlmc98Zt2H2/bY77hO2ZPtx5RbtMMEG0o0e9rLXvayKhghADTB9mJWHxdrBmUY5ZPvKZr8tpfyHtBehIkFQbu1QV0UXi6uOXDwnrEXw8L+7T3jDFIERCD802CzWFHGKUuZ+kiwsudS8hHq1Elo9rd2IAowQeq0k8eEdwEBUfnIHOLI+0G/Yad85ycIyd5PhPmw8mvj0Nh5b3iPEnS9b70TWZQQX4Jg23cCZpBfhLG/kB91eL8SQP1oM5c986gdV2QPSVGP9yZ89IewSQvfjiXyx8tBGaPGnlXEuSr4GBfnWCg1zQNnRrTXOAQBgZf3LncxBIpbmzFGAuBrrqrPPEEujAU84zJWZAz36S8MlUU+8V72rM8pY1m6XO18iDWC/Jq/xkwdlL/9eCiHXKS+Hq+wpoXrI2ud/iKTiKTxchYH9n2C56E5ASNYk6/0DXnQfxiZ30g7bx35kuDhPnIFGUhIanKWv+FgXRtbcghczU/97ddBv6bgYRwpfa0vilskW9nkOSTPOoMZOci4IZv2AARMe7lJmscU2eQp80Y7yI7WDvKpHrKP9Qa/fm6FNZGMGR5H+hNrgpzonmnTCUz9bnjggVKOPrqU/fYr5Z57SrnqqlLWrCnlxz8u5e/+rpQ3vKGU1762lF/6pamLXs4HZtc1bt26Uk4+uZS1a0vZYotSdtutlMsuK0Wc/733nvtZwctEJqiztti8vIy8VE0si96iY/mwCOJQYnzOPc3GaYFaiK1bl00KofByZjXy4rUx2kQQocsuu2ywXnW1Z47aM0g2UlpDmwFSok1e5A7t0o7aeFipCAYISx+SkXYGoSNMaI+/vQxs1PpCs+BliKwhTTRb2kmDYRF6Qfs8ND+xoXv52DAiuEJ7NspmFCZzG1BYm7ygvIARSC/jac8kreAUyaoSgURgxhAgHNmvJtWGEhg8g9zMd2Zxmnt7WJAGBKI9CxLlcUWmBfduGQqXGy7VEWDAvtlHXZtmGHqN8VC/CON+HMz3W/v686yUY36WKinptGPX9hkR8r7wLh2FTfQDztE3ZfT9Z91DCAmxiFI7Zu4fGstx+MPImEVAA3OzHdNRc1UbjVVf/yRjba6Nmk/984u1IMyHV8wTc6mdR4HLuLk8NCcCF0pbclDg085TxIKchUyzWvZzNMqNcYkxmXQvGDUGsFSmtsV6ZxESRQ750ddY4wgPwofcGqtJ9yx16ytlMa8fspp2k5mQSp9ROpDPlp0IacwZZ5Ry//1zR1t23bWUffct5ZvfnPPsOvXUOVe5GbtmlwjNGFBhEja5bIgmHpLAGmJiczVzJsdCC8sMTQstIu0L7RPTNmLSvtyQAeZwzyAXNCy0AjZGEW8wfBqEvl7104jRDNC02AAQHm3i2iYSjheBRY8QhRVGG7mj0V4gLRYec3skHYtNyuJVHq0lwudvmg2HE2kIWYBoPFi+aD1oQrTRJkjzYeHRNvmMGd+GhwjBCxGzEbD+uFfZiFD4mbNeKZOWD6mk2aBpCu0XEuc52qP5hJUZm0bZnEQgEUgEEoFlRIDw6f3nPcUasNjLO421wvvI+bO8xiMwi3ghQhS6ZI6NnZSUTGNukoPaK6LCTRN8Kp4nVyH9jiSQrZBzsicSRDbjucSanNcwAkmEJpwZTKdMkqwt3A6Yqi0qgjjTKLOjzRfpYDYWjYYVCMFARhx25IPKxEmAj4s1hQVE2QgDNwyMnjUIg2f6HaoXiWHKZvKN8KvcKJydcUgUedEGJnghPhEhGjyEhCmf9Yl2i8k/XDq0ST+RJNYfBIy7AHKmDK4iXizOByElzMusO7QMLDjKETACQUOYmKJ9hmhFCFYuAOqXK0kZ3CgQP6QJwWTJEhUJwaNF4ebCzMwSxZrG2sQkzhoG72c84xkTjmDelggkAolAIrApIxCu4d5trDiL1YB7X4o+511DqFRmCpSjZ9As4oUIkIeuvPLK6hVDxlpouo/Frh3yFbmRNYzHkLPSLueNkBjuo44CUDpPo+SlGKf4JrORCf1PDiSvTlPOYvu3Wp9PIjTFyIXJ2MQKk25rzu1dBuJ/Av2QiZXVB/vnBhfhRYfcDobqHXJfiPvCb5v5l2Wnd2OYz6VjyATfm9Z78/mQWbv/rP+/L6Ovt29ntIFLgWeZlTN63BQTOG9NBBKBRCARSAQSgUQgEdiAQBKhjTgZaCr4rUaUnI3YlKw6EUgEEoFEIBFIBBKBRCAR2KwQSCK0EYabD63IPSw3XMScs0nz5UYYiKwyEUgEEoFEIBFIBBKBRGCzRSCJ0GY79NnxRCARSAQ2PQQcFBb+X9AVOWqcucxrdSDA/dk5B+MnhHOf7Hs5e8F125lc51a5qk8b/S6SjgtA5Dzw0PPq+PrXv17DOjsHMl9ksEnKbDEx9x2cN/el2GjTYizkvuXEe9qyuco7SyPlh9yFMB6Kqrgx17/xldNRZGFnqUdFwNuYbZwW983h/iRCm8MoZx8TgUQgEdjEESA0EpYIR4LBCB4jmEubLHqxEBB0BKcR9UkkMZfcPw7lD51XlGJAgmk5QOQFmaUr8IqIoRu7bc598pQQ8ld0NoFzBMgRMMcVCV9HeU+MG4dxfYtyCacCI5x99tk1d4sks9Nc8JTPysH8Uc+bP8IcE5ZFip0v7PkkZfYER8oJAYYEIZLraOjS10nu8+xSz5NJyrvppptqACo5m6wzQSqCBAkyIMqsoExPeMITNnRvqdd/JDueJuCG8ZVmRVqUceNrn1quPWqaOZv3ziGQRChnQiKQCCQCicCqRkCqAdGgpClAfCKXiWA0fab6xXaUtQJ5ICgTnEWCIpgNCbUsHKKCCmk7S4FderwWi8lSPE8wFKJarjmJLlucr7766hpxlZA5RFDmG4dR7evLNZbSXCCughxNe3leeORxRMp36p2ECKl/kjLbdgoVHak7RhEh909y31LPk2nK028RZqXSEEVX+GtrWcLW/lrq9W/dCkct3QkyPs016fgu5x41TXvz3iRCOQcSgUQgEUgEVjECtKtcUYToJ7wISSvPmPQFgtGwIAhLy80KgRFi2cVCI5onTbKUBtyUwhXJ/cL+S33QEhjfE9AJStttt10VzKVPIPwS3ltXJ+2SFoCrEoFU3f6WFHqHHXaoAv2QdePuu++uOelou+U8UX+43PibtYTVK9ygojx90C4XIV50TX1Vh+/CjWgIL1iIMCp1AUy4Ho2yYKmX+5d26teWW25Zn2FZcalLe/2vTuUQVNs+sd5873vfq98pR9qHr371qzWEMIuJHHUsRPCDldDH8R1rXEs6Qwvfj4NyCfvaxz2yx9pYSmvRlrt+/fqaA+/d7353dZPTvng2+m1urFmz5iEJZYdIy9C4RU5C+fPMU/My+qNNxsAYqcN86onQ0D3q1i5udxKZyyHzgQ98YNAiNOq+vq3mT7+ujC1cJTm3PmDrGrVu2rnsXilC2nUK31EKgrbfsGcttLal9hD+OsZzmvUfOAcGEspL+dHPDfO1r08fWfLGrUFr+qyzzqpEV8oSmGp7rIO2r4gQq1a/R2mjPt11110T49xu30NzbhVv7yvS9LQIrQjMWUkikAgkAonAciAwShDiUoWcvOhFLyoXXHBBdWeTF00OOP+zIvzkJz+prlcSUTuTQutMC+xsBYFGQuhW6CbMszohCgSlcUQICfmrv/qrKsQTfpXncjaEdUO+uda6oR+f+MQnKmFg3dJW2ecRH5YtbZTTjXDJcsIFqy2P9jzaI8E3MqH9kinCYBwRQjr0nXBOWEMo/f+c5zznQUOGaKnn+c9/fiUocsEddNBB9TwEPOTY4zroDAzXJnn15JtDKqJPL3nJSyq+8uTJp4LsSZhNuA1S4m8Y+f32t7/9IYRlHBHShvPOO6/iqD9wghks5NKLaxQRQqD333//ijtLn4Tp8uHp9/Oe97yKqz4iGvIVtVcrvJtbQ+PG9U7OF+UiPRdeeOGGsZRLjxsY/MxPbSd8h5VJm4fu0VcEjkucNsDOnOstQtddd93gfUhP31YCOpIdxEXOvg9/+MO1/3LUsDqZw4hiv270TYL4di4b95133nnFiNDQ+rdu4COJvfkqp4+5qC8tSemJkP+NwXxrEB7OMAURMtY/+MEP6piyavVESFLVfo8yvuYWJcx8OA/tT0NzzvjmNRqB2SVCN99cyplnlnLvvaXsvnspN91Uyn33zfVEhty3va2U//SfcmwTgUQgEUgENnMEaFe5sBDIwjWu/b91V6H1D8ESbHEfIkSQpKUmpBMeHHjvNdaedalrPjeYVjCWPNvZBwI1zTqhvNVE33HHHVVIRH4I2EgNIZOQdtttt1ULwVVXXVU1zeodKo8GX0JGJEQZBG596d32erz6fnDbIsSqC1mJS38IuYR0JI6wy5WNEE5gRxC4lvmb1h2BGOoTwRDucQ5I+b3lo8V5Pvewtv3ImnIJlOYCTNR14okn1vaMIi7609bDqiaZ+R577FGFZZhK5I00atvQ+bP2ecRzaNxCUIZxtNU5GMI2CxUBnuUErrDkWhnzFRHu72FBQ5gIzQcffPBIlzft1p+h+/RvqK3t+pCoE3ELyycSLGE7ItyvG0oACdX7uRzjHut03LY1aiyGXNUmXf/mLnIuiApi50yXtvZuioGVsVefVCeTrkEKD+sULiySRxxxxGBQh1FrEPlmcZsE535/GtXOac+7Lep1cvXVpVx0USk/+lEphxxSyi9+Ucqpp5by5CeXcsABpey666KKX46HZ5cIrV9fChcG5Ofcc0s58shSRP9573tLOeigUnbaaTnwyDITgUQgEUgEVhkCkwpCBJ5RRIjQTBg95ZRTqsaYUE+YWSoihFAQbh1iP+ywwyrBaaNeEZq4ytBSt+eaCGUIDZcXLmSEY4L/UHnaSiPsYrWihSas9lePF0GbFSIEwrBgITgsAHH53GdxBoawihzQfBO2CPGveMUrNliAkKGhPvX1LyURQiIQgiAqUReC6POFECHPiGY339mhXngfGreWCLECwo+l6dvf/nZ1T2S1aOdcWyYLY39P9A8xYakbdfZn3H3OsA21tSVC1gf3ReP/27/929V6Kf0HotCvm5122qm6pvZzeWjcR201y0GEEDBzlFW3t3a27eiJ0DRrEC4wsj65irjOxgAAIABJREFU8hmXoeh245QRxnASnPv9aVQ7V5QIMWDceOMcnPvvX8oPf1jKHXeUIujJAs7drcSraHaJkN4jQccdV8qhh5ayZk0pP/hBKSedNPfZL//ySuCTdSQCiUAikAjMOAILJUL891/1qldV6w7iQOPuMPYll1xShd6hQ+8LsQideeaZNQLWy1/+8irw0sz3Ub1YhNQt2l1ovZ2zOf/888tll11W23PDDTdU68C48mjtCXssSCw6LZGJYezxYtlhVSB8cS3TNsSIUN661YiGhdggY9yuLr300nqYnSsPCxdhmvCrfvc5TzXUJ5aQ1mK3lEQIYWSFevGLX1zr4JrE4uLcD3e3hRAhFhOuVPBhTRgV+awV3o1ZP27mU0uEjAPCwKXqmmuuqS593BrV5/wQQvSlL33pQRah/p7777+/Wv3MX/OKEK3M/owQzI3J0H0IzlBbWyJkPrG0SQDPehrWshe+8IUPWTesGgheP5f7cbf+fDZkeV0OIhQWoe23375asRCUoWiDPRFCbiZdg0KXc40zX5AgZ5pe+cpXPkShMooIWXOsaZPg3O9PQ+1cSATERW33d945Z7j4+c9LOf30ud/33FPKCSfMkaF99llU8cvx8OwSISTo+OPnrD/Cjm6/fSmf/KQYmqUMRA1ZDnCyzEQgEUgEEoHZR4DlgZVFQII999yzuoJxgXHORsJqJCL89h2QJqg//elPr0K+MMLcyFhoCMsEF6F6ldFbbRABZTr4zcWNqxsSRRNP+G5zFnFpclYDWVCuUNpr166tghd3Lc+1Z1ZYBxAx5xBYCByUJ2QSiAlFCAVrFgFRXQRe7j19eSHEObfDNWnoavFiMUIakCbP7rbbbuWKK66o/XN+p70QAGesBCaAE5KmbXEWhfsQ0qEspGOoT85IEX7DgkE4Z7liweHu59wDixgcHPxH/BACZ4yMLaGyd3Hj4tSOAyGTZYwgLi+QgASsQb11DwGIcuUO4nZmvJAI42+snS3jZod86jdriH6Zb9yX4uKWpA+sftzozBHPt+MGGy53ztogK+rnfsWyYr4QzvXZuLoPcXZvlMkq4+xOe4+5YF46SwVbfUe2nLsyNs5ZxfX5z39+8D7WERbQvq3GGKGxrrTza1/7Wg0VDxNh4Y07/LSvXTf65hxeP5eNa6xT8w5Jdw8y3YbCtj6QcYQbMbCukBgBShAw49le06x/ax5xNIdYSnbZZZd6hq6dG8i0+USpYG2by9ox3xrk+kcRYA5ZJ9zu7CHabCy5xLooOBDaN73pTQ/Zo+wVvoP5fDj3+5O9od8rzDnW0IVEQZx653/ggVKOPrqU/fabIz/XXjtHgB72sDl5npvcscdOXexyPzC7RGjdulJOPrmUtWtL2WKLUt7+9lKOOaaUN7+5lCc9ablxyfITgUQgEUgEVhEChHQ/7ZmWUc2niUYgCLuEf79DECKkE/aG3FmGyqORV+eo/DbtM+oiiI1LpDmkJdcvwhPi1NY3VJ77aOQJqI91nnbENYQXAZDr1ST5baI9bfEIQo+n78dp/iedYsbLmIwal34ctEU0u/4sVl/ffOW290+KTzwzNG6IrT5o71DbJpkjQ/dEXcZOn0YJvqPuGzXH+nkS60Mf2/U2tG5GzeV4zhiZR5Os2fnmyTTrf5K5EXtE4DjNGpyvrZN8Pw3ObXmj2jlJnUtyzxlnlHL//XNHW5wHuu22OQPGLbeU8sY3znl3zdg1u0SoBwrT9NMc3JwxLLM5iUAikAgkAonARkOAoM5qJCcP95pZyl200UDJihOBRCARGIPA6iFCOYyJQCKQCCQCiUAiMIgADbZgB9zTuPG0blsJWSKQCCQCicAwAkmEcmYkAolAIpAIJAKJQCKQCCQCicBmh0ASoc1uyLPDiUAikAgkAolAIpAIJAKJQCKQRCjnQCKQCCQCiUAikAgkAolAIpAIbHYIJBHa7IY8O5wIJAKJQCKw3Ag4s3P77bfXELy77rprzQ0zK9cstE10qy984Qs1JLNQ3xGCe1YwmqV2/OQnPynXXXddDTcth89quIzvd7/73Rq4I0KmC1UvD1MbZn6Svqym/gvlbs0LPb/vvvvWEN0rdYlIKAS80Poi40luPEv7zkrhMG09SYQmQEzWZImqhDOMy4tNfHnJs0w8l1wI4tuL5S4EaX8JyWpiSvAmOZeJ6nriE59Y9t9///rSXLduXf38UY96VI0jr+64JLqTQ0E4xz5U5K233rrhWZGCxPQXl19oSrkDxKXXfuVqg1wRwr1aOJLp3SK0YSlFVm6J9Fz6stdee9Uf4T6HcHCf2PjPfe5z64usDSHrZSt3hxwBQoU+8pGPrLkN5IJok/RNMAR5SyKQCCQCi0bAPijHivDSbQ6fRRc8UIB9nPD6lre8peZZkUNlY1+RCNR+vjHbBpv3v//9Zeutt64Co3eUvE/ekXk9FAEyw5FHHlkTmo7KDbXUuLVJY+Umkk9IziLywCSX58kzkuxK6ilP0qGHHlpzLMlbNM21Mfo/Tfvae+W92mabbWoOK7IYOUguK7mf5DCTzNXn5DF5pHwvWe04wjSqDHnM7rrrrlq9iJFIMrIceMnRNAv7zkKxXKnnkghNiLRFbBPyEj3nnHMq0TCZJcyKbM0ShRH2aUB8Lza+TNRPe9rTKsGQ/EoCLZvAVVddVRcKcnP22WdXMuSSkE1yMPchQieeeGLNUOxeiboiIZfNBYGR5C0WkKRqXiannHJKzR5tMUjkpQ6J/WRvvvLKK+tmJLmXyEKEAS+l008/vUgGhmhpgxelNshyLcGXJF3Ii6RxNmQbm/bos+RnytJuz2677ba1TC+6s846q3z0ox+ti1+SPYRLcsMVSe414djmbYlAIrB5IGD/sk9JVDhJ3p/FokIz6/1gr9zYAgmt+uGHH17b4x20MdtmHAjVEm9OKxQvdkxW4/ORJPdVr3rViuDVzxXvc9EIkdZpFAiUwhLzUoZab7/3e79XjjnmmKn7sNL9X8wcQYTIQJKvUohTuiA6kuRaf2S5Zz/72VVmIttRPEuSS9aS2Lm/RpUhAbCkwcq2n5E3JYelTEBcyXO+39j7zmKwXKlnkwhNiHQsRNmOkRibN2uLDNQmmkkZL1YvGFmssXikKSaiTQFp8X8QBRmOEQSEBXGRwdrk/Y3f+I3aspZURVnIFzJy8cUX18zekWX73HPPrUSDBlLbkBfWKkRrp512quWpV4hVWb2jXoQOsTnkkEPqyymICisY65Gs177X9hYHBMdid9kkkSiky4JG4mx6LEE2QZoQ95xwwglVI9Rmu55wCPK2RCARSAQGEbAv2fvsM5RO9jQCAiHj7rvvrtbtEBBoUO3BhPE77rijCh80q1xIPO/ZcOuhAKNUouCiceXqQ+Pqc8lKey2uuuz/9m9a4e985zuVeBCGvA9cstRTNPnf94iZ9kVyV/3w/J133lkTY8b99m71a7/9U/Z67x19US+vAFZ57Ru64EIJ5l2z++67174jIkNt8/yoMrVb27yHKNe+973vlZ133nmDgBz9MibGQF/dr5+E6EhgKs+RtvAQUA7h+5vf/GZ9h3CdMg606NrJ28LfFIbeI3B3//9j735gbbvqOoGvwWrGmclMRAbl3xDskwiRQaSihTZNW8AE2kJDqnHSGKWRoQIJUUzbqBnCgC3jKK2D0BZTEMtESwulRVoLFcaCbQ2+2ih/rIUJ2g4dg6TGDlHTkMlnX7+P9ZZ7n7PPvefcd957ayc3995z9l5/fuu31v5+f7/f+i1tMD7+1g71GSuyeuCBBwZdaMdP+dqgTZF7+luPnfe5NmsTHUEC6nOZog/L2tKOMz2kez73NwCrHy6GzvrA2DxrzL1XvZ+971s9JJ+p/i5r35isWl3xPmfwlJKd/MwP4V9kQObGdUyfx4jQJZdcMuiLMvTV2JOz5/W/Pmx4rP8hzmP62c4/OMh8MnbwFb0yz8y76Kf6xmRgPLTrT//0Twf9Y8x1b/pu3HzWHvBbEyF6xggt9JO35ud//ueH/sJGjMYXX3zxgNUQXN6bF7zgBf9s6k6VAcMp2/rSpsrvRGi1F2UnQjPl1RIhzBthEBKG3dcL5BgRsohYLCwiubykeZm8VBEN8bNeYueee+5hp5xT9Pe85z3lhhtuGNziPD9nn3328IJgVfBjQTLJfK89uceiyXtUvxzvuuuuYWJajEJSxogQj9PLXvayoT0pY4oIsVr84i/+4jCZeZd4nPRNvKwJq43xZs0Ueb+tS6BLoEtgqQSAGCG4DD+A7ctf/vLB2PK0pz1tWIeE55x00kmDoYeXGshjkOGttlZZMwFda5wfBMZahmQAGMD6L//yLw8Aylr28MMPD+TEvodEBmgkA5nQO55/Bq2XvvSlQ70swAxR9gsIkWMwUqf2CokWnszoxGskVMbnyM1LXvKS8t73vnfoA+CEsAD5wJI28dRrh3Va2LI13bOAWAxftfACbhnKhEYjAj/5kz/5z9oGlGnPVJneVwCY/uqrEJ+PfOQjhZHQGv+Wt7xlMJ498sgjgyFQOxkMGc7IFIFUh2e15eSTTy733HNPufHGG4f2e9chPWR47bXXDh4EY6rvZKE89RhPRj4k4oILLhjen4Dzm970pmGcgVfRGOTxzne+cyBLxg+AZeBDJI21d1PCx+ux8x1jIyu+tnifCYfPhQgob1FbPKf99Thr29133z18TmbGSmSHdtGNEAFy1ZczzzxzkBnj55vf/OaBBNZ6aNzhC5+P9Xc3sgL2kWbjw5Px+c9/fogQMa+e+9znHpof8MA73vGOYd6YU3U/jTlDbusRQoSE6JsX8AKZGgs6IPwuHqep/p966qmj+ml86/ln/jAoGFNGjuidqJhaP+G4d73rXf9MX2AqbeWtEdljvjM0GINXv/rVg87YzkC/6lD/mgjV80/7jKGfmvDQW3Pb/F929lddhjWC3ouuMcaJTFJnJ0JLXxuH3bC9ROjP/7yUa64p5W//tpRTTinlqU8t5dZbjXAp55+/89k+XjUB8DK75ZZbhj04JjJrSX2FCFmgLQIWZBMtYXH1vTw6FlikxEuTN6glDBYZliAT2gvIwuMl5sXBBYvMeHH4jpcH6RkjNqk37bNJ9ZOf/OQwKdv7ERtuWy84izTCh+xNESFl8zTpoxeHia19FgxysEADExb1/QhJ2UfV6FV1CXQJHGEJePEL0wU8AQREgUGIxxqZ4C0BeK2Vn/jEJwYjFuA1FrYD1ACogAnwDdgjBdZmFlxrmXWtNn4BbYCI+uyh4LWIl8Pn1kYkDUiytjJaAdLANks+wAk4MpTV4UO539oPmFpfWZb1DyA844wzhrYgCsCefiEZ8dTXw0JGddkJjWvbRo4XXnjhwjK9L4BcsvFOAO6AS20Qmu15XgxyRGwY5rwzWcF5s+q2pD+MboiSdiUUPGA0Bru8f3Jv5GNskWGAVf3k7z1ojMjC2NnXW+uFPtCFhH7XY+cd5RkkxQ8S532vnoz7nLZ4H9O9dpx5HukFQyVC530plKn2MIrmUC89RI603dhGXtFDY0yXpvq7G1mZQ7Wu1OOFuCOg2kxOSBjZIEttP5HmsTkGc5AvwkWmdB+JqpMoTPXfPa3O23ss8UY7/8xl/UCw6JYyW/1897vfPczJVn68SMaIUQQ+01d6iADRT+uHrRI+qwnMGBHST/OMfEQLRYfMEUTLvF6WLKQtQ5sZgeDP2267bdBjc41R54gSoTvuOByr83J98pOlfPzjpbzmNaXsY/KIua+l7SVCBw+Wwl38yCOlfPCDpciUct99O/0655xSTjttbh/Xcl9NAFhyeDoQCQuviTblEYonBWEyedp46HrPTR1qVjfaInfeeecNL0kLBitmSBHFNwm4hIWhIUzaYjKaYHWo2xgRSphfiJDJyNvlcxZQn7Metou/F1zb3pZMsXAJ1wNOvNxcrEasWa07eS2D1AvpEugSOC4lUL/4GYdawCsUZi4RYuUFmABQ1ukAZmsXAhOCtYhk1GttvUcowN3aDIQzNAFZ1nFrO0A1RoSsoYAULwvgzFPgM9fcPUhTRCj7l9I23hIhc4v2NZFJZCp0h7yBeuu6d0e7DzQyzOd1W3i19JnhjcGt/g6QDZAmm3avSE2EAGFyVMd99903jBvSQK6s+CEQGb+0iV54T9Z7V1pZjU2qOW0Bunl/2nFGNBhBtVfd3t8/8RM/cRiOqGXm/dsSoVoPeRKn+pt9RavIKmMSmdTyMD9iTMheX4Ccp6Xtp+em9ghJNMUAwOuCVOtfjQum+h+CUuvn1Hi1n7d6mHEdkx9DA9IDu8EyMA8jOAJSE+JWN1oihMAwAPBOMVjUJIiHDalblkVvqowW06kHyTyiRIgD4zOf+QZW99f73lfKr/5qKf/m32zl+2l7iRBxIUFvfGMpr3yllGw7bPIf/7GUK68s5UlP2leBtqFxXJQ8Oax+3Pcsc61S1nuEPO9CLuprkYcl98XaaNGMa9/iIiSCJYQ1zuQSc52QiOzvMfFYPLii2/b5X3iIdJY1iZGgwSLDEoJwmazJ5jPHI9Q+w5qqvTxZ3NM333zz4F7vV5dAl0CXwDok4MXPCwGgsE7vhQgBPSy01lt7UgAglltrr58xIpQ12rpmPQaWxP7z9owRIcAf2bDWsujmnkVEiHeBV8Nann0ZrPGALou3sLFk+uJJsWbXwHIuEQLIY0Wvy6wjH2oiZB8F2esDDwCSlgRAZOA575kaPNdtYWgTEmfDt2Q/2buEvIh0GCNCrOpI0xi452ng1TJW3ochllNEKB6heuy8s7zHPKNNgD5PSJ3VLu/CRW1RhufbcUaEYAihTfooYqQFw8LFtI2sjXm8GjwbtX4Hi0z1dzeyWkSEyIGM4R7gnu7Tc+1r+7mICGUfs/BDUSfmVX1N9d84tTrPQEAm7fxD0mvDAszU6qdnGalb+SHh5g8dop90QX/ocZJUKZ9O1IbwmgjRG7rvOfPDPjb4x7jDV/ohEojBGMEzF8ilTkgxVQYPIh2EQe1j0n5ETUhwTYSe/vSnD1E5Io32JRrnoYe+gdXf/nahQjteoC9+cceJce6561jy11rG9hIhJOjNby7lvPNK+df/upR3vWtHiA8/XMqnPsW1UMpjHrNWYSwqrCVCJq0XU0IlQiiUMZUsQRkmt5jYEKI5RGiHUO8kM6DMJpINpklQwOJkkiEsKdeEcz9Lkxj5OmbcBkaLqcmfZ1pvjokjxI3VipXH/a6p9tafiwvntmflsb/IguJl6cUvTCVeqH0bvF5Rl0CXwDErAaSDhz5ZOVlEeW6seYxDgIl1EEkCOKzBvDs8CMJ3eQwABGsow5LfgLx1XFmswtZ5lnAWcsACMEK46ktoFtBrzwYwA4DZaM/7A9QDOcCPtVV5QpmBIKAbGARYeeR9h4gxYvH6uF8IGg88r7+wKqFSQvCss9ZbZMH+Emut+gFo7wjgMBfQBiwhK3kHAbRt27Tr4MGDh5VpL1Sdfcr7AkHUTnISQih0DxEje9ESQp0ARPtZeUZ8pj4yFVJkvBAooBCYJyfPCLHKHil7e4BOVnl7rHgR9EFkhf1NPlen/iOu3lXey8YViBWGB/yy7iNOxt2z6maYExruMzpUj52y6QywqV7A9IUvfOHg9Qro9R5d1hay1f56nI2T+rWNl894kEsbJYFgkCVdEg3y+7//+wPxMBYs/9FDxkX6uKi/q8oKqSFHbRPyiKTy2MEB2o7wwB+iR4RD2o/j/V7307sfIafbcIb+kJfnzUtYxtjY+5ww1Ho+TfWfTKV+r3WeTMyjegyFydkXp04RNdoHH7X6iYxYI8bkZ73IPkNlGwfluBCjxz/+8cN+s5og10QoJBUxMUe0UYIsY2efID03Z5ExBmtpts0V84tn2zVVBgxq/tAnYXqM8fE41UQI9nKPdWLjBuhHHy3l4otLOfvsHaz+v/5XKV/5SikXXFDKl79cikivfcbuc15820uErr9+h0nyHJxwQiknnrjjDRIu9/3fX8pZZ83p39ruSaY2oXAWJIuqiepFw5pjY6ysLhaFKSLkOaTEIhKX8lwilDKxffWIJbZ4W0BNvDqlt07HisDtaqJacC3mFlULgReAcsSt10SrDqVLim+LbxujXYfGqcuLB7FCvrxIZWipY+Pdo61ABRlaWPvVJdAl0CWwrRIAsFvr7LK2igKYa33NvdZlVnaAqM6Y1YJCm+yBS14jpIxl21oO3CjL+4h1GFBnhLrzzjsHz0htrV6lT22ZdXviEQIygcC23QCw91MbAbFMfvrQerKWPTP2vfcNAJj657RlbOyUA6Qao91a0xeNs9B5ERmtN6QdezIhU97KsXbspr+pY+rZZbrSRrmsos+pm1FC8pE66Ug7ntGJtv9j+jl3/rX6uUgG6m+9Kfo+NV+nkiXM0WN6CquRx1gq7baM6Cc9b72/SZ/NuLJXHZ7T9kP3XHVVKV/72jew+j/8w86eoX//70s588ydny27tpcIbZGgTFSkgeVQKALrB8sgy5YXDqIh/SoLHbaPZCA7LpYYish68v73v/9QbneLmXALVgB7flIu6xhS1R4sF8LkpZd9QMpnlWIN4qZGkurLJGEpYEHxN4uBl6OXpfabaCYeK5qNj1y+rEv64AVq8iNA/mddZYFhiYkcWCNZNcRjs1oIqWA9Myn1jUeJZwpBYlliHWXZtPDXL+ctGurelC6BLoEuga2TgD0MLMV+hEl5H7Cy8zrlDLo02r5TRizvI1boTVyIEM8N49ZuCcIm2nW0lAmwwwQiSRhTVzmb52jp46J2wiO8IwyqvEMMyMfKhQgJB+VVW9UQIKMvsgtv7XZe0S3eV7hwG84vOxrGtROho2GU/qmNY1aIVSwgsWysmqhAvUIy2hz/c0TH8sJCalILBdjt5J5TV7+nS6BLoEvgWJSAtZuximHJPiFAkkGO8Wu/jUoIkAygPC4MfdIK93V9Na372Mc+NpAAxkX7cY63SwiYUEhhckI491uHNylvRnGGYB4jhGY/z0y0LkiuxfB8JOrfpFw3WXYnQpuUbi+7S6BLoEugS6BLoEugS6BLoEugS2ArJdCJ0FYOS29Ul0CXQJdAl0CXQJdAl0CXQJdAl8AmJdCJ0Cal28vuEugS6BLoEugS6BLoEugS6BLoEthKCXQitJXD0hvVJdAl0CXQJdAlsP8SsM/AHgcJGqT5bdOE73+LFtdoH6pzVB588MFhv9JU5r0j2W57vMjTXlupy4+HSwIlyZW+7du+bUg1vY5rnWOdspzjdOaZZx7a5yZb3he+8IUhEZZ04ZJLzbnmjPFUnXPK7/dsTgKdCG1Otr3kLoEugS6BLoF9kIDjBZzR45wPG/nrLFwOGXRuTVJN70NzNlKFc4D00ZEHMnGu+0KApAuXteqLX/zikAVUxlHn7mzzBVxKJAG8XnHFFYeOpthNm2sZ7Ob5qWeAZOdYAdV+H0vJAZxZI0OabLYyFeZyhIbDhR08L7vsOq6MtUN364Ped1O2smSxNRb1mCBCjjmR2lzWXOnq51xzxniqzjnl93s2J4FOhDYn215yl0CXQJdAl8A+ScBhzQ49/PCHP3zIAs0q7UgC2ZuOBQDq/CBgmpV93Rcy4bwRZIuVXGpuxyxsOxEiB+m8Hf+wVyJUy2DdZEVaZcdVHAt6WOse8igV+Hd8x3ccZoDIkR8OLF2nDuUMq3XIcaosx5LI6LcKESKTOWO8zvavew04XsvrROh4Hfne7y6BLoEugWNIAizEzkSTVhohAmQdYg3cPuc5zzl05k1CX6SYfdaznjWctcNSy6OAYPjceWoOrf7rv/7rwTviLLiQD/c6E80hqLwzzgxxRICjDHK4aH1kAHLhfue2AYueG6urHQrtlApXfULUnEki/Euq6qc85SnloYceGurVVuULYXPSvQsIlaJY2575zGcO4WLa9xd/8RfDd/ksdarDmUCAOtmpm9fp4osvHsqXKltfcy6K/+s+1aQhsuSd48XSzqlntTeyczyD+3mlHDhOlp5VVw4DP/HEE4f7hcI56PvJT37yMM5jREh/F8ko8uUBU677IwMHxbrIOsdNuN/f7jemvtNmz9X6QEZj+vSOd7xjkC/PpOc953llGhd69z3f8z3lsY997GEeo4xbPQbG8P777x/0ieflu7/7u4exmRrfjDN95j0lOzqkD4wF2m+8lOOzlO8+MjQu0nxra6uXdEtad54TZaS9wiudv8hTFCJUzyfnYSHcvDv67G966Xl6n3GJ/D2rz3fffXdxVlZLhBCyBx54oPzlX/7loXmt3+RGX9RhnOvQSXqj7+edd94g8/SxJUIpo9a51Kfv5GYseFDHxnhOndrajgVZ03eXOWBcojfKHFufMsbG1/xY9biUY+iVMLsrnQjNFlW/sUugS6BLoEtgGyUAfDg88ElPelJ55zvfORwwjcgAnwCaA0Z5C4AXHg+x/z53mKVQOiAS+HV4NjD0wz/8wwOgAU5f/OIXD4cTsvYCO4Dsa1/72uFASAdnqw9Acy6Kvx0YLeQG+ANCnBnjcOlf+IVfGMKEnvjEJx5Wl30tTpKvyQQyoJ5TTz11KOOP//iPh3t8du6555aXvexl5bLLLiu/93u/N5Tp8vdv/dZvDUApbXS4N0IEoCGE+gWEX3fddcPB2IC4K0TI3z/zMz8z/O+MIOTvR37kRwYvGyJHdn/wB38w1FX3qd73AsSSJSDrsPGPfvSjA+gGXO+4447Dnj3//POHA2Lf8IY3FCGMgLSzZcgkffzN3/zNYbwQstNPP304mPySSy4Z2qLv6h4jQsDyIhmRyatf/eqhPzxtyvOZi14AuED8W9/61oFgXnjhhUN5P/RDPzSMM117/vOfP3gOan1wPpAwqVqf9Mf5MsZG2XTBwel05F3vetdw5svznve8wQPxS7/0S4fC+wBfunfOOecMBPp3fud3Bj2334icHERKLrwuH//4xyfHV5/MgQ8CE2pjAAAgAElEQVR+8IPDc6kfUPaZOt7znvcMZIQM/uiP/mj4DDFjWOBtpQc/+qM/ephefvrTnx7mhz4xRDjw/U1vetOw50a7hMYpjx5ruzmT+aQNSA2v48tf/vLBIGE8yK8eF+UJVXPovPE259xbEyFzlX4jOw56N1eNET2mK+amuWEcau8UvXGoLZl/4AMfGEjf2972tnLw4MFDHiEHxnu21rkXvvCFw3NIl7Y7gP7SSy8dDC/aUo+xc5Lqg1Wn6iTzdiwQ8xtuuGHQef3RRucSIW433XTTYfLUZ/399V//9UGm+mGsjWG/Fktge4nQn/95KddcU8rf/m0pp5xSyoEDpVx7bSmPPFLKBReUcuqpfWy7BLoEugS6BLoEBkspIAZ4Ayx+IzT33HPPcOgokIcI+R/QAiaBKYQFOAM4eD+AKCAMIPIbyAE2PQtsAqw2UXsOMAV4Dhw4MIBkYBhgB/re/e53D+CId0VYnh+AntcGwEQ2UtdYCBYLPCDNQv7jP/7jwwir23PAt89q8A/Iq1+/WLOBeH1iYfbjf33QTpZ6MiCTGiTVYT0JjbvooosG8pG6AEbtb/tUg9KERLXtnHrWWL3uda8b2v7Upz51kGn97C233DKAOwBQ2/1oN4DMa4TATIXGLZIRAsTrRSfsIUNCrrzyykPha/EQCUWkC+TLs0WGl19+efnpn/7p4bkxfUAA9KMeY/JFQhFKZDkHiQLQCDi9pQvIaQ6o5RFAZBFJ3g6EEYFFGIUu2ptD526//fahTVPji5hpP72xj0coG4JtTBBOZfAUkYdxoKd1aGR0gz5oQ62XSDtCC3ybE/RcGTwWZGDe8JiMzSceGv0me6TMvpx2XAB6Y4zM8OyOhZblIFHEnQz1k/4zXOi357/v+75vkGtLSnjR6K/+C6Ola+SV0Dh60OocgoxkeI4sPIsYm2NjY1wv0XX7UycSZ80YGwt9RsDde/LJJw9tND/H5MlzrK90hMElHup9fUXccUcpt95ayt/8TSnnn1/KLbfs4HbXE55QykUXlfIv/sW+NmlZZdtLhA4eLIVLkAA/8IFS/tW/KuV5zyvliU8s5YYbSrniilK++ZuX9W8t3+82i8haKt+CQrY1i5AX/L333jsAGqetHwtXZM065GXpBbKNl5cD8MX6S/bA4vF+eXkKwRDKUGchOt7lsh/9Z/0HYgFqllrWccAHsBAqAsgBIIAr0AioCTUJUAY0eFECwIGOEIuWLMR7AlTV5IE1l0VYGYAq6/jYPpuWKEzJx/xC7nhfeA14DFqSkH0xNRFiPW73oszZQzNGhLJHKM8DfkDgor1DU0Ro6tla1mNEqN77AwACqkAzqz2vn3IB6bE9QlNEaExGxqHd42EdRrh4vzyjb5JI0KkkkxjTh5Dd6FPK/sM//MOBmGoz8uHSJ55LP7wdP/ZjP3bIO+h9QJeFfNJn5BXI5c2sdWvZ+Epo0OpiPgvZre9hRBgjQtqNkNV6iRzmXnqYcUBIQoRCSMy7ej61IWhje2zauTi1x4aXzHcy1JFRPFGIFbLJQ8kAoC256rKE6L3yla8cxhuhCxFigGh1ribv7fowNsZTRCh1Mnr8yq/8ShkbCx4sZA250yfvlqn1CVblKbKekYNxqhPH7MdaPDgwPvOZnarOOqsU4br/4T+U8t/+WynnnVfKf/yP+9KMVSrZXiKkF0jQG99YyitfWQqWyUv0jGeU8id/Usrb3lbKt3zLKn3d9b2U63d/93cH16SJY/E9ni6LsdAPlggLygte8II9dd8iY5Hca+wqK42FVogBV7EFjFWGVexovdYta7qrTHsF1nkhQkACK7qXiz0U23ptKhNU+st6z/JGr1khvXBZ5fq1fxLg1QF+AAlgTAiPdcF4JGwNmGEJ51UBKHly6K51BBDxE+AqDIclm8VdSFDm0c033zxYvK+55pohpMs4swgDgrwuLOMssUiZ9Q1pAEh4hughHUl4VOpSNqt6DVj0hydEeUJjbrvttgHc1GRtkbdDOJo28KKwUCNoQOZv//ZvD/1WnzUhnoeWBLTJElKXMpDNtk/0P9cUEZp6lveNdwVo470jc1611utl35D3jxTUxpVXLoRvVSJEtgC7cfQ+zxzOHo94uOJJESLp/fJrv/Zrgw4hpoxUQpXG9EGWtNp7V8uXR0ZYmDLsORGmCFjzTPHQ8AwkUxndRcgRJOMVct4SIeBX+6bGN/1AznmryM2+F3L0zqSfQLmxJQOhgGNEKF6wWi9rgkuv9IG+mB/xWKl3bD55h9RJCXh/2nFB0OJxEgYpTE+oaJ01DrkUNmcO81am7UiMeegz5JTexsNqTGoiJNU3MoKQfv7znz/ULvucWp3j7eU94xU6++yzh5A0MjVOftdjzKA5RYRSJ2+e+T02Frxz+kpPkWJkkpzH5EmvrUc8Y9Ye+EifyWHf0so/9FApr3mNeNtSrryylCc9qZT/839K+dVf3cHzM9OR79/bo5TtJUJIkHhdDPLf/ttSTjyxlK9/fcetduaZpbzkJfsppyHcIFbF440IEXSsRV78eyFCNh57QZj0e41dzQvXS9PC54XqZXG0j8+6ZO3lwJLp5bnOrD2ZeKxSXgTAwTYToU1mguIFYLFXB6BmjXB1IrR/yzNQANAgDICdBAgIAzAKgBkjYMsP0AJI0V3rGGsxMo888XIILQGYAHJ7GjzDQg9I2KMjRMnaBfjzXvCIqks4EwCkfvcAIYw9ygcezzrrrIHo2Fvg8kzq4tkAhPRBmVlvzVt1AkuAHOBNr4BUgM+8Q9g8y2KMBAK09kEIN7IWCsMiDwDSszzo9ptoG8NW9gipM/tPzjjjjMH7AFjzeiCV6vIO1HfEre2TfTMJ8XOf9llzrA+Apb1KU88KH9N2ZATAB46FL5ERmWgzuSqPVwbx0EdkD7EUImQPE1mo46STThpkiOAa0ykZJSECoEimyMiNN944AE1Wd/LXHuFa3lvagHAA4f4GsBGMMX2gF7U+aQ9dIjt7jvQBOUUi7H/hVRcepz/IQ4glQmwN1yd/W2uMB4+NUDEGQOQl8lo0vvZn0Q97dMwZe8DotXLoBPDvnUznAGpj510tPBRx4+nWJ2td9JI3SDSAcDkeLs/on/J5RfUR2UOu6HE9n9xvDJFRBNccIQP9cWVc9Ne4IIjG5c477xw8cuat+ezKXipjgvwbJ7hAWCeyyphBzvpPdrnsJbRu0HNtRaYYChAaZSBG5J79RdE5uglvuM+ePbLhfWZsaccYMTQ/FtVpnYrBph4L/UWY6Zk5R84IDb1p5WlM6CbPmPp4v60D5i6DBz3dOBl69NFSLr64FOPy8MOlfOpTpVx2WSnvf38p//APpfxTmO/+vR3m1bS9ROj663e8Ps99biknnABZlPKe9+yExiFHj3nMvB6u6a6WCCWLSDKtqKbOUNNmtUkWHwrJtQzsmsT+B6AsSCaTiSzUy+U+VkYgM9mA6owt2mADphd1MhyZTCZy7lcOS6R7PZsXNguHxVbdi9qd+ljELFZeAABEm8mGFdwipiwbFlmXLJLqScYWL3kLmBeQRQwQ0NdkAZoryzYrjQ3AFkt1WzCUm2w0gAAZqScZcRbJsFWXNgPSVEaaZJNRf7Ie1WNK7sJ3Wvl48YkBt0AlY80UEVq1LcYMwPASqA+0q7Mg0T8ATbvbLEbGKrqnbhmr6IxyhRcY7xAhliz9Vl6s0Bl3Y1DHZbcyrjPl+E7Yi/pcxo1FO7pLTplLtczaLEfJsGQMgA7zyEtd+7WTDMT+u89lfIyF+ZNMSe4zJrIytePuGW0SZgVAIkD03ovRBcy0a0D0zvcZa39nLdEen2tzO5fE0kcm9RzOerHuVL9rWjaPWDFANdlMeZ3HvDBjjTUnzA1j02ZGQ3xavc4Y1YDD+kuHzbPaA5P6lMMSDsiYK7mybqtjNwBGnZ6rn43lemw+LmtnLZ9V7m3lOvZsPtMu8848nRo7c53MvLvGxmYVpVNWbS0faxtd8eMdV/9d17NIrnPaY6y0Y2xc6KB3JP2xRi2y7i9rR8qq9yFpHzkuknk79tasRXqZ8rSH3KL3U/OplVE7Lr5P3/Tf1c6Jer74PvPTmGlP22f3WCeU5/fU/HTflM4p23ft+rBozJfVucpYjMmTnLTJu9Oa5f2FyL3+9a8/RLDn6OSu77nqqlK+9rWdrS22LNjP/4Y3lCIT45YmbtheIrTrUdjMgzURYjmhWCwprGYsG1yhGDfrI0sbUO8eVgwXi4p7hTgASBg9YCwmFcFgEfK9lwCXvzAPwOoHf/AHh2dZ/QBM1kpuWWCUpYB1Bghl1WD5YgVltaH08dxYIFgPPCsURNu4TG3CU/9Uuy1g6maJMOGykTDWQtZNZbPoyLzEWqJeljUTkMVJP8gJWGSdAXJrIkQWrDJzZantrErqRvgATkRQ/Lz+ARNkwIoHlHIfay+goS3ZrNzKcCrNZDIgWfB+6qd+qsiSY4Els7vuumuwGrFgGTOWVO1gXWrH1Hgbo1o+vFjCLZVFVyzUiEXCUlrv26ptYU0KEdIu+mFMWOwALv1hMXIfSyvLlxAE37Mgu4dM6QpiTa+QNBZmusPiFiLkc3sz3E8+9CbjTi5TXkSZjISGsLAJOzJ/EBftQRBZ5BDZZBOyuCu3lhn5szgjOsaXPihHG4WB1EQIuEJazCV1snwaKzqI7JAXIm1OC58CtlgJWanNzdqqNkWE9MPY0lV6aA0wl+gt6y6LXUI7zEt6QbYf+tCHDlm/6VWtK/rIsq7d1glEyW/9Q1Y7EdrMur8fpVpH6AevzxhR2o829Dq6BLoEjj0JeGfJWglfyuJ3RC5eIj//8l8ekernVNqJ0BwpFR6+b4TGAUBAIwDCQzKWuQYjRzKANqBFnCkSAvgnxE7VAFMArzAALnggEujllgcqkwEFCOJJEfvNahAQmrSTSABLPXAN+AK5udowJm1IZpg61rxuN8IHsAF/LFJpK4uG8AF7cRAyJAAZ0lYkByAWWsK6LkSEOzqbx5Uj5AAoJD/hC6vIUt0ysyCByUoDkCM/AHvC5OpNmKw1vpMGVJ/HZDgV2tXGuysXKeVuBl4tMIiBGHWhKMC1cW/H1P8JGYl8EGHx5mJ6ESGgGGHjRav1ImO4aluEI9ABQB4RSegOuRkn44JsazOSSIasR+KRkQBxxnQWUEN06SWSQJaAd3TK/9oOlCtvbNzHLNr6Tz+QUsSrnmPc+kI5Io/ojDCMRTKrN3dHd5Eq8yrhanX4mj7QRf1v56P7ojtCnIyx9tRWW202dvncM8bJb4RWuxEWRM0mWmOB2CFI2fjMQMCjSfaIqPEAjOu5pG3ZuE33hXIpR5x6v7oEugS6BLoEugS6BHYngU6EZsqtBmlAoFhQITTATk7jRihq8BYwy7LOugtIsgYLjwJyAMExIgSwuQ/AYk3nTWFJBrhZvYEmlwQOSIgQumV7NZYRobF2i5l1aU8driXMKPe3oLDeR8Vb5JwAbXQlz39NhJIFaK4s67qVGfIzRoTSFlb93CcccUyGU5lV2n1I0QNEkJW+9dq0YW0htyFCtXyUDRBzZdtgbZPoHCJUkz3lTbUlbQ8RqsE0Txr9SqiiFLB01GZb8diIO+KNAIhx1k51pW5l0Sl6KWxLeBsCjoiPjftY9rtWVnOIED2ZI7N6LooR3y0Riv63hCfLxhgRqudMdJ3XK5/n2fSfx1VcOAJsXHiXrRntnsRseBb/bc2h8wwO/eoS6BLoEugS6BLoEtidBDoRmim3GqQ5+I3LUbgTMCnkKGcZjBEK2VMATJsOhcvkROdYxAFqG0FZ35UFqAuvEmZkkyRw5H/eDGQCERJGBYAK9WFJRqiUAxwJYxNLXGfyUS6LvXCxbLq1ZweQnSJwQpP0G+njiRFmpp/67nc8G8kCh/TU4I1FnvfMRkBWbvuYhNcBfjxpNmYKS1pFlsBim5UGOLdptPUIjREhxHJMhtRgLDZ3iggZq5xNoF6Xfvjh5WjHVFt4Vmr5ILjc1jxcQu7icVjmEWqJ0FRbEJKkL02yhIBpHgUhcDaO01leRl7EHKQnnAvIphvGka4LG2uJEAJuPHgEXbxJPIntuNPpNjNW2qJeoW88JpEPvRNiRjY8qvQUoeYFmSOzlgjlrAhGDGQzJ5Pz0NJNMjRfasNE7Tla5BHKGTVtsgREJ7ouBNBGZySOp40szFPeyaQMdj/doVfm21hyFqSO16vOijRzCeu3dQl0CXQJdAl0CXQJNBLoRGiGSgBNQoNkprFnQTgXEgB8+yyZXYA3gAsY5LkAEgFRZAZYFJ5kYx6rOc8EggToyRrkHmArFnreGGTH3gwkijfI/g7tsPcBaPO9TCuIFSs+kiNxAGKCELkvF0APQAmPsh/GXiXeHG20H2Gs3coGElmnlQmoSoAgpAoBBN7t1QHaeB1yIJ3+y6DiewAZgQK4kQOhVUKheBuAczHxnpsrS/uPkkKVHGWQEb6kDnXZL8WzwVtGbsmYIttKQDwS1sqQLMnXIXchNmSHvJCbvVpCAXlKkk2G/MiCBV9YnPEV5qTOdky1ScgYwlHLh5cQyRU6hXCoW7na629hdsnstGpbyFdopr0v2mZPEL0BpgFz7VAv+WszrxgCI/RKKlf7ZJAObQfSyQE5ohPkbB8OIK8cXgr9sB+LDOhjPe7mQ5sZi3xzHoKwRV4OcwiJ4WEibxmOzAn7z+gaImsO1DJDsugTopZsVkiE5A7IEw8s0mf8ESokUB+EkiL7ZCAkjWHBeJL9KaecMnhwhfohJoihszyE0PkuF88tfaYD5M3zw8tJJvrG+EBu5oMQPPMwumc8eHN9b65ppzVBcgvErNaVGDUYPRgT9C/ZsWYsYf2WLoEugS6BLoEugS6BEQl0IrRLtUgGE7H8wA3wOrVhGcFhJX/FK14xWIEBKoCPZToZuwAdFvz6fJ14KDQRQOXVsbEagEIg7MvgneKxsRFuWUaWOiMOYtOeIzEmCs/on34iPHU/l2WoUd5UVhPfZd/IKrJMG3lN0qY6K82y4QROp2RI3ggCoDn3msqelLFrx7Qtt85elT7tdsP0soxHqbvOfDTmPYy+tR6cuTIZG3dto6vS3iZFcF2eviOCiEvO6opseFq0xTi3bZsjs+jwmO7m/J/ae7pKP907pw0pcywbku/mZgqyJw/hr1Psrtrefn+XwJGWwNTB0f2g5iM9Mrur/2g5CFzvtJUBiwFMNIKfnmxmd+N+rDzVidCGRxLhYH1mvWXpddmPwWMh9C2pIOc0gzUa6GK1NnFZvJEg5e/76cFzGryF90zJkLcKsZTUocty/QPHm4XQ8GxOvXSO97O6lkkdieKho588Y/36hgR4LJFDoYW8c1MHCbf3rVuGmzrAeE47N31w8KI25EDSuYBSW4W58njzniZ0NxlOeWUZTvZ61txUmzc9Tpsuf44+rOOeueOa8czBuMjFXq69ym/RXJCdUwSMA5cZlXjkhStvy7XpNWpb+rlN7ehEaB9GAwgUAgcEyvBmw7cQtlWt0CavTGAs6jxAgKXwng7c5w9il+F8We3nnRZ/yRaQUWGjwurod792JMBjJPucfXbdG/TPtQLwkU1QuCwP89RBwvV96143N32A8bK5sMmDgxfV3R4qvKyd+T7JQpLpMZ8nXFYSmE0QoU2P06bLnyvfvd636rjWeyL3Mm7rkN/UXLA2COcWwi0b7zZem1yjtrG/29CmToS2YRR6G7oEugS6BLoEdi0B3jL70Bw5wGvO02CPnf1cOVhQ4fV9EtfkMFt7wewRS7guMNIeyix1u/2VvB4s1l/4wheG4wNi4LIXb6pededAXSGeSXSTw4HrA59zYLSyAUohne4TMmu/ICt9Dh21P9IF4Nn7aA+oiAF75lxtG1sBp35h0tL46/9Y39rDnO1ns1/Uc5KFSLgirJVMyY1cEU3t1FeREZ/97GeH357Tp2VECJglC1cOIE4IFoOWvavGI4dYk4/kQdraHhTNqJIMp2PjNNa+VlYiMGSf1Efh7vph76W+6pv2IOL2IE7pgfbbF1gf0Dwl27HDVeu66Lr/yShGVfI2JvZbOqqCfpgXgH+I/5gepl3ulUyJwcX5axlXe5Xphv2aZOC4iXhR6kPXnXVGD1oiVB+arfwc7Gqc2oOt7YOs5adt5GUvdORsj6o+6m97SLx2tnMhh/Paz20vqQPGGdvIyhwxburVNrJs503GiFz0hWzNe3+TmbljDtfX2Fi3OkV3henZG2oPsXLtF3Ugvbq0j6y0nw7rsyv7hh2zkvWELM1LZTCUk5UEW8auX4sl0IlQ15AugS6BLoEugaNWAknXLqmHMCuAFJASXiXJCVIAJLT38cw7Z0tCEclf7F9LiFZS20tYIfGMMmX88wOQSaAhmQgwinBJ4AFwjNVLsBLs8ObLjghEA8s5H04iHQlKePol3pC4RMi08CKJTIRQy9oIGAF4QJJ++twziFmIkLokD9FfCTXaNtYJNrRJWLUU7/ZLSByijdrTPgeUO/IB6JKwRvIScvA8wJyMjwCbpCg+UwZAZs8lcKweQFRSH8lAgLlkP4zctZ9HyPlYDpgFCoXIOSQZcJWkCCgmO20FyCXqAW7JX/IfSU6Ml/badyihEVkFuIcIRT8QS+PZtk8ZuSTekWHS+NAzIZgS60iKIxskD6R6tUWbxvQASc0REs9+9rOH8eEFB6bHZGvM61BDelPXJcELci4cjbcYUM5RG/TUflfyALbtSyZz5bV66FlJXshFZlt9dM999913aFzJTpIg4yeBDXlqPwIhCYx9y0gZ/dSnmghpB++SZ5BmRNl9EtDce++9g74A9AmH1I/ID4H7+Mc/Ptxva8Hzn//84VxDc9b4SJqjrYiNMUSqzGl9ylygZzFwhAidfPLJw57tHBtBjnSVjjlke0r/lUXu9AHhoNsyrSIrdDyEa2qsHZORC5nXZvPNPDeHjRe5m8MS/CBI5oL1hb7lcG4h/L6v1xPycx8doYcuf1vbrFP9mpbA9hKhu+4q5aabSvnSl0q58MJSHvvYUq64opTHPKaUn/3ZUg4c6OPaJdAl0CXQJdAlcJh3gfdgDGATU+2FAEqA36TBRx7ac9GAPCDFd3XKcqBS6BYrMAAEYAm5kXmyDfVSL2AKyAI1MjI6MBjJAh6BRnXkQGXAUMp4gA5wBb6AQfVce+21w94a3yNoNVAGTAEwABoxGWsjAhXvgTaxZgOZwLgfJAspa/vmHv0DRJGQ+hBuINcZaMK/gVjfAZP2ryKh/gc4tZ/nBXE8cODAIKspImRcJBPidUm/ZGAE+slX5kV7CoFrMuGlsP9TVs/rr79+AP72fyBBrPzanav1RE21D7B08TrwsiGR+q495I4Q2VuKsPlB/ljgtR1YbvUAEQf4kQrPhwg7lJtMxmSb8OAcNdDWZazpBgCMNKibt6TuE1JPdsLxkb5WD8nZ+CqLZwMRVYbjCzKuMucC3YgS0mCskQbjCbgbW/fUR2OQXY6fkDUTuQjJpV+eS/kMA9ruc6C91gvP0D3f8QDSa3PIvEVEIuda/5GjzIV6jrSHkkcXhBtrH50amzfR//SjrovXDNmI/uv31FjzIOaStMk64Dn90WblaG/67351I3iyqFobyFhW1nYcrSGyAY/JdC+hiiu/Xu64o5Rbb7XYlnL++YRx+P9V1tWVy97QA9tLhO6/v5QTTijl8stLOf10x6rzj5fy93+/I+Cf+7kNiaQX2yXQJdAl0CVwNEmgBrdziZB06sCEdPw8HQAQC3cuoGiMCAFtt99++wDMhBuFFACSPAVjRKgGTgFm9YHKAKXQGKAIWBVi5If3hDckZ2nxkAitQqiA1fqq6wCKxtpYg7WxNunL2HOs8Lw/c4lQTYzUE49VPFVA6hRhaPcIpZ08UUAguRvj+j7jBhSzhKub94ZVHcAEcuuwpZYITbWv9sjwAPCC8UTQFyRgSs+mQv6MlTAoMubBQNzizVhGhBaVSY94lMjAGPFKqCNnp9En5TvigNeH96Lu29SerJrs1kSlBtW1DvH0tEQo7eaxc6xC3Q9lziVC5E5eSJJ2OV7EZzxx6yBCKWOZ/ht33svW6FCfJZc5OTbWtefT+OQcPl4lRhHjhFDWRNB3OTJCaGK8YGNEb86YbXxdd6bgZz6zU80554jPPfz/007beBNWrWB7iZDY4IMHS7n00lLOPruUj32slFe/upT77ivl05/e8Q598zev2t9+f5dAl0CXQJfAMSaB3RAh4WdAIys7zwJwWm+gniJCSBOQDfzwbCBQwsxYbAHxMSLE6g708VIIcQNOWXWBa1ZeYUe+FybDiwH0A/H+Fw4DADr/Sx28Ewl/myJCvEtjbRS+lfT8PELq55niubH/ICFKbd8AbT+7IULazVui70J9WPJ5HoQijnlOpogQ0Ihoko0wKV6mhGIJi9MfgBFRAcqNAzLZes5aUjHVPmA0pFXZ2o58Zn9MDkSnN8aEFwChJccxTxePG/0gRzqXezy/jAhN1cW7l3MAHWjOayOjZE2EAGx6g3i6p9VDskKsyVeimhxnQS4hKjyeSABSSfbJ6mZM60PXgXTGA31y8aaZW+RGRjyOvGgIICJgDiC2IVohO61HqCZC5hI5C8cTxod8yRRJF1xI3qoeocxZpGNs3kT/HWaP0C0jQlNjXRMhc4330hl69FeoqbnZ6qeykHzjxFvLwzm2ntAFBpAj7hF66KFSXvMaGxdLufLKUr7pmw7/vzHgbMOraHuJUKRz222lXHut3WE77PLBB0v5q7+i7dsgv96GLoEugS6BLoEjKAGWUS9/YEV4i5AlewQkG/A/UGXTcXsf8AQwAnYACaDGyu8S/w9UA2rAGYACSNpX4DcPAcAudIVXSegOgqMNbb3KQ5QAQBeQCPjY34OYAJjaz1qv7fbrPPe5zx28QABfsgQ6Rw7QtTcAkG4v+0OASvsH3KftbRtrL5I2aS/Z2G9h8wVw2m4AACAASURBVDePE9DfPieEzr2AHMCMYGgnTxHZICgA3bnnnjuAMXs/AFP3I33uA9T0GQDkIdBnBEB5QK0QQMBZqB3gC8za44U4GQ9hfUAiEAiQkrtQLXsnEBblkqfxAuaBWx611nOmPfU4KcNB6XX7eFayIZ2clYlECNXL/i2kUAhiDnHmHXTosxA1YXWtHvDcIAXIN+KJwPBKAtbkMybbOqRPf+u69Js8hAbSCUdyIM36YuM/0AzUG0seMftu6FSrh2SpLWRl/MjamBjzjKvf9kMhOTyUZCBjrTC/HJSuf4i1/hg/88GF8Pj/nHPOGc5T5FFSp4QExl2/yYospbQ2NsY88jNfEAHzmEFAFl7zzd/2XCFi5osD3MmDniBWmQvma/bIuFf5vGP6SDb+d6C7fiC75LZI/4V0ItvIIHkwGrSHbU+NdUghufAYWXOMozlobth/xQCStUw/6Yo5KfzTnKI/Y+sJAqw91gnGFXI3z9TBwLNqluJdLemPPlrKxRfvOC8efrgUYXJC42B3/3/qU6VcdtnOFpcturaXCL3vfaV89aulfPnLpbzoRTuCu+66HaG+9rWlPPOZWyTG3pQugS6BLoEugW2RQH1Q8aI2uc/+C6B31YOMx+pYVm97oC7A7jP1awcwrR28CsBmvWcJuAWIgOyxjGJTByovOxhZXTaTZ0M5eS3rRyvTOQcCzzmAe47+TB1iXR+crJxFB52P9W+qfe7lNbNHiDWehR4Qtl8EuF9F7u7locn4IedjYzklh6m+t/fHIwRQA8D12EY29KsdczKzHyWesHZcxw5IT5ty8PXU4fJjOkK26vSsbI+pux4fpASRQvAQlWRKTJ+jv2SZPs2V05ScV9X/sXKWjTViKxyWHqmPMcYRALzA7XjVh6DXdU0d0D1nHm3snquucso4a1Ip3//9O86L+v+zztpY1bsteHuJ0G571J/rEugS6BLoEugSOIYkAPAASrwb/TDd/R1Y3oVk5JJpEBmQ2U/mMR6rbbwQId4XHoRVCf629QcR4iHi4an38G1bO1dpD08vryOPoHBEF4+YLIcSWxztY7aKLLbh3k6EtmEUehu6BLoEugS6BLoERiQgVCkpoYVG7UuISx+JQxJgjeeJE8onVM3/wr+EJ24jYEWAhHXyPAnjshdrG9s5R8XsjZKOW2Y8oZf2IOWMrDnPb/M9Qvx4uXLGk/O2hFau4iHc5v4dTW3rRGgXo4XNcx0nZ3xdBMudGGShDmPfr1Idy5OFwObcOZPD/eKYxcE+/elPH9Jl9pfmKhLv93YJdAl0CXQJdAl0CXQJdAkcLxLoRGjFkRaeYEOabCkOvMtl45u4YZtnbbiVH168qs1xNq3a7Me9K6OJz5MJxAY4VgEbd31eb+hVtg2fDsXiHmaVkrFm6rKB18ZJG//e//73D5YUmUiO5NX2hwxsCnbImv5kQ+Wm2yjtpB/Zio5W69imZdTL7xLoEugS6BLoEugS6BI4niTQidAKo428yMbjsDhkSMYbniHZOaTFtOkN8UFoeHJsehNb7OCwU045ZYgndjL20572tOGsBhlauNrF89aEIOkTNc13sreII5X1RTakMSCfg8I8I6vOHA/SCl3f061pm37oz2Mf+9ghuwyXsOxJm74iTyQVEetXl0CXQJdAl0CXQJdAl0CXQJdAJ0Ir6ADy4qA2qUEfeuih4RTgxz3ucQPx4Olxqq+0jO0lNaWzJpxA7F5nJ0j7KJZXWdKe1p6elgi5TxpYxEoqSCFwUmUqV5iezXW8Hdog843NtNJmyjzidG/pFMUzS3vpNGPpGaWbFEKHWKnPOQ+yrzijwSZQniX3vehFLxric13SmSIusp0oBzEUg8ybJf9+XYZ43vrgQKQxREg9siMhfylLu5/97GcPaR6dgSEdpZSSMh5JK+kUeIeo2awq9vmzn/3s4GX7sz/7syGNq/SeiKj/pW+VYUkfxRQjn7x1T3jCE4YYXPLnjdJXp3r3q0ugS6BL4HiQgHXWO+zBBx8c9o602am2QQZpo3NTpAKP4c/eHCmXnR/kfdhmD9uGto+1YVm7ZRfTV0kZGEm9H2EJ71rvVu/KVa5NjbGsbyJfvNfrtN6rtO1ovhdOuvnmmwdDLpy3zIi7qXE4mmW4rW3vRGjmyADkb3nLWwagLqwLsHfegRz4sn9YuFpCk6J5QYB6+entHZI7nxfJgnfddddNEiEhZM44+NjHPjb8VidPz4c+9KEhGwww/xu/8RtD3n9nAEgx6UK27FNy6rJQMHuF/CAvCBMiYDOlVJRIhva8973vHYiRfmgv8uM+fbKJD4lCtBA25164H1FC0pwnwCPWloG8uOIREi5oYUdWnHBOJvolpA8pEtKHWDncjZztsfKZcoT4IS7OuUD8fO8zY6LfDmojj6uvvnogPPrlzA/9kfLUGQTxCElZyTPkHAGkr19dAl0CR7cEgBTn7TCIWGPWeQGq1n97NccuxiyGFusc4A4AMZpZh52Zsk2XtkkFjQxZg6UtzmXztveCM4KOZHYubbSuA9zeOTGoJcWwdZ6xK2fDrEu+bf+n9gJ773uXMWbOISlpt3e9tjNk1roKTyjTO807yXvZGIk8kUVs1QgP8tM2pDFjDA/YLxxZRmaL9ju3cmX4FPEi01l98PC65J9DWuGCI32RF4zg3Ch4hOHgkksuGQ5StU2BARlOgjOmrkVz7Uj3r9d/uAQ6EZqpEaxQXhCAuVOWTQQg3sSQSpMHBujmQWkv9/DSSGQgpE5IGFLkADCHXbEy8F7kqj1CXgQIEI+OBdGLCwmyEOfQNy9oL1yHb7ncxwvkoECnagcYsDbxniA4fiMGyAtPj3qkZkU+eGZ4m3Ifr5cD0LQVebP3qCZ9U2XkQLo2NE7YoAPeEDrARVu0H1lBYsgWOXPIX14CFh9tQG5kTnKv770wySHeJvJRnvZ56dRl99C4mcreb+sSOMokgKw4gwOAnwNOV+keUGndA4xaIJlyhPo6yBFAt17aQ2pNs+Zs2wXA5fT5mghZp0U6MDDtNdHPXvucc3BqIqRMxjrv0E0Qobr/jJDe6Q46bcms95eoBO/LuftNtdvBm4gJY2Z0Fej33oYbeLm8Sx0M672mDu8v360a6l6PsT3GfuhxPd72J0/1cWr8YBngf91ECMliuBXxwri8DRcPHa+jQ2PhCQZp48eLavye/OQnLx2Xqbm2Df3rbfiGBDoRmqENNvwD5yYoi1+APauaBdnCyFthHxDg7kXMusGrgsA47VmomL1DiBQPigWeJ6QmJWNEyETykn3Vq141EDEEwOKsTJMTqeLh8PLN/iRtYMHQJu21qHJr8xyxPtV1KsN9QtEsxF4AJv4UEfKCzP1CK8jCvTxGbRlTRCj7oTwnnA0hAhj0jQcL4eIZWpUIIZe8QxZqLw/jMUaEyAFp5Q2K12qGGvRbugS6BLZUAtYhxhBeAkYW1nBrIssucM+yyyLub/MfwHG/9RM4BDpZ6q1ZnuEB8rk1m+HJO8C6JHXvGEmoAbqyH3744cGok7Cor3zlK+VZz3rW0DaWYu2zzvrcffUeUX3hNXcvb3YNtseeFarzwAMPDGt3W0crA4A64Mx7gkdAv32uz8Afr7/PvFeEIpMZmUgCpO9Ip/Y73Z48vJ+8O0IYvA8Z4hAqIczWcaRhqt9AsPu0Nf3VRp95XyKfqbslQgmTVgcSrD/aRp7KNdZk4m/j7f1Cru2lT8ZM/2Vc/dznPjeQBJ4+upMwPHJhqNT3ZzzjGYf2CBtH/TcWNVnWPjhBubyEgLTvo6vqveiiiwYDn3CrD3zgA0P76ZpLiLe+0cvoBfKkH+RpzHxHPx1ISse1NWMsERNPlLB8OEA4FyCvXmFubR+VSe7kqN8tAUOEzDGG21o/lUcmIl20F0mIHMbGlxzdG7kxNAh1Z/T13lZ2nld2q9/1+LVlaTMZmlfkzMMmqiXltTrj81a2yoehzD3lCPuvx0VkDTnQWXMceSU741IbYsbmWsjoovnVyhJ+M9baYw6qy9/q8h0ZMIibe3Rem43jd33Xdy0N4dvSJX1fm9WJ0BJxUz4AX+iZBQuhsRBaIC1q3KUmr0nNsmMB8FKwZ0YyBC87i5oFHVlAqHhqLKKeZ2VEbHg5sqCx1jkR2mUhszBcfvnlw2T0P8+OMh3A9ZznPKdceOGFwwtJYgYLiHt8jhg4f8JLCNHwvVA69SlP8gUvOO2WZc7Lxp4aRE1/3Yd8aZf28YCp17MWdZ4j94sXlt2uLsOiZsLWWeO8aFhNkR8LtgmsDgvyaaedVu68885Brl68QgS+8zu/c1i81YMsve51rxtC/HiGtNn3PnPQmmcs0hZ9i6YFyT4q5NUYeenbjySs78UvfvFg0fLZS1/60n2dcL2yLoEugfVKAFDibX/9618/rC9AsPUTMGC0AdSBciG1vmcMsr5Yf6ztwpByaKbQWuDG9ww9nkeEXECjtXBsXw2A7j3AO83SDiRZ/63v3gf+973QM0BN+6yH1lz1WHOTeIcxx35Q6zejDkt5LoCrftZahnTos3XSGshjD3yOyYABjvHOO4aHwA+QyHBkvbSfModxMqwB9955PBXeW4xVnvGe8U7RJ20NaPa+FObFa+N+7wZrvD4hKm2/yUVWVXXxmNgrY82XnVVblI0cWN+t1wcPHjzkEUJWeDrIx3tOeDbDljqME4MfYyNg6H3knQwwKr8ls4Cw+tJ/INi7zvsIMQowBzRFgCCd3oPep8iyDLLkqr0But43jH30Un+MnWcQI5+99a1vHcZXVIR38w/8wA8MfQXe6Ro98u56+9vfPuAIusVjwriHKNNRyZtEdHiWriFB9RiHCMEKdANRo38hQnUfyYAc1SHqBQawtxmxyaUMc0Xd5BAs4r1LJt6r2oNMu4cM6EM9vr5Xbi03GMb8JAdJpeAZQB9+oG/aXet3DJj6oR0pi+7CCHAWIzQdMOfNY7qLELY6475WtnRKGeawZ2GvjAsS5Hv9QAgzx8kPXqqTX4UI1XNNeL8Io7H5RYfpYCtLn8OfiCy55lwxui588sMf/vCgC9Yy/XO/y9/2sq87jHS9K/iRL217idBdd5Vy002lfOlLpVx4YSlird/xjlK+/vVS3vjGIy+5iRZYaFlTNnF+D4uPl3sshF46rEOL3PNz27NKrLCuj92/ahkRIYuKn6kY/FUGu47nr+WzLM5/lTr6vV0CXQLbJYGEEzPIAIUAOhAOmNXhKUAZEAIMAy7AF+B00kknDQCQUQU4rZ8H/gCyNkyrlkDtqUBMWI8ZxQA+ZQLS6gQwESuGHMAOeKk9CIA2AIyAANYSx9R7RBKNkGe1AcAGlJWjv8qXBGaRDBiyGJ+8pxAW75C6D/4HHMmTMSkyAMIY0AD1yNmeEffmEsasf/odGdhPiiQoL21nhNNGhjFk0XP2Y3hOplXGRTL3OSIj8Q/yimQhIH4DsX4AVdZv4FLbUmY9dkAwUNjujUq76/4jZNGHNjSu1idlIbQIC/kjYGSnnZ4nW32rQ+OMYWSLCNdyrkMCySBt8DwgbmyRXD/IAsDbjlFNhLSPzo+FQpJr3Ud1Z254lxubAwcODOSkJkIJjUNyAHJEjZy1gwFWW42DMVL/2PgKM6vlxsNR9yX1eW+P6XcdcoqstmWZV9qmPQwhCGEiRlqdoaPmbC1bHhUko15Doo90I2NGTsg2omPclYM4h2iT6dhcq9eren5ZjxidW1lKXmVdIGtyRawZcYTgIkE8qclAnLFGWKd0eKOr9x13lHLrraX8zd+Ucv75pZxwQinXXlvKI4+UcsEFpZx66kar303h20uE7r9/R4CXX17KGWeUcs45pVxzTSn/+3+X8l//62762p/pEugS6BLoEjgGJbAKEQqgCRAXkuQn3uW9EqFYXwOCAHshLAHQPCQs0AFZ9XAAyfY2AoZAlvCZGriHCNXP8qgrGzEBlOIhWESEsmmfdz1kbA4RAi4RM6FMrO2s5j6rs54C2DxA2kIW2ibjJ8Dq87Q9Y8bSffrppw+RFgGYQFzGSSKcHB1BJggQUoSUhQREhpEPz38NMJEDXpHs06n3yuyFCNEhXgA/PCiiPhCiFujulQiJtmjJ+BSY3i0RQmboHUIA1I8ZAOo9QkgTsoD0Ivn0HLELwXKvsRobXx7EWm48m/SpHU9jM6bf9T4ixKQtC6HQDySW7MmEPvLEtXWM9bOdZzVBrYkQPR0jmdEpz43Ntamx431ChFpZ+p9HlUEAYVQnzyLSz8gg+QZjS03SjxgRgtM/85kdEZx11o5DQ3ZeybNuuKGUK64oZQsSYtTr7vYSIZ6fgwdLufTSUl7xilL+03/qROgYBDC9S10CXQJdAnuVwG6IkL0CQnJYTYUPAyDCaIT7ABbJjlUDJRZqoVax/KfdrOPuqzfxC8UCVIBvlnXeIbH/wGNtba77bs+m/YtCqIRVtSCrBWg8A4CR8li6QySWecWUiwB5DjmRzGcuEWJd53Gy96LdE6EvLRHKXiTgtO43jz3PAdkL0UJ4kFFETghciBCvmDqBXVlKgWshQAC4fnrWuGS/EwKI4CFX9djVRAhZEU5Vhzmu6hHi4WKNB17j8bJ3F/mjI/rLcyGMin6Qg+8RmimPkBBEln/AvfUI8WzoN08QIiqKwt5heishUkI4d0uEhOXxrPEyGFshX8ZXW+O1rImQ++2DRiz0lRx4wBAkbUHghYK248sIINNiLTcelTFiO6XfIUI8b8Ly2rK0PUTIPCK7hP21OsPb0soWEWw9QnQvXqPaI+QzZdhPpz28rLVHaGyuTREhMhAq2cpSuKuwOKSKTBkVEDKyNy8kxTJGW0GEHnqolNe8ppR//MdSrryylA9/2KJQyjOegdXK5lXKt3zLXpf8tT6/vUQo3bztNqeKlnLVVaX8z//ZPUJrHf5eWJdAl0CXwNEtgXofojAkoBAYBJYAC0DBvgqeGNmeEBIEBWBnReVtEEIMlLPwA7JIjL0UwKsYfBZZiWd4MwBP4CuZPgFX94nHB1DsAQCGAFXhOOoBiIFh4J2lFoARQqNOIV21V4IFnUcDgLJXwD32ZwJnUjzXzwrh8T3gBSADfQgcEqC/rQyEcPHOAO72ViAcAD3yIawHyAJglYdQkJO6gUjgnuUfWBamLaQIkSBvSScClhPiBiySpTbrt9Cutt/IDiJ2zjnnDCSHBR+JQSgd92APqvYie8gkr4s+IkbCwpFY8uZxc0YcXRDKpd8S7hgP44A8IaTCiYBuZZAnGemDviEA9u0Y6zwPfNq/ZR+X+23udw/gTFbKQQqFZiFiCHTC4o23/kqEQJ+Af21DDIwxXc0eVvuwtBfRsAdFP8kGwUAcyMfY6bM9OxJAOGQdYUbg6KIstAA2fbCn1njqn/4D1+qQjVUYlSskI32kNwwB2s8rKiQtmWndj2xGT+ytpZ/6S3+NsTlg7PSbzgi95NFsx1df6EMtN2SRrMiXXOiOviL+Y/odAp3v67LoClnaa0Qu5iWCTbe0zfytdYbhw7jUsrWnEJkiG4TIXCFP/c/+O94/RJTMrCvC8OxbFp5KhtGVdq7RG7rCO9XOL2UZwzFZml/GJOGIvHdkRlfoFCOL/7WTXtAfesZQkDZtfKV/9NFSZC8+++xSHn5YmsdSLrtsZ0vLRReVcuaZpbzkJRtvxqoVbC8RQn6++tVSvvzlUqSkdlDpf//vOy63q68uZSTzy6qd7/d3CXQJdAl0CRw/EkiIC3ADrNQeAUCPpT0Z1GLZzefANjCSA6Hnpk4GRHk/5qb1BnAAPF4nFmbPLapL+3i3kuELGVg13fJcDdAeoNAmciQHqRMeBzCHGMYjhKzwLMw5+LS1pCOkPDZ+L+p/PTZzx0NfZWOzXwgYndrPaxzmyJI+aOuYzDP2IcZ73QerLjpb620+09bWy5VxbeWbz8f6uKjfCLC66adxrfe3LRqLsfpbuU3Nkzn6XZeFSCA7SSgwt51jsp07L8jDta55NyVLn6sr9eTvqbT+c9u/1vs4Lb72tVL+7u92QuJOP30HswuNO++8Uh7zmLVWt47CtpcIraN3vYwugSMgAQsqi08y3xyBJvQqJyTAWsYKzpJuX8i6LiBEzLZsTizTLIP92j4JJCNa9kFsXwu3u0X2a7A2+0FyADFWbBZ8HhsXIsSann0N29YjpNRmfV4E60C/ji0JIEJCXnmF7VnqV5fAMgl0IrRMQqUMLk4xmtKLcukKs7BxTejAkTp4Ttw0qyY3MusH9y/3vx/xotyiLHUytvhZl6Ui4mLhIQ9uYmER0oeyJHnBSF/NDc+97HKvUAIAkXVGGAp3vjz3XM/CDtr2JW05S6MNgtza4rG524Uq7Jfchb1w/3NV50U/pTJkLuxCnDQrps2ZiRGfoWaHbgEuuLnrtKVznidXoTRe7rWVk/5qi77YZJzznbjzhQzon1CaVWQqbEXICqtvzpBYpb3183u1ks6RTe7JvgTW6xwK2Oqal6dYbLpHt+deQnuEgZDxXtKVsu4j01LErqJ/c9s5dZ+5LExMOMU6SeJe27Wu542PsBTyFTqTcKd1lX88lGMtt8YJc0MkzH1rvfAiVmlZ77wr7R3xudA2BqF+dQnshwSs5fbryKomEyRs1Mnufkj+6K6jE6GZ41dvpGTtF7sr/rhNrTmzuD3f5gUEnAO54oqFEIiXFjeMCNl4amMmsrZuEsT6zaIqpth5SOJ7yQI5495GeMRR+xEjLOMN0pONpOKJpfRE1Dxnk682t1e7oVDZrDzIVA6P3bMg11SAtLgAJHmL33Y5i8IeAZ+vMgZTp6ova2q7Sbm+3yZcscJixwNygX3tc24BILPba7ft3W19e31u7HT0hFNkg614fmRylfm9SP6rtHlTp7ev0oZ+b5dAl0CXQJdAl8DxIIFOhGaOcohQcu3HAwMs8VQIi5GSUwpI99qUZ2Mtrwmgz6txyy23DAfD2SzIeuY7VjXZRmy+tUnSBj9eHuW71+ZDBwD6W9l1vLUNmCzQNnmyuiFCNv8KVVC/DZw2NdrQKZabxd/mPkQEIOatULYQB94l7Ze1SF08C6zSXMwnn3zyYVJCwngT1MkLkexDiBkPg02DiCKCpI4WINrw5z7eNbLzdzZw1hW1RMh3MtLop02LNiFqg3h1fxsD8tNfG3mRRETMhmltkjVIaAdrpn7pAznwZpEX0CsNrHHh3dAuls1bb711iCU3ThlrXhvtyMFu6lSWkJF4XOq+kH87xvSh1RPZYlhctc1mTFZVm7WdgYGA0yPZhNrx00deNxvDbbTmBdTeXOL69d1nyCTi5l6f2VCr73PbSA+RWx4E7eEVattrDshqw+tCRnSUPiKzOXU8z5tTyDXd5W31DGt92kMPjZmx5qWJt8V4G1Nntjiw2KZd9YyVpS0IH4s22dHNeITIqCZCvHmIkEMmjatwOu3hnaFTNrnrv4xKQuEc9serRqZJG+xcF7pC1+mK+swVxNMc1mabqOlKrZPmqI27nrfh2Jjzstb6N1Zmq+/WFZfn6fPYWsKD60wK4+BQTXOQJdX4IvGtbrKuuuasETOX1X5bl0CXQJdAl0CXwBGVQCdCM8UP2CVnPjCew82S5hNQiTWZSxbQ5vFgaQdSZeaxydB9gCOwBVAAvggBIAWM8ijIqS88J6AKiKvPZUiThSHIBoPcAImy4iSDEY+Lw+kAIIBMG3hRhCqoB9jxLO8NwA+oAYP6qd36ksPepkSEEDlMTCic8iKDnMOhHzw9LRHynNAoMgGuZHkZ27A6RoSATUBfDDpQKjxL1hSAGLBzOGIyu7Csc5MjmCFP5ID8Abfq1m7fOeTPmCVTjGwuxgloRerIRD94vWRmkXnKOPOKuYSe0QkeLtln6gvQNK5jYzymJ7L/JHUsEkTG+gLIA6hpdzt+j3vc40b1BDHQPp4qGaGErqiDlwopUE7GbG4bhe7lcEK6VrdX+cgc3TNn7BXIeSjIsnBI4N/Y5MA/Ouo75IZu8CbSQWTE2NBR+pLzSnhA3cMDiijJMuV5KV3bshA9OiHrF500xuZAS4TMIwRSW5EduoE4mTfIMi8rXUV8jCdyTXb6QBfdr81kTR8ZHIybv5FOckGGyd59iJE21zqpbbVHiL7X+jdWpvroWK3vyslVz796LZGmWbiYMTInZLDSV30U+jumm8paZY2Yubz227oEugS6BLoEugSOiAQ6EZop9jo0DhACZFhbXUC8FKIultmEcAEoMtkAru5ncfVbzOq3f/u3D+CTNwawdq/PAWyAC0HKIWBTREh9gJQMOEAwTxLAxeoPjANr6uc5AqBYhgEkBCdtCgBGLvQHUAMcAX/lAY5jFzLDa4VQIFfxHmkzy3x9lkNLhMiS5V8qT+2x98b97TVGhPQ1h+vZg6QfLOh33nnn8LmxqYFkHbbFwwD8AaI2syNAOXiNlyEyGfsbEVVWC6DTZqT2xhtvHMaPZ6O+9H/ZGNd6gvyEWFx99dWDR8j4uPSPnmg7XarHD3gdI8w8EsrhYZL+locSibbB2Xgp27OrtNHY5HDCmgghJMIg6Y8MQ+SLLMhmVB9mWB8wWD+fsz4QKfs56AayWacJjWy1gVeNhwQRCamK7FKWPgL7MVQsC41TZ50VKemAES971NpDG3lOeHrosHvMZed9GCceM/M5obT12PIK87zWOqmtSFtOb689VbxQY2X6PPePhSlOESFyZITRH6l5Mw+jD9GlWjcR8blrxMyl9bi/zfuCh5CBzZo7J8vapoWGWDP68Ew6d+Vovsyhm2++eZCrCIlVwpTX1e/so/QuFk4+FgGxrrpWLYdBxrvROsqTvEqil23U3VX7fyze38dltVHtRGimvGoiBCgDvLwvQK/NtwBmNpvXwKMGEUC0hZAlmuVZYgPeCkAR6LMxG7HJBtQ5RMjLU/IAoUGAHkBuL4gQF6F5LP4AIaAD9AA5U0QIOQNkAWU/FuupDfQsyAgFQH733XcP5+KLhgAAIABJREFU3i4AiYVeP3hUgFdltEQIEHWPe4WeKUtf2xSQY0QIaOQZAXqFFZEXkM8TI5RIGWNEiHdMe5A8JAxYXoUIkS3A7rwJ5RsjP/H+8AYhYkK3eB5cFiN1CQ0DhBeN8RQRIlMvcRvws+m4BsdziBBQA5wjA8Ks6J5yhd35jE4oZ5ke1m2cIkLaanzMD/LhVeApRLJXIULGF8Anb8SeRwZZi47Ey2YMbZAdI2UhQsaOt4e3A6nyP7I+FRpnnprT+oEsOntEqJzQPmGn5ID05PR64XPmgHvjEeLt4hGzLiAP7udh1KYQNUYE87LWyUVEKKG1bZnq2g0R4n0zz3nnEDkytyYtIkK8i3PXiJlL6zFxG/2mm6skHEnHrRPWazqMyFqHN3mpr167xuri8aWziAO93uZLX6wBY0lXzD3GNqmU7VH1zrGW7PeljZ/73OeGd4R1QMj4tlyIEFwCH1i343Wf0z66xMDK270J3bUOi1KAb7yvat1tv5vT3jn3WA+t48LJk/BpznPbdM9+rynb1PfdtKUToRlSS9Y4wMyiauHggQDwLMA8G0KyWM+E8bAAs4iz7LI+2SxvkREm5oWJJNjXwttigUReeFcs0oCSF5D9OsAzC43yfK8MVn3W9VxCd5QP6AE19moASizTXqiIEOs0D5OD8NwjBEb7gEjZsyw02oacuMdmeoAHkbIQsGoLTQrAj0Xc4okUxuMACFhIPcOqZH8Tb5YQKj9AFjkhUICXNiFCAKkQHSAaYGe5qzN5ITH2/rBYAaP6mn0iSJaXnL05DhXjMSInBAXxEZaFbAo/cp99GfZ1sMA6VM0eiRxyB5SSvReqcfYjhNFzxszYBhyQOwJab6a3gALKvAY8g+RjvLxY2jEmz4RItXqifuF+whbJSP3K+97v/d6h3wgg3WvHz4tCuSz7dNJ4GkcvKmQREeOBNPYANy8eGbFQ6pe9ULUeTrWRvpDz7bffPoB4oIm+aS9dUQ8dIDvjSAb0AuF1P3nwXOa0b3UaE3rrM4AfwUVAco4HEkSuxtiFCAnnFJ7IuyVE0hgjLPSkLctnPHay43lhIw7IM7m2uqZMsjAH7QPSPnPMONFr/fe3+U6HkEr95gnL4ZTKQLzMGfqHzOWgT3L3PEKFfNY6mVPXzQUgVGitsaJ/+k9H6zLjLWv1nR7qW2Q1tpYgmdYy4B2oMN+Vbw+jfiqj1U2kXpKNeo2wpqxyhsuMJfeouoVBjEEhur2bxjO0MbBsAkzW7cm8ocOLwHjWePq17USI95j32TrZXowU1hHryZHwBNXtiWHPe2WbiJA2eo9aP4H/VYiQZzepu/ARr7mIF6Hv1vzobv3d3DO65sxN7wME2j7ho3ld2+S4zJHj0XRPJ0JrGi0LMQC7bOKYZEAg8F9b/gAS+x6Ar1w5PEvonefq7+pm13XXB27Fem4BcWkbS8FUumJET10W6YA1pMPeEmBpjrVzrB9jIm7bOfe5tizEj5cI8F8m+9ThhbiXg8iWjTUZj8l5bh/HxpBuzBmDZfeNlV3LdG4b62cW6Vx98N8qU834ADgIuj1FiDLSCtAgc666Xvcvm3+ZBwH/c/R5rM0BiUgqQ0J7YF/9zLLxGNNJ/WrXglXKXDTf2rVkSlenxmpqjdiG8CnjglAjhQgs3UuICGOWz5BXMgdKGVXoDCLNQwj88LoKE2JMYHDgvVNuyiMXxBZwRG6RTV55XnjEmlEhoW3GUR3uV5bfjBnWqbbcFrQgpog1MMb44f/orfeA9dn/ymUs0G/RCTzw1n0GKAY0z/NE6LeEGPrGK8H4IwmOZ2pPvDK1jXHDfGO4QoTG5Jg5aI8oj7i6vdO0TR+1LWTb34yA9t+RGXCrXtEJjCr+Z7gJoK37zwhiPniWzHlaleu9pAzWe5c+qSfz2nxn2GO0ROitG/pl/fcb2Vc2ckjWwDYZMTRGfgwvGQf3MqioM+PYrp1kp+2+b4lXS4RamdI9uphxVrZ79IeekqtLH+t1VT/pbt0va6ZxIVdyMs7KjeyE2PII0w99rImQ/+ENY5gohLF5oJ/KoFOtN7Ouy3ygH2lH+sUYWc9Ln6dMIeDGgm5rsz5779a6a54bR98Zu4Qfais9iTdnqs9T66Q20Elrgn6M6V27p1ndrbzr8o2R/monXV6m7wytxiCJl+i7Os2PsTXF3KrXAGPXidB8xNGJ0HxZ7fnO7GkwgZ01s02nAZucrJqyY/FMmXi8KbwxscLvWQBrLMDCY2FhjeddA0D6dexIwMsHuBSu5aXmhcujhPBOnQS/X70PERJiaE/H8XJt8xoBEPGmsRYLR+WN5aUUhsTzDoAAyrzSQCrvDZAs5AZI5CWnb8AToO5znkDPAkPutR4iPUJkrZW8Z7x8yPAYEaInvGe8rkgzQKh9DGFtucB2PELANk8Gry/vbc7psRbH86o9ALIwL0TA5zz/PHa8k+pFZHgseex8p/2A1RQRAr7Ux7NLDuqXOEPIsc9bOfIgCh8FhMlLvWQiqyVQRvb6wjOqfkSQZ5Vn3dzhfQDIvQt5bfzteXvu2v4Dxp6VxER7jAEPqfbNJUJAt7YA1ED5GWecMZBMdfmcvCQn4bER/ikDpXHz/tMXnlJ95vWlP/VZW8ZaGd5FAKwICH2u94vWRAjpa2XK82t8jDOvOjLDA6J/2sqrTockZamNOGRMH9MvOol46Jt+qsfYIzXazZOvX8ixxDSiM4D/eISA9ES/II9IZKuv1mNy46nmvTYetTcToVOXsRRZgNAhS9k7OaZP5Gz8E+Kfs+2SYIpORnfJHsFPyLFxEXWh7eSnfETK/mWyHOvz2PlCxpFOwxVCjs3LMb2j67mQNUa7Vt511taMESOGSJkkKzLmCEut7yIBjJu2M66ICqKTxs8a1q4pyhMRU68BokU6EZr/Zt5eInTXXaXcdFMpX/pSKRdeuNOjj3xk5/9XvaqU006b38stuRO4MyG8aNbpyl1X91hBhA+xiCEWXvDb2E79tfgAPCxjwuaWeYPWJaNezv5IANEFZoWKArF0EQjarRdnna32UpX0gEGDx0qY3fFybesaARwwjORMNaAXQAe2AT0ggjfRZwAaoIfo5IDhgFSAUqZCYww82uOmz0JL7YNAzO2hcg9LMx1Q11RYETAiZAtIRFLGygUQcx6ctkpSAfzwQiE8PC3IFIAImErqAlACfNY9XnH3At8SHOinbKYhVnSTVyfZEvN3G56lbc4bE55sngGZQuN4DfS7lSOAithpF+CWECbvEOn+tcNnkY15nLr1L+X7jHw8A3QjlW3/9blut765kmUxf7fzMOVqiyvZHhGMGDQQTSTHnj0H7QLOSH/kV48vcFu3O/UB+sifUFYkBGAlxzrMrCZCnhuTqZBe4Nc4C5sFaJEm/dcH4NiYIwEu72d1IGGyWOqXtRPOAMy9J0WfGCPjXcujHhtlGSc/SA7youw582AKcNd1kY/wXG1giBjrOyMXYkX/kXdzi0F2SndreZIBedEH7wrrMz2yLwxOGNPHqRDAuj/13NH2Wu8y9ovknXvaUNO96Hu7piCdy9aATe87PGzewe7XXlsKDybCaM/jFVcISSrlZ3+2lAMHtu51ub1E6P77SznhhFIuv7yUM84o5Vu/tZQnPKGU228v5eGHS/kv/2XrhNkb1CXQJdAl0CWw/xIYAyjARk12/M96jdT4HXAkpKgNW6pBXEKcpvZ4LNpf0YLEsXJJK/chX0Do2D4ShgHeCAQEOUPI4nUSeiM8BiDaLREaIw05HmBMjoAmgtbuK5kC23OIkH6ztrf9b2W/FyKUfU8t+c3/5I+IrEKEgGH7XXm2std2ERFClqZ0UxgwjwaSmTO7/C3kCzFH0nh/XAgrwoBA1Pu57Fc1DkJWtQO5WkaEkCiAGXnifRIKOGcezCFCQvuQMd58ZHKs7+rkgUFEXfTK3JtDhOiW9nsGiTIn6ZG+I4WbJELaOiXvZURoN/reynvOGrBvROjrX98hO86xe+ITS7nhhlL+3b8rxSHzf//3Duwr5ed+bv9fEEtq3F4iRKAHD5Zy6aWlvOIVpUgf/OUv7/x/ySU7pKhfXQJdAl0CXQLHvQR4hABRHh7hSPZTAEASp7AKs9TzdvDKC0dxNtciIiRUBekQJuNZJAP4REKEozlEGmAUBmVvwCKPUJ0EYaxcIdKyDrqP14l13/6dHCmQjGhC19Rj/4pQHO0ClGWCTOr49Gk3HiGJSvQZ+EUEgG9hVjxS2tTK0f5RHhQgXIgoMkYmykE0tYnXgVcDIOWhWOYRApbd3/Zf39flEQphIFf9SuZNnh/jioTYh7EKEaJX2i1EyXiO6UNN5pCXMZnSTURHWdrDQxRPJnnaU9VerbfBnichg8rPWYAhlss8QsZfSKCwMXMHsWvngbmVhAXIh/C36E0NuFuPkD7xTgn/G+s7L6sIDx4dYa4IjVD9OUSIRxTxETbIS49M6jNiJJHOGBESOkcH2qiXVT1Ci+S9jAhN6bt28XAh5cl0qiz6IUqiXlPmrAH7RoQ08qqrZN8oxXaFT3+6lL/7u1Icxn3ffTv/8w41Zy0e6RfY9hKhSOa220p53/tKsSHyf/yPUv7zfy5F1rQTTzzSsuv1dwl0CXQJdAlsgQTs7QDcWOZZh1nC7SWx7+Oee+4ZgPonPvGJIVwGCBWCJYwM0AQ0hAAJi/MMYM8SDYwBVBIGALeAVsiVPQn2VQAqNt0DLQCePTnKEL4krAcxE8YmA599MUKE2nLtr0GAHARsL4rQZEDaXk2WdKHU9kRoA8InhAsgcl/CZOwTAPh4irRTmKDyEBAXECr8C4BN+nX7ToRaZc8dsqFt9kQBTsCjPSnaTj6tHO3pEAYHoNtjlcOHyQVJIjftAZSFnwG2xsgYnHLKKcPeC2Xoq3Hi8dB/hEF703/tRAq03bM+F26IELqf9T/ZOoWQZU+rfWM8VhIJCLdyeQ6B1E+b4dXpHuMm1NGz/kY0kVbEJqn67V8RToUoCcfWlyQToH/qli1SOcigMUGsEEDjjhwit34QAmS8lWkyPToYmpfBOMv8an+kPo7tj3RGoD6kX0gMokGH7UnRD+ODJNAz8pCVVN+1hUwZDxKWJ8yRPiMmCBVZtPNAu8nUnijtFIom9M0enhwpgQjRV+PmeSTHfHEJs2z7Tq+RMJ5Oe7TMRwk//DYmyuHZ0n4EXX+Nge/0Qbig7/VTm+whsx8tOlD32Vjqs/mZLKLaZc5qA/JJt3JUwpjeJbQu+8NaeTOaCCt1maf6QZfpiX2C5qs6GA9qfTffrV/aQEY8jJ43r5QhBLNeU+w3otf1GmAckHNEVh3kVWcb3viS/eijpVx0USnO1/zoR0t56UtLefDBUv7qr7Yymmt7iRDy89Wv7niBXvSiUu68sxSxh49//A7T5H47zi4TjrXI4nu07onRB5bDNltRPZS+91KtMwCNDTXLlMV1t5nJgCaLiwVi7BBDCzPwJE32XvZKZdyU4aUtI1WbUShxxkIDgJ56o+VxpuZDd5dlWzsWZQKA8jyMgR267rujee7vx5iN6Q0QOmb5ndOeZBqs15h1ZEkcK7duz1R2x7EzgNI/oHdONsxlmQKTFZMs60yMU3IcyzSZe61zizIgTo3BsuyWc2Q1Z3xzj/eNebeXPYjabJ5a543vnCyfUzKtx3nZeE31M30yPq7dvic9O6avaZd+jmVJjUcIceRhbOsf67u2avdUJs5lsqjHYBlGci8Sj8ytY5/nXuQ9pe8pM9kDp/Rz1TVglbmx8r3/7/+VcvXVO6Fx551Xyh13lHLdddK8ssiU8sxnrlzkph/YXiK06Z7PLN8LVEYU2Ya4I1nVXCwW2DbL4py8+wC3RdKG2VUvFgNWCoDduTWJ+V3H5F21LSxzNvDamKvvzjSZcz6DUAMxwCxpyIByWE5ZMmyMZcHQP+EXNlMiC6xJXk6sMSxkNhWzkLESyejCrezMGYsIN3gWCWNmM7S9AKyOshUZK2MoVCDx3EgOq6UN1O7lRld3LpZJ9bFiGWOLDesbkuKHFdB5MwAqK2XONqplyupGf2To8WIQ8lFbEut7yYXFxz4B1q5Flz6wsmkPubE2xzpJPgjVmBWIbKST9SwZu4eFjbzomRcQi5z2ttfYs0nTKZuWzEI5Mb2VlWdZwMTGs6azDrdZEz0jixEdmBrbRTKxyZeexBq66N7oCD1iaXQWjHAiFuCkLF11buzlfuPJAphN87He0U0WPdZZ1mo6at7zWkgbL56e7pKnyxiSHUBsw7Y4//rSb3rIuswqyULpM1Zn1mLW02Rr2kt/+rNdAl0Cx7cEpvbDbYtUvDsZD5KGfVva1dux/xLoRGiGzLFyrkvhFVJ9upLNB6ibcyFROf19zv31PVz8wLNsR4CNkA6gaDekatW6x+7npkUqkMEx8D/2jEVRiAH3uf4gCMCbsAgbQAFv4Iy7PQRPWIX4V/c4FBSQliLSRsv8DYADb8ajlodwgNyDTNlorGyEkhvfD5KExAGhQKEQmQBKlinPy8iCZGiv/lo8AXXufyQJSQOitU/bWmt+MrogYAiObHxTKZeFkCgb0V3mgTIGyAu9QkiFeQhzQQSEXIitFpZRk42k+RR+oa/iu4USCPdRn820OTuitaaNPSsu3LNAt30TrGtAu3GrZSV0SHgFkuQ+ZE+9Y2SvHrepsZ3SYfPUngSkdZk1UBl0Uh1CQlitxV4j9vsaQvBPnUFGjSPiEyKMaCMziBpjgcscQtYSNiIcAnGlh8baZnn7NhgWhN+MXdmrIITHHhg66TP1IpFT55WtY+3oZXQJdAkc+xLwvmTYEb7oQG2hkQmZO/Z733t4tEmgE6GZIwZgiocWU8pyDfQGfAATLLlANM8A74/PgGCx1iysPB/AvhzxwJYYYjGcSEEOVwWCeTVYzcWJOnHelZhrwBEwUqawLXG2zlcAAIEaMams/ACdGFnlIBlAsgWpbpM6tVm+fO3UJnGp7rH5V0gE0jIWMlYTIUASeOVZAOQBZt6ZliC5R4yuWHBpkF36D9AhQPoiFtbGyLHzlQBnAA0hdb+/tY/M9B2Aq0lIfT9gG/Anfv76668fiNyqZw8hQdrJKk8XAqJt0gb8FxEYMkbokBPEAXFDpFjjebroB9kA5OmX78jHZmikDJELQaI34pnthxDnLZabdd/z9JK3zZjWV7xIzqdAGBBreswTgOAjEGPjrYyxZ7VN2APy40JIgWmEtJYVfULkfYeg0Ekkamzjbz1uCB09VgcvFvKKeJGjeWIu0ll6p7/uoetIAJLI6yVmH5FtdUp/eE5yjon7c1aH9ttjYR8DGfoOUSF75JH+8B4hjrx95C8GH4kxn8xNqWDNRfeSNTKIqE6RLPrAy0ivlGs8zBmemikvlXkoAQDiyduq3dqqbeYC/RqbS+YCYuq69957B70DUkKE6FC9pmkXHWd8oTvi1snV/zyiCC6P1ZEgkDOX735bl0CXQJdAl0CXwKgEOhGaqRjABnDDegxIIBnJZmKznpA15zogAcARAAUssJIDT8BuPEK8B3Lbs+YDLfFUALx+AFR7aGpQisjYICdcjAUYsARmAGzl2NgKpCMJADmwqA5gXflAUd0mB6ppmxAb3g+g1gZXwA0gsgEvJ4+3IqqJEGBLDsAnq09AOWBYX0C9sCcAmJzch7AJ69EXBE/bkcnsl0HUELKckyAbjA2QLOQIFzJkMyR51B4UMe7ucX+8L8bMJkqklEyA6ISSzVSBw7JOGU9gH0gFQoFAJG0MDCIt5JkzMsgb0DROCI720BseKrqEVAKoOSCNHHiyPF+HISoHAUOEEVvf8SIk89EY0dBXBIqO8Rq5R9uUQf4Jd5ySSf0snQTc9UNYmjKNJ7BcZ+hCSMgG4ULq3c9a2GayybgB3owGQg7pljmhLn/TFR4PJNaGXveZlwiN+cDT5W9zAdERJkinWk+dfmgTjy7Dhvh1MsyBkIgp3Sb31uuHeKnTPOFptCGWgcMzORBSTDwShyQgq0IzjedYGCkvjxA39ZjHybhFR+iYeTrmpdEO/TBn6Tm9YbBRB8/QIiKk7TbtkpF1xjpgfMwbc7Re0xBRawk50S1yQ7ztZbMmWd/qgyPnzqd+X5dAl0CXQJdAl8CRlkAnQjNHILH3ABWwy1sD7CAPNtOzjvqcJ0RGGoQJOcpVh8b5O3tfAvAAYeSKS3kKwCiLZZrHAMhnedYu9zvNG0ABcIAm+weUpXztQXTqNgGnPgNs7IlgEQbaPJ80qkjDmEV5jAjxBrDOIziISUuEIgegn0cA6GLB1x+kLG0PeEcekCvlAb1AG4AG+HoeuQO2eQCAt/oaIwPqBVJZrpHPHKQ4c/gPebqSjhSxA/5lquGVUt4iDxNAG6LgbwSIVwqwB97JuvaUxINkjFjgeRTsZ8qlfv0XKomAZn+UfvKqAM/2pAHJiCW58TKw9iNuMlVJOZorKVhzKN+YXHje6meRGSCe/gkzIw9ESlvoc2Slfh4WP/E+CZdodYuxofUWITI8ncA4skLPeBa1194tOqHNyKJ5QS8QEx5CF3I3FmZo7jAW+J6nNeew8BgiOYgFo4P9ZQgKL6B5gnwZRwQdGYiXzx4488Ic03/lI/xkjCQhKVPhjjJy0QmeIMRGXbxsdAvRJPMxosH7pK88bu6j21LCkrc9fMZnjHjVYXDqQ2R4v/yt/+ZTvabpg7En+xgsGHXokPWFN25snZg7t/p9XQJdAl0CXQJdAkdKAp0IrSB51l8vfRZpllTAARgCJITEuZJTHigDpli1gQTgNB4hAAWwAJrcjwQAxQD6GBESEuR+gCohPUiLvSkhQkAoUJdQM2ANQOK50FaErW6TZ7Ub4JK332XvEWs+qz3A0x6UF1EtI0L2LQD2uaRxZeVnmQcQgVQAFtAElgF5AIwsZXBxJWyOx4WcA+7JIX/rM1Bsw3vtXajJgP4AzYC5TZG8S2TN0p89RcoEpOtECa1ahJgA6izhLl4U5QKgvCuLwKC9TsKLtFffgUseB8QBieDdQV58h1TTGyRJe3lKENaAWvUiXjx2ZAoQ83b5vt0bVfeDbiFP+gDA0oEk/0A46AeyiNC219iznnHxpPBmMQ7w2I3Jit7ycCBDdGsMoLfjpuykhkUG6ALCQs95sXgYA/brZ5EG8jMXJOegW+0VTwvvVHSnLcPz5MugQTY8TjxIPkcq7bXiBdIuiTcSKonQJekBwwISO5ZVSZsQWvrM22VOx+BCBxBf48qQEc8mPWFAoKt0isGBZ9MY0Gf1mRfm/ZQnqd0PhHAhpsY9a0W9pqWd5q3QRP3n+SPn6OsKy+hW3mpO8eCZa+bzNl90yTyib/SiDWc11xiSvK8YZ5LAZNN9mmrXsvZuul11+dYPiWSs+UJh95JJbdPthg28kxmxxtbkvdY/Z1w23Ya2D+ah9YvBjvFolSt6bx4Lv2ckzTWnr1N10RltYrT1nt8vndlv2a8i62Pt3k6EVhhRk5SHQqw/QGTiASNIh88RD1ZgixcQAlzE4moPgAxn9isgNLxCQBqrvdAZk95nLMuAevbRaB6gwvLMQ8IS7QUolAUA8x0LLpCJpCFbLNqstYhVPCEAVt0m4NDeAIkHgCiWb+AKWPdyFb4HsCJrQo0AZFeyxumP9noJA0baBgQDxIiCz5J9C/gW3oToeDnbMM8DlXMIWNkBbf/zDukDsuW3shAd5ygoG4D1t74Di7wCspUBjIgFAACkuYeMLGLGA2DMnpmcYYCwARSAJEIwlf0OsBeuBPRpI2+c54QhCSEClsna2GurvU7tlb0vCClgC8jzANgDom6AhYzpknbxGJIv7xyPE0t/LvUaY2GBSB6QzgvnfAFj7LMQ7zyTwwONN7mSCxJMFoC6/40/WWojIoug1yC4flZyCWQDEUHqEE5g3hypZYUcIdbIGu8V3dfOVlbGjezMEeSQjhhPXlL6gUjTYQdPGntgJh4aBBQBZKCgr3SHYYKMjQ+Z1P1Rl8/oorJCgJWhfGSAdzd7wYwnfUI8yYZ3CqFFJOm0/8mA54q+MiyQI0+SchAmfSBr44o855wZoY3qVadQWvMrIZM+o5vqMre82MlOX6wDiLJxZzzwDKOC+5SJONIlf9Ot+nBOOqdvyrfuaIv1Qx+RPeNXr2nWO3ON50pb6ZaQOODCGjEnMcUKy+wRuZXe8mxaz1qPvDVH6CKdb7PwHYnGkjtPrznFmNRmePRe8l6wJjMajHnnfa+f5oD3B71elqBlWV+n2tV+LjtmLc8YC3lSkXTtMV9WBcKL2pc63EN3hR5PGQqW9XO/vmdQsbab31OJT/bSlmV6pOxNt6Ftf4yWY/Nwjm5Yk61X3iG13qev5ssqSZ60z7vRusjwN3WW017GYerZyN47BuZY9RpLtb9qGcfL/Z0IrTjSY+dUjJ2j0H42lid+1bNSLBKuAHZAGTgEuHwWQFLXnTMhfDd13kNtrW7vWXbexVzxqUP7p84HSDmr1jfWpzltWuWcira8sWcRDaAaickhanmOZQdIRixY9nIWAlCccz+U2Z63ATgjyZsOParP0NAOZEQb4y1aJM9l5zp4ttXzRbIaqys6QYejq62e1O2oz5JAkub2p+1LPc7GCflQ3tSYtW1a51xaJuepeYM4AfIMH4s8lq1OL1vTlrVnzhzctnuynrZEyHjzIDzlKU/Z0zkz6+wvsr/M68cwIZxxKkzZHjN9XhUYLurHVLvqz+lh5CmRCIMV4s3zSg/tb0M490rM0k7guK6DB54Hd9uJUMKVGV03QYTIZ5ke7UcbWn2amodzdCNJkcb0fjfZbtM2OrNs28I657eyIvtFWw2m6oQ5ePVhjqn5v+72Hs3ldSJ0FI/e1IJxFHfpqGw60MjCas9YTjXXEd443h+eBJ8DJssO7AMwWSt5oTxvMZtzTtO6BMcK5WXCu7AJS/+UrNbV/racTfdnU+1eR7ms4KzvvIn7qUPraPuqZQABSqILAAAgAElEQVQNwmkBaGMuHEyfgRceSV4//+c+HkZgHEmn6+Zl1lNzlqeerjLcMCbJCChM1WfqGXs+e+F4HHnyeHN517NXNHXzECIACAFPopCbeOSTzj9HDDCquD8kVl+E6WgPD13AvM95Sd1PBtl7uogI1cBQP6f6VY+FPiDXwiLJOGvEonbV7U14q/aLerBuIim8jMaIB5UX2F5bRqCENPGUCm1WL9LPI+9742ccM75jRiuhUnUdPKKIEE8ukmQsI2PjS2f009jUYVDL6q3HgIdcNIjyeK61kwHI/l0GMG12P7Lnc95eekAv0s8pEpJ2COkFeNXjGX+TnXaTU0LF9Ge3eqTdvMkhYxln2WqtK+1Bw6Ji6j6krbyWxlB0iXbTd7I3p1qPZuahEG7jLPtmQtxr3cg+XXNX3+17Nt+EkfOWq6ue+9F3BgRGLZexYUw2x5XTHvSuneaFSAHv5BhJ2vnmf2H/jCWZh8ECrU6JhjE/eZiMizkgKqPVQWuAqB3eUWRmlXLMr+yxtv9z0QH2q661x+L9nQgdpaMKJHsRAjtSbeeckaO0O8dsswEqC+3chciLnwfDQm3xa7OdHbOC6h3rEtilBAA+2faEDwMUABCjQ8JOrZFCmO2fAortdUJO7E0Utmu/F4t7ABjgZ++XME4hmhJRCB1kFQa2xp5Xn/AZ81zIqzKE0gagp42e9RkvbxJ1qF+om9BISWHUBUxqUw7s1jd9FJrIu+x++7UQISGgwlYZTbRbKI33wTKPUIDhon7VnoiEL+sXb7UQW3XyLE21q/2c58e4RJ7Av4gGRAixAgrJjmyEmAojBW4RI58LqUMWhV5bI4VSI5wA6FiSIXI35qkD+UrorlBaAFtfhEwBokJr7c2zbgs9FHKaEO/sjxur19jUYyBUm2FM6KhQbaTNGNpjIjyeHISX6xudRZD8Fu5MDyWVQRBqEpLpkXZol3ocM5BEJ0IdAWZ6I5X+XvUIiE4bvI+EbwsPl4xFX+JtyDlzCFLdBwTFWAn5Z3AgW/ciRcKHzQf9zfl9+uh/Y0S3EAyJn9SHkNB9uiHcl2zJlM5IPqTPiLSw6yQHsj8Z2aBH0Xf7g4WbI1k5RkCdQuq0A7nPtgfkxnwSnmxu07F2rOmgdtrSYC4jjcaXnGx/aHWKDtMtIZpC3rSP/vmhxwi6MH7rmNBI/TIXVimHPiFCZKQNDDObMGzucsneuse2lwjddVcpN91Uype+VMqFF5byf/+vzTKl/MmflHLZZaUcOLB1wuwN6hLoEugS6BLYfwkkJMb+EuCSQYHnArBgpQYIgFqAtCYItVcd4ACAARNAy34rnpip5DBAYJ7PHk6eh2TPlA1SXbm00V4cZAURq0EuQsZCDvggQzw5siGqG1gEpoExQEv/EtKElPgegPMDXPMuCIkBkud6hHIMQu4fizZgEddGbRdOZ+9ljgSYalf7OeImC2YO5GYZT8ZQ5dahTUCtvW4ILBAKCMoIam8bi3+8FMtC3XhF6zrcDzjHOxV9QJh9xhPBGv//2bsXWP+uqk7gW20yZDISIwJSZRBqyLQEkEK0iBXb0kKgBZoKykgGoRkeGsFYtDDVgqJtkQodkUerKVLqA6SWltffFmiEDhShfwrhVSyMRaSI2FSmmDjpdCafc1mdxWaf3+/8Hvfe373/fZKbe+/vd85+rL32Puu7nvpmPcgWvbxm0e/YGhCQxbAaP9BYP0vhJemNuQE3hHf8BnyaIzDbAkJhKQKo8EJeK0I60EAIx4ur8hHe0g5a+0FHoELcJJ4JS3OUvBibA3DEUsMS5jdFAOCHH7h+ZcBtPixJaAB8x9oBw7FWwChQYt/gIftP3GPsb/HEYikzb2S+Y+mxFwFOfCY22r4LsMBa4390tA/DNc45Yk3r/WatgURrDVDjHf1xL9dHzVP4PPZA3nt40B7WDmtbZOEd482xdiJj66z9v22nNNn90ktLuf32UiQqOvLIUl772lLuvLOUl75027pdpeHNBUI33VTKYYeVcsEFpchABvgwZ559dilnnFHKNyutrzL5/mynQKdAp0CnwN6nQB0bQDAj3KjfRGgj0AJCWZjKQIZQRahX2yxSwkemvilACLiROASQAkBodX3G9ScDoajd1BKMCX0EKvcQhAgzIcQTDglOIdgEEDJurjO1wDMrViLGM2Ve2cpCAKe1jlTzNPR1/2PjyrEoU4FQuP+hBReyEGpp27kvrgKEIkbInEK41t+s2KHaVS3GM7YGGYC11jv3xWqlPSAan+LFANR1jFAdO5KBEP7F68ADIXpVPspzZhlh/WO9A0QI+zl5yJQ51KC0dfLk+eSyIHnvUlSYI6sHCxOrIJpx5cuKjjEgBHziIcCJZY3SIlulWuA5QFlLweB+oCnOmADb1q5VC25s72UeBIoDCI3x5lg7uwaEgJ2Qzw8/vJTLLivlv//3Ut70plL+5/9k7tvIl83mAiEEPXiwlHPPLeW000p5ylNKueaaUlREP+usUo49diMJmgdlg/KPppnkvkYDsikX8zkNnwOtjh8gRPC/DT/aTRnzlHEYN1cRAbe0TnVq2SltrOueTRrLuubU2+kU2EQK1II/IZ2gxIrCJ7+lVW4BIWe2bGVADJcpAtcUwOB+WRhp8blEidOog/2NkWaY4MxqU1sICFo024ANQMSawgWaZpw7DSDE7S7c0QAvGnWuR4Rm7l/ObtpjgCwEwqgRReDL7jFT5pWBEPdCbkqsJlzeCPKsNLTk9bgI4MBZ/TmXJNaPKRYh7x/WCIK9OBGCN0uN+fppASHCIw1/jl1pCbUtIMR9C4DlaqY/5zfeCZqNASGCOytBvQasH0BtuECyVhK4WT+ygK4fICPS9ce6zQNCUaaiBYTwDJ5flY/ICcGnYoLE0QAMLEXGF5acKBsybw5czViA0AJ/tzKbTQFC3CiBDllBI14psg5OAUJAFTdCY5CVj1Uvy0HiDKMd6fRZnpQxAZ5Ybeu1FruUgZC9aR9ShJhPzVNKILQsQnjBWPCHcyQs3ObW4s2xdnYNCHk5XHhhKTfeuGUJ4sH1qldtWYg6EFrh1XnVVaX8yZ9sEZdF6HWvk9Nxx5AlxuTTjDkd+vxiaR+8CBwQ82o0EMgdSF6SucBqTRH9YH6HpjStahw4eC+//PLBv90LwUuRS4IDwGHkb4e8zZI1M14WDkJ+uEzE7uXGoLK9w1NgJXOtTFLa5zedTdO0frR2hIgpYMgLnqbImPmi7vZl7A4N7iQOvLjQE224vhAYmL8JB+EDvsy4+TLTLkX9HC9rB2UIQYQNByF3hTyW6MsLhFYr0o4vM4bWM144+DZSYHOZUGcGv5o7XqI9xBsEijqjGBcULwovgRAqWp/pW6ya+UodTZiT3tuFF2jPgFGgu6bNuuba2zm0KQC8ENAJYcoGEErxOMAg7gbfit9w9hFMuFU5TylKABjxFZ4hcBPMnJPcU7hP+Z4yy2dAB4HEuV8/793gGUHXXGPsGYCKNcreMkYlCQAdzwIIhCr7Typ8ZwR3HSCDQE6QMl7nqnE6X+xh4EJKentTUhUCqWB/7RIK7UMuQdrSj8+BM2e9uISoGcfFTR/oYuyEffSr5+V9FO84Z5lziiALSIg/0T9BFJ1a4yIc5s+NB428W4AlYDRidcRLeN8AVqxxfhuzdxx6oYW1I3Qaq2e153157bXXDme+eC5zYTWKcyuEdPFA4lIoylgvxIegtTaMkasUawe6cmmybugW7wfzb/WrL3wD9MQaUHxyB0MvVooQvAnb1t27Xj/e04RqblV4y5lJtgCYrDn6O1fRl/XClceBdsasf4I1HmYFJSNobxU+EqeiXWtsDGhHoI+YNsA7CqB7t7qvngM6GAMZw/eKV5NnjFV5EaBV8eaQjfCl7/RL5gI+0AbdWdWsP97wXvE3fkZTtPG5eCH3ivexf7jLoRf6RSwbWYysQllg71E8mFu+IkYIcEcHgMOe0qc1qteaS6A+gSdrzQrkXrxjvTNPGRf5C69aJ/zqPZ15kDxoTs4g+1sbEidMbYf7ITqSAdHFuID6HbvuuKOUM88s5YQTSnn840u5+OIOhJYiPvBz662lKNqImKxDhNqPfayU5zynlKOOWqrZZR6KQEAHmk0p2M4LdkqCAiAh3CFmASHjCq2mFwWQ44XqJUCg9VKIWjAOTpvJi5nGx0aprzrdY+Tnt+n5JtvMBHB9Ag42u4PfS8NL2YHiAJs35jhcbNQ6+8sytF7HM7WZOtrMNOFXPHVdxsbERcRBC0R6yTq0AQFrE8BibCzrmOesNgKg0WjTZjl0vVgIDzSyfNO9hAl4XmyCwuPCH4Q2/BZZqVqfuR+feBmjJTp4iUvH7cXigI8gzRZttpsGvf1DmwK02UAOcEA7W1sK1kkdPO8soF0mCHFlIZg7FwN8LNJfTgGfrTgERPtSEpVc9mDsfn3O+m6RMbnXmeddQsAzZ7SNtPatcY2NN/erTe/YscyG0caUdNo0+ZROgupzopl5fSwynjGategcn5lb0KeVOdR9Au6DBrPosciarZOP9GstrHttXQw+mzoHe1M788ppjM015CLvHpcaaN5x3mtTlbHOBqCIEiQXZG/xgrPDFeC6pmu857XHklN7oizCf/qJkhaeoxyIM2CRdhbZN4vw1Nx7v/GNUi66qBSucTy5/u3fSjn//FI+9amtz+9+97lN7PQNm+sat9OUmNOf7DaEPZoIVgWI26aX/YYJHGghCNKyAy6077QbrDVeiDRjspSwELEqZd/x6BooiSwmtJiAiEBfQi0tB+E6UjLry2GZhe48hVlAyDi0TZPkJZ1ftLT7QAItqPSPtKpjF82cwEkaxRqMsUhwLaEtpEmhfaEdo+WQ8Qg9HRY0bjQVsrsAEZ6zgRXElHYafdEb+JPliVaU7z/A5gBrWeQcSrRPNCHWgzYxsjShP02UA40mT8CpYEjttsbqpUrzaawsPcZH0GGBy1YXNKSx0RfwqD1aIWM3Hpolh2nNL0Coz2iTssBEkKINRTtZX8wFGKEh4mJp/jROAAv+Q09AneuNrFQZoNU+5dbeQUtIYzXzQgC089WqL1F/hv9ZedABkMKTQJeXCiuTl2W89NGGVhE/cxU1J4c6IMV1h0bXmtBm0+7jp0hbDFTxFdcfDTraogHLJn6lkEAD45h3r36Ng1ACtE15ZpH2uY/YF3kutKAuaVXnzdvzrHDx4t2wY7APZ4QCLAysOX4IQvYcbT5NLDerfm0/BexphbvtVxm3+rV/KcCS4vJOJheRHVirvMemlArw7vEuZREck6EWoZ53PFmIlXMTii4vMvZ+bykdCC3ABVx+vNwIx2GuZEkhfNGuewGyuDBzcougHbThmN5tUO4E3ApyrZncPSBkIzHXcr8g9GmDABxAiCaCIEsYJFyOaTJaQIi/N+ABPEQVeeNjFeDC4UVifrQsNjahNqcPrUlFCPbiAVqAtUj1GvexLBEI9Etgp7ExNwcQmgArAACNh34IEaxtAB6Qw7SrbcKh/9GAxkV7hGQHTssaZuzaNxdtew5dgaIoilZbhFpj5bcNpPDPB1iAMYct/37C6phbHOE+sjxFf2hl3Wp+ATRpL/UVqUiBHOsPRHMpwE/oQIBnxXM/gZo1zpzQg+kfoOBeUgO0VnAtN4PwVWchMv8sfM8DQl42gC7LqLWN9vC49QMCgTnrBdiGWxwtrc+iOCkXBcANzSgL8Kf4DnwSbhlcRCgV0Mjewbt4kxsKnmXRCteMKfcG8AcG8eCUZxZpP7SDeS5oO3XePWX6AofyhtyKlyixgGCCuHOa4gYInlXIdkOG34fRKbCnKOC96p3l/U8pRvbizshNfd7FOuydzl3be3MV13h9aYerGwWtPU+mmWqVmjfW/v3OUKADoQXoXAeXRuArP1naZYJxZLSJasDADSsSjTa3ulkV3gMIEc4IswAJC4ONDkjFC3VeulBTagEhwIBVK2JVmKeBOgCFxYLl47LLLhu08l7swIP5AEmty0EUAjBBV8xNDq7N36u/QdDVJqsMQZkATYsCzPnOYXLppZcOB5MDhdWN6x/hlyDJAsBaYB7o6MBpaX+yOxqhN1zgwj3LGFtAKOYSY3VYsqzQ5LO+ACqxBrPc4rg1BgCy7uaGFg5dfc/iF3SutUsAlMMWIKIBA7pZnVhDWI2sEasjqxFQngGa9lpACE2BqrGK2fOAkDXkhsC/GzjEU3zs0dDFRQWYYS0EjLLLICuX7+wRICbztbbwYvjDo4W6EECEveDSHh5gXbJGaiYE3abeG/y8Xe2jaz2XRea9wLHUb+0U6BToFOgU6BToFFiSAh0ILUC4DIS4vrD+ECYJoAIAua1x/2KBCA1/xAgJ4mX1IBTTgreuDIQIdzTfBDsCfwYYU4CQhA6sKwAKLQkrAw0+AKHQGnOwmB5zImSyYAAiCp5xc6LRJMRG8GprvNom3AEzNPQC81gyQrDNQEg/LFgEdW4kQCFwQRhmoVJcTDyLvwEeQAwNWUVYX1zcnwjUgJmgXnRnAamvVYFQjBXtaXS5ZBkvUOSi7fEZF0iWJ/NFP0DJHPACS5n4mkgxKzjYfGt+8Zmg0wDO2geC8RYh31y5MAIG3PiAIaAHEGLJAWK53rAeoh2QwLIWAcgtIAS0S57B4maNADOAJmuu5wEhfAGcAdM04RJQAPwBTM0BbVgb8XHQxnhYsoA4Vh5zBPQDeAPj3Oqi/go3Sm6a9gbwI06AuyF+8bw1sp/w69R7g18WeWaRe1tzQdup8+4WhAUO5X5rp0CnQKdAp0CnwAoU6EBoIvEI+bICEf4Fnas6Tphk4YgsOiwYhEOuSzTdhF4CJSGaMCsWRtYfwiFBkcsbcECw5uIjgxvhmYsZ1zrWDK5ZhGlgg4DkOYCKaxxLgPgWoIB7ERASF2HM96wBwM3BgwcHQCGTjc8BGK5FhFSfEzQJ+uJGIqMK4MRCAxCxFAEouQ8CKSsH1yIuWnUWPUI24MIiw/JEuNUvGqKftrmKATQ+0454FbFB4mX0SchmaUB/GWjQm/ALDAIFrAfmBOC50JEmHh09ywwOmAKSwCvBWzvAJcsbwGn9ZIWpxxpZ0tD4wx/+8ABkZCji+sIiJKbImANkRra4SPFqDiwn3MVYcQBPVpTgFxZF8zU+MUwSLgBQ5shaJqMTy5i+8ZQ1RG/jBqz9D4BxmQOAuMaJZQJ0gBD8gx5AB/DEzRKdgBU8BuSJLWJtZGljScJbeMF6yExl3BHbU3/GSieLDf6Iug5AGD4HHMTB4T1ZCNEGeEILY7YegLf9Auxaa3F1+NjYgUPjN3Z/mzeXRBZCz0eFcn3jZ77e5jDlXrTVj/U4cODApGemtk/R4VxgcYu54Bu8glfnzdv5YJ26e9zEg7nf1inQKdAp0CnQKbACBToQWoF4HiXwARuEy0U0uQRgQjUhf1a2NRp3QfDh/tMaruBzrmYtt7uxzCGLZm0Z62NWRqLw4WW1iexCxg9EuCLbEJc11g3pI40XIBMDw+e3NX/xQZFJJdrKdSPGlrReq/zs2Fhb/QMdBHSWM77JrBjctAC44IHoCyjQT2Q8msUvdV/z1p5lj8DMZUwyCqAAsCSAR1rTqbSY19ci28R+iAxdLdos0tZ23LsIz2xH/73NToGdoIA9LbbR+eo8oMCZEkiex0bJQ9nhfGWp7VenwHZSwNnMFV18KQXtlPId2zmeRdsmv0hGxb2eF8R2ZNIlQ1C28qzhik4JWV8xDl5KFM27WU9xURruxv0dCO0G1UsZrDxc1lgBVrlYPLiCSSiw6Etuar/L9gFc0ISzBsy6WMvEBbnPQcjy4BBsbfCpY170vqljXbTd7bofOGZJkoFQIgXAmiUJGO5Za7aL6r3dTaZAqzjjJo933WMjGLHgUiTJYsqbQPIGlnpusC7n3BSlUYwNEHLOULCEu2pr3OumfV3MdAqtvDtYvlljWdtdY+2otUORxHNgSoD9lP7re5aZwzL9jD2z7jVZ59hagjsBnyJRLSS1nsTGLiPTLDNvru48E3ha8MJY9qJ8oCQVbsBrZSyZ1bLtx3MUjDyO7PeInc1togHPB14X2zmOVeexKc93ILQpK7HPxuGlzM3LxRVtLOGC77lHcQtk1RDnwtKyHZqUMRIvMtZNWiYJCcQIsb4AjVzxptTa2KQ59LF0CqyDAlw8ZWAkGCxTt2cdY9jtNgje6CBej2JEnKFsmzTTBD2gRpatRTwXItGKAp9jQGjdtOfiGvGti2bfEkfKCk8AndUO13Hu1ovSY+oarzKHqX3Mum/da7KOMY21UY9VLKWEQ8sAoWXnDYQBF2JxV32HRhH17QQgUXNSyEQLCKH1ToxjO/liJ9vuQGgnqd376hToFOgU6BRYKwUIMWInWS7EY0k5T8vPhZXLLQWL+MaW5h9AkIyD5RqAoIGmTa2fY23g8kJQYo0lcHNB9TdXHs9GWYR43iS5pNUFNON7bUp0wr1V26w4hDHuQBRCkeY9xkhod08AGfGWvAH07XPCvZhE7jKyYgJC4v+k/aepltVT3F4UYzVHYzCPWvPufjGTXH7F+InpBITicyACTVnyW7QHxNAVvWIu9by5FVs7/ZijcQAxNOoSzoSV3njdo09rC+Tk2nfBTNq3LujAQ6JuJ+aoTzF/3K+CHkFLdLSOuXAmWqIdOkvzj4/y+sSzvDt8HlaBPIeavp7hFWL9wysk1jnTLNPb3LnI4zkX2uNxruJ4zLjwxth+iDXhJtXiS6AXTawLQIHf0DqPVXZQ40Tr3L810u6UNc60aI0V34gfFottX7ToXdMOPeq2Yi24kdnfFIdHHXXUwGPBT3Eu2AfmjK/ue9/7DnyEXupRGU/ee2P7O9YvahrVQAh9jVtb2reOxgPUSPyDF8OCFG3VaxV940f04U0DCAWfxD5C4w6Epr9mOhCaTqt+Z6dAp0CnQKfAhlGgJUwROmhLuduylHCZIjTIrhgX0CE5hQQXhFZJQXwvMUf9HKsroEUQlWGRkE2AEddI+JSgRHIZwg03NNYplmbxObIdhvBH4DIuiU0AHklvJKeRUIfVHHjhGkyQ158kNNpm2RED6F4ZP42X8CTpi6QxaoKx+NCkE8AIxxkIsVBI9uM7wpQ5ahOQkqhEApIAimhnDgQsgqL7FKEW6ylRi8QuLvPlhqevDEJDkEVXdJf4x7P1vIE0c+IxYA1ZgVgBxDVkEAGIuVil9Bmu1DUbEkCNT7IRCWnGgBABl0scAOe3Egd+mzOXJnQLPkEL/UtyIuW/OCvr6X4xU8ZJuOWKxzWZII0WCkS3gJB5+lzfaIL/JMJxSSiUaSYxTBQOjbnLSmv+gAdBGMj3jP6t1RgQwovqIOpP8XIxxeYaa25ckZQH2JHJE28DjHms3MeARGuHZyS40SZ3bGObssboFCU8xoCQhDlihNEbD6GDuOEW7cIiUrcFcJgr11C0RBvjxrOZh6OkR9QejIRSXEuj3Ii5ctkDElv7W+Iie0+yKXtNwqYMhIzNXkcjgJZiIYqPozPeBcQk/rE29mS9Vs4x+1ZGWGeHvS/5knMDjfI+Mid8TZmwnZapDXsVLD2czQVC111XypVXyiVcCn/fn/iJUm65pZRf+qVSzjmnlAc+cOlJ9wc7BToFOgU6BfYPBYASgICQQrPq5U/wIFgTGrjMASG5cDABltAr06AYGEKsuJHWc4QSQhThNwoRx30AFWGW8CELJwFcrJ7PQ4AyJlfE9hEECcwAFmGbtSXcXIAnAif/fpkvub1yF+bzT4gnTMkUak6EX1YgmmRaZvMP4Tm3mbXD3Glp2tHCeFh9CGdhaXIvQR/oIPQSJAniAJikObJNshKgB1DAgpFpTwMv46Y5GwthHY3NN89bpk7PmysaGA/BLkBBuEYR/M1Rpksa8lmJibQhu6S5mwdw0XKxyt9JBmGOBOSwSmUrXi6bof+gh8yVSjwQTgnjAuQlPzJn69TqmyYfzwFBLEzAKcuF52qa4YfW3GWlBPhkoQRCjQ9Iyy6PeT8ABDFmdNEPoKiNKE2B5uFuZSzGNzZW2XGjjIM1RnPXImuc3bnqvWs+lAF4wToYu9qGXDxbtEOnuFpt4TugBt9SArR4OGhkPY0tlyjJ+9Ma1/tbKQd7VWwR8DZmiQn6OkvMJehm/J6x1vacfR2uqHmt7DlnA7CEv2J/28Nj+2hXgBDZ/dJLS7n99lJk8/2O7yjlXe/akuWf/exSHv3ojXvxbC4QuummUg47rJQLLihF3Z3HPtZOK+Xqq0u54ooOhDaOlfqAOgU6BToFdocCtQBEAGAhITQQ5jMwyi5SsqoRsCWEATpoclvP0b4TYEJAye0BPLTJBGkFjrkr5bpvNUUIN9LMS1cfQo8aXAGEWGkImuYA2ITgFO3E94CXemL58ylASLbSWWPMc9N2CNGE52uuuaZINED7zIJjjDUQ4kpGiCVc+hsQMrd63lzYAEegK2dFrQGM+wBKwjHQROiv3Q2DBssAIdaV973vfYNWHSjBM2Gx0G4WbI0z6PGIRzxi0MoDPuLSctxGDebmrd0YzVpzZxnAH1E2QVYwQn6+8n6wPoRm1g2C+ljcVx13MsZnrb2m70XWeGysgFVe/8x/6G3eNd/PayuDAZaZFg+3gFAoOoDNAB34pN47Nd3mAaHY5zUQ8r+5scC21ooFOOic+5QQRVmK1j7acSB0552lnHFGKUcfXcrhh5dy2WWlnHJKKfe9bynvfW8pt91WyktesjsviRm9bi4QQtCDB0s599xSTjutlH/370r56ldLeec7S3nlKzsQ2jhW6gPqFOgU6BTYHQpE4WrAAjjgBiTOgFuTxCusAoSgXPCZdpWgycrDpYXbC0Gs9RwtOCvMPCBEIAEUaHbFftSZw4AsFhlWJS40AAMBhiteCEjqdwFlap4ZF4sQ7X3UBdOG57lD0dzTcvshEAFggI5rlkWIdSlok8sReI7Gm8saOqAdmqGRH1wMRnAAACAASURBVIIoEMcCFVYBgjbBLWhPs23exsIqwrXKvfW8Wc08w90J3YFRVg0uWtyQ0CVq6anLx9WHdh8oErsBwGRAZH21B8yERSjaqctP5IB8a8Y6w83LOsjCyfoV1xgQYgEwByDWOpgnWnE5E4/S6tvnxsayETFXAcJrmrGwsGTUcxdXFG5u2gCUWRZrQBBrAiThH7FjxieOBO+wYrI0xlUL9GNjBWxZjawviySa63+RNc7rVu9dxeC5htmzGQixCrVol2uu1W3VoIQVuMXD4oKAbMA2LEItIMSaVO9vlmaKEMCUS2y2IGZAXdO3BYRY+QDx1lpxOaU4cGboM9Ye3+CV1j7acSBkwS68sJQbbyxFWu8bbijFOv7zP2/J8i9+cSn3uc/uvCT2JBCKQV91VSmXXLLlGvf1r2+Z3H7hF0r5+Z8v5W532ziC9gF1CnQKdAp0CuwsBQh3hDNZxrid0HxzFxFETJNMOOFSVmv6WTUIsSw5NLFAB0Gkfi6EcMIYYUnbfPoVx+bTT/j3HKAkZoPriiQFLgJpZKIiDBFA9QmIEcDEtAA24iGMnfBLUCVYadv94my4+LlHIewrrriinH/++cPnNNRiIAhJxuNzwiHQgCYEdYW73/rWtw5CugLRAJYxAo0EZS5BIZwCh77nisNVjBacFY2gyCojVoM7DqBkLIR6lqigPfAiXkIqYjEaBGrjAPzEQ8S8xR0Be1zkWDVkD7UG6Op+c3M/CxWLi3gVIJCwiT7GIbYqLu0aNwBqPMET2mHNisylki6gE4E7QIskCNZLPBZAyr3OhUYET/Ec7pUgwPpKNsAljsuetccThGT0En/C3S7mkPsG1gBCz4gTIcS6n7bfPDPN0EKsEf6NueNha4Gm0iezYmUwE7So94M2jNd6+Y6VFIiLNcdDACGeAfCsNTq2xgr8AF+eYUnxHJ4xNnPIvD22xnkf5rHiTWDFvNHbZUz2FTDn85p2ef65LZ9bP8Dd3nzSk540WCftx8zD1sG92uUqiK6UCZKJoG8UPbdHAWQW5Hp/4z28qJwF/jVO9wNdQDhaUT4ATFxKxQhaD0kc8BuFAd4zZ8k6fFavlbPDuqCdvUZhARTr15mR95Gi84CRParNk0466dvA8rae0HfcUcqZZ5ZywgmlPOxhpZx/finPeU4pAPsRR2xr18s0vrkWoT/5k1JuvXUrLujEE0s57rhSPv3pUp7xjFJe/epSjjlmmfn2ZzoFOgU6BToF9iEFWoVyfUYIGatHMlZYet5z88iXiwq37iU4hkUjNMWEeMK6OJQc7zFWtHrRotj1OOaNMSxFLBYybQE4eSysUC5CdU37oB/wlguO53nHeFq0rq1U9VgJyzTzwMKsdOB1O2PrNlZ4fN46+35sfWb13Vq7MZq11gkgBNBYeMbSPbf2Q4v+8+bYGmues34Aqgyka2vdvP20SJHreXw/r60xHp5Hh/x9a03CMms/2DPZUrVI23Fva61yQXYgWh/B//NovMwYlnrmG98o5aKLtlzjnvKUUs47rxRxQ2pmshJxnduwa3OB0IYRqg+nU6BToFOgU6BTYN0UmFITZN197uX2WI5YvyS4WLXmy16kAyFcjT4gMyc72Itz6WPuFNgECnQgtAmr0MfQKdAp0CnQKXDIUYBWlwuLmAgpmyUC4G7Ur06BFgVYCbhridFiDRuzdHbqdQp0CkynQAdC02nV7+wU6BToFOgU6BToFOgU6BToFOgU2CcU6EBonyxkn0anQKdAp0CnQKdAp0CnQKdAp0CnwHQKdCA0nVb9zk6BToFOgU6BToFOgU6BToFOgU6BfUKBDoT2yUL2aXQKdAp0ChzKFJC16YMf/OCQuli6WLVp9tplDp///OfLJz7xiSGltAxyh/olU9Y//uM/lhtuuKE88IEPvCu19SbRRRa3j3zkI0PdpUibvuz41tnWsmNY5jlZyz796U+Xr3zlK+X4448fsglOvcQ+qZMjLbt053vp2i7+jHbVFZPWX32sfm0PBToQ2h669lY7BToFOgU6BXaIAoSG3//93x+KYt773vcuCmYqMrhqCtsdGv5d3QBC6v2oaxQFT1tjcJ85S2u96qUdSRtkIauvWd+t2u+85/Mc1dlRq0cNF7WW1n0RwNVuUQdIDZYpV9R1UUcJQFOMNWpCTXl+7B41grSltpOaPGOXMef0yav0uQ5+0sbrX//6QRGhGG4uYptp1QI6MuGhP+CvUOuslOirzHOdz+a9sQx/zqO59tW3UvdI3bJWvaiYzzp5YZ002ittdSC0V1aqj7NToFOgU6BToEkBKZUJpDJpbYegvJNkV/z1j//4j79NmIwxRFFRxRrXMddXvvKVQ6FJgmgtgM76bjtpUs8xUowr5LmOObfG/vd///eDIM6qM+UiqCqoCnirsaSmz4//+I8PhTRXuYACbSnEOjbXyy+/vPzVX/1VsT4ZcCzT7zr5SUFVBVZrIJRpNZby/GUve9lQ82uvAKG8N2699dbycz/3c0Oh2Sn8OZXm+B4Q+s3f/M2h+HHrWicvLMM/++GZDoT2wyr2OXQKdAp0ChyiFCBk3XzzzQMQIkASRLjp3HLLLUPldkLKUUcdVRRi5Hb2ta99rTz4wQ8ud7/73Yf7fCYdMeFExXjf+fvv/u7vhufcV1++5wb0fd/3fYPLCgChH33+0A/90KDJ/f7v//7ygz/4g8N3+v7bv/3bobioNltuQ1//+tcH9yACuarxhEnpkb/0pS+VL37xi3eN2d/PetazhrmqUG98xu1ZqbejTxrnT33qU8McWSxUo6/HYV6ELAIoC5p7ojCm5+rv3F/TsKaNOX7yk58cxjWFNuEOmNelnqMClU9/+tPLi170onKf+9ynoBXrTaSP/upXv1po5blDAjLGoOgqkMLCYhxZAK9po51/+Id/GADNfe9738G9C021pR3tsphZ81hXWng8cs973nNoOwOhWTTIPKm/uGJtuAH+0R/90cDPeDk+jzmzAgLKH/jAB8rv/M7vlHvd616DZbDmE+0GT+nziCOOGPjOZ+aBT9EHv9X8VANi81Eg1pUL6AKO6ICerFNXXHHFAISk+LYewY+ZVvZMpr/9gH4BhJ73vOcNPPbDP/zDw9zyFeuKx/GIcXre2uGBWTzhnKhpFPvfmIzRukcbQXd8CYSgYS5emveG+bAktviz1W9rD2eaB330/drXvnZYZ2Oo+coYa16wf5019R45RF8Pk6bdgdAkMvWbOgU6BToFOgU2kQIZCL3whS8sD3vYwwbXsrPOOqs8+clPHgTyM844o7z61a8e4m4IroTWV7ziFYMg7bvv/u7vHgTtP//zPx8E4NNPP73wzSdoEEICHJi/Yp60sL/2a782CCEA0K//+q+XSy+9dHAN4s5EyOTa5odgrY3HPvaxg+XF2P7gD/5g6DMurnxXXnll+eVf/uXBNQ6AoXHWHgHsoQ996CAovu51rxuESIKruf7Yj/3YADpo4l/84hcPVh0uVQRo8z/22GOHsV9//fXlV37lV8o555zzLePQhx+X740pQFoAofiO0G4MNQ0f8YhH3DUPAtjZZ5899POHf/iH5X73u99gIUGHMdoYc90mATjP0ZzNCzB56lOfWt7xjncMNEZ3dZj+6Z/+aYgLsyaEcBbC5z//+QNoAZy0hRYuboA1bX76p396+Ixr25Oe9KRy3nnnDRYX2njr+6d/+qeDoGtc1vziiy8ehG/rxW1JXFAAoUc+8pGjNGAxCJ40b0DEFfWBFIk1Xq5x3AC1a05PfOITCzBorhdccMFQd0o8nPUAXvFFzSfWD09Yjze96U3lcY973NCXeT3nOc8ZaIemQF6mtfYyQPMMAdx+AfyMC1ADGqwz4Paa17xmANL2hs+e+cxnDrTCA+697bbb7qLVwx/+8IFPrbl2Cfr41++3v/3tw9gI8VddddWwpygpXPY58IcewAo6ov3973//gSfsG7xozWqeAFquvvrqb6MRhYb9D+T+7M/+7HCP/Ypmzovv+q7vGlzSrL95hfWt3hv+N+eaP623/TVvD2eao+dLX/rSoaYYOhi79TWWem85p/Bj8ILzjEUt80t91mziGb7bY9pcIHTddaVceWUpN99cyvOeV8r/+T+lvPrVpTzoQaU86UmlHH30btNuLf07wG1aB6EX0M/8zM8Mfu75oh386Ec/Onx09NFHf0s1aZoFz994443DS1aQ4mmnnXbX4fHGN75x0JyMBS7SBNLa2EA0X3HR0DzmMY8ZKlgbW1wOzSc84QnDS8DB43maDC+SBzzgAcNtDpe//Mu/HLSVEbBM6+RF2NKuRtsOei8CriHajSvP2UuM0EAQMa7v+Z7vGQ4wAoHD2wvwz/7sz4bfDkhCSQgxDvEYs0PFmL1M+9Up0CmwtylQu045QwiBBBjaY/9feOGFg3DjDAJMnL2EDFpcwi/BLLvnELoIkNnNJ9yW4n7nLgFZu4QhAow+nUXhKuNcI7zSdBNyjIPwEq4uzjFuboQ5YwjXOM9wvSJcOWMBinCRyW442vSjPSCAZp5QSsCjLQ9XrQ9/+MPDXOpx/MVf/MWoS1KmB2GrRUPCaMRiOXdZAowFHSQQeNWrXlUOHjzYpI1zuNWmNSFYhqtRrO+ZZ55ZjjvuuEFwZnmwxgAIoRjoMT8uZd5RaPSCF7xgoGm+aP5r2hgHIBiubdqXsAKfoFusq3aAFHQGqGMdMhDCG2M0yDxZv+O9q/GRd3W4xhkPoEs4Z80Afgm25IFwQfPuBpxrPgGy8BXQ8SM/8iMD6MAXCvf60Z93tnsoAea5dekD8COU40tzoThgjQV0vGut+fve976B3+2HoM+DHvSgb9kPngMQ7BPPs1iee+65wzN4HKA2LvTILmH44NnPfvYA4nyerXCXXHLJQHff4/HME0972tMKAFbTiGyR28iufXjJvMzT/qMkyAAx741wjav5c+oezrxAafC5z31u4D37KVzjAOQWX5G1ghfwTotfdjRxDNn90ktLuf32Uk4/vZSvfrWUz3ymlBtuKOW880r54R/euJfN5gIhQvlhh5VywQWlHH98Kf/7f5dyyy1bhP33/35XCEkjwczuAKG5oO2gmVj18jIFgAQZAgs0InFxtfAiA0gg/fCfpal0mDiQaVK8HAAhG9GmoIWhHXE/cOR7rhP6ockx/kc96lHDwQUgOFi8kGw6hwYNj0PDS9pBYa40ItqPw8DB6DkHGtARIIiWAlChQXJwu2gkHVQ0GrQftG9eoLQeXpQOOAe2Q4e53cuMIELz9/jHP344iIAvY2HGfvnLXz7cd8011wzaLEKEuQJw5set4J3vfOcgyDiMw+zsZUKj5NClrexXp0CnwN6nQAsIhfBKYCXgUCgRrJwRIfDQ/DuLIh6jFvzrWJ1aIM/9EqZbQIgSqBU3EVRvjT36JRAZK0GbAEwbn4VKlh9CmPMa4AM4aNCdhc46ZywLgPPb/61xzIrNyN95V7RoWANFghyBFgCkXPP9xz72sVHatNo0fmd4DYTi/1g/wrJ3TEtgnhWzYU0ybWj9a4GYMG4cAGBe1xBMx4DQU57ylMECNosGns1XFsC9qwIIsWJ5x73rXe8awAy+wAfep3ktZdSr+cSzlIbedSweeB2QqQHP1PgrSkjvTvznXcxiSlbAV5QBP/ADP3DXvrLmgFcLCI3th8xr+H4MCAX9vb9ba0YxKlaw5okWjTKAJWfldQCYyVZ+zj///GGu2X2tBYRq/kSHKXs480Ldbp5vi6/IWhkUt/hlLL5o7Sf/nXeWcsYZW4YKCv3LLiuFPCv75dln///v1t7xag1uLhBC0IMHSzn33FJOO62URz6ylNtu20KUwNBJJ6028wWfdljQUjnYaYpsei4O62CwDIRsYoAkLCfQvpefF0kGQrSGDhk/NChh9aCpsWFdb3jDGwZty6Mf/ejB4hMHHjAXY2d6dUAARYAVzZAXUH65MRdzO2Bu5RIQpmqbUpteRAGOvNSAOeNzyMT9QJh7HKIuB46+8pxoD9GVdtG8vMCZ2r3sHaoOYe0bJ42WCzgFpGj4fu/3fm84GB1gfqMjLQrzOjDoMl5gi7alfhktyBL99k6BToENocA8IERoo/EnSIo9cDawojg3/FAQURbNA0IhDDqnaNcpqghdzmiApAWEaJUprJxb+taGmI44M7nisTI4gynBCK/OND+EQeNz3rWESmcjQVf8hveAc401nfB04MCB4YzlRsXNyBlOgVSPI55pBalnejifWzSkDIu58E7QF004V78Q0MaAEAG91SaNPreteUAIbSjeWH4owyITl/faGBBiCXz3u9/9LbQJQJwtQp/97GcHmn7oQx9aCAh5f82jQf3u8Y6laPRe5OUQlizrjgcI4ngmwEEGQvgJrWo+AczJBdoIdzIKVe9lvOvdCaxSoGZaoaE2W0kNvH+NDc0jw57184MHMpAYA0L6RFfvZd4olK1oho8jWcIsIIQ38CprVgsIyS4Y1sDgCXuTwrSm0RgQshaUsOQxvOt/8lRetylAyDxZqObt4XyMOpvIT5QbZBnzca6wBrX4KgMhsl2LX9Yhp04+6i+8sJQbbyzlyCO3rEC/+7ul/I//UQoX3LPOKuWbLqqT29uBGzcXCMXkr7qK1FwK4krv+du/veUm95KX7AB5vr2LFphYdSDXXXfdoHWgWWFlEXB4zDHHDAeElxSTv8MnQIODBCjzovSSyyk2w+yvPZojL9ha85iBUK2VagGhsEoBgDE27m+0S7HBtePwtPG51OnbZo77axq1gFA9zgyEHPynnHLKQJc6rSz6ecnTmNFaAmoOKWt10UUXDf713OXk4u9AaFVu7c93CmwWBQhPrL9iQghJQA1hnxKGcHXyyScP/vWsIpROAAew4QxlDXeGARRcsdxPECR4AE008c4ybr5xRRwMxRBhmZDBak0R87a3vW24n1BIIOGmTBDSLou/Z2iVCZJ1jBCh3/1Am3udr35zd2FFByxo+b0L9CWQmtsXAZlQKQaEQO39gBY+4/4LwBCGnZ+s7vU4zJH2nFuyMWdhD7CJ75773OcO86tpCBTG5cznNcDCBgRxywYU0cm7oKaN/qxV3aYz3LqYo9gqfWiXUGh9pUrXF7qyMFgvCkDrLM5Hv55nndE/L4L8ftFvpo1kCmgjrsVz2qdEBBwBIe8R4I6rkncqZZpn8JA1oGw0Bu8n7yKCc00DYyJMB0/m1O7e9SyT3qHGyr0MSDAWbfHuAOC8E81THBL+wHdAkPEBPZlPAHuK1IifAX4iC5k9Ee7v3puUmcFPlKbW3Du69pogC5i/uXLXyzKA59ELcOAlQgGAD60HF7SIC/IZYEdpK56PfIOvzdPe89v7Ho2NmaUGrfI+B7zsYzTD2zxLvPMlTCAX4fHME+ZLbmjRCAi2/42L3HTttdcOcgzaGbd52FP2XV6z2BuUrGhI2VHzZ7RT91vvYcAtUuFT0OBZ7oLApD1tLe2Dmq8AXPRzxuAF54c1qPnF3PDGjl133FHKmWeWcsIJpTz+8Vvdvu51pXz5y6W87GU7NoypHW0uEAJ+br11yx3uxBNL+eQnSdqlcJl7/vNLOeqoqXNc633bAYQc6F4EtBY2vgPApnYYAEY2hBdxWGpC05KBQp6kZ7mg0S46FCKzzryxBzipLULZ6hJgzMvVCwxQi/aNlSuavlmFHOLZ4tMCXa3vY5x5fmNj02a2qDnEHF7cHpjruec53PiMcxd02HSL0Fq3RG+sU2DPUGCWtnvRSYQmOydSmNUGVynCXJyX9b0xNsKWv1lLnL2sG/FMPF/PwzvBd4K5jSsKscazOUa0Hoc+WAUIxnWQfOu7eTTUvvEAesbSands7nVmtzHLRP08V/GY95QaNJmuixT+nMojy9BA28FTnrf+1sPcWA3RhkAO7Blz5r9ZfOK+HN8yb03xEblhLIaW9THGlv+eSpu4D4+4xvbDou3N44kxGs3qx75A79YYZ+2b3ObUPVw/o2/72R7QP74e46vMC2P8sio9Jz8vpvyii7Zc49TBEt7CFfRjH9tyk9sl2X3W+DcXCE2m+s7eOA9MLDMaQr7Dh1bB4cMtzmdMszSItBwZCNGARUxRuI61gFANaOaNfRbYAHJo12jmgB0BkzQytF+uAEsSPZx44omDux2NmGBd7dYJIBa1CAW4q+dUAyH0YO4GhLiHOBQAQtpIWiNuHNxYumvcMpzan+kU6BToFOgU2M8U4GEB6LC01MB4P8+7z+3QpUAHQguu/TwwsWBzw+18QrkjMH0y2XPJYBpleuYDK+c/gCS+hmkd6GAO5w5Su8ZpL0ADs2z235439llAKHzjuQwwm7NiMW+HWwSTOXMvv2EaTZorPuru43pRZ+5ZFAgxQ/PXlQkGDfhRxxUWIf9zgZMJLoAQuqrpwe1F9h9uBUAnF40eI7QMt/ZnOgU6BToFOgU6BToFOgX2BwU6EFpwHeeBiQWbG24HXPgY81Pll8rPU5C/VM+CN0PQJ7iLgeFDDJDwzw03OuZbV6R35U8ez8eY5o19FhDShjalBnXxQ81JEoxbIon8GYDHr5x/ak6x6vlFgRBffvFLrGPmFckStAVsAVpc4fTjykDI/yxFvuf3LYYJHTsQWoZb+zOdAp0CnQKdAp0CnQKdAvuDAh0ILbiOAha5fEkfqf5CZEFbsJm7bo/kBlzdAKFITMCVLGpeBBDiMhd1MQTUcfkSWJuzoqkvwHrkOwGFObhPkgRBeZ5tjX0eEIqxmXvO3MYPXdCePgU/xhXudPxcI1NRfBcgicWK5Sqb4FsxQqxgrD2AFcsQH2Y+01EcT2yQGCAWKX7LXN8ETksp68rPqznUgdCyHNuf6xToFOgU6BToFOgU6BTYHxToQGiBdZQgQCYigEHwIjctLmysOWGRWaC5wX0sMhvJCiLLiUwxhHxucQCNgDnZTlg4ABHAgYWFNUOAnGwxXMVYaiQCYB2RuUQmuQyCWGsABYkDjN09YmjE03AV474m04tMP6xRrE0ykWQXtIgDku3FeATwcTszXvFM+Rl9ABvScLsHrViLZDNhWTIOfcnkxqUOuBTQCayxdsU4ZUKRTUk8kv5lpBHj42/ZWmT0ERjsHi5xQJREDTJEyVYDOEUxMUG+si1JIdqB0CKc2u/tFOgU6BToFOgU6BToFNh/FOhAaAPXFECSIWRqNqLISgKMRbag7ZqWrCV+trufeeM3hsiGM5VO2gSG6iw68/rq33cKdAocmhRwtrKgs7xT2nBLphBTbJoSadFL8hbJbljLZbeU+nbZy1n2+c9/fqhrxzU4zuR6zNI8u5yZ6rnJTipV9m4GwucxSj/O2yFoHONdli5jz43RZZV+xtZglTbrZ5WqmMVzq4xhP/Pjqvw+j+7rXOPe1u5SoAOh3aV/771ToFOgU6BTYEMpQHhm0VaMkRVcQVR1VFib1TdZ9NIeoZZ1nDV/lUKHBGDxkjwGsoU7xszib8w/+qM/ehcQ4jJMydYqnrroXFa5P9NVvCkPh6AxF/FFLu7lvB/mpc0eo8sifdX3xhooUF7Xt1ul3fwsLwk8J0FSrhkY94zxwZT+9zM/AkKL8juPEh4qstMqW5L3ehTrjXo/Qd/8zE/91E9NIXu/Z8Mo0IHQhi1IH06nQKdAp0CnwOZQIGIWud/WleiXGaWYT9lBxYCuAoT0zRWaS3Xt6huFM8Vf5j64dSsIu9tAyNgzXcXail9F40WA0OWXXz4UGeXWLRZ13jVGl3nPzfreGsj0yg18yhgW7SsSIHEfH6PNGB9M6Ws/8+Oi/A4Ycv2/973vPVhMZe2VsEoxYjHQ9m29BvmZXAdrCu37PZtBgQ6ENmMd+ig6BToFOgU6BZagQLgGc/MRZ8hCIIkKoVQcI00uVzQaYlpeLsS+d6/4SMlVWBS4lmkDUJAARuIVz7eA0CMf+cgh7lHbXHM965kYQy7S6XMuad/7vd9bjjjiiEHQIlAR3t3vAgS0E+5bxiDmUbIXrtJiLo1RfRd/u1SKFyOZgVDM9Wtf+9oQZ0kjXgMh5RjUhGNBiX61Z5y+0y9BMFtYCOPiTH3OQsF9DW2M03fqxcWcZfYkXIt3FetKoORmpG2uhZ712SwgFOswq22xrJdcckn5wAc+MMzzXve61zAG/X/hC18YYkO5MLrm0QXdv/SlL5UvfvGL5cEPfvDgqodfuB4aM576yle+chdPBL2sK1fH9773vd8ChLTHBVFcrxITQVeWL3+jXdAhXNusWfSt/aAB10zxvawUhPAWbTIQusc97jGsi/asPb7La3ko8SMgVPN7FBxt7Sfnggy11gmoCSDE0sNi6X81HfFH0BSPxjM+n8Uzcby1zpn4LvOOvcgizYXWWaDPev3xqXHbU84Q//vb+IUBuD/OwiWO10PikQ6EDoll7pPsFOgU6BTYnxSo3XsIrhLKPO5xjxsKT5911lnl2GOPHYSE66+/frA8qCsm6QoLz2/8xm8MQEbmyzPPPHMoYg18qF2m3hjBIqwVYREChBTAlpL/3HPPHYpIX3311UMyF641oRkmIClxcPbZZw+FqI0JmPCcEgAnn3zy4CKnvhmNv8yYhHFud8ZHmFcI2vPGaKzqx7EmsQJ97nOfuwsIEXiAIvcTdlmDFL6ugZA+zjnnnKFUA+FeshvueiwrtN4S8nDDMicX+gIbaEogA0CM9Zprrhlq30nowzUMrQ4ePFhYadyrnSc84QmDAOcz9GU5ARAAF88FXbNF6OEPf/jw/by20dLafPCDHxxKUAA9EvHI7KrQt/58jt6z6AIMA6UAw0Mf+tDhGXQD3s4444wBfMpUan0BO9Y09NCXBEHcEwHtbBEiHHOVk7hH2QdjwCfakTBIDT5JgYAhayrGi/BN0H7FK14xxKP91m/91hDLhd5ctPDDGG3EiZkjwd/6AvtcIvGItQ5L1aHGj9ao5nf08FPvJ7QDoK0pl9Js/Q0gxKVV1llKCGDDBlszxwAAIABJREFU3lCfMJ4BQsd4JgMnvFmfMxQzrsw7XCGBIbzkB//VewNf4BWKgNh3njEO551EVvoLpcD+fAusNqvNBULXXadwTSk331zK855XyqMeVcq115ZyzTWl/OIvlnKPe6w28/50p0CnQKdAp8C+oEB277nf/e53lyb3qU996iAQsFhETA/tKeE03LAIvoRhgIlAS9hgHSD0EO4BqxoIcZfxGbBBo084di/hJgf7s6Kw/hB2ASfCE6DjMwCE1Sn6J+yK6zEuZQho+QkwyiP4MUb9EPzDCpSBEKHP/wSlf/mXfxnamuUah2ann376IJQDY4CZnze+8Y3lAQ94wLe4z4X1BsgjtLOAXHDBBUOJAhYL5RCAB8I9OhMcWb6AT0KnrKae0ycQCMjpowWEgNApbRNkgRPZR4EQc5YllKUOYPMZwKa9WXQhzFp3giJh1fjRTTKLsAj4jKCsL/OxLnjLnMZc43yOJq95zWsGwBnukCxl6AhsAixoF6UyrB0gp10gxuesXMYRc6lpA1xan+AJ1qPbbrttAODmQ8COxBiHEj+iCyAQrqDB79bj7W9/e3M/oVNrrwP0Y66bs1xng2cySHZefPKTn/y2cyay2zqQs4Uvj6m1N8xTSRPnj7UHzGUBlpEYCHIeOa927CK7X3ppKbffXsrpp5dy7LGl3HJLKb/0S6Wcc04pD3zgjg1lakebC4RuuqmUww4r5YILSjn+eH4AqnCW8spXlvIf/sPU+fX7OgU6BToFOgX2OQXGgBABlusSDS+Lh7T6wEcWagKIsLoQdAkRQAsBg3BBU98SjrStbhvAROiklSew5iyWhOz3v//9gzWAZYHQS0jNMULRP2sB8EL4ZSHJc1L3bR4QYn2Ie1hd5gEhblvcfQBFZQVmxedkYY97VkvAq+/BcvEZS5sSEWPucNkiZL0C3IQlo9W29vM4PNeKvQr6ApFjdLnhhhuGtlgBrHlYC1tASDvc1IJes4BQxA7lsQVQB2zCrc6asyLGfAiuAC8BGpgJINSiTS04A1fcIv0AuayNYY04lPgx+COAUPA764mzoLWfdgIIWQPW1PqcyZbbMSA0tv6sl5QawLW9w2VTHcmwUHPZ25GLq+8ZZ5Ry9NGlHH54KZddprp9Kf/tv5Vy9dWlXHFFB0ILLQSCHjxYyrnnlvLkJ5dy/fVbVqAvfKGUJz6xlFNPXai5fnOnQKdAp0CnwP6kwM033zwI/gDP/e9//0Hjzh2OZv3d7373YAG67LLLylVXXTVYYNR/cz/LBe2/C9jxOeFRZqgQqmcBIdYl1gGCFQ1srXkl0ABGLC3uI2hzrWkBIW4tBGyAiLUBsAr3NgIyId7/ikebQ+0ax9VNfzTeYlrUimMlyGm+c/A4dzgA6LzzzrtrbL/6q786uPvQPOc6dDUQYX0iUEahbHTgpmYO3LdYtwia4aInTkbbhFE0BjS48rQsQoDilLb1+ba3ve0u0BTFzq09+kWWL+syiy6ESAIkQGidxkBvgBRWG+BXbTuuhIAu6556frnunj65MwE5LIyx5hkIAccEVoBJRkJAmYXtmGOOGcCzPrUZlji8VNMGr0asGIvA+973voGHCMGsV8aFhwMwHSr8iC7c4gIIBb8DiGLLWvtpJ4BQWOXqc2YKEGrtDfM0brzGrRLfmBugbq7c6+ZlVFzrW+HCC0u58cZSjjyylBtuKEUWyFtvLeWd79wyZHSL0BLkvuqqUi65ZOvB//pft0xsANJ555Xynd+5RIP9kU6BToFOgU6B/UQBfvWABgBA6FOTRkA67T1hX3FqghBBV6IA7kUEVUI7qw5Bn+BAkBTDQagGbsQYEVC5zRHgWZO0SVAVA8NtDigAssK9KdNVH4RbgjmXFQItSw/rEzAAFHGbkwABiDMOQrV+CdjcvBTsZh1gFeBiRpAyF3FO7uf+Yo6sKmIVJIRAD25jrDD6Ervg4mJnrEASgRkAQAMxL4ChmCWWicc85jHDHAlQAA0ACSigHTqgLZp8/OMfH9wB3UcjzbIC8IjRAVSMkYXCGNz32c9+dohZOu2004ZYJ3MCEA4//PCB/oAUIEKYm9I2wRB4VHjbbzFKwB8riH6tO5c3Yx6jS/AOgCD2w3oC0WgHJLKAGRehEgj1GZBlvOaB14wV/xk7wdR6EkoBNesZrmrmZS2skzGjFTCJJwAra/6iF71oAD/oi4Z4zFpxqfMZHs20sSZc8Iwb8Dlw4MCwpvoEaPFcgNpDjR+vuOKKJr+39hO3Sm5krJcUKPYdXrIPrBPaSkDhu1hne4MFxt7wOcWK86HFM6EkcbYA0Pmcwa94DP9l3mGdBHLsEbymyH1rb3B/5N7pTIq4RvwJbFFC7Ph1xx2lnHnmllvcP//z1g93uV/4hVJ+/udLudvddnxIszrcXNc4bnBQJOAjaNPfBw6UQrNxwglbP/3qFOgU6BToFOgU+GZQvwB8QjoBkvAXmdhYJnyes7m51/+EGUKzvyOjFDBAiIzPZxEY4CB0ErpbmtdFizizyBibMeSip1HMmhXB/FqpeuNZLmXuMec8JkDRnPyu2x/rd9bcjQn99BNX0DDHpvhOBqtYkykMO7Xtul39+0wMUXYJQ9MxukTmwZhHPafWeK1r8Jm/rcuyV7RVr2nMDS20H/zQok3u21ytc16X+P5Q4sdZ/D5lP2Wajq3RMmu+zDmT+2mtPx4G6mPN4+8dtQZtbfRSLrpoyzXuKU/ZMlh8+tOlPOMZpbz61aUcc8wyJNvWZzYXCG3rtHvjnQLbT4Go2k3jTNu3ShX5RUcbKTgFi9KIZveYRdta9/3oItPOddddN7gSyW6044f1uie1B9qbQvdN5ptNIzFa0e6y+MjUtpP7e9No0cfTKdAp0CmwVynQgdCEleN/zizO15wZWjrQSCcqqHbTLwJQ+HzTJPAxZi6V8We3rrEqzTEegYQChAWLLhrot8qz66QHunOb4OpAWMpZYdbRzzwa8kvnLsL9hSk/XzTkXCbwMxeNVS8uMeIXZI2SdWvWxRVEhieuB4LXmfDDdWfVccx6fjv3wbrpuR10mEX3TJtZfLMd49qrbcr8xOWLSwte7mB+r65kH3enQKfAoUyBDoQmrj4fXi88gh6BlmD7nve8Z/DX5de5qRfTusBORcBCGJbKkx/zTgifLbrQovJRJwCzlLQu4+aPyy96UQFjlWfXvY4136yr/Sk0nFWRnDZbGl/+5+uohs1FRApP9QuyO089X/7PAqmjOOC66DGvne3eB+um57z5LPr9LLrXtJlSyX7R/vv9nQKdAp0CnQKdAptIgQ6EJq5KLdBG4TJF8rgeReVqApGaFYRBmlUXX91csToqEbN0qIJN2AdK/C0QVn2FqOxNSFEZmb8zITNXSo+++MELmpUpRNCpgNSoRAxMCP5TAJAPO6FXP9oVPMq3HTAyBtlVcsXrqLatCBuBWSCnwGFF3urLvdqS3tG9Mt+gA8AVldr9z0ebhY0gDKAZl3t8FvRgUUAzbQGd/Mpr+kY1ZePgix7/e452G+09G+5pAqhp7c09KsZ7Nqqgy2DEXcv4Tj311KH/uLRtDXIldmtofGPtRvVuawI8C2DMFiHjQncCqoJ50l1GRXdBj66o+l73b2w1DdGOX7tn3R88KBiZRcj61lXTARd8it5j/GPOQXvtWmcBtzLRyH4UF590dUPMwXppO3yV8Y/xWKfWuNHA/PF4nrM2XL5X7FB7sk5FtW37ToYwewa9Y12NEf8pjodfrS3gOLYPYl1izfI45q1z5pGgJ7pEtXhtGoPg5xrQL9NfPMMqbd1aoLNud4xfYjw1bcTKCP5t8Y351nsxx91MPE77bZ0CnQKdAp0CnQIbQYEOhCYuQwZChDJ1I2TWkd2HMC1bh6w7hCGZeWQOkd2DAO1vQi/QJMUhoVPWGMGPAA/3JMIFgY6lRGYYgqaieqwmMpcIyCXs6rPu6+Uvf/lQwTrSxBLOZaqRkpMLXBYACT2ef/CDHzwAEeORWURNDJ+psO177lKRhlXGI+OVsYQLSCsAk8AoVaXsKjLuGKu/pak0ZkIrlzyZlQhgAYRkZPnMZz4zZA8KepxyyikDHeXaBzjRpp4z2sriAnRp1/2yLrE2KJYmk4t1QH+WPBXDZWCSYckz0s/KCqUwoLXUPlBmrgThuKwJly/9yQBkrbnDyDoz1q6MPtaaSxzQYH3MIwMhrmGyD8WaAQloc/zxxw/V2K0ffgIgWv2H+1KASfSXfcr8ATTAS5HESKWJx6RTBSR8hy6EXdlrZIrKY8n8Q6iX3tV66YOLqPkAIFEvhTWI25Xxx3pp2/eEafQASlhRparNIJhLnbS/6I8W3Bq5Q0b6T8AJDWRBItDjT7wKxJuH72TTkZFLRjBr4nnAQ9Yn/5sbMDS2D9ANyJdNK49DZjGFGMfWOQMAWbyCnmitTVZYCgn7QsrdvG+W6U9MlTGaB1pr29gywBprV9Bwprv9OQ8IWYOabwDeei/KWNWrlk98kfTbOgU6BToFOgU2igIdCE1cDkCI0Ch9qTSVhC9CJ2ECmCBQSx9K604ABULe8pa33FW0iwDhfuCGIMdNLWI3CKeEFOCHtltlb2kc3adNsRysMPpSO6LVl4D8KEJHYNU+YSyqYwMn4RoHBLh8nwt3AQAAiXvNU8rGE088cXguPzNGMm2Z45vf/OZB6DdO4MT4jUkbwJX0qTE+rnFRoyLHsmjL/QRrAKQ1Z9YuIAitCfY04aw5+VljzcUTtSe+C/iLIofoEJ8DIFlgBVhYOgjcf/3Xfz2kqXXvWLvAGfBKCAeSZ7nG1cUAw/WS9SbWAUiZ1b+xoyEeZA0i9IsHw4faIZzH2me6sHxFH+iTx5L5h9uncRF2Aci8bpkP8jxj/BIh4OHWerR4E63tA5ZLqXaNj+WDYgDvt4rMxfyDPwnp6ADMhWXD3rG38nyNPZ4BJvN3eRxAfIt/aj4JdzK0Bh6AYGCDAgGAyxms8r3antKfVMsUC0ceeeSQXELqYZayPI4p7Qa98trVz9X/T9mL645/m3gsN28DtgHTTUsSssqcZj0bFlBKBQoCe8Z5SPlGsbKsxW7TEmcYD8WE9xwFjQQwtXs3Twd0+Nd//dfh3bUpl3ccBZ3LO6rlTm/fWTdKvcc97nFLr9umzHmVcWzqOq4yp3U963yjXPR+4QWxjr2+rrHt1XY6EJq4clnQI4ATuAAegCVXrs7a2QweWDUIdAQimv4sUOYK4rmoloOfFp8QRMgHIjK4yn1lQd5LYBEgFIAjC8eqXnPp4mIEyLBqASpjMT3ImAUmL6hW9XH3BfAJoaz+v26LFSKqQOc5RzVlxeM+//nPD9Y0bmZjgrexZzqpjcEaAazRsLMaEWJrIRHI4BbG7RDoykAo5hDt+h94BUC8iOcBIaCMMAu4tIAQAX5K/y0enCXQtoBQjCXzDwAoqcYznvGMwapiLYCtKNAXtGoBoRYACwCJTgGIAwDHeAk5AEQNXGata95rBCEWOUIgUP7Yxz52JhCK/dgaByto3qtjgLmmNcsrixILDrCOr4J3a+Cf5z3WX/BVVLNvHVuLtLssEBrbixOP0R25zZmFd1hW6yQheQDzko0sOticcKL1rDMMgMWbwDFlCbDijGfFlDhkmSQ23hMs184dyh0AgYcAAakG7FPnxIIYLq5jCVemtrWu++x/SkL1ebwH/fA4cObHRYD2rgI07JlNuJwFxqTOEKUeazpFY1xBawoslmP8u+y6jc13UxIITV2Peh2njH87k+Eskgxo6hyXvS+fb94rq+71Zcexn57rQGjiamZB74gjjhiEQTExDi4uWJdffvmQOIG7igON0OOl5IqCeSwsNOQyzWXhikXI54TNeHFzN6LZdiDQrAeIIoy3+iLwtQTZKRahFhACLrhAealy2yIQR/Y2glurvkYNhFhxuPF48dNkh+AB1LUsQllbXWuhW3PmehWVuwkB6BuWg5hTFrxrIMS6Zk5iLcRlEfTrC10lxSCoEFjmtRuae26GhDF8o5hfHSOknyxUjwEhc5zSPzoQsvymCcc3Xgzhqoje8yxCLf5BF+5orFtiuSKGp6bTMkAIb7GccDXF36ymsUfw/DJAyPMADaFD+9HGLIsQHh0bR71XpwAhbqUEHnsa2MY7ngvtNVC9aH/BV84ez+KLEKACYC3S7rJAyLzG9uLEo3Tbb6tBaavDKclGFhloKxnH2PMZtAMxXEYVYuTOuWwSm1qZNManU+bkfeassO9d9hDFmCKRu3UBkaE8sa9mJWeZ4r2wk/Pg1g60OQcooPKVac0TwbqJqQWcFk0SNGtOm5RAaCrt8zrOG/92J8OZmgxo6txWua8+31bZ66uMYz8924HQhNVkASLMAz+EEIKWg5mlRMwM9yVxPHzqua047GjRvEgE4BPOmDK96FgtVKcOi4HvuBIRMAAnrjhcGQhTAJWXpJeQVNKepUU3htwXNyJ9cQfh8kUAZl1Q6Vh8h8+AKhYKwAh4I/QTkgnPNAqsP9zyCJC+cw9gx20nNG6eVQldzIqDJ2utuOlcfPHFA3jyIx5HIDeafehDHxq08176NN40jX576dOKRhyT8aGHhA7a8AKJiukE5Zq+7uM2xmIR91mreJbmkHBontytrAkXL7Eo5svNQqxPuPUQ+tE9Z1EjEKCJl6+q5f7nIgk80c632jVP33FvIKCo9M2VUjvhEkGr4x7jR0+xR3hCvJK4KcK5daDxQcPcv/nqF/+hIdcvldwDcHOPYVXxo09zYvVgnbBmLBXmiC5o/qxnPWuw9LT4B89plwneuuFN88KH8aLOa48PracXOc2nZ8VlcRkkCHjZGxP+QEfrgw74nmAPLJuX/WLN0cD95mI9xQL5rR28jfftRy9NNEQrYBBdjMO+sb7mz/rX2gf2rv1cjwMvquhuXVrrzOKFBrm6OHqqKWP+npG4xFjtx4ipcuQQdhbtz5wIpfgDqOJmy+qRBaZ57Qbdc6ILa2Cd0AYvsXJHnGDmG3vG+Ta2Fyccpdt6SyRxcGY5u1gCKQAiYYq4OgqKsaQdLKGsKJQjaOD8ys/aV+ju8zpphX2eY9Ds87HsiVnAM1b8o0/WIeeqvmclL6nn49kxIOQsRBeX9xIFlv1qbOiQedI9eIHVxZltnDwYzGuVxBk52QqFmrPHHPCqPWt/2uc+m5L0h1LDZT2dwxQp0Z7zH1DPFqF6rYynlcwlFH2zxqutmEPNzK051fQMl90WrX3nvBJP6QyUQIZswNXRHo/2Z42hldgmXPHEjmoPvwU/+I3v8QOaUUbpN5Kx+H4WLwYN9LuO5FCtdXQWRSKmSJ4Ua8pdm3KId8i8ZDg5MZI9hqazkkXl9c3JgOybVhKruN+a22P2lv1jrK7Yb8bqnKHU9hPvPd9bG+vhXevZ1l4fA0KL7vVtPYz3WOMdCK2wYHUl7tpSEi88AtuUitqtititzwx5zCrTmo42bLZaGzVPg0SoJcx5STkIgCOCEgEDQAvQMo+ErSrIDs5Fq3G35pyrKS+iQdM3UCQI3+Ea/1snYCRfuaK0QypX+B6bezxDCF6U9nWbY/23aLgIX8xbN9+z9ABQhHsvS/8D7ACVbGjruhatOj+v32jPfcFnU/bBOscxpa0p9+S51mfOGB0WbXcKbXJf6+azees573vCGoUCpRGBDsj2Q2gGOCmrCLoAORdjZ1JOHkH4k9QCKOYqC+izMrPkuoB/ggagDTDWSSue9rSnDQqqyM45DwgRSo2VxRCYlTTHOAG1SPDRSn7jrKrnQ4lBQdFy4TRfii7ABjhkLXaOU2rpdyoQWjZxBoUPQTYncTEeY6Y0AC4pGih8gsbzkv5YUwoGgNx7iHBvbcyJBZdADKzkJCg5wYh3mLjAOpkLV3d8PTbenPQHX1AcxmW/4Z16TkAI970AllOAEDdtHhnWyjuKYkdf2p81BgJ2K7ENsGBukg9pyw9XcooNZyM5hcILKAAiM614qaBta01yDcUvf/nLA/+vkhyKMq+1jtyk8UskT4r9Zx9Q8gIMz33uc4f3duy/nBTKevLs4D6KD9E0ElxJ8tNKFmVvxFUnA/JOr5NYZRfcSFxEZqKgdbZELUHfUQjag9ZZP/bu05/+9PKGN7xh4N9w7cSjrb1OoV7H9/LmWHSvzztTD6XvNxcIXXddKVdeWcrNN5ei8Oe7313K7bdvrQ2f4DPPLOU7vmOj12rTTPSLECuKBXrROLwJYCw+tC8OfZrhOk5kkfZ3+17aV9puh0fEZbHceBl4CfVriwJemoS2cNWgwQaCvFD28vr39d1fFOAewrpL8HBWhaDApdNZxjqJd1k/AaY6YQuBnfAEaLCISD6DzwntsloSQmlsXYBKnbQikqTkpDRjFM6JPcQ+EGy47eb3xVjyEhb5KfPJ7jLOumc+85kDwCNQ29OEy1b2T2POz/o/C12LJs5oJXFhtUEvbmEsbJIPEdR5XaDHlKQ/dcyuuYnfBB6yApKybmytWslceGbUSWdYj1ih66Q/OV4WXbivjs0p3I5rmtduTWOxvpRprcRDeQz4YiyxTV439OdVQBB3SQLE44ALdysZC0t6a03qeOEcp7pMciheI611jKRO2hdHJ2srgMkbIEossAqOJcMxVxZNgMiYZSIFXAAgFhh7m5t8ThZVxxZmfqMIrZNYzVrX7PaOLoA/hQqlBys/61FWYgT/AnatvV6HO6yy17flLUB2v/TSLXn99NNLufPOUvDagx5Uiti4o4/elm5XaXRzgdBNN5Vy2GGlXHBBKccdVwrt83/8j6X87u+WIqD9IQ9ZZd7b/qxUtzatyybkA76XLmCH5oQ24xGPeMSgOaJJs3kXsbxs6pzNx4tXCm2uRv4nZDgoZxUE3dT5bNe4uGnQ0nFnAYJZzAT6dhC0XRTv7S5DAcJDZKZk7QmhiNWFJpmATZtO+GkBIRYPliLWBX8TfAAhljJCOoVQJLKgJa+TVkyJS4p5jSnIaiDUitkjvE+ZTxaOaJzN2eX8JjS2asHF+KYCoSmJM1pJXLTv7I24OUI6kEE7z5V8SqxrFkyBVue49QNWg46RBGXeWmWQ0JrTWNKfzKdT57QsEFKLLcDImGcHi9BYYps8RwI/d+Oo+ca9X2xzzo5Zz621Ji0g5DnAZZnkUGjYWscMhIA3gG3emhpH8IGSGBQi+CNnqaUc4ALYipGeBYRYMeskVnXWzLH4Xy553K0l0HHWUNywTLaAEODW2uuzgNCie32Zs3bmM0DPGWdsgZ3DDy/lsstKefSjFWzcAkVVjNza+1+ywc0FQgh68GApEg6cdlop//k/l/LlL5cigPOlLy0l1XpZcu79sU6BToFOgU6BfUCBnCwEWCdYUz5RbrAKiIsD3kPgqC1C3D25wLB80g4T/KJ2GEFKPCFwpR2uLXXSCoCJW1JYhGa5MK4ChLjQTZlPbWlg5aDF5jJG+IqEKi2X7alAaErijFYSF2OxPiw4BEixoGjO3UybiwIhsSmsBKwxhHugTyyU9UCreWtVW7nqpDO+J3jXSX9o8+O6/vrrh77mzWlZIMQi1Eo8lMcg6dJYYptWIiOWCW7uhHLApUUr/BH7gWIgZxSdBYRYORZNDmWMrXVsWYQiGZF9Rmkb690qE8JKxg1WfKT9z40PYGSV5AGyKBBi1amTWNUZCvMeYoFCC/wdRcfFBvGqEMfNJTTOJYqOUFr4DOirz65ZQAh/tfb6jh7xF17Ip76UI48s5YYbSnnBC0r5xjdKOe+8LTB00kk7OpwpnW0uEIrRX3UVW30piHvFFaX827+V8l/+y5S59Xs6BToFOgU6BQ4BCkSaf2BHTISMlSwfhD2xEGHJFivAMkQw4soUyUb8JkhLaiJuh7DEAsRCwSJOECXQEHhYybmW5aQVYkMIcZGMQ8ZCbnjiQ7gRu7jh/M3f/M0QH0DwdD+gRogjSEdyEEITobuVvMS4xRvk+XApElvA2kXYYwVjwfK8vgDCsJKJwxBjE26CEm5Ena5gE0DAPNFJkhTCdZ1wZWriDO6GxkswpknnokjAEw8hbkYM6hVXXDFYKLgIWpPWvFmwCK6yVrL0SKaiXXEU4ouAVnEfSiAAUgRVc2A9qdeKO54518lcWBsIojTxebzGiLZ10p9sFbeePEBmzcl6mwdwUdMa/wAlgJR56A9P418uYIRmgvSsMQBCAGad2MZ+4HIWyYfwgwB+/C22JqyDvFhqWuF9PNRaE/TP9ZAAilWSQ1lb61KvIyDD7TXGT9iX6Mf+A4QoKoCDSPhSJ4Xi+qZNAIM1l7sZGuFpFsBWsiiua8CKq04GxHomTCAnsQLA8mU/A1uKw6M190PjAtQpVRTbBvrRMOK/xG3Zx+LfuKMDQeIW67PLs8aNf50HgOqsvb4rx78ELcJXTjihlMc/fmsIv/3bDsFSXvKSXRnSrE43FwgBP7feWsott5SiMBpT2wtfuGV2+0//aeMI2QfUKdAp0CnQKbB7FMhWGMAlkprkzyODGheSOtlIJHXxHFc3Ahc34LEkLTTDXEbDlbZOOFGnN18XZcbmM6t91i6AJmqtuVfsgqQPBE1gLF9Tk8J4ZkrijNY9OQnMOmgTCUK0y90oEkFMTTCSx9AabyvpTz3uZea0CK1njWHRxDatfpehVdBgHcmhtDW2jpnWrXHOS/iyytzqdR5LYpXvi/PFWZMTJo3xSKyHNQ7+XddeX8f+mtwG689FF225xgljec1rtgwYwl2e//xSjjpqclM7dePmAqFvP2GkfyrlbnfbKdrc1Q/GlA0FSofqvSj7NZ8CDjS++bSCNJWhYclPuoeGlcZmJ6ppT6nwPX9m/Y7tosCmVbNfZp5xXghSp633Iqxf4jSEsu7xUV/XJYaAyxeNZb86BYIC+FHq/0984hND9kfgjkUID7IG5HIBnWp7lwK7ndhmLyeH2rur/q0jb+31/TK37ZzH3gFC20mFOW1HLQDmznVXfN7FaW1r1zTOO3crAAAgAElEQVRq/O1lYOMuQiPJjBuX/7mj0I4wvauZ5CCtNZOzBqkN7ix83pmJ+YTPCgLOFb4F5nIL4Y6wE1fMl/Z4SpXsZcbEdYdrBHpyM9irF7ckriBcUiJolVuRGhtcm2jOJCARdMoVhovHWAYsNMgVx1s0WXfVcOfFrGrfBFCKFUHKslEJEOZGweUniq4KfLaWXDmCp60vlwipbLkDCXoWtIvvuVTIoMSlgwtOT2axV7l/vePG+95ZYhOcx50v1kvfTWptNxPb7PXkUJu0jsuOpe/1ZSlXSgdCE2nXq/dOJNQ3b6N95JMr41IId9HC+9///sFnWZpa36GtQ7wOOJzS4yLZmvgYR1HRWYLzlH4Xuaee77wq2Yu0ne9FT77ygrrVUNmr16w1zVpHgEn9BX7lYwAYrfnZz0prvB1Vw8fOC2BFDIJYCAVf6yDmWDMxLtKnitPICoKcLUuguVgQQoj4AZp9WmEuW9yd9kN2x73Kw33cnQKdAp0CnQJ7gwIdCE1cpxBsWB9ofKFvfpyK9NFWs3pw65GVJ6oDazpXC47qzTk98zJVt7m+CPhrVZ1WI8AYZAVyjVXV9p0gQAHFBChuPNx0BOrlyup5fFx5BLTWAlZdsRltCHK03TTjBL4AHtqrv1OnYNlq2lloFrwYlaLrueg3V0ynGbV+Y9XNBaqig/YE+dKoCjrl68u3ngbeOnPrE+xojq6oOB00rGnBPZDgzc0yqmQHjQmwAiM9i8ei+jlrmT7juxbLCpQlDCsQy0pGIA4ecH+sEZ5RjR0P1tW50aNVvTxX+0YL4NVneN44W3zRqog9b05BB247ij+y1tVpTDMQ4uboe2lQpUeNeSqc94AHPGAoUmk/5Irj3NTQEo3RBD0EL0c2H/s1xhH72bitWezn+B+93K8d/IsOig+7xoCQz9EtwE0LCOEhgeHAm/OGMoHF01UDIe0JqBVcb73tXwoFwez3UW8tXYucNc4D54M2gsfR09jtf8HGPc38xJdHv61ToFOgU6BTYGMp0IHQxKXJQIhbFdcVAhghleWDBl4aT8XhaHy5qLhYPghRMpfIIsSVJwSIqLotOwgBh6BOwytdYq5Qzb1Mth9t5grPddVpgiPAQfCTfYbG3Hi4zhCSpRFVeZkGneDMfYpAwx1NIK2iaoRtf9NYE8QIVbKUAECqTnO7ClBDUKwrNnM/k45TlpdFgNBYNW1t0YrLTqM9qWtzrFEGQrIhAQB1peiYSwZCsgkRNlt0JkSirdSWhGQASxtRiZxrE4GT25LPCKIyBhGGZXDJ1endk4EfAVzGpKiSTTiNSuYETFmQPI/eLBm5+nmAnZZPPzDpkkkHn6GbbFWxRsYmUJrLGX4i4LKOSQtrbmjKitCid7RtHdQUQjc8OsYX1qRVEVt9lrE5AZj2EVrjL/vJvhgDQnj4He94R3nLW94ygAUABC9GsTx8q62oNI/vZQSzbvYD0ADQnXzyycP+xH/2OLqjf72fARdAGH0AVPta5iJ7wjPHHXfcQD971L5qASFzNH+Zwuw1VwsIySzGymO9ZBATX4e3ayBEiRFWI0AQ/wCHrGTcoPBCXKucNcAe+nBVtObojU9nuaFOPFb7bZ0CnQKdAp0CnQK7SoEOhCaSn2BDAFZMksaZQElIJXgTdNVooGmmvQVCaLWlBCX0imnwrDiAbE2ZUnWbEErQpiEn+LUqPBOwACjCuEQOhF7aW0LXWFVtmn0uVMZDGGtVVyY4aoP1RFpN2vRczI22PVdsplUHDglKxhT5+WvXuFr4y1pyFpjIqT+lmnbtRjU2F21m4VTwcK4EXtMZSAirSvQRlcjHiqURiHN1evEbaCG2LNMiz//AgQN31c2wdvz5AWqCLEDbqn5e05MFgVCurgNroXGzCgILNPsCpIEMKUatkdisVnVuIKFVvZxrn+cCoAVgG+ML4C5XxLY3zJ8SAM+15oQOwDN6AW91lfDYptoxFhY/gMG+8DeQKAYNYGChA3oVryOw57bCiiSuqAUurr322uZ+tiZR9Vx8D2sagMJCgg72RtTlAEpaQMiZYIwARViw6r3AymitAFV7V2ph/BexiRQmQJpziJIDX6NvnCvOmqihk0HkKmcN6yWQR0HAghb0BIw/85nPDEuDd8Xc5dTAE4/WfXsbPgZAxaA5b1kpt/tyFugPH1DyLHutmrSE1VQ6YOcAhZJ4tr1+7cZ67nWajY1/XkKZeG5d/LzpdMy85X1GQd2vnaNAB0ITaR2Vo73waZdDs92qnK1JG5g2lwaVxllgdB3APrXqNu02MPSe97ynWWyuVXU6BL4pFZizMAboZMGRYE/7DxjQhgvSDqGLUNaq2EwoR6dFgFDECMW4zXlKNe0WEBorkJaFU8Cnrm7eojPrRN3HGBAiELeq0wNdY0BI8DsLQwi62rbOrF8sRRHbMhZLgtcAAgH31pp1z73WCiAnsONDGn0ZxVxjvDFWQR0vA/jANgBBKGYRHeMLh/qUithjFd0B4FlAyBwAHIoGgjkLD+VEPU/31WuX+SsKAmZ3MxYmYAQQzUoL8wU4WNMIeJGGmNCJj2SHY5EKd75ZQCgK+xlfva5AHuut9WP5MzYKFOvn/MhjpYjAI9YG6HNxZ6OkecITnnAX2PL5KmcNBU8LCAGSBG5Xy+134tG6q7fNS6SxyuDsA3yJb8Tu1QUop7adE63Me8Zexbss6MvEXOb2gX/AnbKrtsw6VwBu7wP1WOqLMoSLLu8Je6FW3uT757U1b87r+n7eOOat57zn1zXOTW8HyHF+cRd3drWueQll4plV+HleEpxNWi+8xZvBfqMIq8+K7UqwtOm8tFPj60BoIqVDsCF8EdIAgKc97WlDYS3uMTTTtPFc5QhQrEUK87mfZYULS9Q1iC7Hqm6HJUlcwJSq2wTHqMjsGcKfzwiI86pq18JYBkJecIp+ceMxF25p+aUWGm50IBSNVWyeZxFSdBAQ8gLnPpUtQvOqaS8LhGj1gVkWu1l0XgQIAVd1dXoAZxYQIggDLGF9AjYAIzxA2J8HhAjtXNUI4FG4MSx11p9myfp5IVkjAgoao2tdnVsxPAXecgV19H3rW986FK1TCA7vA2k0vWN8EaBkXkXsuqI78ARIsli1rBoh0PtNyGONIPRHP8bDFTGENmtRW5fmASEWobH9bI0AEoIt0MV6SUi0VgpoZvDWAkJe/ugrNiySWdRAKPggrFXB36wtnslAyN7miuceL0/nC8UFq6z/xYut46wZA0K1cDzxKN2Y2whZ9hhl1XbNpcVvixBAcVDuqJFYZsqz60pjHLzHxfQnf/Inv6Vr+wpfcBcdS78dZ5v3RvYkqOcwpa0p8171ninjmLWeU55fdYx75XmeCM7xWQB4agKqZfl5XhKcTVuvWby1XQmW9go/bfc4OxCaQGGCpZeRlxJBDQCgISX40ARzsSJcEjy4hkiD6+XgOQifpj6E1NzdlKrbNAH6Gau6natOf/SjHx3iDwjvBLVcAZ1rgjGIBaFFFlNBgLvf/e43zKmurkybw7JDoOLKw21KG9rNKa7FMkTFZoIprbV6QFGxmaDGjSdnaaOpYVlQ4doLlhY+qmlzwwFQ9JmrabOoAZniRiIFrIOOWyLtE9cT9xOmW3NBw6i27mAFMHJ186Czg9taA6Diobj/oKsxEXYJo4QS7m7mbdy+A3S97MUIGTurjrmglyB6PGG+wKXK7VElW5uABaHD2nFDsz4sA/gmVz8X+8Q9ibbfGtD+o5156V/bXLSMF1AgGKMNTZNn9Q8gqybu0DXuXJ0bMLJeqpcHvbnVcQnjVudZc0JnAuQYX+Br89Wel6EXHjpqE5BozUkFc8DN2orfsa7+5ipH4Af4ADXzMS9uf2gHpNE6u0+mQpp3fQF8xidGCC0IbSy5+AQY4TZkbcTZUGZYc7Fx+IJSobWfrYkxui8UDvaQObJMSe9trQmO3FgjKQJXwLAuAcvAFjpz57N2gDBeY0W1vqxN2hCbI5kHfgVC9cUa5X+8B4ShC9BoPmKDACX8pJ2cLGPRswbvmS9aEGq4ReqfeyPaOx8AcC64m3DZP3gTz9D02peUAHHuRGIQZ5gzKkBjTqTBilIngMjJZszZnmNFcp/1if/tfWe/MbCkRGKTLNzgV/fr2zi07dKOz+YlWomkM3UCHGPJCU0A+VkWIXsjxh3KuShCah6StkQyIPTBZ/g7J2yJxCf69g5x1QlZnCOUKvgE3+YkPJln6raMxf3mOZagp078YQ9SILkiCVAkPskJi6xRuOnV49WmNmJO4b5l7wbPzBJW8zy4tkayG2Pi3cBdGQ3qKyeWiWQ0xlAnITIO55Jzg/uv96097iyifEKvFs9ztYoEOXXfLN2UguQCY9Y++mlXmzkBTCuRjvbqtUBjZwZ+pvQJt6+pCWW0OYuf5/F/JIvCxzkJTp5rJDfK6x19ortxk5F8Zs3RBY3IQRTeaFonjXLvrCQz5hV81EomlHnL+zas7fjV35FgKZ4dO+sy33hn2tOnnnrqQqVJNuFM38kxdCC0Jmq3KlHbeEAGIXxW0bp1Vd1uVZ1eRzXlqPRcW7SCdMv0QajO1b9nLcOUit7LLuMylcCnjLWuTj9vvts5x3ixWEeHahzgY+vWGkuLR2fxxTIVsfMzxuCFOiUFtHtdQGCr4ve8iuOt9WzN1/h8TrjO4wo6hFAwq+CyMwHIACoiE9yyvJv3n3Hpl3UMOBmzcKzrrFl1zOt83rpQUlFOAWpcDwFR1gqgkbKGay8Fg2QzlB6sFITNWUCIUsJz7gHg0ZUyAVAFnAFulnKxgBQ7wKzkG4Rdwj9lEJ4MCzfhBignoAHuFFVAOTBMaTYv0Qrh7SMf+ci3jIlQlpUVkRyEMDjmGmc/qMGFHsZIqcKSak4Ue5QrgDMLK14lBHKBM89I2BIWdYohoD2S5kjUQknCQk2IpriirCMARhKeOsmGOVHKaEs/kaDH3LiE5wQ9+CYSf1DIEA65knoGTSl9zJ1SCfA0BwovdAmXQfNujddzMQ7PUzZQrPCKIFx6Psew1u5LeR76qxPDAALcWGswZPwuCkRroE+KtIhFlrhH/8ZN6RPJgIAmzxo3rxNKoYc85CGDvFHzLlrWKfUpJO0D9MXfeFsMsvWnADFOY+HVYD6UIXgeSKKQ0rezMJL9xFqgm7WmDMA/+piaUAYdnFHoYL/U/NyaFwu9PimD9IP/zMf8IgmONvNc7dOI68R3zgzzy8mT8GKsSU5ShR6UV8aWLwrynNAqkszYU5SXnqMg1EcrmVA+K8QT4h/7xzrzOKLk5W5q742ddVzko/SCdaH8482xH2L01vnOqNvaXCB03XWlXHllKTffXAo/0//7f0s5cECAQylPf3opP/ET20mXldu28RxmXtJeBP3qFOgU6BRAAYlTaOpYl8aUC8tQiobYi9JLdpbiZZm2N/2ZOu4t3G4AEvQIF9OcsMK5PBaLFjGedbIZAp4f4JtljDDIjZHGPScIAQgIZ+LyAggRnKcmWmHVrd1qAV1WzHpMBB1CHuGMkDrFlYg1HRgnOHseqCDYEbC0ZU6E50yfsVhSgl6dkIVFivZ8LF4z81N2byZ8AoeEcAl6gLSsvPFcK/EHixXBkabeukQGxUz7oAsvjdZ4s1s4QZk1AciwX4Esa+fKbY7NA/3GEsPU7mLW2d4liBOe0QMwJcjimciECQCxAEdiI0C+NT/nSotP6mLwvBrQjPAe1ntW7UjIRBEFYFLiAbb4nvXZ+NCSktcas3xrI8o8sKYAVy5zqBPKAMJ18qLsMYLPIjFN5uexednHeD8niwIkWOEitpHyoZ4rWgZ/s7Dl5EkS0QCtLJoUJ60kVYB+nSwGGI17x5LMCKuYdVag8cc//vHBk8Zed+W9FzwY8d9xpuAPwNU5Yd2muh6u/Wwnu196aSm3317K6advyerXXlvKNdeU8ou/WMo97rH2LldtcHOB0E03lXLYYaVccEEpxx9fyte+VsqnPrU1X8Di0Y9ede7b9ryXKI2JA9zmPdSEkm0jbG+4U2CfUICQRVjkmreuixsd941D8bypXZZCCCAQ0BhHwH8I3dy5CNpjQGgsoYi1kpyEsE7gpnXWDqG0lSBkKhCakmilFoCCb8yVJphgSpCeAoQ8S3PMjRhoY3lh+eFiSwijJQf2pgAhbq2tRCWzkvCMAQgC8qwEPZ5rJf5oFWGueSLoAvjNS6wSpRjQwJ4iaC8DhObFeJpPnYyGFYKVzXoCQrleGqAX4LIGZTE/Vgd0rBMl1edMWAbJKoAksJcTMgEnxsByyUImq2cd7zWWLCrz4CIJZYxxjJ/H5jWW5CfHU0omwwqa5wpsB3/rt06eBJCwwFFasTgDklzUsoW3ThZjH8W9Y7GV1nbWWeFs4grNWjsLCDnbauUKCzX3a0CSNYyFnHJhx6477yzljDNKOfroUg4/vJTLLivltNNKefObS3nlK0vZ0OyRmwuEEPTgwVLOPXeLkMAQNMkN5vWvL+WbBSx3bIF7R50CnQKdAp0CG0mBMSDExYZlBuAEXGiGCcFcpsRuzbMI1clmaMkJP9qgqacJF3s5liBkFhDyvHZYlcT1zEu0EhahekxizrhtsQbSbJsvSwpBqeUKGQvITZNLn9+0/QQ9LliEKK5sUxPRsAjVCVnMhQC8qEVoXoIeY28lGSLUi2kN4OG+zBPWGl1c5szikhPIGC8wG/zAUgsUEPy5BI6BjzFAFxaheUCItYXwnJPR0Ozj28guOZaEaAwIheWkxbvZpZe7F34B9FgEpTl3hSDPVQsPacd9rcRFEh2JeY0kL+EmzDLhwt+LJJQJgB7JnzI/j80r83/EbuJ/yqawCHFLrOea18g+NVaAl0VrSpKqVhbIMYtvLjsAVOqrTiaUzwpnA+sSt0guuS2LUAsIca8F8FioWcWiwPeOHtoXXqjydymsWWR4Bg2Fxr/whS0jxqmn7uhwpnS2uUAoRn/VVVtmNppTBLztNnbCUhQs/c7vnDLHfk+nQKdAp0CnwD6lABcXmtBIssL1iQBB0JM0gosXECS+geApLpC2l/BMmOC6w2+f5Sj70ostYu2RUIQ7k8x9fP0Jk7Sub3/72wcQwwKXE4T4XgwKgMDdjGBLqCXIEXAI4KeccsoQ3M7tSt+ETW5JYj3MhfAbiVbMR6IR2Tld9ZjEdnBBAmJogAmyBFJWK235u3aLClYgwBoTIKVmlfEAQoAAFx80BU5o48VLaYcAZ86Ah7FzsSOM5oQs3H/Mh0AZsSStJBvWLvrRFpc1Y4lELKwShNnsQtpK/MG1i/AcSYAkDYhC5hIvWAduXNyV0Art83j1K3DefI1DgWTuXQCerJ8EUVYycVqej/UUh+aq58H9Cx1zYhhumrT0XJ5iPsAm+kUyGmuBJ1lhIgkRNyrzsQ7GTECWEAVt8BTXMGADWMMD1kcs0xjvxtoT2oFVWRPFQeEXLpnGCPRoy48+XJFIB19z+QcoXZ6TYEEsi/nmtfCdvSiZBdrhCUAjEsqIq0JnPBxJmPArXqn5GV24L7b4H3DMyaLE8bHmRBIc+94+j7niXfFusd5+U0ZI8IH37AXrMpakCmg0N1b9uMSuRZKZOpGSMwRN8afn8Dg6xVmBXyhUrKuzwfmkLYobfCfm0V7yPSul8RtnfdaxJLHcobELGMI3O+4lcMcdpZx5ZinHHlvK5ZeX8qxnlXLLLVvAaANl980FQvxxb711i3gKw33uc6WoWfG//teW2e3kk/fpa31vT4t20eHGt1ewauva7cJ0kZVIlrHdKPY3hUaz6MY1h8k8ase4d7dpupNcG3Nt0WEnxzG1r6nFA6e21+9bjgKt5B7zEmmMJRRxhvjJiTGmJgiJZ2ncCWiRWjqSlMxLtDI2pphfZIAjbBOIJWMAqlrCkHu1R1BtzWkRSrcSlSzyfL53XoIe986yduW2WPDQFH1zgp55482JdKKNOqvgsvOrnxtLzkIQtm7L9DsliVGdLCgsGsAJN0s8mq+xpD7z1mKRhDLRX4uf413Xosu8hENTEiNNuWcdaz71rFikL2MHOmUvBoTif1ZsLq87dn3jG6VcdNGWaxy3PEBIfP8971nKCSds/WzYtblAaMMItV3DYb6H/iF7WpH8YpraJ22U4D5aCFoXKalpvgj5tAFTMm9N7WvefbQi3Av4OdOm5cvmp6XzUmKqprURoFjXqJjXh+9zvaYp9+d70Jg5n6aSKdlLZmwN6vVZtK/W/bS9XBGktKxpNKv9XNCvRbdVabrq3Ah1Y5ne1klHdBCkKraB1nUZ/ll1ros8j9/EYoi9mFdTZZF2872sF7SF/MqnpLRGP1pJYBLv0+6GoCyImi+9lyq3GZexE45kLGLRoJUnSNJy7ri2cVkiHWLPOWu5d9E0R8mBQ4wEfboLUmDXAuwXHGe//dspIHU3yy3LYxRPP3DgwKAMUQi8X+MU6EBol7mDUMeXlfBCo8EMSnu3qHCnnfCBJuAwrXMpoA0MM+lOTDX8yvlk10I+P3SaHCbuKJw6L6CzNWYCP3M9U31s+EXnxtUhsu9wbxhbg7w+6xL4ZtFo3jxmBXHP+m5eu6t+z61AwLY1bhVPXDcdd3Ouy9BqLKB3mbZaz+ApL0K+4VMz0UlFy52GMiAE5SjQa7xcZLgJxeUzPvTup8wA5vnJR3HYdc2lt9Mp0Cmw8xSQbIVykDKTGyYlKkthv/YGBSjcJHzwHuaK53/xSM7oZSyKe2PW6xllB0IT6EiIi0JmLC60ogLvCA/+xmR8eJnPaeHqAm4Ew1xoyzMRyEaAkeZRW56n5Y60m/r1Q8tO8IgieC2TtWnkDC4ypvCz5SNvzFEsTH9SghJ49BeFAWnzjZ0QJdiOFsE4gQQuWK1ibrmwWLTvEJXznj9+BkJAHqCmX/6tNqmAVf6yCrm1isEFnYHEXPuGXzMgJCAT3fkWK2LIX5clTFpLJn2+1XURvyjG5j7+8YQ6cQGtNeBP7EXAb9v6oEW41an7EUUTzY0fuu/R0VpHYTvrZ2y5GOEsIJSL1uXieFG0Tr/mzR++BssBDlo0DXcyLzu8mwvC1YUF86FprDVto9Bn8JL7CchiE1gN0AGv4iF8K2Uxfs90rPkRDSNgOQrImXMUqjTuzCPzgJD56t/cjDcKbBqrtmLs+CQXBOTnjo/q8bmvtZZRRJG/Pt63J/iBoxmesnfwLz4TC8HSAsgLno01iP7RSqyIMZpfpp/gdVYY+xrY8WwAnphrLrgneF8feBFPRiG/fNxlZUAAIQoBBYO5trJcWs/oJwMha+ScQi+/d9LqPOHI7rd0CnQKdAp0CnQKTKJAB0ITyERoIjRzb1G9nWBDGGVuFDhIKJV6UkBtuHuJj2H5IDAI7hO0B6kLanQJtIXeCS++5+JDQI2CdJ4X/AfMsOoI9rz44osHAZ+2pvbdDSBE+OIKIbiOu53AO+MngAEnBDdCq/6YUI0ZQCFk+V+AoDYET/rbvYIK3UOYQwPZVoyVG44xEd60L+APqKEp1ncLCBknEGMcz3zmMweBS8Yc4yXgsWYRqLn6acf/AlP16SL0AULAlDUgaHLb4d6jLeM66aSThufNR20B6ShprWnAfY7eAk65xxHuCKatNUBHAbbGi158b60pl0OCIwGQi5qASsGWBFk8IagRj7A4cYWSsUoQM6DK3cg4c42JYMEInBX8yvVPwDUNHcCqLQG9wADzt3UYA0I1TfGnwFFgzJoYs6BW8xLkzJrDeigIWDB4FOPMhSqDtoJcudtkXsIHgksFaZojwVnArtSrgr8BcbzBTznoOMaPQITxArHGbF1Y/mqa4J9ZKWJjzypIZ79YA2uEbnnsrB4CkGV3Ama4iunTPPJ91k1hxnotxXtpF+DAH+ptWDv7Gt9yOcOn9hRQgefNUY2KyLRkbfGnQF38Zs8LSs/00669hv+M2f1hDTVXmaf84Gdt2Lu+p9WV2ck5UFtuWkDIHK0XQGdexhmFXwMI+Q0wGSM65Vi1Ccdpv6VToFOgU6BToFNgYyjQgdDEpSA0EIYIJ4SeqENAyCbUEhBpXbNwli00oREmGBOS4nkCdTxTPx9F/Zg5ATBuR4TguiBbTCH6C0GS4AMg6INgyref1hqwAnBkySGcSbsqZoAGmpBPQJbZxt+0+Cw3ka2kLubGtY3gR4tMQAPQWkJ+bbEK1zgxBjL0hOtQgDGF/vxolzUBIAqtM614rgMR1gFzNWYWCOCGIIjukjcQ/oEnoMs9WQiMwnTmUq9BtjywPKGdebIaEAQJuEAiK0y4A8Zc0JzACEQYOxDiXhmCWjRiGQAAAEIWBRWyASFgRTYYa2VuwS/W1Xq6AC8Ctu9qmuIHa2p+Ml9FIT28HFXKrYG5sMDklJs1bdUeafGSNqOQnDbQQNYufaBVpiN+GeNH82VRBIwJ2MBoiyasTvNqZVhj4AsPsKC0xm49CfuspAHc1Y2wT/N+ARBYM8fWEtB97nOfO5wNQCV+xUvWjXKA4kMdC/POII51CkC3x6Tp5dNtvLJ9ZfqJAQKC0EfcDitxVoaM8TOwPFbrowZCQB2eU0xS+84bQM6ecYW7HFBGqeM8xE/96hToFOgU6BToFNirFOhAaOLKERqAhxrIbCcQMjTCG+GHhYV7D4vTmBtKLfAQ1LmXEdBbxdACaBGCCd6EMVaNLEzXQKAFhAC7EIKNbREglKsja4MAaa6zYofGgFA8E9YAAiehm5tQ3e4yQMg8rQcgJF4oAA+LBS1+DYTwCkHYfSx81hEg83eLRiwwUWiNBRC/eUbKUUK4OeTYKoCKO5mLFcZcAeaapkCj/oybcB70wy/Wcxataxe0sViX+vP6/9xO5pccT0QQj+KXwA9gy62tRZOsQBiLp6sF/bGxGw9LFeGeBdFeyKAujgiWyHlrWfNmPJv7xp8B4qQrjrXN+7oeK5DMmonX8I/x5pi1dQAhvA2MAc2UAyxW/geWnQthEWLJ9oNOxjJWHpIAACAASURBVAE09Wv/U8D7wh5goc6xY+ueObdUe5Kln4LBO3a3r93ONLqO+Ttf0ZS7uHfHTl0RWkBZNiub7KLj2Sl+XHRcY/fPyna6W2uzrrnt9XY6EJq4ggQNggFhkgDQsgg5tAnxrDYywOXkBctYhAwthEMCMCGNllzCAdrg2j0uAyHPAkIsOgRF7jlcjcTP5Ixr6mHQfLOWEIB8x62Ge0zk2ve9tsV9tIAQYfz/sXe3Iddl5X3AlzaFfigNDbT4EkgTQ6jzIabNJCKMiIrWapXY4pdia0WTPikipVM7SQualtqaprUaiFU/GAhDGqdjw/g2KtPYATEOEc2LGdOhYqQyIkgIVNt+EC2/c+dvLpdrn7PPuc+57/M8szY8PPc5Z+/1cq1rrX39r1eWHIISNzECLFejPllCHV+fLCGCn3u4MxH29O9Kprks1S4gxKWMRp32nfBIqGVNoe1OcHcNFF9rESIMohGAgo6sCdzNWIOMtQdC1p9GnYsR61aE3yUglKKMBE+xSeExwjL+Y10R78H6yDqw5BrXAyHj0Ba3Pdp9acM9rx/rxqWLGyKBHK2rgN0DIfTk1tbzEpr3FqH6ubbD8jhqA5jDs+iKX7mWib0y9p4mFQiJ5fJS5IZawUQPhEZjF3PFlRGAVCcF33Ct5Mpa52jM3Np2rSU3UnzPKsQdLSld7bPQowKhWNK4vbH0or+15+ZW6WfsrFYECWcMYFvX/7JAiHCET/AIXnWpu4H2LD+sqzVGCK8YRy3EuPIovWVv47bq7FPJnUviZS9W+gB0Z3D1BjikL7xo3znbtZezFb+tCaa2xyhjWHidH6e6ACEA3LlKEXSVyX6W5pRMo/aCfbDklXEMmuQMWLMm+/SXjK5xf/7gBz+4UbJR2Nn/x76sI3mCooTM5LwQGhDX68v2d1X8eNlx5vma9dX7rRZk7dfmWH3OdtZRYAKhFXQCALiGiZshXHNP4n6EmQlkgAOhhAAKrBBKCJcEdu5GDnRxGECJ57nDECC47QA2fo9Lmja5rIk9Yv1xiETgJqgYC4FMgT3CkItQIq7GSw448jLWByHSPcbIYkEbJNaCsEjzTtueqtUASAQgz5oLFxl/E8AcnuKg0MDLySFNSPLC159xO8C5LBEsuXcRJrm15SLMJd0x0OgZc1R8T1IHdKPx9tLx0tc/oVysBvfACLno71A1fv2zKgA5BBAgCt2tD8BAmARWrJH4DnEw4lbEgvhnDYzV/f0aALPiI7I++rjnnns2L2kaUa5O2rPGBGQ8QAAWM+MlE3oR8AkP5g8gWjt0MCfPpyifOC3ujLfffvsmZouFQnwL4dT6CUwnRPteG9Y7L+Ra0G9EU+uF3gR+IBANtMHtDogj/Fs/vJXYk1qoMrQVRzPiJZYvY0cDacHRCb/hWQc+/kQjNEYjvDHiR8I3muAxAtuIJvgFEDUObdFumrOXempX2SeAI4Bh3ngJX/VjN1brqzgdF0p7AIAh6NXx4aXEP9W1xJvAm7XBY/jFOAA3bRsHmnOtwzfczYAq47YG2k2NB2Pnlmjv44/QD02BMtp4PMN9jkICfVz6ME80JdTgN/seaAcmU2zT2ZO15Tpq3HiJ6yShQiyRdlMwkSUOb+BZ9BFX5/7Qkwuh+XiGBfOxfhF0nDX287EyTI7iuND50L64bgI+zg17Es9wP14r2NsDrlMCIe07w+0R74VzAELGZC3M/5RA6JA1WbvvkqTHfgZG7HmKIElVjp3sRNvel5RU+krfzrt9M+Jum99V8eNaGu+6LwpB+6cCoX5tdrUzfz8uBSYQOi49N63FYkOQFFcySmyw1O2ooBdLlAKaLA6uXcXLltoeFRwDhLTv0CLk1mvJ8rTUfgqgEagBuD6N75oCb2l71727iqf5HZ2AJeNKUbrQ1/h660f63lVUze/a7i0QI7qYB+1taIsnejrX52jRCLbGS5sW/gk9gD6uKYcU2Usb+q9rkz7Raq0WckT/NUUQ61xHbRgj2hpjXs5LNKltxXoDRO66+n7rGtW9uu0+fWxby314ZO2eDk/T3h5bcNlFs33Oq0PbuuxzrOdcgcVQAYl9RkAKHfumZmbMd3iOOxalkf2aLIP4MC4twCMADqwmW6Ax26+AhGcpseyhuHMlI6NnKL38FtcvWnIA2rNL+25J+E7/nqPIqVlJlU6QNEbcIMWCi0usy332qQQ3XCEp+CQQQS9zTVZNMXXazXgpxAjNFHq9RQjtnEmu0Nwc4/aa7KTJxmhM3i016ya6VVr6PUDI2JJR0hnlouQzVuvBC6Huh0rfbX1odzTfng+zhsbIGyBAKM96DyQrY80iqR1KMjwWi0syROIp39fzxm/b1qT205+jPf1Gc0NDChJACCChkEmmSe/DfmzJ5KkvdM/nZJalpOLFQNlZM7u632+Ui894xjM2ShTzpAhjEQK8ahZV92+ji99He9D3gJBx6SN8nndbvz7hL/zhHvyJz3zOuw9vjtbGPdljrPLmve0sQP/MqfJ6gBDeth+SPZSnR9YmFjN8V+lLHqjZadGQAsp7yJ6vmUhHZ+Flz9db+fkJhM54dW0+wfbcZGySY2kZM2UvMFpem5YWeF6TAjcjBbgQEdK8dNfW0LkZ5znHvEwB1jLWMC6w3JdZAAkqrGGs7wQ+VkZCP4stSx6BhlXV/X4nnLBUs6JJ1sGyw9rFHYqwLZbSPazWAAKrOSs/gZalLu68LKMETe6iBBn9a4NgY3ysgy5Fp1lktLdkkVkCQqyXBEt9mas2JNdgfSTUmZMznSWf5Y+F3TiNGThgheyFbm1yDyXAel7mQJkqWSdZXQldftNOtQh5j+iDFYeFUGIQViZxZMZCWOWJAAiyPqIH4EL5ph0AsqelsXvnsQgR4FnXjZmwx8rM0mB83o1oGuWSscSbAfjg+mu9Cf19H8oTAHZ1vta3gioeEFyJjdl8WGMBIQIzWuEvdOcBgP+cQ9bFOUToZ9UFoCVkMTb3WwvARZKiZBENGFhak76fWjTZ+bdmbtaSlRgQsh7owuprPoT2fmwsv+hnH9gnxowXWIklbyGUs8SzssvqKsFSriUgxCWedwHrODdiexJQ2EYXgj7a9nsQ+MRb1ofLJllGv8bI5bhfHzwKMMRzxz6gBObyLqspvlpaG14o9hhPBzyMt9BHmzxNevqjhzH1vJ5kTPjb/kc7Xh/OnKxNPTsqfZ1nlbe4zIul5VlgjczF2QIE9WdhtT7N98h3UuB8gdAnPtHae9/b2he+0Bp/5u/6rtbuvpu5pbVXvaq1Zz7zll9PaYq5xXkZR6N3rEnTYjp8aA5t/hnwfCzKznYmBSYFrpoCyYRIWCHgcP8iuBJYfUebSoNKmGMF4c5LMCVIcaHkMlizEBIOuSkR7AmyhPVotQlNBB2COssJYYbwXN1bZNYjCDtjCSEAk/a5TEqTTnh1rgMK26y7S0Cod6WpyTUC6oAIwKFqmqsrUW2bMMjVmeeBTI1KC3hHiCkkVLGEAI5LrkgUduKOABaCqzg5wj+rkmcJeQRVNCU8Ai7+BxQlkAFyKi3jGud77s3aTtFxrqwEUWnuWcyrZT6ZN7moEl6Vo6iZOtMHK9Vovhkb/gVqCKLWENANvQic6BAXs7hqs0oAGDURTqUxUAXocEvHi+iDNtX1r97PYlHXrvbDPbgqNCsvLs0NqCGwZ9xrxoYGQJBxsraysqAF1/SU0QB6gdweHNex9/y6pu/QhYXGPu73oP1U+RHPWC88yM132/pQWnA5t97AihjOXWtT9xh5yXxZcgAeYLryb86PntedFXgyrnHuS7iBdowZSBrRl+Kg8lbtAz/FggpYAkz1LNzHK+nSZzfZvcrqH/rQhdzueuITW7vrrtYe97hLd3PMBs4XCP3P/3kBft7yltae/ezW/vt/b02mkyc9qbX3vKe1t761tVn1+Ji8MNuaFJgUmBS4KSnAei5mj9BG+CcMETT7jHxLmQN73/0qZBCwgCoCCisPkBMgFGEL0aqwx0WTsApkAUJpXwweC46xUXJJpkKAWbJk7gOEAjKqULQWCBn/KB09OogLM49Yd9zbxwihM8ABoAA5hEoWF1Yk2uqkcQdEIxxqm0VHXK1nKy3RnLWLCx8NN8tJrCC0/uLdaPytNwtDLbidLJOsfoBnBULpY1dBZnPMGABKsYNZC9YysagJ/M+6c4cEzioAqOvHAjPKEFk3XL0/azLqJ3GFPd9Zw6W5bQMjS2NLsiagIRYgYKiWrxgdGH1fh/Rd22Xx7fdgD4TwBVqhPx5bohvQg++ADe5usuUulRioY+jBjT3BwtQDTM9ob8TrlAqAV4CQeF0WrLoHnB0j+o6UH6M9D5T2Z2G1IJ70gP/GN1q7884/ldXvvbe1GzdaEyv+7/5day97WWt/koznpOPYs/HzBUII+qlPtfZv/21rf+fvcMR2MrX21Ke29tu/LSUah+Q9pztvnxSYFJgUmBS41SjAPYl1W3xQMtnR1rJspHCt2BiCJq04oYr1gwUhMWIEq6qpJWTQ0nIpkggj2R4J07uAELBD0OLyot0kpdEedymWFglGCG0AEcAyiiftgRDBjZWKxjcaZO0vaYfXAqFYhAAPFhfADP0kU9EPNy70BSqMc5QsQfIZliBz5+5jHViXuBCxekkWA9CgPXBk3oRFtKXt7oEQgGiu3BSBOwKjeBAadP3I8EiwrMkLknkTUEpmSWNN7baaKICw2c+Xpj+gKhkgWaOsN6GV0Mv9iFWRSxQNPw28toxJHO8SEDJurnjqpHHrq9lbsx/regOe1mLUD6tkrlEShNHcKAvifoVneqvM0tiSLZclS7t40FwBiMSz9Jld9wFCu+gCjAE1/R7sgRB3OzwC/FKELNHNutrT1hnIZT00x11rU/cYCwu+wj9c2fr4niVeD594Fq9w1eW2CVhnD1C4jOjrnKr9LO15Fuz+LDxWpr5V7413vOM7ZfWvfKW1N7+5tZ/7udb+/J9f1cxV3nS+QChU+MhHVPJrDXFZiJjVHAJHSE96lYSefU0KTApMCkwKnIYChAJaY7EjBKsIkP7n4iUpAYGH+1Lc05Idj4BHiAIu/A7AENiBKwIvoYarnVhKGQG57MiySKCXBIGABlRx4dKGjJJcZQjlgAOBkS8/CwnXKb8RzAENLnOsCP75Tlu5/Jbi1wSg9E/IEV+gHX1xtTEn7mn6E4tkHKwG3JjcZ5yESQKiv7nl0exzJZI9EnBxGYdnxCwplitzZrIOip8CDgFKglwfV+p74IVgaB3MRdtAhMvv3HUIyU9/+tM3WmvjkDQCoAgtabQJpYR28zFXYMQaioGyJtbpD/7gDzbWp2pRYxXg6s09kqDLgscyBDjQ4KcPayHOpZ+vmKpqXfI8C5D4FwKmNda+9oxd29YRoOZu+clPfnIDtPEaGgFxwJM2CL5oKU4GQOT6htdq7C8ermtiHbTX91MtiNxCK/1Gc2OZ49oovsXYzEGCGRle8QTXe22MxlbdHt1HILfHAFzjAgpkbzWnXACr+XNpQytrau7u0zdrHqsNIOK5pb61h1/wUr8H0VtsFprbA6yQ9pp9lMy3I7oZv74BECAfsMc3zopta+OMsY72kz3mHx7Fhz39l3jduhmjvYRHrbeYK22gl7Wx3uKeevoCzvY1hQxAxV2R9RP4YwWkeDAO/ITu9Sy88syLX//6t8vq7363Oiit/f2/f5oXwCVbPV8gBPz80R+19qUvtfa857Vmk73znReuccxrj3/8Jad+PY+fqrjY9cxm9jopcN4USCFEL0ZCnXiCq7hOsc8JF/z0xYAQgGnxr+pK3+goBfpV0XGf+S1lexxl2dyVdbLvNxkRfa+ftbRfyn7Zj2lkHdhn7ofeS4gnnEWwXhpv5m/u9f6+31oDp2+7Csm7smfums+2DJV1DsbrWoqR2JWd1LPhFYJ4v/b7ZsqMYL8tm+yIbof0s2ZuPZ1He2WUydNzLEyj+m1p0+/mUotmb1vXXdlwR3tQ+9ZFXNQoi+sS3azpiC+2jSEWGMk5WOvWxN3050xqKwHbu/bALvpuo+WuzLe79telfv/a175dVufN9U//6YXL3F/9q5dq+lQPny8QOtWML9HusQqdcZOA3mm1epNlLUJ2iaHeco/GhcWhF2HEAZ3P+0640nlUaHDf9rYJBJdtaz5/OAX6Qoj45dCil/vuzWPvc3wqMJkGuAZ1H06d9U+iI/coWvzEi6x/et45KTApMClwc1OgjxG6uWdzhaOnjPDvChV3+85uAqGVFEtQ2z7F55aaXiqeRXvB9Fl9pVcO75a+jQlakDGTscDj/vO+kx/RuRYa3Le9/v5j8splxzKf//ZCiPzGDyl6ecjePMU+v86XsZgC7mBXDcImD08KTApMClwnBVjCpfr+8pe/vHEj5eJ3qBL2Oucx+x5TYAKhFZyxVOhsVPBK8Ce/5aRrTUE33aTAljSYAiZlH6oWoT73voJbLptQX/w8+TjXS5t8rF3M7X2hMgIcdxrZfPjpup/PvIvJ2jM+q4vB3BsXCdrnbcW7+Kmnsv2ocNio4OCaAnZ9MTxj4ivPl1owIf91wZOCHX1WO8bcmJlrMTTz4DfL51dgKh/9FByTErQWe+NTi75oFV/avhAiUzafYoBJmkw+vaFpLYa4jVdkIaqFFXvWS5/aT0HIUdE+Arb4A/NJkTd8hq98bw6pS7KtYGAtEvfEJz5xkwGnFmI0Z/7mtahi5UPPo7GXA1qgj/t9v1SYLnPOuARNCzi1Xkt8tIYPQxO0swdcKXLYByDXopcprokn1EfhRz8qyLhtb5pLCnMeus/N3T5F84y7ji2FN2U7EqfBr98eS3FA9DdGPFb5p/JY5S9ZhFi4XZ4V8G0M1eUj9+MzaZClfQaExDxYkxH/rzhO5y2TApMCkwKTApMCZ0OBCYRWLEUv3MpMJIA2tSEEuQkQ9X1fTC1Fw/iyCvx0H6AkNahMIduAEOFQelDxAAQhbUtjKV1oLu43gvwEchLuCcYCPGVBAZB+9Vd/dRPUKaBOrQz90+gSaoAxRcpSE0FQY4AQQbYv3kX4F+jnnqQ9JSSnaGGK5OkvRcbMn2An8JaQLHhUgCHtCgFYkGOCU0fF8LjhEPi2ASHPoS2amrO1ERTq2RQZlEFIADS6ACMVCBEgzQGY8H9fCNHv1hgtBSXL6OJeGY3UwKgZfJZ4pRZW1B5hMkUArWUKQloL7SqSBtzVonDmIkuSdUjxxxe/+MWbIm/6tbbo/alPfWpDXy5UaLFE7xSJ6wsxctkUaEnYDvi0pj0fChgX7Iqu4kZkXEraz7oWaJbK6ubKYmZeLHzoZ9/ggxEf4c9dfCgVMfqaJx4TjIu3gUHjFkyLrqwp9kkKUcro5XcKCWuBJ2TxwSMyX9WCjHi+8ozPxi4Yl8JCALe1QYN99zl+MD7BsYKQARBBvOjq0ofCm+iooGOAkGBnSgHWUuDPWlT+qUX0ev4ydwG52mPlpjCQNMAYBHXbA2glcJsbr3MHwHJmCfi3p0f8v+I4nbdMCkwKTApMCkwKnA0FJhBauRRVqxzBvC8o1he8qs8QOD7+8Y9vhMs+DWKGMMq1T9jim0+oS/57Ql6sRZ6tRcVYdwguhCDCDiGLhYCwIzOS/gnLhCfgqBa8q0VVMxZCEcF/KVUjITO57AUQA1nASIqMAXAyHq0pYNcXwyOYmRtLVk1t29f8ILiOiqEZmyw/BFTzSRt9KtVKQ9mJaiFEGXPQCt2AWYIzQCQws0+ZmXWs626tl9r70R/90W9xnwxGqX+gZgUQJJtM3CRTz4Fgam1rzY9RkUR1CYDBvkBi79a0phAjK9ESHwK2QE1SFC+tRSxtrG7A0ktf+tKNQM0647JO2/hoFx+yLFUeIeSr0QIk2RMBQrVIIUuhrFxohXcJ/qwfLLApyBgelOWnrjd+s3/6wpx/+Id/uPc+B0jxGauSauH4leUFKPM9ngMIgTW85x5ZrAKugbKefwTy1sxSo98feuihb7m62Z+h3w/8wA9sLK6pv2IMzhsAHL0oGLS9xP8rj9R526TApMCkwKTApMC1U2ACoZVLUIVbbjRrCl4tFVMjUI+EiFHBLAJR6iRoj2WCNaYWyKqCcC3uRitPaCHc0fhymyEIE5IIOS6WDdabatXw/driXawRfeGwBx54YKMhp+Hfp4Ad0DAqhpeq76nx0QOhpWJoFbxVQW8bEFLfY1QIESghLI8E6j7hRc8rS+1VmvcFIdFOate+KJzUmalNEnqMgFCK/rG6KGa4dK2pP+LZJT601rVa/K7CdEvF/kYF6EZ8tDTeHgjhdevCMgZUjtYtAAzwSGajJR7seWapMGed/9p9bq8BkBQsrGPSomofv/WFN1lqrIXfuIXGWjYqKFrPiNHvgFRifur+QMvR+VZjhNDuVgFClAxq+7AAWudTXnG7BNSlNKaIuoqLAoLrK56UPfGqrmQb5Kkg3faaTFv7jM28WDvxL4v1oddV8AAasOLygKAYcv6vjTOhvGS5J3uwxkrzPa9JgUmB41BgAqGVdOwtQmsKXvUFywj5gEkyV3khVSG6Bx9cmwg6CrjRUMv5TyNMuKu1B3qLUIp2KXAnDoB1xnNVYI3GnGAtHWR1XdoHCBE4CW6xCCwVyYslYFsBu6VieLuA0FIxNEJj5rwWCHE544YnIJLFL4UQubKJgdkXCNGcL7XnhZarLwjppU44445E4KxF+whQ1fqxzSK0jd76XgOE0H+JD7lyVb7aVZgufACAmxfg4TvZyFgtd/HRWiCEv/G9iuksPUsWIVYzFlf7y/5j0TGuXQUZWYS4yvWFOX/lV35lA+b32ef4FOgDyFhtjfVd73pX+/CHP/wdhTdjgVVXwziBbLzK4rytiN6o4Kj7zZOFmcDKtZL1iUXI+ZZCkknF6jwyX+MkzN0qQEiMm7kQLk9deBC/E9ytn3P8qup72GP2A8veqBjqytfg3rfhK5ZN8W9rkmygT1+cc1un4vMoe4D+y8zrKnjAu9J5Y925arsohtCGi7lz3XuddZzyRvyui9KDazmPDecLl/zLzHXvRZwPTArc4hSYQGjlAnt5cbUBXggeBKYUvCIoiKug7euLqfHr57t/++23b2IYHIACsglS/uZyRVh1pQgZf3/uT1yyHHziebSveJgXdv/yJDhxcwGACM/caLj03HvvvRvh0rMELfVH3CP+xJi1Jc4jBe8qKYC4FO9iWUra3r5gn3glL7gUyRP/wZrRF8nri7xxLVNITYxLYoRqMTxgkdArPgKQ4JrlJc66QWC5cePGtz67B91ZvbibeWGYsxiG3/qt39rEVlgbIIc7Fncmbk2hs2fMK4UGxWikEOJnP/vZjQZOUT9CtZe69SREEmYkNQCSqva98grhMvFh4qvSHrpl3gEktSCkwmiEghTTwxvWTPwLAdlc0MC4zBP9vRzRPzxHs4/nJJgY0dvLX/tcn7ygaSwJwubFFcwYzE+cmlijng+5a4pdAdCBaetAMElhuqyFMVfgzk0LbxmXObLCAUa12GL4CDhew4fW1X6h0X/2s5+9ibVhTeMaCJQAO8aKN8wP0BTvwi0OuFDgkeuZWBgursZTeZC7KcAQnqmxdopGSo6iPXyGv/bZ5/YGWuMPPGDueJ7gZI/gH3sXHYEQwNOcuNThA/vYxXUtRfS094M/+IPf2tJ9wVG/m5+9rQ/Cp36NBS+gCT5y3ukf4FJM1FoT5AD8nHU9/688Us/mtqXsfqcaoHW1bs6RqwJC5lIVJqea26jdfTIdOssofZxl9XzcNt5jzOsqeMC6O1/tH2cnF1z72flKHrC/vGO8T1moyQCSkvC4sF8Bo8Q5TiB0lRw8+7rVKTCB0B4r3Bc627fgVS1wRrAllPWH/agI2a7iWHkREHq1WWMDUtCLVslhT9jTJ8HHS0fMiYxhl73WFijcVeRtqRgeGtRidv1n499VkK3OcVext13j3EWvtYUKaztL63xIMb20e9l5rBnfiBa71mJpXGv5qO8zLncEBprVUXG9pTXr+1ziwRHPjMZ7yD6va896ab/SEu+i4z7rM+KvzMm5UM8H7e57vu3aE6f+vWYiFFfonKMc4VZEcUEJUTPdJSsfhcAoi2efVZHmXruEVFko05b1cp7WLJzOYL8bQz8uAjAgxBpnjf0OgNbkKcCANv2urRSAxNfOFmvprPe5zyxJYE6GS27P5q99ijvXz/7sz27i5szPmNNvigDvolc/3mR71HYyHvo7WVUp6eKWbczmz8UrmRCTdTN1sigZvcuSxXRb1tQAPM9Sftk31ihthjbJGDp632p/xAN95lB9JUtnsmzWdsNPo/X0bA+EeGy8733v2ygUAo4BIfSn0DAXLs4URpQVrgmETn2KzPYfixSYQOgWWPV9NWJeGjKLcR8SFL1W83YLkGpO4RalQB83dotOc05rgQKJX2LNomGXxZC1m6slyxYLHoBM204jz92Tdp4Vk+WMFY+lv7rGJasibT1LIaDANVBGQYIpYKEtFn4KJZ9ZJPUPxLBwsn6yprJqck2TCIU10v2AAGsoy73vY9kzRTErLJesulwwtSm+xphZSWUUJECzGCQD43333bfxCGDN1qcYQ+N2vrPSc2F2sXgaC2HbWAKEEqu2RC9jQC904LpJSCf8GxPLImsm90mWV/0bJ6s14Z6LMdpbD5fYUUK9sab/HggBM6yNxhgLPBqxwNbL+4/7K0s0C8v3fd/3begtOZFxsNSyWItRQo9cFEwjHsAryRzKPZTCEKhlpUWbX//1X994XFgb/MB13d8j+sQFbgSE6hwkQuJSy1Mh9ACIzIdyByicQGgef5MCp6HAeQOhr361tde8prVXv7q17/me1t761tYe//jW7ryzteL2cRrS3BytetFy73FxBdoVCOvF5YXEHcrLsB7UN8eM5ygnBb6dAoRObiUESi5twD1N7bweOxSg0U+GTMI1ywP3IQCpz/SoGCLXudCqJAAAIABJREFUJEKmsxPAWIp36mPSgBMubc5N4Amg6WMYo7Vn1eCKTLAmzHNxYt1hrQEctAMALcV9AGDOagBGDJ2xupdlitWBW6xxcwXlughsvPzlL98IzqwJwIDEOuLfXAADsAGAGb+08b0SbIleXFsBH8CANQewAIaUWQA4vHtY3AAdIM3v6M89ttKQFcy7h6sza1Y8FMKp1eJhLICB+QOb4k+977bFyFLuAYDWFoABTJ0JYmS5gnJFRxuX9kc8gC7WFXhkjdGmeUtcAuzVTKTS/gPf1nREH8/n6i1C+R7d8AI+rS7WwFGyhY7o89jZ3XOmNxUFPvGJ1u6+uzXy+6tedTH0D31IQFxrL395a3fccXbTOV8g9M1vtvbmN7f2xje2dt99F4QUXP7//t8FQV/3urMj5hzQpMCkwKTApMDVU4ALXM2QmTiTmrCmpk43wiT58PdaIJTYHkDbMwDAEhAS01WTmlSBuMYILbk7EYLFpQJS4vMk0hAHJ1ieoA7AaV8/YuS46AFnlGEsKEkQkuLKPrPYUBwYNwvYCAgtZVisSVEyl5E3Qh8DVYEQNzpACYgyVkqL6spdaeFvsX4pFyGGjYUoWVRHY0jfrDMUfcmsOeLIOq7KA+J50RfgAuQA7CQS4bY3SsBTv68ujrXfERDyHYDFmlWVkqxVLH7WtsaRTde4qz9bZo97UOAb37gwVMi++aQntfae97T21/6aANaLRl7yktY6i+4erZ/s1vMFQg891NoDD7T28MOtvfKVrTHr37jR2iOPtPbJT15Yh/7snz0ZYWbDkwKTApMCkwI3BwW4pSVDJnelZNZaAkISo0SollyGUM5dS7a8ei1lKZT2OhYh8TfcprhgSebCcqF/wq17aobEJL7ogZA4FYJ7D0xYWJQiENfDPYq1g6VJu6w7LFRcwYAy7qHGQfjXzwgImZsxep41pHcz20avlG5gYZIcxFiNT/KWZHu0BoADoEWQZwljxQIeuMxJ+CNZj8Qexo5WshTmQu/QQqIb9yRrqt8AOS6HNQ13nzUTyLK2Sh5wh4zLYZ+NTuKPEQ9I4MP1jXVNIiFgJZbAj33sY0MgBISO6FNBXg+EWDFZk6ytNQSIgFjAR/wQPq6ucmhUgRBXRtcS8Lo5du4c5S1HgXe8Q0Bca099qkrxrf3Mz7T2j/+xbGCtvf3trT35yWc35fMEQlDlvfe29sUvtnbPPa294AWtfelLrf3tv92aAoz/63+19oY3nB0x54AmBSYFJgUmBa6eAuqzEBJlY1TklzBO2Cdw+43rkZgT8TEAD9DCdYoAyx2JxYWrFpctwMaVrIpc2rh6yaQHcHFX46oFlHCzIyQTvsVdsiawXAi0J+CyxiRDoiQGAAJ3MiDJ72KZuGC5n9tWTalvDNzIAB9j5dIleyHBP/cBDQCHuCWB/ECduCMAQ4ZLgrTiu+bA9QpAMn6AhAUNqABWjE0CBd8t0SsZFsUJaYe7mDTP5kIoT4pnYExsDnBEsAcAkjJc4gTFkYE2Lnbin6og/4EPfGADmKwRMAJksYShk8ynaC4ZQi7xSuiB9qw44my4I7on2SmNgVucLGzGHrDJ6sKNcMQDLIrWGhgyduuqbhc+QHN0ZQVK1kaxRyxIeKTSR7KKXD0QEodk/saKjkmP7RnunQBRn849QAjPAXouQLkWQ7/63Td7nBToKPD1r7d2112tqVn24IOtvfjFrf3xH/NHbe1Nb7oIcTmj6zyBUAj06KMX1iCWoL/4F1v7L/+lNS5z4oZuu+2MyDiHMilwkf5c8LKMUl7cBKtb+SKEEBYJCgQ+NaluxktQvDVbW5SRe491JhARsm71db5Z1nQpQ+a28SdDH8E+mfoOnW+yO9oXhO1YAy6TudGzNZufcY6yjV4ms+Q+813K6jjKbphMd2k/VpxtmRD7+Xp2V9ZUNAF0krmvzmcN7Zd4YM2zPe22Zb1cihHq2xDH60wSl9UXoK0WodD32EVq9+GHee+kwHdQ4Gtfa+2d77xwjXvZy1oTw/5//k9r//t/X7jM/a2/dXZEO28gdHbkOr8B1RcjLZ+gcS4PfYHU8xv5/iM69/l5YQvYF9zrhaX2C80ebfRVVZDfn6qXe0K9KBpgWu/LVHZfGoWgcJp9mn7a91NcfVHGXXxmnWmuxTr08QqnGN8p2iQ0Eh6TZvgUfcw2JwUmBf6UAolfYoVTp23fvQfsshoC2bOO0OSsSYHjUWACoePR8spb4kMsYw+3Ce4FDkruBgJ5b8WU2DfD/KqPPUsBlxSBy/u+9K6cmQ7sMIUIufxwPTn2RSuriKn0tLUo67H7qXEGa/isrnOC0Y89plO1x3WLa48iyTfb2E9Fk9nupMCpKcD1UHpzihQujGLHuCSuuViIZK/jQseVU6HoeU0KTAochwITCK2kY9yA1CtQd0KwrSsF2/j1Enj7wMUUWQNQBJn67FmHIteJFMTTVgrI1cJst91220YArO1If+peQIhvOyGOoMjEzwrBt5j7RF9oL4X5COfGKeCVkOlAHlmQCIRStaZwIHCVQn3f+73fu/G/rwUKKy2AMaZ749YvIOCz/429L+iX4nsCZx30LF18sLXvNxYVL43MT7v+lmnH730Ru1oMj1+6jFEvfelLv+PFY13NSVtoyNULzWnLuT5pN2uwxAPWLv2hbSxC1oCPP77w9za6AxTcs/QrW5Q4AlmdqqBaecCYxCnUvvHVUiFJ9+I/tT3Q3prrKwUC/e638La1Ml6X+43jyU9+8rd4yvpbE5aFZM+y5j0/pdgi2hkzXhAfIMvXE57whM2ca1HCfj9Zc+PANwKKl+a7jS+Xtnilp9og3/3d372J1wg/ZB/1+8BYeiCUeYotqPsp36MnGnhOMDZ6L+3/nma960t/FuBt+yVnCGHJWWCc5uTsoY22ZvaWwHVxBWJIrKmzIHTPusb9z57QtnUVeK7t3/u939vwtGfnNSkwKTApMCkwKXAzU2ACoRWr5+XP3YwWR80GAZLM2wR6gaoyv9x///0bQboGNyYYk0sPIZTA+PSnP30TsMu0TfglkND0CDgV4EoQSWE2Qozf9a2mgEsgpmBS2W4EBQcI8W+XZlSwKHcdgrRCewQ7Y/OPixaBnRsTIYwWn4ZK4ba+NgOBTe0FAba0x1LESiGaAoWyKxH4WKMEGBPAKy0IzmpkSP+awE9BrMDIK17xis041WMQ9Glssiwl1SwAAAAJjCUwakvNDAKx5+6+++4NQLMOXAx+4id+YkMLgpnMS1yb1OAQjGz+glwFEI9iOayBWhsCT8X1EB79rQ+0zhqYJ7fDngcELUvxag0FMltDGneZjj7ykY9saktYD4LlEt0TNIxOAnxlJgJuAZtYklL8T40LgqsgW33IogTA6JurliBxvGXtFP+zToCz9RXDg1bmppiiSuz4WCFGtEIfAcLaIVxbT7xhjgKhBZGjs+Bt7T3lKU/ZgDWfARvuawKbw09AQYotcqETQG2vCMi25gKRAVn94avRfjJ2dFN3pRY63DbfypfPfe5zhzvcuttH6ozgU7wmVa7/FYDMPgL2+30giLsCIWuLz4yJssD+Nm/AD224DupPu/oEAK31aP/jr55m1rEqKtC+ngX65jLjsleBU22ocQJ84UH8hIetf/oNEJKdy9rUdc05lXPiwQcf3Cg+7F3f2TOC55/4xCeuOEHnLZMCkwKTApMCkwLnSYEJhFasC2ECsCC00c4SzAikBKfERxC4CAhVe0sYJxgTGAjU1f2mBj3WugsERsKMuAgCi2cIjoRr1gUCDmGJMExAq7UdIpwRKj0n8w5wkaJssuqI4wDIZO4hJC+5+NQChVxoCLiELYJ3X6BQPwSnnhYsDjIU0bDLzkP4I9ATBmVZkrqVJc1z0pTSMusLqEoNDkDKb646Vp/NjbAuHWzS3BIaCfOAIUAgdSuLUC2k1y+5dmvxQevWrwHhE917HrDutfheHSOA09cdGdFdsgGA1xwAGcK4/lhnclVeMjeWSTxFKCcIc0vDH+qMmCstftYJmKr1THo+DA/h3fieoyuBHhDBLywMgCyXjB//8R/fxMiwFAHk7pUSF2/V+QOIxm2MLArSw7KWyaxUixJmbKwVPQ9RQqTGiz0HvO+aL0C3VBcm9OyLNfYpeJN6GMhJoc5+H+SeD33oQ9/ah9YGz9vHxoqvAD187rM1UWRxaf8DwSOa1Voi+Ls/C2qqYWsFuMjqhffRwpgAPmvsu4zdeLeta/h1KY10HdeKo3TeMikwKTApMCkwKXBWFJhAaOVyEFa5oj3nOc9p0l4SymioAQQWEa4lAEtf/KwClTVAqAqJtPK5AAiCJGAFHBCwjWMEhGiApYcleBEyE8fBImDMVUhcAkJ9gUJgjTAlTemo4N4SLQBIwmCABnc31gfzpIH2mSBmzKxOubhP9cUIR0AoBfOqoMYSQ1AnpANGACtrxdLV00BbEdTrGox4QFrVOv5dQCjgtN4HUAA/LIFc9KSJNfbqZjkakzVRUR7fAUKhGYsWATfrFNAYWi0BIf35jbscnrZOGW/aDvAMLfsYoTovFhBApq+PUteK0J51JnT3+ymFK40DrdfMtxbO7NPPZtw9PZeAEAtPLdQ52gfmyVppf6Chtq0hGrLcAcpAK0BECQBMLwGhe+65Z0izyrujs4AVCB+y9PmbkoEljxvdb/zGb2x4Cy2BZBbEnjeW1jXr/1gDQlwZWZ3tBWf+dWTmuuwYKMAAZFb1pYyO+uDqiH9Z3a9jnitfwSe97RR0iPu2dyDLM0vwY/GKS7naSN7xrNv+plSrqdCvijbeZe973/s2yilKqYQ5rOn/WHOp7Wyjg/tY4nko8H7BR7Nu1JqV2u+eCYRW0MsLBajgxuWFEiBhUxNKCHAsHjTRNZsLzS5hCIDi8tYLoCkOR7sPuLAC0CQTnjxjg9BIEzZlI+Pe9cgjj2z6B4iAiREQ4jLFwqBP93JRIiSxABnrGiBUCxRWy9MSEFqiBaEM3bxs0YL23D/ts6ZwozIuLjcRWj2DrocCIeN12IphEXOUg24pDWsPhKxbvwaAIVejngcIScYP1HGtq9XPRxahERAibKndwW0JD3k59MkVjIlbGbc2bpZ4wrqynHFPYzV79NFHN1YAIIoVbl8gFIsQl7ceMFsPPOQ3bpysn6xOgA4QZ3+wzPUWIbE3XDYJASnCWAF8BULAW7+fWKXCr2qlsBjtmm8PhEapheve5FLJWikeyf6tc6B8SKHOpX3gfpauFJW0NwmWFBbcWoE31lHAJCmVa3HIuv9ZhEY0y3Nozi2tPwsoYCgA8CfrHBDrGS6ILK1PetKTNq57eNTn3iLUryshDk/vAkKeQ59TJrJYcUQfdAt3Vi6X9rC9Yx9yq/zsZz+7OTOsl7+tYVWIHNTZHg9ln3iE+yL35UPGYE7W3N6MVb0fBgDAZVI6+EP62GNaZ31r6OB9xBsgdXkIzbwznDtS5a+5vGcIsPYfIOoMc45URZ927HPvQvQ/9f7hLu78orTZJ6OsefSFaNfQwD3cvMkhFEl5f0YR5F2Kzt4Zp7ycl850bt1kDOeys9H5R6lFQeQsTvzprrGghzPB+C8zl7Tj/Y0OvCxGlzM9737vde/9vqDwrjHP33dTYAKh3TTaMB8BgzBDqypWhNuSgxFSJzT6zmEpHiWXA5FbHOFYUTvCLuuEjQkEOWAFTgM/AM2LXvSijbDpsBL7Q6vrpfiTP/mTm81CG5DK5Nqg6U3xORYPG1q1bFpfwp17xLk45I0F2AKeaH8J034X88FqIn5I/8liY6xcgcSR0G6zVHBx8nI1J/cTqNBFX4R4NBjRQvyBQx/Qox1z8NOO01Q6ELhQAUbGapxe2oTXpGRGEy8KczU/h6s5sXwYH7prz1qYOw0K4TTWOWBInJZngTF0ym+sMdz0tO2feQAhDpvRGvQ8wDInqQKL1kte8pKNtt1aptgg2ppv4pdGdM93DkP0FytD6MdrudDDmKwfN0RaIXQBMAnxDnkHNOGNZle/wLM5ATiAnaJ/+BCtvZjQSnvG7nfxY/4RgNEQuCcQWmMvEi82oIcWDWBjofG/Fz36OtQBNcIb/jAfbegL3xMurBd6EBCMkcCNhmhH6KYACA952eD38IExou9ovvZM+q18CbT5J8bJWPpiiuZrbtZMX+ZqX2UfcRE1proPjMsLFSDBi6ww5uKcsDb2O/c9c7PHtW/u1sHaEIgoFEb7X9teeJVm6BpBKWdRfxbgB8DbXrC/82LF6yyZxmifoQEADaQ5v9DavOu6epa21LpS/AALzgJnFtonzpBA4T48VvfUiiP1LG5xRqAnhYzsmyyX5mGdCI3Aj++vEiAAxfafvY5PlqzTawgYa6013iZwXqaPNeO4We5BB2d5tWB7P3FD5ba7BqxQmtovzmY0J2yPPB7QRCY4niTeDafOKur94SzbN4Ops9p5QVbYNxMt/qNcoJA017iye0dVt/ZT8wfZxXuKvEEJR56xp+1za0thvI+VpXpHXGYu2nG2O1N7kIwmefd5p1C24hVn/L5reGr63grtTyC0xypGs+wRAjsNNmHH9zba0kHhXv8ITa5YjfK9DYnpq9ZxVJhtVIguxeCWDtLLFNrbt0DhEi0yz9CrnyuarKHjmqXSF1BE8AZ20IyALOECYY/QT/DpK7iP2h6twYgHPJt7ASUvT/+vvQjOgAdNPjqI7yC00qRxqarXaEyHFP5Lm3F5UjEdANvlGnNIX9sKKPY0WsMH+44BeEJPlqU+XW3Wk2Vrqa7O2n3Qrw0hSMISigz7k2afMoALHQ3ktv2/i2aj3wlheMY8q9A2soTagzTWly36mWQMa/fU2j1x1fcBRYmp47roCkCgNQZQanbDZO6zDpJi1H2TwsrOHGuSLI3+5grs/mjlCTdc8Ag3lA54BBCirACgJTLhpjsaQzL7EY5qpsKMjeDLGgscE8rjjkPY1x8B0DurB0LGaUyS/1TrNPCPDr53Zjlf9etydiRbIZ4yP22jj/0nqYa5i7NkRTQWQrL541VWB99T/Onb/+ZPQCVES6ZDoA6tkrFwiQY1+6R2rU+yMXoP+S68n4ylYuf0VYGQ8Rs3njAnlrNkUjT+jDH8KhaSMsMepHxgYaKABCisi8u7x3lAELZGPD/QyrpYS0IxBUPkiaX5h88I+J5DY89ps66xPvtMmJXvgDx91QyXyZxKSLeulI7eRWiGJuQOF7qmsCsZyLmindA7WV6BqV1AqGbDjAtdMpdq0xzwW6x1a+eQrKPoQ6FjDc3HZe2trTXt51+z9dastCMgRCkkq6Y2ajZQc+rfq+nHmlHgefeab8+f9iHlH7mA8lFb+Mm+87d95UzCh+hePQ7My151b7LLXvWZejP1N4HQFa5WdY27wm4fU105FGhZaNUdLl64Mu55sXr5A5sO0321W6ciopcMlzcHFq2Py0tMkgea/X00VYeMscZ+nLqvQ8Z32WcIEYAlQX2NRvey/dXnucoRBCJYeYGy7LK0RNg+Vn+EE5pO/M66dlUXK+G57alD5r4EhAgpEpAAKSzh1hSA8L04UQKeuC4Al8DjSlykzzIjsq4DQyzqYiMIMZ5nbfrwhz+8sSCwICaLIiENEJKoRCyDs2w0Bgo1ro54ieBN0UaoBprwO8GPaxwrOGsrCyZB3TnjO2cOayzrV2IiWWpZ71lGuXuyTBqr71ifWRIplIArlkNKJ4IlQd/lHScmTmIOvKhdVkifzQ//s0yzeLMkEkzNwVjRR18sKBKUsLJSXLGeAqncQbl2s5Y5M2nKRzQg1BJM3cOaywprruZ848aNDYizL9GJ1RzI4j6Y7IzZr8YPHJmvcQO2rNOAlDmwGgNnFTgFCNnjxud9ZO3M35y5yHHt9Terufvf8pa3bAArJQ2aWg9rbl8BiGg/mj8AYzwAAiEYP3rPmVtdY4oYXg9AtbZ5DlS+M3d0DS2T4ZKLfTJUAucR6JN1EkBEU2M3T2MGwihjgD90xvv6TMIe77SRFQWt0aPSwLjxiDbxKd7kkUKRxDq9Zg7WxtrJVmvN8Jtxmw+wYO+ZQzx18GLmb6/jNecpurImoQfg14M6/Abk88ywdyUOwh9iXln+8+4xF2tpbsAVoBnvmJ4/zRm98D3LPK8FtPXOpji1R8k4vDHIC+6zlsZp/zz/+c/f3GNP4r95LVPgvIHQV7/a2mte09qrX92aQPq3vY3poLWf+7mbbk2522BWG90hQXswr+NTgFbFy4+bnJcKTYkXkmQCp3Y/OHQ2DvhkiaO9caA6uE8tuANc+nU4ezk7UPexZB0638fKczRyXsLWkwUIbbkmHhsEsWoR6mhkveBPzTe34votASHnNkG1Cj+EIt9xf7V3xIQBDXFviUuatSZYEUSSNIQw43wiNBJSCCj+EdC48BLWvB+SPIbQMxqD94h+3cdSAUAQfvRH8PQ9rTyAxDWOht94CVbcRM1X/1xZATKAhdAHtGTcLJoEOy60hCuusARs86FIci8LDXBEmDMm5y5FVM5a4N/vgJ5+43JqXuJjxLDF8u07cVvmgsbGzgWd+zj3VnMCQs2bgEnwQ/eeBoRb+4Bg7z1rLGhCMDcfz+qbQO0egMnYRq5xVfuf+OCaSbFPqtMnlYlrnL5YjyovVADKVQugIVCjLdARGmpjNP9k7BRED+Dpe2mNAQgCONDi/57vWK+sMUCrX+AQECfUjxLeAPsAonXnXmbcQI/nzIN7O77qM5cuASFnir56GuAFwNb8WEMAELyEb9fMAVClWKhrFvdHID+ABr8Zf52//QhwaEP4AnDrfZkyKf1cyBiADRkEAHMvEFUTQgBX4rzNi5IurnH2Y8+fwKv74tpaz6gKLFl7w1f2Gh7g4i8uF195PkrWKzm7P/GJ1u6+uzXy+6te1RrvmPr5mc+8kmHs08n5AqFvfrM1WqY3vrG19763tTvuaO1d72rt85+ndtpnjvPeSYFJgUmBSYFJgUUKbHONI0wANxGaaNxHWSXTeB+bU4VfwiHhnaCUeK4av9PHlFS3tX4MgqiBAMA39xH4EtdEoA4QYj0gILmfRr72Q7tuPhkTdxz18qpQT5AGYoAGAmuEMxYLgIhwSHhneara5z4OAp0Ti8WCWemITgAnYZKgF7oBhxEsk3ERODRX7fU0AFLFPqaMAuDEEtML9CNa9zFCxwJCAbZLQIjCjpuUfyxTFFPxWjBOdCdY1/mbn+8j5LtvaY3NAygBOmNpqHy3FCdWx1u9KJIECS9xPWPpNGaAAdjkurgkuC/F1QAmPQ1YSSiRCPJZC3MEwPpMl6M5ZC/uAkKjPc1KBdhLNAFQ27dZgyU3P3wHMAGGQL39FxfMWEzDh+YbICS+uufP/hxZA4R6RcqVH/kMFXfe2dpf/+utPelJrd17L//J1m6//eLze97T2lvfegGOzug6XyD00EOtPfBAaw8/3NpP//QEQmfENHMokwKTApMCtxIF9gFCtNYscDTILBaEwhpfFgFGtkCAYgSEfMfyw8pAY03oopXuywksASHuWawehDNjIOyzToklICB7jiWSWw4rkXFwPSMosaQQ0uKWA+AAJKyXhGVCrDElvoUwClxpz2993AEhWJus2H3a/x4ISZyjP31xWa5AyGeWMZpwfbHWsGSxRFUgxLqCVgR5QmdPA3NlDQPIkuXTOPSlbS5ugIfvuOsRqLky8dgACvuscRF6L2MR2gaEUhzd2rBW+cwtLZbjHghl/tweucZFyE+9wNEaA3jWVrws61LPd7JV4geWFnEniZ1csgjZ+4A4/sJXycqGJ/0DZPcBQvrjYtrTwHgDhFibAAsWIeNaMwduqL1FiJXHXNGrWoT6+QN15geY2t9JemFdloBQACK3Pbxmbepln6ILQIoHuZFaF/Tv+TOZO3OOrAFC2jM247Ynk8HwSj093vGO1v7H/2jtqU9t7bd/u7Xbbmvtc5/708//8T9egKMzus4TCEGVkOQXv9jaPfe09sIXtvba17b2X//rtAidEfPMoUwKTApMCtzsFCBgxb0tmSMJNP4mmHKXAX5o0gUucz8hiElswPWFppwwmBihFGgmqIsPcS+BhMBDaKdhplkm6NAIixdh1ZE1M7GCYpL4+NMwy/rXj4FQBogRkrnkcKsh4AIQLDTGz0rDckKw5WIjJoIQTbByP/cZbjusCmjANU5AvM/mRWDk7ud+mnrxMgTexHEQ8mi7ufiIeWDhMuZ6RYvPPVkcBgERAOQCDGChIQEUrQiGxiAYnvDL/cpcWKNSXoEQKi7NXM1P3FZPA2DSehIExQARhN2rXxcBGn3NSxIVoENMlSyhaKRt7ng09IRTYAOYlGURIDNWvIAmBFhjjsCbTF8C4YErcZfmZ66JaRIvxmLACpAsqACiTJD4DMgjyCYpQFwUCbh1/uYJxHFhA/i4cqFNv8ayz1Y3NTFCPd+JmzU3bm7cBLlVscKgTxIM4bnq1gsoA2P4mvsYVzm0AkBrNlYWOsAIaNWGVP7GjYb4xr6p2TArDYBSMWL2HFobG7c7f6+ZA35Ff+ttbOKQ8Lr1AIR8x5KlfX3V+XMVxzOAOLdTvItnKB7w5dJcrKUkOXHZrPuBskKb1sycrT/gzspl31X+tAfwIuUGWgGKwBVX1ZStADrtY+AQzZ1ZiakzL3tVxtNRVrqTnttf/3prd93V2nOfeyG/959P2vn+jZ8nEMo8Hn20tVe+srUbN1r7G3+jtf/wH0SitvbOd7b2F/7C/rM98IlkpqFFcyDyxZ/XrUmBrDUNmhffXOuLjHjXXVzy1uS2OaubmQKjDI77zmeUAXGfdpdqo0Wjry3Wo8SbrM24WLON6oNmnkAIOBEggTuxRAATAYxwRsBjbemBEIGVoCZZzbbsqnlulH2RkKgPQK8/k0c08J051Fgb7Y+yLaa/ZJTclTlz1xovrcmu5yTeMIY+aU0sQkvz79sdrXFqnSUV/BIfoI8rY9jFLzVr7a7hNblVAAAgAElEQVQMtrvm7/eeBiyngDzwY0zVzWztHNb0m3v6+VNW4G+KCgDV+uziD+AGmANARkmZMu4kwzCv3LcrW+jauazJvrq2rb3v+9rXLmR0rnAK2eOp+vnxj9+7yVM/cN5A6NSzX9m+g+0DH/jAxi+Vy0F/2K9sZt72JxSgNaPtsvlpO2lsaGpola77uq61piWmIfSiEvxcabSWJl7oXHa4r9AwHevSLkEIGKJtvOrsctfFI5cpJoj2l33+WOs325kUuAwFxE/Q5stKRyglZDmv1cyjoWd1IvjRlveCXwL4WRvWlCwYjRMQ4CZHwy7W6bF2XWb+3meEaxnjWLu4lp1LxtQ16wgIeZ9JSX7ul/Oe5Yg1kqWLVW1eNwcFJhBauU612vwEQiuJNrhNKlAmZq4e0YgItjynImHXsda0l9wpCBrcESqN9qG2NKb8gY/No9eZZpubz3XwyGWKCVqzyz6/z7rPeycFTkUBwrRsV9zEuID5zJ1Hqm5WCq5xLD5xDcw47FsxJ9zTWJNYhqTJ3ufSdoplc1USA9HXVtunvZvt3svOn1sh5RgQKh7qZqopk0QYLJoyAdZi9ee4jp/5zGc27m3c2Lgj3kyA8xzpeZVjmkBoJbV74TgF21J0TjOEUGZUh72aC7UAH62MjcJFQRAeTRk/ZJ8BAiZXz6YYnfbcxw+Y3zgfV1ct+mUM/H35ghJ8UxiOD2vur9MbjcGzBGf+2K4Ue9s2lxQ+S5ExBxWNoGcUdOM7zDeXKdmcmZKjDRRgKU0nTY97+bryywWEvEgzPybyFAlM4bgUslN7oRYQHC1hLc6We1PcL0XIapE0bWRNaUD58vfWv/55L3rz8rLpx5S2uHG4x/rKEoM25mrdWH64mjgwU/BOoT/+z5VGLDCj9nqa8wMGpoAqPshL/eG5bXxU6VmLDdJM8kH2rKvyrTatcwpPplhiCg6O1qNfV/7T1srLX7G48DFeqDwyaqvnAeM23lo4cp81McdacwJv2ptcJivfL9F49Pwul4qVR9G8bVJgUmBSYFJgUmBS4EgUmEBoJSErEBJEqhYE9E/bkkBKQZMsHgJnCe3uEYjpojFz70c+8pENSOIqQOBj8uVvLVDS74Rrga2CaQEFAZaeFXBIEyYoUmAfgVegKK0z07HgPEGAfGkFIgpcFESby2+jMRDY9EvjwgVJ1pz0N5qLeblfYC9TsOA9LhP8YvUp6wvBXmAnTR6aoANBkkaQG0WEfH63+vAZ6DAWfQvA5BomoFHbBF9BjX5nchZADEBpeyRcJvBSEKHLGnDlAMoEFwoqBQD1zbWDu4DgYTREO26QAhMrEDJXNUCklgUyrDmwBAwoYiZzkrUzJgGraYtLQgKCBTfLQCP1rHSc3Myss/a4xAG+5iuwtQIhdYZG7QnK7GmuTb7J+IAWd9Sf+Y/4SI2O+GCbrzEAJGo4CAwG+GQ04iYHZKAp+lsnQdKe4ULT09fz+qvrwc1Fe9YVDY1ZbQ8A5mUve9mmcrk1kV3HeoRHgG78p3gg8OVv6wDcujJuwDRBsIJa8d8+awKQVSCkL2vb8731HdG4f76vLr7y2Jm3TQpMCkwKTApMCkwKnJACEwitJG4FQgRyvqAsNeJbxLvwYe5TnQI5wBLNvUJmfEeBINYQ97oABs8CLb6jUQcGWGhkaCHwy96iH0BIFhGCKK0/EyxhlGWBsEmY5EMNgCgmKjNNLpaY0Ri4YRG8CfOsFIRnArsMQUltCljUuRBixaAAY0AbMGSchFrVy7//+79/A/Jo8aU/BYQI84R0GU18TqxJpStB2Fi4W7BSoQvBnBBNwE6aUM+kGvfITcL6AD3GwaI2KoQm8w96A35AKYDD9ULw75JrXDIgZb2sI4tPgFQqggNTXEf4zBP2uSTIMkOIT4G5PJc+q+tZpZH10/5Se5XmSdurlge+quk2a3+AyoiP8HMuaysLlLnK9lTHx9pj/a0TECPtLUCGz5NWtNIXUFJErl8P4MXcMt6sB8BhH1gXAIziIXsGWJfmFoAEwvAYy1EAHItbajMAI34HuLV1yJoYBxqkZsuI77etaZ5feczM2yYFJgUmBSYFJgUmBa6QAhMIrSR2FY5ZPGiqCXJcY7juBAixGhDyabQDcrjnEBQBHIIcQZIACyyMgJC23AcwPOc5z9low1lsCHYsGgRsF005IMKSEFBUhdk6NTEWozGwRrn0Wa8q+Na5ABaZYw2a78EDoRyo4v4kXSZQtQsIEXplJIqlh8ALGKWCdhXwIxiPYmFqITQafEDN/akIXYGnufjMipfv9wFCoZ1nrFfaIowDVWgnFaoMdPgg4wYgehAQulYgFNrvag8dRkBo1B+XzBEfAQy5WHwqT1V+AEAAc5cUn/gS8O6BYp5htWQlkxCirscICIUGLDoABsBTgRCwPOK/pXH7PuPaRcPRmgTILMVIVV7Z9vzKY2bedgAF7Hdulc5M1lVAf16PTQp431A2et+94AUv2Jnh61AqeXdTtjmfpck+1UXhaT4s5ceajzbtlVOP/VQ0me1OChybAhMIraRoFXhUqeYGRctM+OV2tg0ISfnJysI1iDAuOxpXG4cprbu0ozToLEbaIqQKCmUJEWRKkPbZC55QCQhxtRFPQhPO6gBQaYdLFFcy8TmpQ2CKLEyjMehTYD7QIpAyxQFZdkagzuFprrH86AcwZEGq4AR4UzmcyxdXNtaSACGuTEnjWen64IMPboJrjQXNgDzCOWtXBQ298NmntOTOxR2K1QhA8DcXqiUg5DdWI1Y5gJNLlrkYc62bMLIIBQh5xv1AHL4AEIzZM7GscPdbC4RCI3PDB7va2wcIAdcjPqpbITxViw3ih6wbV0CWSvU31F+wTktACP3Rt1+PbUDIPliyCLGy4hMWJjS1B6pFyLhYbuyFpNH1zC4ajoBMKs3j5V18v+15wroYwD6d78rjZ962hQJoa89TZlDsVJfgSbjTUmBtwcaaBbPPkHnMEQJCzjYKu1NmuBQn6GzkgdErEY8xn9DL+9V70P/eHUnxfZk+Dhn7IVlMl8a4lmcOneNI/jm0rZvluavaXzcLPfYd5wRCKygGsIjdeP/7379xB6J9BATEMviOmxwBmoBOcCIYOohp1AnDwAyrhhe0g8zhSStP2CdYsgC4hzBN88NaJJaG0CTpAQBD6644n3GIawFy/K4YH2DFxU2sgtgJhyYh0H25aIC4Z/VjcGhwk2JNSLvqQ2hrNBcxQLT0wA3tvg3IrQ4I4LJn7p73OwsYACf4nwsaYZjGlmaehST3eWF5Tnv+NibzZUUw5s997nObl454KQIuFz/xMYQeFgI0rfFC1kMf7je+AECB+0BPCrF5sdAcetHQkhGW0Y8bl/ECMNYVrbn+scBZU/O44447NvMTx+VFKA4phRKtr/FaG9Y/66y4H9BpLNwZU2COlUvck3gvQMNYAFLgD43EEwEZS+1VmtNQopeYMdY/4x31BzSz6PR8lDgbPJNYG6DUOFiI8JA5KyoJEAM4+Mw6oo/4N7zb0xe9zL2uhyr0CsVZAy5r+AQPWA8JGfAMWuBD+80+qTyCv7Rnf4iZq7FN2QvGbR4UCXn5r10TrpLAvbFYIzzOKjTi+xGN++eNFb1k0GI9m9dxKdCD8OO2PlsbUcC7yjvJ2bQNfFIWsuwDKLwIaobMU2TWuqoMl86uKMKOySE9veIyf0zAtc/Y+/FcZq5reebQPvCWd1C8Rw5t52Z67qr3181Em7VjnUBoLaW6+1KETdwHEFGLYvVNAjjcewiQhHwCM9BE6Cfkpngdoc2LIUJdvtceLQotuYBvgjNBWtwN6xQ3PZnqthXR2jWGfQt5rSn6VwvL7VN4bU3boTEByEFA+K6JE2qxtWQ525W1y33+ob//re1lrlqUcN92RsXpLtNe7R+o2cZH9V5rUa/QEL+IFcOLa1KyHrIe22i2i0eW9sI+NDTmfm/v6reOuT7v+13nxL48Mu//Uwr0QMj6y/7IbbhmjfQdKy+BrM8amUyDwDUQ7Exn8bSOlE7Avn1JMSLmLi553Cdrps6akdE9znoKAxbJZGFk3acwqUAAb1EEuFgPWXkpNZLtUDITSi9WexYwn7mQupKZMtknWb8pEMRoirdMtkOfvXNq5kXKKX15p/R9mYsxoQUFW7Jjoof3EWURRYfUxmJV0Ue9sWTETPbE3/zN3/yWe7J7rAM3brRcyhQ66le7rqwVGqBRPdsTqyvpjjEnc6Xn7P86PnNeosVoreq9ku2IUR0BlMpLNTMoxZgxkwdCoxS7NT48IElL6IVX1ZfDYxQ6fTbamsE1a9ufQfig51FASF/iisM/3ns9Layz92vGg0/wpjaNH7+hr7Otp6t2a3ZdPG9Ne56xB/CAdvVvHKzrQg587jN21nnW9nnIcK2nhMKP5mZ9tMEjps9EO9prlXY9j5kjnrePKUvr+o3Om8ht+kbrOu4Rby3xdGijPX2ah++Srr7yi33f76/5nthNgQmEdtPoUnc4iGnpWXxYBVy/+7u/u9HWc3nax9TNEoPJX/e6121eoDYyEKT9Gt/RD/iYY7gUMY78MIGAyxINe3VhO3I3t1xzh/JRCOFQZ8X0cmWxmtekwHVToAIhGThjQSU4sMY7J4EHFt2nPe1pGzdl1nxCNBdMyikJMSSYYfUkSLH4SyDDWinOEKByL+FK+6yUrL0smtpllRYPybWZsEdwEvfIqig+MJk9Exdq79T4En1pV8IPwIbFlpBpnNq0bwmTBGtab79RALGQE1AJgBKXeD/IaknA9jc3UtZ24+ZRYNzuc/ne+FheCWws7emLYMmSCegQTllFZcA0PkqQJFQJECKk85QQ28d6K52/Z6qgRrlkvB/96Ee/I1Ood5q2PI+u5tj3iwZAnTkQ5lmZKBirRQoQIrxL0vLpT396Y6m2DoRXngt1fNwptVlpgUbeK4Teula8ANAKf/3wD//wxuoukUwFQjXbJiAmcREPBffoG5257uIlYzdGYLuerSMghN68MSidtMlSj6eSwbWuLR50Ae4jHsVbaIeO+J0bu/1jzbRbaWHv4L8AIYCTF4Ix4DFA9kUvetFm//R0rZlYzZOyFs+PgBAggeb4n3cE+hgLAM7jwDh6HrafkwlU++at7QqEeITw9LAWlb94cvR7jbdJ5DHeD5XHnBfWkcyG34AsNORBIpEUGYy3Qc4b/Gb/OUuELFA+Wldxz/ix5y3yyxJPAz1ozvtFG+LS4wb8Yz/2Y1v317HrCV73OX+q/s8bCH31q6295jWtvfrVF/P/4Adb+8IXWvupn2rtWc86FU2O3i4XL0wezSQXJBuoxvCs6dTBZcPTSDhUknZ4GwhKu8caw5pxznvOmwKX4SMvLJZMGkEvEgLLvCYFrpsCFQgR3pM1klszoYHQAkD0WQ25oxJOudkS0gmshBUWIW7QLAhcGgl5LBhxKaqZPQmHhHZnOiETKCIoErYAAc86swlpLEMEWAKN8VQhOslOWGi4VMf9VOFSyh7KM1rzPrkLxRr3UN4Bfq+ZJIE7Ai5rgvaNHygkpMqoGNBhXxPY+r6SqKZm7FzKeupMSDZV8wNC0JCwWhOc9JlC8xv6O1tY8ZLJc9Sv8wt93AuQoH+8KPBhdY2jPSd8mxu+GI1PO5UWrBws3f1aia1ES/GbAMnIvQw4tOb4AzjTLvdBdCCU9xkmRy5cvWufz0Cq/pKZEw9ob7S2AYVAWbLPVh4VY1zHzjoF7OMLQnqlBSACwNX1Mx5rmrji0bon7pYLtKRBsb5Y45ogqp4b2WsAJ9BnXQAYSrd+nugJ4Pft23NLSYhG/JW91rtokpd6HuOiXxMIKRlifwScJFtuzhu094+CJNZUQMle7XmLQmQbTycZU5+IK9mGR/vLuOwlZ4LL+JxDJ7++8pXW3va21r7xjdbe8IbW7r67tU9/ujUeNv/8n7dG8fBHf9QawP7a17b2+MeffEi7OjhfIPTNbyrN3tob39jae9/Lr6Q1Van/239r7Y//+ILA85oUmBSYFJgUeMxToAIhwjOLQ7IUAjpi4lgo+iydESAIgIAGwcb9NP0sQtodAaFRZk9ASDp8QjfBkpYeIGJFoMXVDs2+cYyuPutj5kThIJlOrt4NkLbZvFg2WAFq0ppa0oHiLBehE3ASu0cw8/wrXvGKjXKj9rUtE6W2Kj3NsWZTNS6CG+vTEhCiOSckJ7GB8bIMsMoAE6NMoUCIGFrCNqUioZibYa4KJGjTCdOsFoTN0fiAwEoL2dkAx36telqOgJA5Axr6IaRmrVjmCOJLyXIqP4yAULJX1rUXh5wSF3Vta1t99lk8as3q2FPiAe9T1lZaEPxZjHogVD+P1j1gfRfv9vsAr7AqUhpwI8STIx5e2hs9vyYOeBd/9ePAEz2PAaEVCAEn+MR4uXr2543n7UegPkALf4zOgVF/lacPAUKsonF3ND88UjP9nvSl8a53tfb5z18AnX/4D1t7/etb+8VfbO1v/s3W/vN/bu1Nb2pNeRcy/lWAsx2TPV8g9NBDrT3wQGsPP9zaT/90a3fc0dqXvtSadM8ICBTNa1JgUmBSYFLgMU+BKiASIJI1kstJhPVtQIjWm7ZWDA73M3FCLu2mhhqXKICK+4z2af65ynBPiRa6ZmQUm8NCRBjhTsYlimBnPC6uvTUOsRfioiHnoiahjXZYAVg51CZLun8WoWRYJDBXIMQixFWIUMTaAxjoR9IOrtrcxYxdRkdeC31fBDSuciNA0gMhVrVkU61WhG1AiIDHwhLrAmAGGKV23KhfGStZ1bhCATlctEJTY+prngGmwJJx9OMzZslVKi14XVjnfq2M1W9oyaUyvFCteskEq5gzrT+QweUKyCBIHwKEWChTVw3oCD/jhX5tWYHwnUu8zIhHeyCEnoAnVz0gtNLCekgQsw0IjdYdnYA/wAp/GRd+Rv/Ku/3BZZ+wxgEOkgqxYox42B7Qbt++vVn5lavnGv7qx3H//fd/B48Jb+gtQvhcf+ZqD9XzhqWNciW8bf7Wz3nS8xbFzTaerrUTuaazcrIubrMI1YLwV/6CCBDiOn/XXa390i+19jM/09ptt7X2yCOt/et/3drf+3ut/ft/39rtt1/58PoOzxMIMande29rX/xia/fc09oLX9ia2jnvfOcFuvwzf6a1pzzl2ok3BzApMCkwKTApcL0UINwrAUAYIWTRyAMOhCRCIYFAHIaYGy42/PtpnFlrCCCEZEILYSN12IAh1h3gg8BBO82VjdBI2CWo0wBrn1VCQLuECYRMMTDid7g+c0liYdDufffdt3HBE+tgzMZRMwjKVCnWAAjTvja46IhFkWFRggb3s3iZJ2AmPokgT+AFusQysUD5J65BnALXHDEez3rWszYuOgRNdPA8YZo2mzAv/qfvi2BnTARS94gXYTEjpAIphHyWL1YkfRHazYtArV2AkRYajd3PymY9uBX5DogkhANnXNe47LEEcc9iTRj1i/7AHxcqczc+tM+lfQI8ACRuibD4/Oc/f2PZ4C5Ux8caxg2SkBta6B8/9WuFvvoS1G5tgAPPADliynJZswApcV+ewwOsX2I90I7Qa40BKs9X7T/hOdkqgTwWGn2iO5pyfTQHIJAVsK6tOSdeFk310fMoKwbeBXAI5WhOsAaU3d/zBctGxlPXT1ZPvCxpRE9X6y4pBKCGdwEhAEvCADQPzwCMNVmE+1hvXIAOQARA9DxsnlzV0KK2b+z4VFIP625e2uv5i8tYv9fqKYaHWNMqj7Hu2N/+URjgEfuFe7hYvXreoAvFB8sg1zQueHjZd/ZQz1vcPfv+Kk+LKZLB1v4HJq0ZHqQAsW9H62N/yZy6Txz60U7yAKEbNy7CW37hF1qTZfHZz77w6vpX/6q1f/JPWvv5n2/th37oaN0e2tB5AqHM5tFHW3vlK1tDTJYhViKauqc+tbU77zx0zmfxXAqlOUgx62Uv2h9Z5LgNeLlc13Uu41ia/7Hpfl10Pna/BDMvFgKGly+ha3TREBMc3IfP+OhX//x9x7W2333avVkKbGachGtCCEF7XsehwD5ZCvEgUMQdDmAhNBFYBRoTxlzJ4kgbW+tW7crsSUghrBLG+Odvy+y5NPM6F0JjrF8EuR/5kR/Z7NVdaahH2Q5HmUL7vnatRjJtxrK1lE11lAWztr1PNkbP1Yyk/RgJitZIn+Jn+6xsBNo+2+uIFrsyT2oHyKjtZyz70rGfwy567UO7nkfNndxh7Prp+WdEi13jWVr3ER16nunnnkylfZbXEY+M2rdu5lfdBfflrxGPpcg4yxkgW2Ozt503a3lrG08bT+ZFsdBnIN21Prv28VF/F8bC0vP7v38RK/T2t6vHwbx+YRX6N/+mtb/0l1p73ONa+2f/rLXv+q6jdn9IY+cNhA6Z0Zk845CkmZDZhDYA2gdSaPsEGsqMQqPgEKo+pIZPo0RLRoNUNUXbpsYET0NEM8gkv89lE/duGvs8X+/NOAQx0n6c2+UAsS4juh9zrNJ60lrRgvFP3+dKkdrLAIx9+suhz13mnnvu+ZYpv28Dn9B2x72BZpEgFmFx3z7X9rvUrpedtaQZ42pQ+ZgriTgNLho15uHQ/XXI3Oozoz1tvDTGtIk09NdRX8i5hIaJndhnnscssrhPv8e+l7XHGtDMc5+zLtyo7ENB2/tc3GBo7XOmJxuXbGjHymw5aybtsyLz3kmB41AgQIhFL5bj47Q8W7luCkwgdKIVoIXhJsD0y0WCsMiES2BjlpbvXYBuH0xnOIR1L2f+6muF4fiXMwX3gt+uKdJw8LklEO3SLO5qK+NItp9d91/H7/y0R3Q/5lgIU8zzwG9qX6xpnwDP55grwFJQ9Zp2Drkn/vpiBUbBt9XnHI9x16DFksHwMnyzq99tcyF0ArXoXPk4vvR9sO6h++sQetZnlvY0oZYQnmD+y/az7/NALRrScK49a/TBHYYiB82XArX3Hct13Y+HxX1wkwNGATxuWlxrRtr+beO0f4Fa7jIsQLTu0v8eCwRZL254lBZccbi51ULI10XD2e+kwK1MAe6YzggprLm9UTjP1NS3zopPIHQFa7kEDiKQ87PmlsQn1AszRfFScC6FtgAjfrdVYEkBNCksaev5vhNS43IknWfSdpsqAZ1/rIwzXHEIkLLvAAZ87PnuuoynPsu07Dv3+57wK1WltlJkj8A/mqs+CaYCIT3jb77CLr6xnvGZKbwWI2RJS0G0/r7Mo++bBY4VjWXK/Ahpdb5+YyUw30r3BEcbkzF4Jn9bDzQ0vtE83K+YXC3el+KIBKm4xPRz0H7WljBjbbmcAUJ8iFk6CPnW2EGcYnMZFz7g5gDE6keBNSbyvujeiKaV7VOUjkAsMDVAyPfmRUhGH7Q2Nn7kaKtd6WgBNuOzvu5l5XjCE56wmQ+AFB6t66z/pX7XzpeCAd+bO34EJsLHxkbpIFbEbymeiV51f+kLz6A/5QMhOAHuodGI1/KbOaG5C3/ErcO6acs4wtejIpL2Essvf3t0zFoZJz904+v3XV7A+jZ287OfCd+eMV5zMWfuG4Rn35u39aSEsX7ohnfEY1g3/NP3j8f6M0P/YgLESBg33thVrPgKjtnZxaTApMCkwKTApMDeFJhAaG+S7f/ANiD0vve9bxMER2hhIQJmaFqlZJSRRJActxWabX7mspbEUsDqBMQIBCYMcY0j5KfIm1gPwIo1iqud77VLoBVIK2jR8wJXXYRcwhGA1j/LL1VgImGKoCj41NgIRQoUeoafPaCkv2oRMn8uI+agX4BJW9wDpfMkjHHJEtzHEiKolgAmeNiYuKzU+wjqngWq0jdhMnn+CeHooX5DgFrmC2AI/uzpriZBBExaXQHShGz0FnsFWBnHr/3ar33bPG7cuLHJFiM4FCgQ0CpQ19qYIwudAmwExjoHcQPqI9Cs60OAruBstAVIjRMQjDUJQCLYC4okeAJxaMXKiO6Cbn1vfIrkse7RWgHFYgkqTavlT9ClzDqCPmmZ1T1AX4G0+BBvGpvgbOMxJ+BCMLmAUqDLOPCVuIrUR7De/gHvo7mrMTLqF3AleK+Zr33ABYkbJhcmQCh8DJBYf/zIPVGAKmGfi5Kx+mf8guQBO22hPyuu++PWCVixelReQ+8ULcTb9hYgYu/Zv0AIXsE/9i4XSXS2NvY0cIO/aPPte+PO3tEGnnI/4MSijB+y7wRdC5TWhtS51laclvVhiUAHhf3wCbBiH9sL1l8mJHOVRQmg1y8Np/GnNkrfv/PB3qxnhntkG/v4xz++2fdoc2VpWfc/fucTkwKTApMCkwKTAosUmEDoCphjGxAisBFIWAuSX567TAqvEe4JrgRnwlcyERk27T1hR70DGlkAhOAtSwhh3PcEaYIoIR2oIAgSHllg+LwSoAm+cRUj3IyeNUYCMOBBUHMRmgmatP4ER/fI2tIDIfdyfyKgEwRZCowdgCDQExj16Z8MOcYWQVRgvvHV+375l395M96+76THFbtCAGShADJG8x3RvbqiEfBozs1VOzLFEABddR6EaUI7GrMImTvLHlAaOqBxP1eCL19j85Qsg1aeFYH72ajOgPmir3uMyT0sRuiibe5VtPloaR4EWLxCiAZeKk0THJv0vAR/9IqLGiGewEzA9g+PAT76NK+4cdX6DoBNeBaYTuFKNFmae99vdclbM1+gqfJadXmMa5ysRTJrrRkr0Ni7TaYoYc9rtZK9fQBIWlPriD+AHooCAAY4tK9CHwAQkMAzLGlxjUN/AAjgRU8gRRYw92XfVRdE5wRlBqAqI1oycZmrZwEfQCxnAxct62zf6yPnQ/ht1D/li/Xu9xBFwq4aJldwtM4uJgUmBSYFJgUmBS5FgQmELkW+dQ/vco0jZBCMRkCIAEZwonWXpYvWN9lKqnBHQAoQiosTQce9uU/7gFBfKK4Kf4AKkNI/q3/a52rpEWitbeMC1ACF1NToY4QIWREEWamWCv0Zu9HZydIAACAASURBVDmyRrD6sOiMBK5R36wptXL8UvGyOt9K9x4IcWkDVBKcTKgmVNZ5aCugKtY0QjwgAXiiA2Daz2GpINzSmHGa7GIADiuNOAF8JSEA9zr/A1EEX0CTtYmFC2+hYaWpNLqufgwBQp7hYjkqhlfjWdaAC+u5a+5LMUK75sv1bBcQyhzWjHUEhNBpxGs1Do/rmfXGf2qgGDdLDroDHIBw5X+WsygeALbQ1Jr2sWvbYu76+CJ9WLsUpQzdtWFfBBTWdU/NHft91P8SPy7t33Un4nHvOkX2PXtJxjeKJMqdeW2nQM3UyM00rs/XQTf7Ee9LfVwze+0zFmcqN9KkBd/n2dybDKWsvrw29kljfIpsmofMYT5z81CAHMJDwztIHJN3764ssDfP7E470gmETkvfTeuXAUJqBHipAESEU4JfhDAaYNp7Qon4gFhCCMKEcO4urBMsLSwFr3rVqzYCMyvJi1/84o0AT/DizhUBjBvY6FlWBf8CcBI47ztWgwCQtUAIuCPU05wbo5cX7TkAxM1HZj2uglzwuPnU+7jSETD7vnsglCKG2+a7BgjR7KO7cXhBViAkuxSLCc29NWC9s16sAAFCvu/nivbGxV2RlQX90YDwvFSBPhYccSXaY1FigQAYxXxwpxOvQoPPiqBNQjbrQKVpLC/qG+ibdQO4Yo1gAfA72lpLFiVCDssOurNAEbbReg24sKb93AEY7mJ9vyx9aFUFCbRYmm+/r0YWocsCoSU+7xOSUB7Yf/ZYsthZ/7ibViCEZ3wGWtHCnsRTH/vYxzYCHF4CYv2Wgpaj5CM9ELKnnAlArz4ChAhgqVliPe0L9Ke4AN7DbyxIff+Amr3W76Ha/nUnS8CfYqXQ3h7At3gOAMWvh1zOS3texsdarFNbkt0AjfbJ2kQo1tHZ5tnnPe95GwHF/tMHV95jX6fI6OdsMV5zAXa4LnO7ZGHGO1ybuVk6f6rF9Nhz29YeXuAmLR294rY8IVikAX4eFWr0OJutq/1GMfiSl7xkIzzaFyyvvBCAX3VfKMO8g0aXvswVYGKRZcW1F/Cd95ezVB/i/WrR1TX0AISMlZX5WgtjrhnsLXLPmj1jXay7JCje4Zc9Zy5LujoG5x8lG360D4UATP5ZR+EJhNbR6eC7CLeEJBtGjEUK5SUOxcYCZrxUuNQQUDC3lwotbbRKYkEItAQmB63Lb6w0+uDGhfG9oPSloB1trhcSAZdbmxeBFzjgI67Ci5iA8+CDD276orXidqVIXf8s7QKhMnPwAjQXsTwSGhDCxCGwNhDEjJfLjnHph9BHwCOoiGEwb2OndfUiYtEyJuMUAwGQAVgAW4r95T7uf4Te2jftn4xPaKnoGzoSJvv5cg8ylp7uBETWH+5kLu2zqnA98jLzoiPAOFj6ebCWec5Lk5uUeRlbrBVihPq5OrRYGvTrRWsNxbR4YYvtEe+DDmJCauYqcTd4xwsYzfGNv/UHLAJlniEQAy/WV/xTpak4krSJN6yrMbJkWA/rio88a61oVQkVAAlhP0IxIOb+17/+9RsewzcsgxGutYl+1ryus7kTGkb9EjpTGd06bJtvLUBpDQTv42NjldbbPgAyFNg0VuDDWK0RUEuQzToBLOLI8Cx+xcPAZYoS9nweYJGDgRAFVNqf4qK4ygWoay+FLo3P3sAb9pL2rRX3PUK78bkI83iASyLgmX3nc65YdmQ4A6gJ2vie0gTIQXO8AbThGW3bQ+KiWD/Rpbrkes7ztX/34LP+zBATRTEjrkqs03XXQOpTSovTwkeHZnYKyHam9UDIuWsv2CNrsyUqpmp/BDwRpsSpictzpqwtk7DmRXSqjH5ABQBs/3LpRBdnlf8J/vjHvnFeXxcQAjC5V9vf3qP2lKKhATMAru+chwCKfUVxAWzICuZ/l//tFWeId0HeuZX++MDZyvqL1+xp95k/MIUHjce1LxDyjPNK3xMIreH6y92zZs9QilEYUhxFEXbZc+Zyo754uo4Br3gPAuHkl8k/6yg8gdA6Ol3rXQ50L2bax9GLNwXT3Odwj5C7VKDL99pLrMhS0TPC+TbXAs8x+ydQmgVi36DpvtBZbbNmotp2n8XZ1nc/3zWL6QAh6NAemtOu1ML9+EbpzEdF3WhXCcoydmXdthV/q8XoRoXp9IsWNJP4IoVRs06j7F7hE2DO3ymOeNmigJXOozkt9Vuf2zXfeu8xx9u3u4bPa1G7XQXuMlbrZJ/hseztUQG+Ec/GIgS8SQSxprBmzorwM4UHgATA1or0rEiVV0Z7qG9rzb461T0VCAGGyQDI2gzsOTszZzRH75oVERCpGQ6ThVOCkwqErBsrJwuCrJ7oUrMOJjthPQeBBqAR0K5tEayACtYJgBMfGBvaOxOMNxanZL7UJ4CcLJ4UTTTZyZ7peYAYMHGGed4YXf5m1fXZeeMSg5o2zFl2TOM1J30tAcnQO0BIW3UNnJ3GRCGRd8g2egOW8XxwJmqLNdKz6ES54FxzRtZ5ZC3zDgD8gRECKwAPZAI45pgLmPO9xCgUegE+AUKZc2oBxtNgG+/mvA8Qyr3WwEWBxG3JPg2oGmVorH1UIJQMrRQQ4QF0wud4xTz6bKHG9JnPfGbDU9YTTSkW0XAtnxlPxon3rQVFEvAH+I4yoXom+8T4jJ2iCODUd30Gj2cO2qOwwQfJQEsBy0vAfqMEonTlleE+dPCMa5RZt+c3isHK70t7xni9A/s9pw+KS3N3xuBN39l/zpk6DvyPZ13b1iiZU/Ups2fOXDS3rskU6//8XTPFOmfsnYxhAqHD3jATCB1Gt/nULU6BaAFpE/e9CBsOOBY+FgIuFvOaFDg2BQg21VVxn/YDwGmsCYaxau7TxjndW4VwQgVrI60/6zCtPp95AoTvWYRZN5K10O+siIRE+9W9rLuselXQN18ggXWRYCaboOyKYq9YFiT/YOFhya5FhoFNQEe/1VICzLCAuwjuLGusp9yyUvQZyKXdNSfCl89cvZKVkkBrjKy5gBRLII3wu9/97m8BIVZiAjEvA0IsdzBWE4I+q6U20IrHAeGLJcQZRqMMII+UYduAkPbMF230gbcUFF6iN7CJ3oRMdAOe0BhYsX4Aqvb8BuiwzAMJEnagR8Bi3Fidu+jsDLdO6FeBKUsyQEpoZEldAkK+B5ZY7s1hW4r4bUDIOFnhCe3AFhdgvIjX7F/WcbRiTavjDBAyBmvY84D2jIvHifkAeyzo2nehDd7mYg4koR0Qz/NgLZ8BHqzfLPsEbm7Y+C9WZ5Y2Z4l+WburMoXF0x4yd2vI6s4yXp/hwi3TJo8C1mjKOGvPnR8Q9rw2uY/yMDB+AAa/2nd+x58srejpWWMF6nt+A/LD79v2jDnjvZ7e+tGnfW4vyiSLxsbCS8WeA9CsKQs6vqQA8fdojdDEeUQR5VlnUM4HNOXV43d7lWLN3+YJmKObcwJ4clYYQ3h6WoT2fzOdNxD66ldbe81rWnv1q1v78pdb++xnRS639qY3tfYnCHz/Kc8nJgW2U8ALyKHuZUVAecYznrEXybhLiLVwIN9+++17F2Xcq7N582OSAoRefEbwxmNiwaLdXkMQgi6XOwIN90FxhTfzVYFQMldyayOEifEjSBE4aJFpdAld7iMcSRBjr3PzI6gR9pJpb+QaV7WuBJSaoMVvwAYhPMHxS0AoMSaUJkAAATVuZdohVBG0tEcYBCqWsnM6swiPwBZwS+AOAOjHy7WH0EhrDVxkjgRutDKGXW5Z24BQ4vK4fLJMAWfm19Obtd0Yk7rd+IEC3wHnLFvmw3qFVr4nCFtHwiE3bEJhLlYPcyOoc/1cAkJcQ/G8tncBIQKqWJ2MY2mPbANCib9NbB73be7WMkkSyNVdA3TwYXV9zRrY56wKPQ8QmmucpjF459jXgD6AgaZAUFykjB+/ruUzoABYF3sCfHOLBjZYS7wjCf0AEmBl73BPz2X8+NcYueUnCVP/DAtRhHfP4kn7FK8bK/AC/KIf131CPwsusOLdzE3NM+bKRZeCAUDq+Q0oNJfEWy7tGWfBtj1nzdC+us8C83jKfLk+24NoZUxAbk1ckzWiMACUPMO1n7Wsgu3EBFPQ4HVKWUoKQEy76OiZuofPwiL0la+09ra3tfaNb7T2hje0dvfdrX360639uT8Hncv61Npb39raz/98az/0Q2fx2jlfIPTNb7b25je39sY3tnbffa19z/dcEJIP/Z13tjYz+ZwFA81BTApMCkwKXDcFloBQXNFqjA4XmSoMZuxViIhAthYIVcEyQl20+wRFwhPXOIqVXEAUlymCU9zmegHVZxYJYIEAx0ITbX4VgCpwIegfAoQCvi4LhDIHYzIOn7kA9rFD+qtgp0//3tORcArAaoeFiYUhMZ1oCggRMgEhVjntAwMRxEN31gfAYJdrnPvXZkfc5RpnzHg0IFRtLte22KG6plzEeh4IEAqdAsq1yf0OGGAFwj+AFECR2K61fMZNDc0lTHEBhawR4t369enPgB5M1/1VLV/993EnpNyp+5RCIUAMUMrFjYz1x7oDQqw27uv5rY/727Zntu25ERCijLK3gUS8x1qUkhvcGUdrZD/jRRYjFwtzH2tJIcCiCACJYzIHgMgZ5rt+TmcBhEzmXe9q7fOfb+21r2XuvpDbf/EXW/tH/6i1v/JXWvsH/+BCvp9AaMer86GHWnvggdYefrg1mX+e/vTWPvrRC+L9i3/R2jOfed3v3tn/pMCkwKTApMAZUGAbEKJxZ5GQSYm7C6GJAE4QiQsbCxthpc/CCQilptkIMFXhsxdMI+wlMQLrAk1ussTRFEui4rtkBSV00nD7LnXQ9J/07BEMq9XLd9uEOvMlTHGrYVGR1AOY4o7Wa5NZoY4NhAjjAADtfaU3rbl5ceXiPlzd0CS56QXtpKnn2mad+syNicUKDblHEU7jNsQVSRtoLn6DsJy4vJosocZFWQdWMsI5oZPGfuQity8Qkj3Q/LiUWXvjknChJsbJmrJGAcw9D2wDQuJqJM8BsLnMma+2exrt4jMWKgI610SWOa5Y4nrwlDXg/mbtCOZoWWNpeyC09Ix9US1CAK4kPRQEFQhZBy5oAB1rIvcx/bK2GBeLGd4GEPBPz2/24RrlgXgbYGdpz42AEGsysC87q7FRRnBBtXasfyMgxPIExLFKhiftk3o5A7jM4jk86J/x2cv279kDob/7d1u7667WfumXWuMG/LKXtXbHHRMIrXpnMqnde29rX/xiazQnL3zhBbKUWvc//afWHn1UWq9VTc2bJgUmBSYFJgVuXQoQJgj6hBz/gARaa1pxQhMXGkKajJE02typ/PObYsYEEv/LDMlNBbjheqN0gQQUXLsEertYd2QkI9ikhhiQRXtNeIs7lv7jduU5Y+TGSKsr7oW7lDYIuLTAPhNuxOXQKBMigTtjlA2UECpJAuGWOx/Bi2uSWAUuMiwfBE1xQARrLkTciQiShCj3yApKU00LLQ5KTAJ3IRkLufUYs+Bv8yO8AY403JI51Bo44ojEE3HB0iawIV01gdR4CaIsM9JYE/i1QcgnGFZ6E3SNmzucQr9iIlgxxFagucyhxuSZ9M9qxIVsFLsU9zmxHLG8saRYE0BAf2guYQG6xJokfgog4LoFtMm6id6J4dI/QMx1EXgmINcrdYvQDYjCD9ae4M4FUayL+B8WDYI610G86DeCLH41Z1aXjAlgQf/3v//9G8CBju6pPGCOXOq4lmmf5QG4swdYKDwHLKEdfuZiBSDtw2fmbBz2hrGhCz43T/FJwLyYH/yN55KEI5liudQZm/m6Z/QMvgUI7QVzcB9AgO/xEzAHHOmTJYoFhSua9eYmZs9Qdlhfll+uk2LD+v0NpAEcu/aMWCTgvN9z1h2/4il7i/tlknNo196hYACGWJSsATCGh0drxNpmPwN3lAD2h71dr/C076wr90N8Ze9Z12ROddZxszM+cxcnZ6/gH2dC3UNX8iaIRejGjYvwll/4hQuZnXWIFWhahPZYBoDnla9s7ad+Snqb1v7yX77wNUTM227bo6F561VSoBbXE0Rc/Z7XjGNNMblTFFFcM7Z5z6TAuVJg7on9Vga9CKI1Y58WkvGP5rVm4dyv9e+827lGU03YA5zEX/RXMvEZW9Ww53ta8DXZOfushcnQmCyFyQx52Tnt8/wSvZeym47aBuKAUVr30QVsACQBhO4huLJqsAwRTKvVZdv41WgjxAMUwCV+IEzvyiC6D032aXMfHkAnVglCPZ4BpLgTAhGA4lo+k5hAnBerBLoBp0ALIApcAYuubYkkenr0z8SdC2AAPna1ZT7oVuuXjXhoid+W1qffMyN6jzK19sBF/CUar+Ezc0l216VU/JVe+k8do3347Erv/b//tzXufr//+xexQm9/uzSC0kq29i//ZWtf+IJAtYtY/xe8oLXHPe5Khzfq7HxjhK6dNLsHYDNyI0gBxd1PtM1hRMNCW3bZ2hE2BG3UdbzURnOt4+FiQctIs9e7MOyiU7Sn/KjjOtA/oy9aIP6yXlb79rFrDPn9pjh4FiYzcldYO+9j3nfIPjlm/7Wtfv8dSiOafVpxAtah1euPPcfL7IljnkvHntet0J5zhAWHhYlLmAD2FDMW++L8qvEut8KcjzmHpGMWJyMBxlJiEPfRshNCuXN5R3iHsFjRpqvPxToWYZVWf3RZL3ubReW6aiIdSj9nGgsFC0kAI57jDsqyUq17u/oAeAjirBEEddYGVh5JB4517i3FDu0a2/x9UuBYFJhA6JKUpG3ycks++13N0UAKXGSqv6xmyUHtQAfG1hb22zW+y/xex8MdoGZT2rddriFeesz4S5XrExeQLEX79rHr/lEBtV3PnMvvgKiXHleEpZf9VY51331yqrHV/UfbeSiNuK7I9sUlYY3m71Tz6ds9dE8c81y6qrnebP2kcr1xy7olrTGhlMvSoYVfbzYaHDre1Lvi/sMtadsFxHBFUtvFezEadDyu0ClXPCCBi9TS3uXa5fyXWe9mvCg2vDu5WnGpMw/uZPuCbXSkzBSPAnwm1fqxQJD2ZQMkL8jmyOWzFtS+GWk/x3zzUWACoZVr5jD18koRLocLTQkNicMUsKmFwVKQjrXm4Ycf3gTIEpoIUIRCWU+YRWsxPi9KvusAkv4U/xLwyYWCvyc/6gi1+uafyk2CT3LcLDzDdSAHYD+9FFkzfr7p9UWgTweSAD1jNW7+1IIQ/c2FJM/0xeDMpY7H73yeaY4coH2hQS8ZbQrkrONIgTE04rMdIGS+7qftYoEzll7oG91j/qxmNLDoql9aQn7sKZQKyOrXHKpp3lqzONGGSW+JZvrvx9HTuBZ3s+5ojs7px/36YRLn74t3Qmt0dz++QDduNPy6BYPmpY4nvECsjbTH1g3vmYMXFD7yIucjzWcZvVJYNYXaRuNBn30K0wH/eM048R/NtjXgDlndfpb2iefMm+sk3/dc+/Jhz/N9sUm0QQN7UbA43jJGfAAIVRqNeCjrwYIrxsJaoLF1sB/taXvGemjTmluXBGdX3uOuQkGQ2ic979QigPZd+DICTIKqKUCssXXFIylc2e+JuJnWMyH0yfoZL4H8GOfSyuN03jYpMCkwKTApMClwFhSYQGjFMgAbrB0yDj3taU/bBF8KwCUAsUa89KUv3QQD0r4zP/P/BigEdQIDhDzWDc/w3ZVphTmYUCQAjzBFEyJgTvAfQUl/hCVmeYI4P+UAAEMOEPI3YY5ga1zAEgHKM1zwBOzlIjwLJNSWWhm0PDWdK4GPGwHTt4A/gh8hkSuCdvgXC3wlwNISCY40HwIUq5TvMh7jE2hJ2DInQXsERfc9+OCDm6Bhc0cXtOIfTFuXImgCiwnWgBCBj6lfAKX6CMYhuBWYiNUJsBzdAxgIQhRESkgVgIlOhFggx/xoGAFNmkIBm9F2BQh5nvYwLl79OMwrl+BRmWLwBU0X95ePfvSj7Xd+53c26T1T0JDLARAgYBZ9BOHiH8HaBGhzETRtHbj+WQNBldw+jEsmKfQ2bzzGL17grPW3PvjJWpsfoR8vaZdgbH378ajLQbiuY0czwAhP4xNjkzFHTQggC6gA3AVMC1gVUAxMCeCsVkp0H+0Tbbm0L81uLca3hg8BaP30PA/gGh/gg27WFtjEb+iX/UeJQYkQGuF/c6zri1b4Gy0ABrTlcsNX3jpYM+25jxsKXjB2/2j5e96zZs6DkTXYXqq0tvb6dJ4IaqeNlWHJWmjfPjIugFoMgD1Bm5o9IWB7G32yfoLm8TbaXPZcWnGczlsmBSYFJgUmBSYFzoYCEwitWAoaagIsoZ4wuVTUjhDBFzdCPSEXGHIRiAkzNLb5Hnip7mMEdKCLcENIB3D4NNeUj3W4uV8GEcXZCEL80Am9xgA0EKJrJhouU4CXcRHm+qrbXNIANgIxTTqhUJtM60AC4RWgIrQRwIEHsRLaIwymeFxc4+T0l5Uo9RgIjoR8wJEAy+VBO8YpUwtQ4PvqGgc0ha4sMujB7QHQCv0Iq6N7+N6jD5BpTKlD4HkWLMDA74AJK1HN499r1+v61nEQdnNxSSB8ag9gQHsB0imoZpyhKV5iMUNfFoQUFPS8cRLKZetJfQ0gFO2ACt+jEeFewT3rf//992/WjTUGXdNP7xpXa2PU8RCM69jRBg8CZP4BWqw3+vQ9pQAwzEoBeMiCk1TDLBVx10yKzxSyW+q/jnMNH7JijHjeutbCebU//Jr9hx8qjZbWN3yG//Gma6nNuqcBsRHv1RoY4ZsUz+tp7XlAmlKD1cd4WQ3rWNHX+cL1Rcar7Ild9Mn6WSf0Pta5tOJInbdMCkwKTApMCkwKnAUFJhBauQzSIRI+ABNCLs1uQEoV8ICEAJMqWNDqEtDWACECMIBCQ08rDED5rhegKhACRFK5mUVjVAguFh/WGoI896s+BqcCkCokp+YEqwRNdABPjU2q4+ljhDIetOHnHYAUsEHAQ9fE+9RxyAAUC1gsX/r3DPp4xphG96C7uhKApWeACmuHRqw3QIxUk0AUgFU19T0QSrpc61jHYU6hQ4q7AXz4A8CT8nMJCLHamDdrCBqxWPkO2NAPcIAW+ggfAE4sMRXssMKkD5aDQ4AQcMgil7EDE7IF9TFYPbCxhfCKubJosDaqhJ3rUCCUGLElPoz7JHpUng/YHgGvbUBoaX0rnyUpxxogJEDbsyPe64+dbbE96AdostACwnhU/zlrWHPwrrgHqW2zJ9bSx1jWAKG159LKI/Vot3FpNVf7mQU9dXr27SBuhOgq3WzcSfdt59j3XzYL5zHGcx20OecsiEs8d+iYY9XlCmsPXzaR0jHWvG8jbsNJH30uSZpOMddD2kQfbtA8DSikdmW/O6SP+cxpKDCB0Aq6iithCSGM0NhG4zoCQtzdCLBqUFwGCBH+1RcQH0LTPgpOrMCDdYeWnvBIoKUp5/5FeEkcELcaAbpctAi8VXAOGQhE3G4Il2KiojGvQChCtyw83H8SBAxg9BahCNERHAnL6EKrzS1JbAWgAoyweBBkuP6wOAGDrETAAWuE/tCD1QJNHDYR+sRAjO7h9sNK4uXCtTEF4cw3BfoI79omONerF05VeR71gR8ChNDV2FIgkYDK0gIMoWmEeuDHMxUImS+AygKB7gFC2gTg0JLmn7sXyxnw5h4WPL+vBULaG43nkUce+baxqwWSTEvWykve+AgB5hWgwfLIGmUtpFrFYxVgHwqEdvGhF/GI5+1T//YFQkvrW/lsHyDEumide94bpUxNoUNnSqU1i6L1IpxzHWWBw9MVCBGeZMLCM5QlOZ/W0mcfILTmXFpxpB71FvRU94Zyxfk3srit6VA7lEnmiL5rExgQgCgpnGnW4RRX3HTt95rF7Cr6Np9DadPTYp8snDULojU5Zfa2no67MrIu8ZznKBgV1+Ryu2bMzkfvRMkC7HGWXMrCq76cI6ze6lxxrR6tnf1F4dB7kpxyrIdm9jzlmEZt4yFeMVze0Ycy0n4l13DNXnv1vMftmVeJd+pSbOnatud9YwpMILSCMxxUNPQ0sdyOCCbiIQhImJPPP8ELwwt+F68BCIm7ADoIOQRY97gc6p7THoGSMKdoGNAiHoZbG4FbXnsuUzQLNJRcY6oFBrAhXIvRICARbm0+hy8gQaPv5VxBDmGBVYfQ7OVqXvoGlvTNBUc7NjIBHkBxoBMKFLtLBWXfuwhu5k84j3BNUDNWwoEU2mIq0AbIoq1n/fj/7N1dqG3XdR/wGZMWE0KhHwmUQj5Mapq6JMSEOHb1kCag2MZSaqgrqiRNRBxbSp2+tIkUAlZIq9Yg1Q0OUkURorh+CLJMawvFjn3BBOtFwUTY2LIxTRSoK9VULnkw+CWpym8f/52hmbn2Wnufvc/Z59614HLvPWetueYcY8y5xn98AgBC0QBHXg/3UGYo+3of/MEf/MEmjyXzQzNKIUAmTNE6rAH9hJFR/iid9R7WcyAW7eVLyB1RnKFa3PCS8p6QwioOAB6eAVlCotCpn4d3pImcZylQvIes80IGfeDwkWeFEm0sYWyaFAIzQJ+5o4mwOjxLnoe8JPMG1IBFdHIP3qAXHpuTn5MZ9HLweo+PGvCON/pnkNUAYkr1aD4AtEO8zl0hgjSLBMY1YnRZt9wj/LEnKOHeA5AzFpCHvC9N3/p9Ym+YC15S/oXV4d9SOfSMvJZe5hUPwDd0IBtK1ZMtMkd27E/89nugMzSypxNKGjnDD3vZeBQEfHAZA/gkz/hJ9smfNaMFGUYP9OllzxlB6VEevjbdxM9Ka141YFzoo/dpBsowQAYVbeB5c3ZYvw8k+gGh2RPWNqIPMG6fhX9kD+D1jkOcSwuO1IPfggYJe90XCJmUM4qBaRcg5DlhxPbtUvC0KwFilGEE6pXrY7+7fj/2oU2eTxVOZ89c5bc8s23du9Jw7v5KRzm63u0bNlVuekrmdp1zDFr0hWPJz9za/Z4CTifw26MkGAAAIABJREFUjZyqCnfRpa6F8jtz6SC+K6d+Vfr4FvAOyRvdpbJoL3u8hfQG6QmnUB341Hmwz/xWILSQag4JyiVl2rWkqd3Cof/SbQQfcFCEgZJCcXEgUz6r4mROffOuueZ0rBaAXaqWLW38NVqLcXwk4gIezWcbDdKwrIajZf4UYv+u7ndzn6N7f4+PlW7TlEKXEDpKa3JpKLMAH6V1dMiM6Dk3j9A4BQq81zjoJWwNMBJ2wwNDOafY8nQlFMeHlEIMGDtEa75NPlhLmrZtm+doPtY/mvsSvtb9cdEhAXMyv00GRzSa4+/Sfb1N9nifVHasxUx24W08QgCavbKN5uehT13r0nNpKX0OeV+UUnsGIOGVjfWU9R7g7itX1vfXapWs3gFCqY7p3lT0zM/ICeOB/cn7jj5AWCqMAuTOWTlejAuAZ60uWCt3Ts0x76IIUQZ7j5DfU+C9mwcylUsV9RCmQ3lKBcO63rxPMRRzZgzwM2ePsGbfBX8r0OOsMZbv0DbaUPZGz0cJ5Dlm9GAAYuRhQPFOxgnvGFU6DagAcnn0+wqT5s8Dgw+18mTWmiqYaCDcTBSAC+29E/3wyBxDx+/93u/dGCLxj6HB732jyFCtvjglcz0Q2iZ/3s8LyQDJm4Bf9nLkkWyRO99Z3ylzRAeGEDLel8Pu6ZGKl8ZNZVE89VzPq8gnWjAEuUK/VCgVgv+pT31qU3CJkSwynNBJIIoBMZU6GbXQCd9ilO33VGjv3iq37gfMnHEMUrXoz+jsyFzJFeMVnjM4hpbZCzxM5p651krA+VaTyez5KbnOvqiVbysQoqtoyot2ZCjzwD8/o0vmZxkDbars4T99IRU98a2XDbI5xefoq4c8a6/HsVYgdIJc5VFgLfeHgkzIWap5Dhz467WcAqz0Ll4hir6PGSu5w9VBJoSQhXLfvILlM/nLd/pAsPDyTtSYcB8oITbygnwE1+tqUmBK9ngkyZ4u9/v2Ekt1t+SrXQSFTvlcspd4n3ngKPEAkZBR3lJGJJ5MAIXny35LhUJ044njFeYl43XjqUNfSgmPLq+ttfNsCv+lBCqnz0gjTCieP3/ztjOyUJ54z+1jyj9rNiVSxUv38Jg708kIADCaIwXaOhhF/Fu4lbGrR8h5Zs3eTa54KBWXcS/lSnhpwqUjI0CTdfHKUMg8z4toTgxw6Mb76bxUgINnewltzJVXoz5vXQGkPRCiMDMEOZv9G20BArl1uQIqGAWFipsnelqriAjeVdUazU/EQqUNnvFwWqt1oYkw68997nMb4xMApVAPmgJRoaO1V2XUHrU23ncXrywZoniPZA5Nfaud7YmMmJK/ERDi9Y88MuLF05+KqrzteGNOCbki2z09hLmRG2AOEOGFJhvoS6Z6XitgJNIDbYQVGw9I8JwwaZ5uYAyP0P9HfuRHNuCcDNsLvqnpM0Rm0ActKfL22COPPLLhc7+nrIOu08stOjNqLAFCTzzxxMabSz5ECojg0J9LNVN041USNSFaxX4zJtr79tvD5mjdondG8+vl2t5mzCK/ZNz70C9AKPsQDf3MniOj7vcz83CpllrHME6VPffYT9IURIKIuOhlgyffOkd8TuTORXwfrvI7ThsIfe1rrb3rXa2Jl73pptZeeKE1oSn/7t+19upXX2W6b527TcM9yiLl8HfI2XgsVatrdDe2UxSEc7AGATuApZA8B7wDiKVRCNJF09WB64BjLcZbH1SWLBZLoVDKh/MW+GBNdVHfjRLr3RdNgSnZO2+ct3BSygjLIE9nDXs85hpP+VyqYUqMRZRQ1lAKHaUVIEEviptQSR4aV/LX7EHnQg2N4zkW9ijElAUZiKIQeR6Qokyx1HsPQMojQxmiMBqLUlMrftaCFCy9fqeiJsAymqN3Al+UKtbyKNdV2fdtyLv9vhbxsDZ5ewwqWa81mwcQBiDJZWQMonxTaK2ZogVAUW7NcSltKHByXPJ832Q8tEZPazBX9KWAUnjxDOgw34Sj9d6VVNYEhgAfAFB1TvOl4FbFz5rMn8LPC+IdlFAeDUol5Tc0JSc9HYVlmROFGXjy/eWJUWDH99lVq5BG5pzZGZfiv03+wo+EHAISkQvhz96Hh6JBAjaU6zeXevE0Co/v6QHA1Mq0leb4VHmFHsCTbxHglAJP6MqzIWxPGwyh2sBjQvuFATMM1LzR6hnxrQUuIl/9norcJMe1yq09ZT95firklefFt5y84Q1augADz9KhrIFs8wYB3OQkOaT2g3MBKAFupuZXacUDDNibk7PYHPC/rhtIJ8vOC2Gh8r6ANKkMDCV+NjVGZC+GGkYUBhhgypnRywbAPcXnCy9q8eKLrT30kMTC1u69t7UPfKC1Z55p7ZWvxBTI7kx0//f/bu3++1v7tm875mdr0dinC4Reeqk1h81997X2kY9IRmntV36ltU98orUPf/i6BkKLOLfetFJgpcBKgZUCGwr0+RopJAMUCYftq2OGbL2iXYEQBWZUHVPYD8+OfCzKM08B5YryyNtD8Qa6KCasxZR2Vvg6dhReeWmuUeGaKHQUrG15J+7z7gChkaJfwRNljVLIQs/4UufFkj/1/BLabMsh6YGQeVMGAT3hYKNn+3UH6FFwKb1ARt8eILzlDeHho6hSqL0Hz6bW19MxyiiwyWAlaZ1nByAOb2peWmQuVSbxjTFzxNu6bStd/RwfgRBgOjQjJzxNUzlaU1VCR/TL+in9+TcwX/kDnI/aL1QemWuAPq9cBf1TQGhqT9X7K0DF2zkgZB48Z3id3nnCL4HfCg5C80pTv99HroWNAoMMrP7Nw98DoQoAhcMxEvBKuQBpwHJqjAqEzA9IMz6v5kg20jYhOYQXncv1lz5Djz7a2nPPsRS09s53tvbud7f2vve1dvvtrQFK9Hm/+4//8SR0+dMFQk8/3dq1a609+2xrKvF85SsCVlt78skzgHQde4RW3WalwEqBlQIrBZZToAIhyglrsPAdCjYrLE8A621fgYqnRWhWrVZJ2WSBpShSfhWlEDrFW0vhEWqTwhQ8FAAFxUYYq7AloSqKyFB+KHJJPJ8CQsYezZGXwzOUJZ4FIIuik8qFqBNLtHcvBUIK0QgDE3rEs2CdwCIvEU90lGOekF1ow+PCW1GV68rBKKDWYQ3ey/ttnTz1vDRRruOhr4o8Cz5F0r0Ub+tlZfc30IO3NWdGJUvggcfIOoTX8cZSKitNeRt4zNC20jHl6XnmKOPCtyiv/g3gugKEqswZKx4hSv02+TNGlQueQrxJlVahaLyZ5Nn6poAQz9GIHuS1ehKrgtwDoewFoaCANRn3brQmC/7wioS/uwChVEcd7alebnogFM+UvTSV70iG8Ba/GT94h7IeRgg05YWxhwHb3lMbupL/fs+P5JoHyVg8PuSJ96cHQuSHoYQXGSDmUSfDvHvkyN6dGiOyZx/IY0Z3QN77RrKhGu4Un+0N+2LfMOzlp3C5M0AI8Ln77tYefLC1e+5p7W1va+2nfkpMYGvf8i2t/czPnP19yddpAiEutccfb+3LX27tscdau/nm1r7jO8QxnLnZfumXWvv5nz9zta3XSoGVAisFVgrc0BQQLiikRz4DhQcAYj2laFAgJE8LVQMoKHdASi75CxQ1+TAKmIjD9yyrsp9TqAAbyoQwIInblENha3I0hN5QggAaf1Puhb4KaRXiBWRJbBcKKz+Rx8gceTRY+uUvAFv9HCm+QpUod/4tZIcySGmTCO6qFRkp6JQyShRQQ/miqFP69LJKdUvKpPfpqSWUj5fEsxRJni3r9w4hON65lDbG4imrz1flS3EJ9GEpRxOACPihqAkDBgh4z2r+ltAhCjkaW3sKGPCo8WpRSCXEWxOeaDSdi9Iv6R3vgFfv9i78v/nmmzdhSdeuXduAMt4XNMNDwOgLX/jCBtDij3AzYUkKPJAf/CUH3gugVJmTcwSAoblQNaGrQsKm5C8VMs0PyONxQh8hUIA8zyJZJotAt4IK5BmtayI85b6nB0+lPB0hnKlGia8qmfmZd4ZXaKCypp/LHQMc/B8/VawNECe/gJBwRpf70YisAIf+tg/R0nvQ0DjWBnzKiwQE6p6K3IzkVo4RGvNcmiNaeDce1HzpGA0SPkde3E/GhVBagxAxcgdsmgN+kgWGDLQwLiA8Nb8q1wAT+TI/4YKAqLHkoAkjlPekwIj1M5IIy7c3yagcRHtejlo/hucApMie8d2TpuoKSJDjKhvo7b0jPttPvOHWeqH5QgFCd955lt4iBE7I4jveceYpouNLd/nO72zt27/90r9dpwmEQpbnn29NtS/ElKj4hS+09nM/19pv/3Zr34jxvnQKzkwg1VSUyPQhPpUmfadOtzSs8yFzqF1GMYNTp9H1Mr9jNKJbMuaSe64XGl/v60h/Gn/XSpZZ91wlwFi8Ke59tcq+OqYxRxUv83OKD+WZUq3KGCAhV0NuwLZrNEcKrvdT4iijlN9D5TMurSa4K222rTFjLa0GGk+PNY8qho56ctX3j9aYnwFTgPIohyJ0D71r5UzPu4BZP5+SuTqPOfkb0WxKxrbRd44eu54Dhx4v7x/tqam5oZ0LCEJv4XUAY0AP+jMyqKjrZ7xgvHdC4xg0llQ97d+9ZH7hKflx/9zeHNFyNIa5zI23i2wAXLxcwNehzo6tcsRh8cADram8J1fo4YfVZm/tq19t7Rd+obVf/MXWXve6M0D0W7/V2vd8z65iefD7TxsIHXy5Fz+gTcp6wArAalETSCVzil+2sbd1kp5r7naIVaUpqo2ieotYcR/0qX4Ch3inMYQ+sHoKcWC1iUJDIWGBYTXlWp6KAz/UPIyTd3OF73NVGtbnL5Ke/byn5rTP+o4lhz4GZE3Cb/r47DO/XvGYG/MY7106b3xh2fOxZkVer+uDAiqVpSCD8BdnCusu6/xaAfL64PG6isujAJ0JgFX8IEq90tJ0CN8OXqJUh+RJnTM+XN5KLubNPNPCXtHh2LrcxazoOG9ZgdBx6PqyUbn8VejpE3ahfom3wiu2xW9S6JKMdwxET1FXCcZ7HDI2D5c8N+wujcD2IaVDiysZEKSYik8WpsGtPZUAus975p5Js7+8e+7+/vc9DevvL5KePQCrfN11Tf39x5TD9MURA30oGV8y5pJ7zku3qed9wHmI++pax3rfOu7xKZDKevJKlBcW0iaR+TxNXo8/6/UNKwWuLgUYGxiZ9WMSpkePoD8ItzzUt+TqUmed+RIKrEBoCZW+0XVZLffafMuGq4250kQssbu1SZ9NWoEQACARMo2yuE25MNP4jMWYBdHPJdwJC5B0KVYWOBFPC0iJPQei0iwN6ufulzwnDrdvqleb/amkw2qpfKW4X3G8qsV4TnlIXhhKfG0CKEQtDfq8x/jeD0iI05ewJ9bc4WQc8/d7fydpT+iKhMjE8qOpuHA/E8suvlo5Tu/lzqWAe9aVpoaVbf2agCoHoDk9++yzmzVZq5+p8DJaDz7Ud1sDmgvN4/pGT3MY8ZsHCdANDYXEpMFlmhQuoWfWBPSirZh+c0AX+QlpcjjFj9qwTUJlmt+Fr9buHuOQLzRHO+/xf+8EhMlvT1PKuhjwyCEe+ve2OcrD8E4ymsaJoWWAfxoAqqhD1nogNGpG2DePy15ZOiY69+8VP43urrom6yTL9hcLo9yBugfMRWndNBasMsaQQP48h9b+jbZk0Zhi6NO8cEqGIxP7yHjoLyFeFSI5K3IsJJuTZ3M1Ltl0nqRpop8tPU8WHp/rbSsFVgqsFFgpsFLgJCmwAqEFbKHwUcYpFj/4gz+4SSQVk0rRlqBGuVMtSEIb7w5ljlKcBmhC4yjUFQhRoFTY8SfNESUoAh/6Nrz//e/fJEgaFxBySRqkOAmnk9hLcRNyJ5FTQiZAIw+JwiNp8YMf/OAmQU4Ijt4N4mq9D/AQqiFuXXKsBGFJsdZFmRSK5h5Jme6XoCnJj6LE8uIPACVsTTIu5VCynrGAgAAfiaji4yVJipWnkAsDpKQbW1JmGqZxaxsfGDGu5D7KmGRTzQglB5qXxFRgqyqI/ZqEplA0eWnQFEihkEtElGQ5Wg8AUN9NuUZXCa+SqQEl7wZGe35LrkT70JCcBAxT7iVHz9Gzhv5RWiVAoqdEX/xLNSGlW0fzNye8Rm9JmWgLtFW+ipuuMuIeY6MrsIiXrNdkpacpEES+I4f4qRnd1Bwl+5IxAAENJfpWWhrPvlBtx/sk5bq3AiF7BP8kMrOsq/ylXK7wo9FeMU6aCk6NWRsP1nuMZw5olh4h9gOeq7Jl/v0eAJLQm5xIPifXErvtDzzS/wMoJ4/2MQuld5AHwBaNVLIa0dszKXlszrvKeOgP1DkLvNc+Mid7zXwkq0t+JpvmjZc8F0L1hHPNnSf6b5Efexg/j+09XnBUr7esFFgpsFJgpcBKgZ0osAKhBeSiiAAyrOKsqJQG4CSdrtOYKz0OKEYUK0AGMJkKjasN9igRteZ9ehJQDCko6WcBcFBoVShhyaWgUfRVD1KtBujgNfK7eCEoKRQveTiUXWOy0gs9Y7XWlbn2OqhN+VRdUUWHd6HOkeJtHIANyKj9FEJSYSJCzdCAh8f6zJv7WulWnp+UyqS4pXSpf9fQOJWF5FJUmsTlzTvSrwkQMTfVaLzbOil3lGhevNF6+ndTZgEgz6GBnCkgBJjr+Q3gAl1T/SKW0LOWxE3J2NChrhuwGc1fiVi0TjdzvFKqtOdrlZEaepiSnNYGII3kxDojh3g+Ja/mCJSRGd7DES3x1FwBCZWeRiFqaWTIuMAbCyAD/EDb6N2AvTK528YkLyooje7hsTEGIweQo3eIe1V8GtGcUQRoBWKtVU6bdenybQx7EZhPPw7eXrHsgA+AmwaEU/RO49V9ZLzSnzxZF0MAWqcCEUAGxJMzP3ceObcYC/Bw7jzBP+tzxQu74Di98regp3OYfDrX4iG/8gsrC3B2S7DmQWaE2pbDeuh1p8AQL6W80VMrMBQvKgOJ0szOI3uffmBfz12HLNKSokKKMWmq6axcr9OmwCnJz2lT6uJmtwKhhbRmhaasOegoY7GE992UKZ6UcKAjiuwhgRCFa6RwV2WbdyMNv3ykKWY8OKzAQs36JnT9s0sUdx8ACh4vCuWYcoUmfUIeZZxCRdFXphVIo2z7eChhWpX+KSCU+Y6A0CiPKGMqHckaXt9BwV0ChEbvSh+MUwRCwCXgxpMApALIPHJTAJeMTAEh3rhRM71KkzkgFBoLCVvCtxEQqo0MfeQBfnvPmCMg1Mv3aMxeXuo9FBTAgGzypKApL8qUwcJZAOR5jsdKaCuwCDgnJ5AnMbQM2OSJqUBoit45ms4j42hF/msvDutxRjGQAEf2l71X38OwUmVndJ4cMp9r4TF84bfhLToxGMX45FzxR+iv8w9wJJ+7XLUwC7ABICuVKxrgsi/nnP3LGypk1Znpe3ZRF+VeKLlyxvanb9cpXc4le11FMuetBH16gHLaNVphas4p0iJMleGklsFeus5aVCgecmfjjZyLdqxiPj1Pai8ytGcUZ1RaCkJPQX6WytmNct8KhBZwWggcK64wOIpRlLCqzPASBUDwGrBe1yZ9DjxeEPH5ufbxCPHe+DALaXEAy+tIw6+quDigeVtsUvMBVliFeThY+2+55ZaNAufnI89BxpryCMlzcPCyFvLAyDkYFXxgzRZCxVrG2owuLN1Ch3zgzguEjI/2dU3WTUmjvAhlS64RoEahWwKE8AsNeIHMU6icD7TwxGMDIeF0FA/KK4toQiOtacojRFlBf/KJzmTTz7YBIWFp3iFUSh4JZYzyz0PR05ScCK+KR4jytmSOFPERLfFdmBZjgffxLFK+a9U4ygYQ4b1kPIBiCgiRs7kx03hw6r2svDy5QtZ4dikpU/uUXAH3PLTCYOueAZAADJ6sOSA0Re8oSOeR8REQMleGCzTgQQMgrZlVmazxZvn93HlCHu2LUbnqBcfqlbmF14v8OQfQjqeETPOyCyvkLdlFmU1hFvKK9xQj4wDgp1DZKXIgZPayQEhtMnpZc9gmoLXRayJDnJ1LgJBxa2PTXWTHs7381GbCNzIQEtKML/QjZ9IxLhEAjMn0K99a+pdcT2H9u4QGX6b8HIMuV33MFQgt4GByFSiaPBo+hmkiJteFt4MiLv9F8zA/Y7GhaGi8Rrn6zGc+s1FQHZQ+qqyJlGyx+KzIxmZVomjLrWCpdQ/FkEeHUqUEIgukj7Dx5E4IEQNqKGN+RpExH/lBYvzlfFBqWDFYu33UKZYUPeObN8sUpZY1Uv8Lz3rGOijeGrUBPTY6pc6a3Gc9avc7yH3ERyEUFGdzYi1hQTNP1nbvAywoWwCmEDaNzxxi8k8oCMb1LADDai4UJzQBxFyUCPPt1+Q+4U9opIhDcq9YGUfrkb8CIHm3ucinwgsXUCH3iUVfM8URv9EmNKTgZH7Gw+M5elp7Gh4mJ40ygL6f/vSnNwe8+fH6jOavm7ncIAqt3BsAEA0yJ/zmTawyAgjjYQonkFM090EBgHuaKsMZOWQd977RHM2XbPtYkAlFQXw8Ki1vu+22zToYB8i18DMFDNCXPLs0PFRFUG6Nf6uA5zkfe/f1ewWd7ZVtYyZHaOoeIBT/0I3HMg0Pp2hOPnl4yDFl1jrJ24c//OHNPrV2YWpoQaHDZ/uMjDFQkCu/Q8ee3umdtauMAzKV/ukubw+RJ3Q0T3tCOVrzRFey5ezxc3ObO094RZ588slNT519LdsLjt/Ft5AfSiEvOCOIcxvYt2/lQdYiF6MiHF7k3BYGbW8Ix3VWOzOtkbHAmUpWeTl5XhkEUvAiY9rzyvsy+Ix+RpbRzl7FE3sO2M045pG1kI+cJeZBHuWA9kVwQqQUEkED8miOno+SloIqwjTd47tAkQPqzNv3jfzKQ2Wscp/CL3lOmBrvIUWTbJsTQxgDA7mhpGeOQk1f9apXbc41BUW8A03NJXQ271oApxYY4lXtPUKjQinCvM3Dd8y/7bMR3fviRil8xDtuzi48s1/Mz7ytPQVR/DtznVJk5REyxLlq0RXfd2MnpDtGU4YIPzMuujh/UmAIrdHD/zOXnItVfqzdueLbagzPoHNftCk8r5XUUpgHDfAUHTJX547wRHLx6le/ekNX46fQDEMs+UQfnm9GXrLkPT14XSI/eEdGcvU8RAPjhDe1kBDe2JtpuBt69ftoqmCSs4G82g/2rnn0fEcf5wl9xfcHTdDDOwEh71x6Blym/Cw+UG+gG1cgtJDZDgWbMIfLqLlbP1Qat9lUfZO+ha/9prLvwGItzAdtSYM2G9k8HXI+5A5WB4G5+F3+7yW7NOhyP4WDsqeYgYuSTFlMjlJdX22IVv89osHSJn8jWvdr2nVdo3cvaayWuexKwzkZwHMHPB4usbqbvzk4kCMnc3NKszlyzbpFVuPZ6+Vk1JhulzmOaBk5jgUv1fbqx9DHmez7SC2hw9yYxp66x7uAZUBhiSXaONaF5mhd9+gcf5fKcO4b7dslMp7QOMYVH+y67z2/tOHg6DyhuPF+MSRcpjdDiAqDEmOBMBVGF0VceK0ADgahFL9gHPFvxo70HAHwKTGe5yUFAnWMp3AyzjD8CF2rQIjCy3glhAyAdJ8iNvaefwMSxvU7F/Dt//hYFVlnKUWW3PE2K/jBG8rYwChBgQbMAWW5iNbG8ITuwAKFNHxUpMfYQvU8I0SWt57yxqjFiEe2Ad0f//Ef3xT/YbAjIxRA/wccKxAClj/0oQ9t7nPmByCnGBCPou8KjzLjiLA2P0Nb/2cMUUoc4GdQA8DQmZED3+IJlmeT9wDYCgFVIGS8rI8Syphg/b5vIjYYcpxheE7We7oDa+iA/owdDDZ4yIBiHGAND9Be5IRvGUWfQY1R0Frsc8bDhAYzzlWPECMHg6NzlEfZ+eh5vKy9b6zLeOgsyoMSnrBaURNkhwEOjckxOYvu0QNpQIiBFE1iCOOt8AzjRs9zvMmVwjx4Yx3mg04MG+TLxehrvnhmLGAA4CMPeO57QX55nwEKe8U+yGUOS+QHzxJeFuNz5aF9jTeMd+Qab/wb8CLzFQg54+yVfh/Z2+575JFHNnLpPAQghdD7v3W7R+h/z3f7BngOELJPnBGRU0aHpWeAs4ZR/DLkZ9fv0o1w/wqEbgQuH2GNPmiuWLRYjoTrOcR3dfUfYXrrkCsFdqYAUCMJnqWbh+R66UFByaWIURAP2dST0knpVWiBl+IyL8o6xY+yFE+OCoC1iIsQYJ4yAIHiiyaMW2mAyhPkGSCJl1RYI28K5cbfFJca0mS93klRpAAK73QuAvN6o1GyeFd4kiiXzkbAhuLmOcq78GnKOIVSpUjeTn9TCnl5hamZpzA1oCHhihRFYaB46r5c1dJsbOCA55SX0LspuxRyRiuGBd52HktKtDmR+RqWBmT4OUXRnrAO76XsU/wohSoaWqOr5pfyEoT+dc1oApRZP3rjCcUW7QAJQHUqNG5USMZ7KZSeCbgw7hTdE9rsfrz3jHBHIIsinAI+aXiMl7wVlHkGv/6ePjQOzYEEyjZvCrkSalzPkypHvGhkCy94vyn3PGmAInn2Ox7OXMlVjfwA0rkXADK2d/JakKue58Ae3rl6eanzAhCs3bwAC+ciWQR0FOcBlMiSkHtz9DeAVK/Mdan85NkUyul56Pd1T9ur4b+5A3b4hu5T+8g6+vB4z9gvxkN7oGiK76JiPG+vkmV7UDSQ/bn0DEjBnx4IoeOx5ecyz+lTffdpAyF9Pd71rtYkav75n7f227/Nj97aT/1Ua6997anS9IaYF+Dj0PCBowRwi/uApdLVDUGEdZHXDQUohayhPByU0IQpXvUFAiuS+YVLUrJYOy8btByDpiysvAh4CLSw4PfVLKNcCxPlDegbXI+KephrlKNtQMh9fRGbWuyD94nCnzOzAqGq2FKQKHBAgTDGqqgKwRkp6ymzPlJskz8CzFHYUsCnV6prfksFIe6t2ZZqAAAgAElEQVSzbnLjfM9c3Q/oWU/12lRFmvV8BIQYG5JrGHDQK+RzQKgqrj0QAvgAY+BmRPestb5DVdARbYGIFESh/OPxHBBKtVQAlUcIOAhQDN0rnWrlVGHXjAtC4gFn31ngo4KoERCq4CBjoxHvYc/zuv+2ASFgJGG2AJVy+f7uiy31Y4zGXyo/eXZq7ywFQuR+ah9lT6NT5LsHQng2xfcKhLwHKLJfydDSM2AbEDq2/Bzj/H3ZmC++2NpDD7Wm9+O997b2gQ+09swzrQHf/+JfnOnxr3iF2NHW7r777N+XfJ0uEHrppdbe+97W7ruvtY98pDVlWl94obVf+IXWvu3bLpls6+tXCqwUWCmwUuBUKKAyJcWcsspLDezwDPUKImursB3KoRA0Vt1UgRIyA0xRgBR3oaDKEYonbc4jJJQG6KT08igJIaI4sqwLs6RAASTxjsgto/gKxzRnVn2eB8orrwtljFWaR4dyz4uyKxCi7Hu/53lxhPzwOAjfA5IpnPFqJdG/AoT0L0vFw3gFzAnddgVC1izUC0jRe0t4k3mgl9CjWmDI2PIahVzl6pXu6hFIdVY8lyM5RfcREJJbyDMkHM5czJOCyyuo+ibQDDybzxwQMlfeRzKWwkp98n4PGHnlzJds8BCRAd5K7+29uAFCkZ++WELGJmvAVM/zeIPMM7LHu5SiNeSMp4zXUKid/DoyYzxr4lG1LsYHMpAcxICJeibgrWeXyk+eTaGcnocMVPaJ0E7eKDmaaOvdtQIoOZ3aR7yakdsREDJXoY1TfK8VOGthER6hpWfANiB0bPm5kDP70Udbe+457rvW3vnO1t797tbe977WfvZnW/tbf6u1//E/Wnvqqdb+/b9v7a/+1QuZ0raXnC4Qevrp1q5da+3ZZ1u7667WuIb/9E9be897zsDQzTdfOvHWCawUWCmwUmClwOVTIOFAyaugGFHSKGz+AEmUb94+SgiPkaIH8kwovqzuvBTCiSiHQsXk1gBTxqKwAzJCuIATihQQQdGkWFPiKfaUZQUQhJTJHQIY/N87gCSFZihSabL8+te/fvMu76WIynWgBFJEWbTlrZiD+yh/PAS8BbxDFH4gRn5IPJgBCjwZKZoDZPk/L4lcDpUoKcNAB6ADIAFv5sC7z6smF8T7eFR4dijAwoUo50L/KMhoIZcFLfVs8zv3SZj3LFpYB+AAWKZQSBoxozN+UTr9TI4QRRJQpXz7P2UWvdyDP4CqdaO7Hk74qVgDHsnBwmOhXEBtT3d8Qjs/x2+ha9YpVEzeEv4qkCIHhxKMfv6PHnihEBKZAbLkw5kDpRxtgWVrMR9VBCnb+AI8yI/qLyFU3k9u8EX+WQ1xRFt5Q7WKZsYQwmu9+GItQLb/A1PkGTgID+yBnud4Gg8TmgJbgCCPsbmQPzKhjxqvJFABnAE0Cq3gqVLhPEZyeBQkECLp34B/33OKzC6RnxpSjwf43vNQLiJQb954Zo4AmXwsuVLyvfAZX/Cg30cK88i1w3fjkFn0wVPyZP/Z6/jh95Xv9gf62k+KiuBrije5l6yQ9bkzgJFGYREycxnycyGndYDQ7befeX0efLC1e+5p7W1vU32qtf/8n1VDau2BB07CsXGaQIhL7fHHW/vyl1t77LHW9FaALJWe/rf/9ixMjsttvVYKrBRYKbBSYKXANyq+sUCnaEMs5ZQUQKgv5jBVcGaXAik94fsxayEKiqMLkPDvbQV0lhaw6N8fIESRVTBh38IYI4GaK7yyqxCO6By6SMA/VIGhSvdtc0yxHCCWHMVzUovo8BL6+VypZDkqwC7FelRExPjWaLxRgRV5VxRyivvompOf+swSWQpv3QskpWDOiEeARy2+tJTvu8rP1N6pPwf0eG3xw8/NF6AK0Fuy9qn5T/F9ruDT0jNgG92OLT9Lebb3fQFCd955lt5y//1ijM+8Q294w1mE18///JmX6NWv3vs1h3rwNIFQVvf8862pSoaY//N/KvV05lIDiv7+3z8UDa7EOCwyu3SvPpVFybkQtsIiyhLCkrJeKwVuJAqkk7jQCdZ/ybindvXdzlOy+dTmuct8bsT+KtvyNXah3Xrv/hSgjPMoATgq8+1yARk8G0LweK0usxLjLvNe7z0cBa68/Hz962eens9//ixX6OGHlSZVmaO1n/mZs5yhf/APzjxC/+pftfat33o44u050mkDoT0XdT0+xs3LJatiy9KmbceiQzqhc/1zQ09d7uNOVk1GEqHwCyEUx75q5+elcz32nE5l/NrR/lTmdL3Oo3Y6F8Zivwhbqcnt29Y+xSsWRyE3wivkkhziMle5G+YoVGjpHA/x7mOMwQCjMpwEZqFWciCWlEM/xlwuakxeBnlPqpupHibcTM7Jel0cBXg97E2yJkys9sVZMovkdAl1w8P1urEosMrP5fB7BUKXQ/ed31qr9Vw2EKI0iZNXfWpbqWz9IXwUVEu6KCVE+UzxyuLWJUIvnevODLmCD6QjuQ/0VVd0rwL5hWQJfZE3sKulfo5XShPzrh6ySuOuc7wKPFjnuFJgpcBKgZUCKwW2UWAFQjvIB++CBEbx5irZpOuzeFpxqsBKujJLoqvdvynk6QwucVRCIkVdvLEx/UxyrjFVG9JYzM/TDVpoWa3ukw7G3qnSkLjz2tWYtVgSaS27Oeqm7nmVcShVlCvN+fxbAiRQYY7mVi/PWIsEXYqYng0SkM3Rz9PHQxnQ2pgPjb7yla9sEn6tK83TKGASMtGCJVfokDHTHd0arFECqLmKfRcy0K/H88KPJD5KklQtR0UZc3K/96drtzhw1W7StVuMsd4LxsCHxEhbt3v6OarkI2GzfyYdtNHeOPjCgp+u1dbh3bVjOLqx5vo5C+LoXe6ROG0N4Xe6s4/mbN75vfcLyUJbFn9JvpKvjYWmc7wnu+ieTux4ni7tAG66yavi49+Rm77D+0gmzdMz6EOG0Cxd68kgGfM3mao8qWtDD/xNeNecfEWu+j2WZsNkT4y2ccn+FP/7PV73Gvrw/rjQ2/81aZS7QfazJoaEEX3jQQqvald6Y3nepUpazhWGCXS0f8if+Zk7mSKH/k/O0wG9yiT61fwS9N5nr+xwnK63rhRYKbBSYKXASoFLp8AKhBayIB2aVRjh5dD4jcKhsokqNRQPVWtUVqEIqmKkigtrsGZqKrLwUqhyImSBpVi5Tt4d4EMden8o8umGrmqN5yVcqvQSIJQu5qqUUFZUyJGYaTxKZDpBU8TisUmnZnk6lG59RVItRhUeSiEFUQgJJcwfYXje7Y/5uyhtTz/99Dc7oesfxANDiXe/qjqURwqfcLgAIeML2QC2VGJBQ0qvf7vHGlRqofBZt+pBupwLpbM2Sh5aqRpkLNVj0LpfDyU4QIjiDajgmUoxFEDKqNAf7+CpQh8JqXgoJvuZZ57ZAFhVjxLWAEDgXZ2jEqJ+Vp8RAoh36C5ERXw43qIFGlNeVbXRfC1VeFQHAhj8XiUelZlG71KliidH5SKeNmOqKDQ1Zzx2j94PgJJKNugXIKRCkQ7xxtzGe7TURBDwB3TQRYlZPVrwndyrjqVcLDrhJx4AWMCoqlJTMkmejK0DeBoQqhYkLESMvJ/pgi7h215KGV3hA+5BKwCRHOON/iRz8mUsSr51qHxV9xh+GRcfgDIgRAld9/c80SDQHqp7vCY2TwEhFZXsXx3JNUm0v82/p6/wzgpaKxASwoY29lvkhdEBrcisnDxyRfbtI/+2F8g4eQDirbPKpH4h9i0ZSR+lffbKwuN0vW2lwEqBlQIrBVYKnAQFViC0gA1pcKVMJisxpUsyMWWC8qVkIiUxpSN5PSh0vCmUYspJ6tynD4RylbWWfbqEU0Zq7wtKjLhhijylJl3MNTWjBMsd0nVcPDxllJeD8kr5rBWDaqdmpVcpeYBX6tlTapVvfeGFFzYgg5Lld5Q04KiG49UQmr6rdu2PUNcIQJlvYp8p8+YJPFLuleWkYAMrc+PrcwBQ8KrJO6rrwc5KvzoW5R8/gDdlK70PKEW3dDo3r0984hMvaxJoTOuqc9RrpH+Goml9+CS+m8flgx/84EYhTbNGOVOAByDdNxtMf4vRuyj4QBZPkjWRO6ATb0ZzBhDw1Dz0m+AJ8DN8TL+H0GYb78klDxxFnQcMqEfDnu99P490bAeEpmQy4Z5KCpM9ntA77rhjA4zNlUKOFrwe9aL0P/bYY5t9xwvjOYBMDt0S+eqT6LPH0FKJY/uCHBof3YEgfKz8n9rjdZ6VJqF1mhtmnwifYzjp6Qu4VF7Vcfsw2akmlikJfMstt3wT+DujALiRTOJt3nmevbLgSD3qLYxD+GaN5FRJ6Ovhuoh1xXvNy8gwwJO4XisFzkuBi5Dd885x7nl7g5GUke+Nb3zjujfmCHaFfr8CoQXM2hY7TymhSFLWKLnCd1jLKdkUEWBAGcw5IBQFBPioijzrrrH0qKCApjhBAFXN0fFe3gbAiLfgtttue1kZSd4ofRYotsBcBUJRjpdUWpoDKiOwJ9QI+ODdoZx7D2AE0PGC1fUsGb92D6/r2QaE5MVoqKjnAC8REAkkVIV1Shyqsonmo2eAPZ5DIIAF39rwgoy4Hzj1N28NfpsDeqTBYgVClR6jdy2ZM2WQHOA7ueAJGAGhOd7jj/Xrk0FmrG8OCAXkAypTMtkDsfwfQObF6ps1hjc9L/ycPC2Vr17Gs8duvfXWDSgPIPce1Z+sWXPBypOpPT4HhELrugbz6el7CCDEEAPkf/zjH994uVLFCl1HMgkkAYOZ4757ZcGRepRbUiTFPlNhk7HH/kPLi7qOUYzkItdl/owXvMWMYDz9p3DVAjh63TCWOFf6njWnMNd951CLq+w7xqk9l/1AL7qsPbkrTRjhnIEiAXjFcwFC9A7GYt9VupRiLH62Vvfblcqndf8KhBbwQ8iPUCh5FcLTXOkzwHvA8uhwFhrFikZR9HsWfF4C175AiLWaBUIYWJr3sVZT5vUa4BHxkRBqR+kRHpPQrlqkoHZqppwGbNUOx4AC6zpwANzpbJ7u0bX6zRKgwppePUI8ErXT8xe/+MUNTQAB3o1dgZDmd+ih83RdzxwQkifhWZ4VBxj6mav3p6M83qU3wZTyPXqG4siCCpjhl4ZrQBMvg7F5ooBZHiGhjjwYPH2AECVUo8O+e73nPQvMUNABLB4WwJjSPjVnHkkKPsVW6BllGL3xoPcI5f8j3gvnI/vWU4HUEiBkjoDElEz2XceBZd5IYZNyxqaAEI+QfSUUlLGBx5b8A0I8WOR2m3yNPEL2GC8dYwYvJbnQ9NC+sY9/53d+52UyOrXHdwVCxuaV7Ol7KCAE7OO50FIhoTzOzomRTArZq0B5372y4Eg9+C28apqX8t6hHR7b54wRFwWEUuDCe4VcHuK6jHUB5cKaTwUI9TRIjqpztOYNHoLelzmG75Gz3Xlc8w0vc07neXe/Hy5jT+47f0ZEETV9frS9IfQ70Rn0CCHOc32l9p3H+tzFUGAFQgvpzNLvAyfMhLVajgDFTS6Djy/ljFIq90DYDJAih0c4DUsPy4J/U7iEdcXy7PBjgeAdCNChDFLo5I4AWMJpHCIs5eli7jnKntKwNiEFhgKZTtAsMZTrfCjSqVmuj7AHAE5ODqux5yhBFAnvlN8CaAmPMzbPUvqKCI/ykQSU5CeYj0MBAJQvxUoH2FBigYvaoVz+DUsKoMU6xErt/ZRa/0c747GyAGq127PCBxRGyhwaJreirsc8jU2ZBRYptsAHupqr8RQGwCdKv3mzHuOXDt9o9UM/9EMbK6NxQju/r3MEWPC+f0YRDZ42ijhlk3JLUcdvlzUAqXJ30NXvffDQHK0cvIC20KXQI+9CbyALcOWZQSc0mpozsEqmzEXoHOuWfCo5LehnXAc4Wm3jvRwtVnWAjHUYPyl5unADcfgunC1eBjQVtuY+VtsnnnhiUibRxEdFKCFeyUuTN+bf5IhlmryYQwXigI9nVC4Uqir0yZ6RBzUnX9YN3MhlqnsMT3z0gDc8AlTtefRy9fwXKuejWPc4egvxy4UG5oNe8t2AJ6DQe7NP7DNAtacvkCxvB6/Q2HxDg+SI4V8MGu7DD/QkQ+btGfIBfH/3d3/3BhC50K+XSXmA9q1n/ZGfZA/tulcWHqcHvc35ymvp/EJjso4ezmvnJGOOC5BHj1GhmUyoLziDLxTvFJlIYRO8sB/Q21kAbFFi0Rj97A9GC3NzT4raeP+2ojlk2ZnhXNh1Xc78FPoQqp2iJgCt+fpu+bfLOWhN6ARoOFfIO9oJNXbG+y74XQr2VOV89C4/U1TF5d+MGeYRua3FhpyxaGkv+jfA7huD3ujlXnNJAZzwFg+NTVH17TB2LUbjmfDM2OaO3t4V/vdFZGpvu1pwxXmOF7XQUS1IItIja50qTGJsMtUX1UmBFLS2bmcPevu+5jtl7BE//cz95M58akVWhiu6ApAoSsU95ubb4l0pNDQq0JK1mCuapgiNn/fFk+YKM3kmBV+yH3hSfDP7PWmsbTJa14Qf2cPZR/3a7LVershJpaVnGLj7gjDm7V7ffPvDuZn1G1N+tOeAVVEB7rP3/cz6yIwczrqPGfx8U8wbOKS30dfm9me+jzlfUvyq8oJ+Yx7e7ff+jW/OIu+sRZsOeuheZ4OtQGgHho46F089bjNmUzmEl4YYxFpNqWGVtmGnrlGH421d0XPgUHA8a2NOWdTcu8u8l5LxPJ2e+3dMrWeu8/NU+Ir1bqPJaI39M1Ndt0dd7CstjDPXsXw0v7k59928l3Qk73mfeVIwolTukjuwTSZD0127jntuxOcl8jW3x2pH8W1yPbfHl54XU/Rdwqsl+66GFdX7RzLZj3fIvbJkrvvcE8CQIikqJFIMAEFhuIwgwLyiHkA/gwsDEmUBaE9OmHF4qBlHeHMZuRgrgHvKJkCZsBjv+vCHP7w5L3KvUF8AluHlda973eZ3gFl9F+DrfYxiDEcUF+9hKKNYy/XkkYwCXqtgzq2LcvamN71pk29G+WSISGEM3xG/V2yGl8w7Ge8oSyIZgHieX8U0rAuNGDjMiXEAIAY8XClW0r+L0qW4COUQQGfMAXB4z4F3a+a1ZcRiDHDeuY/SmGI43i1ElcwyyJkrBTa8BWwUGuGhtQbnESMG0MvY57vJgAIo4R0llWGFd1dxFMYy9zMk4Y95xQOD/wyYFHj5cowf1ow3DAfmz8Pu8m8eabQ2B55vxhnGCwYv9GMAoZQylDLUAJrmBfCQO+8hj+jvZ4yTLqCPEs641NPYGcwoBmTirVwVBksglSFI1ADDKZqbK4OcgjTojG/CuRhh0A6/GGi8x7yBtsiQs819PMfWhraMPmhqroBy3SfkutdxauVL+wFwIVP9nmSs896RjDJY1jVZB54CB3jSrw3vAekqV4yaoiMqLRmofMPw1j4h9/YdmWQMtecZDtGQHJqHf5MvAMZ+IZvWiL/kxrutBRiyX/xxbjgPzAdAYmwiV/YV+UPn0doZ2YxZaUymGBYrL+wl4AzPyZK5OfcYjMkjGSUjh/JQ73M+X4VnViB0YlxakqNzYlNep7NS4EpRYN1jV4pdiybbh93k/xRCXoIUK+GpEfIFtFDYhR4DHwmfA1womTxqlEtGI2GplBBKIWXG7yk8FKB6L2BJWUpBDEBD6G7/Lsr3Zz/72c2YlBjggWLqAqTSLNf/l66LBxPYo5xRhoxNYaLw+cPTQLlT4MX7rJkiyaNO6Ucf6wUSzIXCZu7WxHqdNZmT4j3oNvUu3iWKP9CYKoRoRwH2h9dcxVXgBSASuUBJTUEf3gyepRT08c4a5uj9oZmQ39ASeAIAVeqkcNd5h/88n8YFUKzblaJClGu8slbKsPdQ/M0d3RIuCMz0YZcpqGQdQBal2lzQEgCicIuIEO1AJoFq/DAPPObdJZeVTyMae44XH4BB4+qlEz1CqQa0eYN4NniuQx9KN/kCaHiGeJU8nwI4jGoAJo8NIEb5J//WSskGWM0RsOBJ7PdJHx7WF4iZ2pNJIehlFO2A4H5NMcIBC/3aGB0o/ngfuZqSV3vdHsZ/fCfvjBMAHd694Q1v2Hj4/QyoIBM1NM78IhN4G5lMhA45AqysDxBn9Kj53znYIpt1fxr7kUceeRmNGW7MpeeFKArnlWcYUJIGgW74bD7b+j0uOmCv85tOGwh97WtOwNbe/vbW/uE/bO2pp1r75Cd9LVr7m3/zumPNjdgN/bpj4rqgk6bAusdOmj17T24KMCRHKMoGJZkVeSr/JQVnWMNZf3mRKHw8GTxLFHRKLcW1v5eCSbGvlQFHuTZVmQowocRQWCg6lN0As13WBbxYr8TtmufDOjxSMgE1XghKHqWQgstyXJ+lPPdAyO89O/Uu4USU6yjClEwehwqmMLpXlHlkakEfYI1ST1mfAkKs8ClVHy+KtQZk5Z1V2cRD4JBXh7eLNyCgMwV8eFsq7YHXbUDI87wveECBBgbJQ31vQMtUrky9Nx67nsYUd2DVOwLksmkASeG47hE+bY2KvCSnJb0IVYQEpLwjBXB4KQC8Xl6n5jraJ31e0xQQ6vfkNiAErPVrSmGCuo/q2uzTfh9OyavefDxCvChCzvydsdCYJ6vK3q5AiHfQ80KNyaX9hta1uMIUEOINcg7lLJKXK7Swz3ushgEeylq0CRADqC+0qMiLL7b20EMaMLZ2772tfeADrT3zTGuvfGVr73632MPW/st/ae1P/qS1b/Ta2/vgP9CDpwuEXnqptfe+t7X77mvtIx9p7c//XA3js59tCRc7EF3WYVYKrBRYKbBS4IpQYClgYNWleLB8A0W1MAqrvpAleVwsvMJ9WPYpF5RcSrIQLaFLAEJ/L0s6i2+Ubwoc707/LiEv8gQAHiXwqyV5XyDEEyFkCniwLsoPj1dyKSmu3ic31fopweYnxwCoq42z54CQojBoMHoXT1SAEI8Cy7o5AFqUbvSjqPHesHBXkBVLNgCqWE0U0G1ASG4lD5PCQNbCCs7LwitQleEom+jLK+N3+trxKAUUy9+Q44X/wuh4G9AMiKPAzgEhOYvG5Y0B0IRF8f54LoWLKNl4AUyTFTnHCVG17gBWYYUjGuOxPyMghJ9pAi3MEe2Bm5rcT4a9mzKd9grhAZ5YLw+YEET7QTgbwMW7gibAFr7Ja+z3SRqCJ9x+FyDEGzOSUfujX1PCvPrCBdZGZshylatt8sowhufeDRTL10p7AjTmac1YvEM8O0AxkCmXd84jZDxgHjhLvk6fjkBG+rXzBgHVlcZk2PoqL+wl68sZ4qwCjLyD95VH077rQfPRj/VHH23tuef0Mmntne88A0Dve19rv/RLZ7r8P/tnrf30T7f2b/7N0aey5AWnC4Sefrq1a9dae/bZ1t7xjtb+23878wL98R+3duutrb31rUvWt96zUmClwEqBlQLXOQUoscLSxN4rrqGKYCzNrLoUZAnZFD1KqfLQclEo2RQhIUBpOs3yygtEMaR0CDGi1AtFEk5GwRjdy2sEBAmxAkyEsFBQ6rsovgCW8YxF0RPSRhGklAldYvGnyHrv0nUBGrwpAKHqn8KxhFABORQjSjG6ABuUbIDA+uSVCB1MLoI8JB4kQBCwQwcKu15f8iLQiTJMaRy9i7KmWqi8F6AL8BRG6N/eSSFMGXfrFaamaA9LN6UODYXrCevjseGRo8ShC94qsJO2AJR5iioAgVYAmER/67Z+8wYm8AEYw3/8sS55NeiAl5TNhHUJL6OYyiUyhmd55/AEz/AJsBBiB9SZW4pBADGpCop/ZCuFeGw/Cqk1GBtoMW95KOZlrjyV1qQxM1njzelpbO3WgE+UXCGGuQADOWU8PsAe2aOoA8XoYCxhk2hqP1CW5QWZi3A+SjYAB9Dhm1A4e8o8jOU5coKH8l/qPkEHc+ZdS2Xd9LKzH4AI4VnowyNS9yRQwRszklFha/LY6prItMt6+7UBeegI5EWuAOQpeTWOtSgKYm7JG8NvvLKvgG0GEXyxX82VLKM1gMwDx7OLTkAPWUJLe4ac4ZMiVtbPU4h+1UMz2p8KQ33pS1/a7IWcRWSk54VzxhycaeZqbHsaXQBXYI2c8nBe6BUgdPvtrd19d2sPPtjaPfe09qY3tfa5z7X21/96ayK+ViC0hS1cao8/3poKNI891trNNysv1dqdd7b2wgut/eEftvae97T2ildcKG/Xl60UWCmwUmClwGlSYEnxh8x8270s3hS+Glcv6Z/CRHGvP+/vHRXa2GVeI8ru8vxUoQ9j+CNUhheM8k7ppWixWgNcFClgCUBcco3eBQjxJgA/6FSt30sKmaQADrAEqOGDnJA5Gsz9vq7HPFSlM79R0Zcl85yiz1ShnlHBGPTz8+Qojd67tHBLlWtjAjyAWLwmgAGeZ72VBp4F4iLXKQJT5XxUBKiXfR40QAEITpjcLvPvZTThY35e11SBH1Dar22KN1NzWVKUJvJFHl1LiwUBnwqAyFlzAWnAjAIQtVrh1NpHZ9FUQaa6bmvi0WO4uJTS3gFCdHbpLffffwZ6fuInWvs//6e1z362tf/7f89+foF93qZk43Q9Qmb8/POtESDE5E77vd9r7Tu+44yY/pzQ5UPCwiSmleVnvY5HgZQ4ZZFhGatWseO99XAjO6RYkFiKxZGnGtPh3nC+kRygrHAsespNX0/X9dDh/Hrix1VYCyWMZZUlWinz6+HiWQDq5EcALvaFinl65bHW73sBQugkJ2K9Lp8CgFDCMI+pEPPuUfJ9L4Cwi7guam3nWQsPkYtHEzgE3ITK9gaV87zj5J5VMfmBB1r7/OfPcoUefrg1qS5f/Wprv/mbrf2Vv3IGgP7X/2rtt37rLGfokq/TBkKXTJxdXs9iSNi5uo8Zj3kjdNheQneubImN3OyXWRpyqjTx1BqAOPG/rG0UEOEXXNe1T86S9R/znlrSU3jR9dDcL/RC/20dzsW+r93CjyldV2tsYdvv+JAAACAASURBVEvCqpTEFQ5zSvv0PJRkjOHhEjolF8L/9cYTKravwizER2gXr5MQN6BqvS6PAgAQoMv7xSMhb2pf3l7eKsZvviprA3ziJRVqKEyPx/WiwOKp8e1U57MCoQNxpibYHQsI3SgdtpewpE/EXPLMoe/p+bFkfJYz8eNi4i8TwM3NdVTtaO6Zq/L7bR3O8WftFn5VOLnOc6XASoGVAisFVgqcjwIrEFpIv6lOzHm8B0L7dKgWkiTci9VAUitlX4Ii70HfZbzvsC20wTPqyGvyxYqv2op6/8qFpqO0+fZdonsSzHWnTtdyz1EahVGl+/hcF+76rvoe1pJ0cBczbVyXGNc0HlPqUjUh62KpVc1FYqxmfOlE3tfLn+Jb5j3VeXnUzbp2RpdIKbStdrPvm9/2Hc9ZSiXcpqKPxNI8Y56SIr3Xmv0tidnVdyUfdUZPp+90sBfDnJ9V2vg9eRCfLDxGhSnWKT9Ll3OJnDxt4sZV4tHLwX3ppB4eAg3Wo+/Hs88++7IO9N6DX8aWg+DqO4FXOcqa0EhfBJZL8o8mfuZdZL56p0ayN3pG4jXwQ0bNlZVOMmvf4TzvlODMAyCXIjKIl8mtwLPRHhrJTL+3jIOekmaFHqIJPkduKx00VHYmpPu5sfzefkAT8ePmTF4UB0gncc+pQlQ7ym/bs/iM/xlfmO/UnPDGfJwr5oxW9u6FlmddeGavt60UWCmwUmClwEqBOQqsQGiOQt9IJKQ09Z2YlckcASGVVvoO1ZQT1Ym4qmuHap2ClatMt24VhTRB838Vi+QcUXb67um1w3ZiZVUnocCodKMSi3fyTknOU1FHUmG6JLtHFSCVUnRGz5Xu1KrKCHPQW0LpWHX4051avLzSqRRnnYs183K/dRtLFZXRGiu9+vcAB6oeARcq81D+xdGqqIQG6R6u+hAF2/vQ0+9UR9FtnJJbQ7koeCO+UUbNWf8MawFIqnemn5swD0qu6jrCH71DUrHcpNrNPgmqaElBrB3P8VUlFwDFWq1N6EieARyEqvAUAb9kTRUeSZXeLwlVOABPjZK8qvxQRJXOxEc/V0HJ2vBGvL939l3aAW18RDfKvpAJSnDtci5pWulOsundAEftpB6FWRKoNaK/8Bqy5A+5Q1vvV62H7KnMRC5GckSxV5WortO4qjdZv+o78g7wLAm0wnCmZK8+g066iluzECdVpySIqy5UO5xbA56iW7qFG4eMq6IFiNlT+K2yVOiVPWSPuj/7xlrSC6YeMeTaPgRk0ETFHyAC/1RX6umgHK8KQiqMAaL45QyxLmV9yQnao3fk2fqEXC7dswAmgwKZRSehgypH2f/ksp+TkFS8AOJUQ6rd7Rccp+stKwVWCqwUWCmwUuBkKLACoQWsAEIoMH0nZmVKR0DozW9+88s6VKs7T/lRgnGqQ7Xx5SboaaB0KYs8RY/lOFcf0lMbaVHEVGuh7FHA0hkZEErlGL9n4e87E9dQvqXdqSndujhTnryPci5+niJY+1CMunBbz9R7Rr0arJNCSslm5Wbh59EAvJQxFdte36mfgWuKbxRPHoGpzsv93FjheX76zugU2VGDM++uXa9Z0CmagGDf8byKn3XWDtGAUd+VnAwBKrUzuu705KZ2sPes/KW+Szt5ql23dX+n/AJ3FGIlO3nYjJdGhfGg9I3cyKN1+TlPJKAHRFLqjUsu9CuhWAM1AHXfCZwcmWe/Ts/p8QHE9BV2AjSnZC/PAFj4TL7JCBkiGzwefm5ODAd9I8PIIDAA6AAcPF+8U8DraA8p2jHVAb3yuPccV7llPOnp4AzQUI8XCjA2b3OundCznirPU7Se2rNoQDa8A+/IiP2G9/2clGrVL2bU3X7BcXpytzgneNCc03PFbuLlBQIVTlhaPerkFr1O6NIocEwZSlQJD7GS1Ye+4tFmjFS6uY+CONT7ePYZiXw7GVd5oke5qtsKJx2LFvQBXn3fskPRIDLhO6OAUh/Zcii6ruOMKbACoYWSwZJOaamdmKsXoSo4qu7s2qFaWUYKKSs6Kz+lC3iq5UfngFCa8bHAj4DQNsU9ZFjanZoSxIpOSaME6x2hgRyFmhI713xu6j2j53jI0mguh2GfIzQCQtY04htrOuUOoBh1Xu7nRtlnle87o2/LNaFYLul43gOh2hhtKk8nfTTSGZ1Hp+8IPtWlXcO12mxuSZdz4Kh2167AnBdCZRzj4gEQwoOCZ9YP5AjZBKwUIui7nJMjwNYHry/MMMVT76e4AkjbZM+erGudMihMASF7kpcVQOSt4UUSjjaixUiea/fwkcEkRorwDt16Ofec84Chwf5Wccja/RsQ5J1x9fJ87dq1Ia2n9izDSxphZm/xSAO2/ZwuIh9y4bG80208m9akvwhjFZkjnww49hBPLeMKmZm6yLSy00JBAelVYdmJBee62R5zrgmP3nbVJrm/+7u/uzmLnD/HTFAX5kqOpgrLVNlj/DmWDFH+naMMhQwj/bWUhv1zoak9I4LFOeR89s2fu/p9N3e/74GICfqPi1fcXtPHp7/Ig++L6BDf82qcnqPF3Dymfo+GTz755MZANqJBPVeWvsO5ojEwY8zSc+ULX/jCJkqBHkDf9E1Ywo+lc7qR7luB0AJup6ld34l5Cghpmtd3qHYoAQ2UnpGyT9kQpuUDLQSGJb+v8DIHhGwGh6CQrREQojTFG0AhGm3Yqe7UKcHpcGElNw5PBMsTyzELcRSmJUBo9B7gTxgfD0M8SZRsnhLWIR8PBzxl1IeH0hJwMlKap/hGwd3WebmfG08aK3g6oxMZHwbWm5FS7Pcs8n3HcyFjqgrWjudV/KqHD7Dou5J7Jxo5+GpndBYkoVPpYE+5U8iB0td3ae+BEOs/hXxbl/NtQCihYLxsPEI+YuRPWJYQR7SMvANCIzkSDlm7r+ejy0PSA7zQy0dvTvZ8JPFH+JaQRvJpbEpv5dsUEOI9Mn9gSKgbepJL4aLp7p09hCd9B3Tykj4oS4AQ+o3oAHiYLzAGEAnf829hn/KvRp3EvXeXPQsIpeyxCpg8nX7GS93PiSIw1d1+wXF6abeQByGN8bJTtm666abNWRZwh7dzRUycNZosLlVYLm3B19GLnSu+X877quz2S8QXZ6Gzl1Loe2WvCCU/VvVLwMAetB+ngHGVPQaSY8qQ88zVA6GlNJyjqbUKvwYuE32xTdT6tc+JpW/9Y489thkfPbNnR4YlY8VwY729bEzRYm4Oc79HA2P3QIi81XNlbpz6+31kotcZdnnfeu9fUGAFQgukIV3E+07MFCTKg40ud0X+gA7IwtNYKShrFFbWWnkOow7V6SROaZIXIV+FxYtiSWmuTbdScUxyNOuIg41FwIFhbsCPEC5jCBkTysWTITeD0k6B4s6tXaJ1Pq65DEu7U+sTQbH1wZEj4PCigFuP3JHahbvvlo7ko/dQbM2XIgLsoCn3vp+hKbrIa2GhV1DCgePjqFO3tTkUrFXOhGuKb8KkAJWpzsujuXGF187orHrf//3fv5kbfujoLOQw4NWBaC4UZWFTQgnwNx3PgVZgOUqZkD8ejtohGuihkLrSlRzowePaGR3w9hGoHezlu1BWa5d2dEI7Xpx03aYssJjWLueeNRcKLw8lK5WQvb6TOmDOS0KRBLCEFPKeoRX5o1RSon3I7BX8lfNVu5yTo9E6hR2RbWsCtMlEmtmhB9A3kj1yWJ8Rimre6AYEmStrPhr0Hc6tES2MQZ54DoVAkV97xn6y1+XZ9XsIjWpXd2MZw/3WkbLLZBRfrAf4ZBxhtQb4gZqe37y4nq3dz4Ez70sndGP2ncTNpe+6PrVn7S184tUF+u07neU1xXTG9HMCdBlcRt3tFxynB7/FPidbLqFq5Na+i5Lmd/YlpQrw92+/I6NCHe0lz+EL4wqlmczWAhNTCguPMs8cw0MKing35YznTjgsQKqgBO8lZbwWOyEf+GcPC8tzjo+KxThPyG2Kj+ScSYEOxjOGKevy3UhYsL8B9D6ED82EihrPGNbsLEgBEnNljLNnahEedHCG2Iv2LcOAMwwNvMcZzetrHP+nvKZ3FwMEmfEe8+/fhS4pwuE95mcM52uKzNTcSnytNPEeBhg5dIxmaG/+5qhXm30U2vu+hL+s8aP3xoPEoOY9xvO9r7SMJV8OJ8XYOehyP16jFZ7mHdbN89orvaEF3ueZKR7hF57Yh/QE70lhHKDPd7n3CJGDEQ0Zh4TlV3pUWUevSlPrd04I2fVtcNZXmawFesL/unZh12jt8s0jC8bM1dPT/kIbugXZcfXrt8+c6wFCc7TIu/o9hY5k2plvP5BjZ4Zzud9v1gAM9kDIeVnPFXxAw14ezKGXK98eQF5kADqkSE7NPe4PzwrI7JNtcnzwg/c6GnAFQguZua0T89QQ6RTdd9ge3U9BdrhRQm0AnhGbhzJde1fs0kF7al5znYn7Ts5T3akDNhymPsAOlnTJXkLWUcfodNs2ng9dHc9h7SO0S1z+FN/mOi+P5hZ++rjnYJzjRzpGnyeWuu9KXtfUf5Rrh/CpLu0j3vRdzpfwDxACKBzcgGldY+jncCYXaMbDs60T+Kj7+rZ5uH+J7IUO+3bZJoc+yNVDO9pDvcz4KAJrgMQu/WemutDjkXmMOqT38rzrngUKffyBn9F5tStvlsjPoe4xN94Z8sgqr8gHulPW8JyCqmgIHgDFvHuA8QgIUaoYCeRpAk0Aam+JjhLLeADYk33GFcDWeQ1E+FuYKENYvLsUJ0owQ4AwPPMGhHkwACXA1hlnP6kAyKgAzFJuedmBb6Ca4YoRxTopqUA3MAvUMe7Yb/7PcEMx4rEQxgNouZwfQBPPPnmiTHvOPD/0oQ9t6MIr7+cAMe8n0ECO9UBDD0qnbxR6MhhQ1vz7/e9//6Zoi3fxXqKfQjYuBjNrRRvKd32X9TPuATqAA0DKoAFgogGlsRaZQR/nSaUJo0xV2s1JTqUiPHhmj6BLmlt6l3VQxhOGXt+Lt97P0CjiAU0YvKrXoVfcKe0AAiMo+lDaGQ2AB+8ge5T2CoTkUKKFuZEZhhHedECw8ohcWgM9gQGQYc1+TUTAa1/72k11WPwDQqpHaASE0i+up0f1iE4BIbJgTwFt9pzzgxEYP3r+OwezdnPk1QPKzNEzjIIxcvX0dL7bB4rcMKwxQvXrj1fXeo1PxrbRgiwCEP2eMj6Dk30tSoLMW1uK7OAnQzJ6OVt4y+eAkLU7f3p5IL+9XOF3gBBDH8+8PawgzpQ3swIhAG5Kjo8ZFnqoc/wyxzltIPS1r7X2rne19va3t/bRj7bm/66//bdbu/vu1r7lWy6Tdgd7N2uHQ80HhWXQxZLN6mvTXXYTtJr4X3OWDkaAdaArSYG+WMLcIm4kOWKJlqfjg8wKetHXrrT2sfbBdd5cxUthCwpV8qwoMhRZXg0ABPgAXnnNnbMUyPy7hsb5nf9Phb6gTZRYShJFGYCIR4kyH0U3YZ3JVaOosRADTIBJCpfEkl2VYx4p9/EqAloUKl4NAE/eFmUtOY4pUJNwPQoeQAAsGQcd0MDzuRJOlJwo4En4JS+35HQ5ECz2qc6ZEGSKINpSGIUnkxfKqbG9E1ADnKyZTPEsy3GTz0BJBkxd1ta/C4DwHh5976g88Ey1+vNA9TQBhgGOGrJUx6C41pBG91OqKfHA5Oi9lFPKJfBGMebx6g1xlW8UebJIyf/93//9jTz6PcNelbc8kzVH7hL1wUsJUFhzeASYA4NkV2QEWeCtiPccjwHQqXCwPoSs90qFHuYMIOfq90L9f10XMDvivzOw33eMBXSekYJf52UOedY6R+sHFiIb7jeHOVpsk5/k6TLs5d2KzACfQBHwNnU+JMS28nMkDyO54hEiMwCvb6vCNXP61ogXIzm+0NyhF19s7aGHWvt//6+1e+9t7QMfaO2ZZ1ojU//6X7f267/e2l/7a619z/e09nM/19o3iltd5nfndIHQSy+19t73tnbffa399//emqS87/ouUt7a297W2g/8wGXS7eDvFlbkAEq/H1VSHISXnYx7VTo4H5wh64BbKeCDTZljbZXX5iNRwzj7h1c5ujiB2pXWPqas3ZQfFmuehat2sRzzqLB8OjMp5arrOU8BDlbuqqQcAgjFC8U6TEkDCChMvcWfRzGKGgUZYOO9EM7GI0TJTrGRKOoVCPkdQMFjx2NFSfJuVRWF+FL88E/hEUrUkmbIvVI81aC6v094G8s5EOaqoGOquAmQBYzx7Ai9RAvr74vP9ErkNiCUYik9TbYBIbTmIUtul/nyKinxT3ZGIBiw0EqAd8u7fKP7nlm94g4kAkRC6RI+NQWEAjQDdkIDnsPQKkB5qrCN98tRJCPxgOJNnyPU8xLvRvQgz/EeGmcpEHLvKKdz274bnTNTQEiY9ygnt64LwFhCiyXyU3nm3c5Ghgkh0kuBUNpi9PIwkiuGM7R3DjuD+2JZI1pNgdI5Y87Rz/dHH23tuedYPFp75ztbe/e7W3vf+1r72Z89A0a/9mutvepVrb3iFUefypIXnC4Qevrp1q5dE2zb2l13tXbTTa09//wZOPqN32jt2799yfrWe1YKrBRYKbBS4AagAM8DT4LwJb24eCt4NyjtwrkODYSEPMkRlP8mh29k8ad0VyAkr4MnSb4e70LyQbCnKoApxCK0TM4HD2MqclbPD+DH62XcNDymiHtGGBsrvYgDlvdqXe6V4niEGOCEIrmXx0eonvC+KOM8QuYBVPCGVSAEfArLoszx9iTcVhEgoXeKrqCRsC9hQf27eOx47kaABH2qRwhPRzTZBoQojYw3aUsBmAEC+CdMbvReMsX7AtSQJ+WS+6qClW/y9yi0aYMR+kwBIWFcQBhvLA9JqlKSYyC+rjmFbZKXiSZoYF1ClIVAmqvxhJrNASFzHdEDf2s+5lIgRNZ6/gvJIwdTnthdgBBjA7r06ye7oROZXUKLJfJTeZZ3M2Iwokhl4M3rQ+N6MM84MpKHkVyhhb2NhkAQr6BzzEUuakh+6HbyQOj228+itx58sLV77mntH//j1r7v+1r74hdb+9jHzn5+Arr8aQIhLrXHH29Nt/PHHmvtzW8+Q5a/93t2fmv//J/fAJ/1dYkrBVYKrBRYKbCUAhQiIVc8FvIGKLgKx1BceIxYqykYCrBQzCirclWEswkxEvbCuynURs4GEMMCLD8hiqG4fUqUvA4Kl3wOoVISvoW2CBFj3Vcwxj1C2Cj45kWJ5jmloPJWyVnyrNwZeT+UeIqW8Gi5JsJkzBVgMLaCO7xA5sAy7h6RBAl5A4bMH/ACZli9AUEKnZCi5Dr1tDAWD4Sx5KQI/RFKIz/IvwEh4U3yoORJWB8Ap7ALRd6fFIrh3VI4gOJICaa48lh5npIK4Fm/HIn+Xd4JDKiu6R65RZRN3i7vxhfgEb/8TfHvaaJghbXiO3oDZ4qf8OQAqwopUFa1uODpEQYldIl3avReMmWu5Mna0bWGGJJNYYTmi1fWSWasGz8pqjwJeOgd7qHIA2HkQ+4R2fG8CBA0AhzwRNGSyKv/80iZA/lzL9nBb7xAN/lIvIKU6TRox4dc5IWXKTTEM3Tp6dF7vBReIbc9TYF03lfvtgb7h0xU/gvPTBNpayfreAC0pwF83d9C1oQqesb+Irv+Nj76AeJ1/Tyw5Fx+mvUIJ2NomKNFiu1U+TFXe4uHEA+BSnM0V+9EV7Ioj5sRwHlCJvE3OaA8P3hp/taLN4BllQd73LrkgEeujOHMIaveLyzVmeGcSk6g/Dv7OZe9RI54Hb3DGYZ2Izk257kwu6Xn7KL74hG6886z9Jb77+c+PvMOKWb1R3/U2jve0dp/+k+tfaMIxqJxj3TTaQKhLJYH6I47WkPMf/SPWvuVX2lNbfm/9/eORI512JUCKwVWCqwUuKoUqD1kKJU+/lMKAIDiniUlgLfRg9IZRSgFLabuF95E4eFJkvvp/5QsoIsS73l/KLl1binKImyG4kqZVRlNaXiKuWdY981DvotrnwIXfUGYeI4ouzwUS4rhjArIjOYyKj6zjc6hTfJXeppQynm+5vg+V+Cmn8OoOEl/Ty2oUu8fFVqZWmPkaE5hnSp2lOe9f0ruexqayxJ6zNG0rmnJeOc5X+aKPRl7CS2m5Gfb3PKM/Te11/tzZUoelshV5jLXp+o89Dz4s1//emsPPNDa5z9/liv08MMqtKhzfpbvzwv0d/9uayp9/uqvtvat33rwKew64GkDobqaP/uz1vwpSXy7LvbU7rcRDtGh2OZktWIZYS1LcYVDjX9qdLuo+YSuwidYsnapVndRcxy9J922ud+FqMiRYH0Ul8wqej1deMSypmIO6+cp80jlq218WPfr9SSZ47UIW1POOc2D5doBQcKuUnp5CRXIO2s0j0naHygGoPyvkuuHurb1aDnUO9ZxVgqsFFgpcJkUuDpA6DKptMO7KaGskrFaidX2geKu7cuwUnzET/s4qvSzy4ewt8BwsbOG5QPr94caf4flb73VfJZ0Bq+DCD1BGzHpF10CkpKNb8Dq0uZxh6LVecZBY1Wa9I0RlsLSTNHSX4SLfper5hcInRHWgBd9+MQuYx7yXjLFMq7Ubs8jVrSEIQlHGV37yKRxtu3rqfUJu9jGh+xXzQSdCTVh+ZA0O9RYV8pKeahFn3McITVCyXwLhEvx4Ahb2fXsJytyXSSGC1/zf+FeSjsfqsqo75iQPN8oFdN4sYRnrddKgZUCKwWuJwqsQOjA3KQ4S2yjgAEmLH5ic8W4jj5Qh+oMnL4hFQhZ2qHGPy+ZWMPFwYp1nuvcXt/FxS1uWLzuoT7wu6xlqhLSLmNcxr21ClQSuVNWc+l8KG2Sl8X9szoLb2GJlpw9F76x9B2HuG8bj1jfhfOMQMW+MmnOc/t6tK4k0m7jw65d2w9Bv33GAAQp4c6784aW7fP+9ZmVAisFVgqsFFgpcAgKrEBoIRVZ2ZUOrR3HeQx4CyhZmt5J9pRAKBlV8p5SlhQmirwQJQm36QTOskahlFiYuvWsgix7Eu14lFgMKZzpOq2yjJ+Nwn8og0KElE+tHa17IJRQIpZ+Cbspzw1wSIrUs0JvBcl6xmKxtAaJeebrHUBJukEnDEujTD8fdU/XEdoYPBSS/yQI8u7oAyFG3rie65VrY6d7eTqDpxuzcC/JgWmWCST1Hdmt0Vp4L1jj0c66/NHbxVpqtaXQGW+yjpGSvY0e/Rhkgdy48NZ6WFdrTkHlt/VUmTLP2gOAMv25z31ukyOQjvEjns4BIXII6KBrQEKVTeuXmAoIyWGQ9Gn+tUv76L3mh+ZoCDTxGqQyVmTbc2Riqtz2tnHDS7yPhzU8UuLWmsI//BfWmG7u/ftHMukZclH3R9ZU5ci6tu1re7A/L7YBocgN+krwjnerl/e+w3nWyvhCdpw55saaD6A4c8gTGTIW2Sd//q3ULBmKp9Ucsr+tFQ08a68ZEz+dGWRPgq7kYZ5oycSnHJK48Ihfb1spsFJgpcBKgRuQAisQWsB0yizLJyCiKouSmBJTKROqulBuKXsquVBSXWngJ2wHeKLYyA9gSVUNJN2KgYcAIYqMqh8qnyjPSClSycS9KqcIhZCrMvKopCeCmHG9JSgtaTBXx5f0yisDhKhopOoIhYcHy7PC0CiimuJRkP3OnI2hBCprNg+B+ajkow+D9Qm5MneKNc+POStHCtxoDCs0yVqUKRXCATihoUow5okmiXUPS1KDXwUm86KkmYtKLhQxOVFKheoeLjRKWVagwjusyxqNq6wnQKFkrUpMLNkqH7n8G12VdvW3RGO08HtVX3ogRMGcogdw048BfKEdpdlcyABQZs2U157fymUC0ZEp/FZGk2JtjPBPRSGyZr7ksecphVhJUfStHiHrUtITbXQkR0vPk+Uqm6lGZC6AEIVbFSfVdvCCrPayRNbJrDHx0hgq3ZAbtE/T4MhEvKZ1C9Y1RkYzbuUlUE2+XHhEIb/jjjs2SrmqO0LLzNH6hQSO3t/LZELpKi1H7zYWPk7ta9Wq7L/+vLCfGAJ6j5C9rpStKlrCkMhwPS+qvFunEMWeV4AludevBXBBK7Ijmd4ZRR5U/8I/YMhelEOGRsbUwNleyN4lJ0oGe5ZRRt6JikaMFviomaNn0oj1svudLTjG11tWCqwUWCmwUmClwF+iwAqEFggFzwTlhCJDIaX0U8DTMRk4Al78rm9mF0UayKDQePbHfuzHNiU7eTAAggAVyhCliIL2zDPPbHKLKClAB6VR1R4W4ZHSUUPjeFkoOhqs8fRkfKVXWfmNCeBQyuSPKLfoXel9QDlPrwXkMZ6yoUpH8hQAGeYH7BiDsqnUKu+TNVJC3cvanJwUAIIiliZ6lDlr4kGjcKWUbM+OeLSU5TRv8fQUTXNCJ+8BYtLIjSKepms8bMAAUOeZKM2je/GWEk6B51kwn3Rs75vETdEDKOFl6McgE5RTMqIXhDmhscaXPb+zzipToQm6suKTPcDFH3RUKKPnKVAwAkLAnXkoNQog4rkSopTaXjaNXxvYVe/ilCzV9wLs2Q96I1DUq0yMKlCR45GMZtzKy9DFM0rhAsJA/GjdwBilfptM7vLubfuapwqImzovKhBK/xbzI6MJjWNsADh6eZfzBfhv45VSyAFcvLr+nXHq+cSjY5/nbNIo0B8gh6fUXmbQyXyrUQAQGzVPXHCcHv0W4M454Mx2RpPz815zhS7OO/7S509lHlPzPQbtl9Lm1O5bi5/szpHIj+gU349Tz5PcfYUX88Qqe7vReQVCC+llY1IEWNcp7xTZUe7FFBCSu6O/Qd9NuyqXrM+8TzXPBwijLLPKs8wCIaNE9QqEKNss5hR6gCdAyPgURYo0QJW56rtBwaQQsRILkaE8JVSN4g+MWXc6oFM8JX5TboERHrHa+ZoySGljZWahF1ITBdUBZ6MCfhQ+dHRvX0wCa0IfoI6Vm0LNE1VDvyg924BQpXlV5ipo4knwAvMKigAAIABJREFUDkBP/wehRGlgOAJCI3q4nxLZj0FWKKeU18zbOnh1en5vC58adYz3sxFPAZgAzyqnvHF9d+6prvJ9J/NeVufeW4EQ2ggVqzKhL0V/LVlP7xGtPEW/ERBCe/zeJpO7vDvvnNrXS8+LnvYBQhm3l3e8sw/7c6TyagSE7PGeH8BvelCMzqZeFk8dCKWwh3BAHrt4yKqneUkBjdEnIYUueMr0Jdrl6gvo7PJsf+9cwY3zjH2IZ611ivaHGL+O4Tv1y7/8yxuPs15Pu1wXUejjPMVPnAu+yfYlw+mNcgFCn/zkJzdFeRhpdi0iUuk0aiTc01FUCWOgMG1RD4qDiCAQhSEChYdcNVL7jpdfWLFCRDEiJj9y33NlG1/PU5zoPLJ3o8haXecKhBZwnRXOB5BFmcV0StEy1JxHSKgKAEEB5iWhMAWoaBBH6eYVoIjbXJ/+9Kc3Mfnemw7mlBrPVuBQgZAPkUZpqnvxOmR8FmCKuvHlAvF4sJDzNOltIZQJIBD+UgsT9EBIWJdDhtdJJSFhMz5GLPlAFsXfHCjixuU96BVGIMi7WXwc9oAX2vDE1FyhKN8UNkqs3CThWsCej6B38appNAeQBdwEtFXwhT9TQIiFW88H8+ddCUARBjYHhEIPhw/lsR+jAiG5VtaqcpRQs57f6a4+SqjnERKeBNA6uIXWoa3ws56nwqJGQAj4CPDFM3M2TuhfZRNwmfIITclSfW9VvJX65XWsMoFuFKfqGRLWOZLRfty6bZcAId6Wj370o1tlcpd39x6huq95Fn1Al5wXwtTQXLUvzzB6oAseM0z08s5LRM77c0SOIhrbIzy8lCihg/EICedjQKjnU4CQn9lLALO9hSf2N1msoXynDIT6wh49iK/ysq2AxtTnIKAwgHLBZ+Obt/QFdHZ5tr93ScGN84x/iGe30f4Q42cMcio81Tdkl4qiF1noY9/iJ9YmaoTRc2QgPCQdT22sXt/YZ379eTAaw16iU/3wD//wRr+j8wBGzuHXv/71m+aldDAtSZyVdBhnoHxIegFjc43O2edc2ba28xYn2lf29qH3VX9mBUILOJgNQ0GngFLiKRlygigt4vNtKOEk8i8oKjaPj+YjjzyyUV51Kna5T24GIMPqIP/FeIALr4o8ARelBChh3aXkUlrlD1BUWCSEAdmUfu8CooAOHaB5a2xsYW/ygDI+bwBLC7DhOaEjFCsJ0calJANdfkdxTDJ7wtCAChYalgqhcqwi/o0GFC1KnJAr3h+KlfUBRECcn3sHhc3YDh0hXUq/UpATYmcO/p2reiHkzfDE3HrrrRuAx9LrveYPkFG8je/QAuocZCznlEHzAW78HxhBPwCKxd28eNscbhRu/KIICiEDVtzPc+XAdE3RA6ihxNcxhA/6OS+Trt68QMIIWZWFT5lX5TcZcuBWmQotKNiUazySW8Y6JdSN8lt5ak3eiY7Gxw9jojV+S8YHjuUjsZ7jk7mgQ2RTKJqPMDkihyyu8aiQb7JPtup7yQQZ4LkTUoXn1k/ZR3cKYZUJayVTykVT7F1CxdC6H1dREWsPL4UauvAbqBSqaXwy4v3C/VhSk8yPJgDpNplMp/W5d3uvd07ta3QFWvvzgmzjFT6gS9aAZuhjzjyy8t2cE/Yrr24v7/ZEzyt71jM+3PaocXykAU/7097AU55l4Bf/GReUp2c0AHoAqbe85S0bxQt/7RdeFc+iKcMK+cUf+5cBwz6z9xSvuKyL0siglMIe5F2RDCCeTFiby/nq39sKaPQFPNzvnLD3nOXWHI+2c4f82YdRxGtBDoYee5VhJAV0Mn7/bF94R06jHLOlBTdGzzOm9QUwhG+nKEotUjO6ry/8gs6s4n5ORnzD5ECSuVrAhQI/on01cKHTqIgMeo3eMSpiYs2Vl+GV73UKyeB7LQKDrgxHo0IfDELWRLbN1fj+ba3OJePzANhXo2IzVf6nip9UOuNPipwkNNxZ6Z2UbSDPXnZOjAomjQor1TmksA7ZtD+rcdNa0Nn7AEkFbuT3+g7yhPi2p2DQLsVrpuhCdoAMBkxy7d94ZA19cRrfV0ZaZzbZsr/kOKLBqCAMflT6+K4Ys54HjG39JXfZN0WoMeNRLgYx+gF9AA1cc9V3qyzaV6HtqChT3X/o7F5XLaaE/7VQlHXXwk8pFjSi95TsXdb5fBXeuwKhhVyykQlYLAA+bKNcnblu2alyZmNPlYPuu3DbIA7iPOPdlBtKHYXY5cCg1Prbwb2t1HTf+ZkiZpPJI4hL1ceMRdqGjIUGWONJ6g+V0ZorvVJRqu+kbB7W6qD2geZRovACDP6fA4jCVnvEjDpwxxvjQ8Wzs6QDes96c0FbY3jH1Bjb6DEagwLO7Q78kJm+Ot6uHeB9PNG0VuratZv3qDv3SDbnxp37faXxSCZ8hHzoAjJz/y7jLtzCG09H9vCUTBprn3f3tFt6XmTu2RsUIv9OH7KAw95TOuJV9iEZo9D1z8zRae7s6p8f7cO5dxzj9wFCKezBiEDhYhRihAHuFJEAUOUMbSugUQt4WB8gyqhFoeG5s5eBdvcx6FBUGRwYmFQGzc/tacCRfAOaLopZQpL7Z/GsFt5hkGCAoSzXAj1TBTcYterzjDEMGDzGtQCG54UA1yI1lKm+UIYzsC/8wrAEBDP2mD+aiApgbAB8UsDlrrvu2ryzpz2jRy4W+1ERGaCR0XDqHbXID/5YM4MjI4J5/ORP/uQGXDCuoDsDVC0sgi7296jQh8gPxgR0S0Ej31fvoDQzipExNO2LzVhrrqniJ6I7Kp0ZKVyMewoHkR9rYGT1DfdehhPfDvmntWAS0NIX2uHZpQO4gHf3+4YLTWcowZNcclnx0nwYQAATir+8W+v3zSW7gOlUUZxavIaRRfjYFF1S+IjcMTj55jM0Ahx9oR9nF7nCCxcaMEI4u0cFYRgmKn3IgPHreRAdo54/DMnW2fdwZGRleMYTnvroIbW6b3+OMU7nXKFHhbZ9USZ7uu4/YXj2WV9MCd8YsBWjMk9zWkJv4GlUeGdtcbD9y3PaQOhrX2vtXe9q7e1vb+2ll1r72Mda++pXW3OA3HTTMb6pV2JMXhiKksP3vL11WNpSzeuWW27ZrN9HwsHvw2/8WGh4Ao7VSNPBrKIbK75DK8CGx8yHmrIRcHTZTNqVHj5QQpy40tfrLyjg48GiLgzhlPoSrTy6ehTow7HyfwYjHqKEBNYCEKMCGtX4wXNKIXfuAc7OIEo3ZVOupp87qyivFEDggFeeF8q5SekBynjhEmrrbB09CwDwqKZICg5sK9DTh84mZC7PMwZRMPsCGJTE5DcqUuOcBdD6+yipzt1R8RghppQ53q1RARffFEpbT/u+x91UERkFYeo7poqY+D4ldNP5SqkGwiiVaEyRBar6wiI8uVOFPvAcgKJ4i8DgMRWRAQSxwvMc9MVmyESKAk0VP5kqSEKx57UnOwAQ8GFN+JewbnzCy1owifLeF9qpCr3vKbCJf34uMgM/qvG20vXpp5/+Zgg92UNbRgB6wJLiNQwP2+gSMAGwxNMyxVd6SGQUIBTmK3yflzqh2jUP0l7o6cOb1ufC9qfaFBBydqA94+sUEPLtImcuOhHAPBVGXHORAZW+SJToglExJWMHfDlPauGnEb1T9KgvvHPhzeBffLG1hx5qjSf+3nuFK7X2zDOtvfKVUD9LY2sipH70R1v7iZ9o7RtG78v86pwuEAJ83vve1u67r7WPfKS1L33Jl+GMVrfe2tog0foyCXmV3w1Y8fY4bNLx3KHj0HSg+qBIYBQGw8o61f/lkDRgXXIQC2dhOTuV6jG70oNLncIEuCb2+JB0WsdaKbBS4CxctSo+/f9HQGhUQKMW8Kg5UYwwAULp9WRfOy9zH4UM0OkVj5qXRQmkbPfPpkpgBThLC27gf587NFUApS9SA3wJbeyLb/AQLCkeMyrgMkX7ERAaFZFx9legMlXEpIJa4LQHN1M06Fsi1P3DK8QbwZJvPOHbgKLQWwo5BXSbgj1X/KSns3cLxRLOjvcUYt7AOg6A1BdM4uHsC+3UdcQDw/uVfnq9XNa8YnJblW5eIuBc8YAlRXGW5IX14WVTfJVzTFYAUmF0gAO60D+ARnunAiG86ukDcMwBIfMxnj1ZC6qk+q10g4TM9XNPGCWaM+LxnE1V2KxASLpCXySK4WS0DxhfeiAU+RnRe0r2LhwIIcqjj7b23HOt/ct/2RpPJAAE/DAG/9f/2to//adnIOhErtMFQk8/3dq1a609+2xrd93V2vd9HzPFGZp8+OHW/s7fORESrtNYKbBSYKXASoHLpMA+QGhUQKMqDTwHLPkURiHBKd0ub4DSI6yGYsP7wDpMkWW8oUAJZ0roYPUIscyPnhUG5U+A0C4FekZAiMFGPlNfAEMoVC1SIwyZx6O/j3K2pHjMqICL3B8eIQorBXMElszZz6MA1iIy8tsqqJkqYiLUOMon/qC9Pll4IryKAm8efWERhXW2lX63JqGO+AYQUj6FOXofT0NfbEZoJkXYNVX8hFzhb09n4avC0Bn7eH4USREOWZVaII+yXQsm+X1faMdYiZqQqyyEj5eM4j1ab0KuAJ7a2J33IUBIrs2S4jX4t40uaNODiSm+CpMOELJuXj585PUbFYRJ4/lKn7466ij83P5k3LBXGQS8i6HAuwEv+z0RN3M5QtsqbFYgpNVHXyRKJMxoH/DITgGhEb2FDsox7wvv8DLaHxd6BQjdfntrd9/d2oMPtnbPPa3JBf74x1t74xtb+8xnWvsP/6G1v/E3LnRqo5edJhDiUnv88da+/OXWHnvsjGhC4v7JP2ntT//UjmrtPe9p7RWvuHQCrhNYKbBSYKXASoHLpUCAg/wGMfqUeAqNPApKEasyJZUXCHBx36iABmt0lB+KkrBhSjXFiNWe0kThvnbt2sYLRelgjaZIUTaE9FBsFUSRCO19qWgp10j4kP/3z1KWKNwpkiL/hsdjacENXv36vIRx8+oLYCjSoBhHitRQtPysv094mqICtfCLcCng0POU5xSnqQVcAB/5ayPay/WoRTUAob6IDHoCn/Ud8l77Air4gjYJRxIW5GeeU1wEIODZ4VXrC4vwFmwr9CEkUTETHglgCl0VhqGIAz1ARl9spnoUpoqfkB0KfS1Igg/ohZ6S7M3L/wEXdAXWhYsDLbVgEnnsC+2QXWAooIN8AyfGAuDIk/wc8g24p3CQ0CxAiJcJcAKi8Ro95dUJqZsrIAO8baOLvcfDCHQDmGgAdIz4mkInPD0KCdhH1oYuUwVhnnzyyZfRB6hMoR/yIKIFoPS+mlsL6JJLcxE2KkTQWkS+JIwQ6HBmMHygFRrK166XEEL0cq7gm5DMUVEmgJl81f2HJv0+UAQp7wOizcXaUyxoit7A06jwjrC6gPULOakDhO688yy95f77WT5ae/3rW3vqKdWGWlMoys9e85oLmdK2l5wmEMqMn3++tTvuaA0xxWN+/etMLq299rWtveUtl068dQIrBVYKrBRYKXAaFNinyMWogEa/mnh2jC/ENUCpL/6S51iHXVGkRkUopp6t79614MaIC6N390VqPDe6b2nxGM+PCrjMSQUgtK2ITP98z99RSfORDIwKi2wr9IEWxg7/8u+aozoqNlPnO1X8ZKogiXm7qpLej1cLJlVZo+CPngufKe2enSuitI1fS/fWHF1G7+jHRjt/0Kpf21RBmL6glPfUcYVbKkrAYxKwmLkAW8C30Ds9g6Z4MCfPS3/f779d90F9z4je2wrvLJ3jue5z/j3wwFkqi1whEVxSXTgzVATmIXrDG1r74z9u7Td/s7VBRb9zvX+Ph08bCO2xoMt+xEZlbeHeZyWSTOvfKsJcZonZi6DLkq7noQ9LHesny+V6nZ8Ch6brEl6OZi1k44knnthU3FNye1RZcd/VnneNF9Vt+6Lesy8dD/HcvvJxiHevY1wfFDhPERnASyiQ5HvemVr++PqgzrqKQ1GAR5cHV8VIntZ60dV4eehmPFoqmMqZk1cFOFZP36Hm049znn1wrDndaOOuQOjAHKesqSiiQhh3umQ//1aMIBVIlr6ydkYGHLiU0yh06RgXeZ9DRagCBbiWSjWHWHi4Z7np0UQ4wFKa1Ocvak0qBvnjoDz1pnbkTgl04SDkpKfrrmvZxssp+gtpEIIkrERcsuo/Su6e9zqv7OT9xhFCofiHUBPhBce4Luo95507maEk1FLdS8dkYRU+o4R/v9eXjrHed+NS4LxFZNJ8XI6TnJLzVk+9cTlxY6+cR0XopfLSzkIhgsqcq74o9LP3Hh2aWufdB4eez4063gqEjsD5JDpSClkUKAr+vVTpNyWlL8WaimnVM8AmpWgq03iqh35CFVS5qcoR67GKaZIP0aDSZwlN+uePwLLhkMIJlHcWvnEqpbu3rX0bXXddyxQvt71fUi7A1ZdpPQ+/zis7/bt9eFjgjgmEvPOi3nMe2iYhHnDd9dpHPnZ9x3r/SoGVAisFVgqsFDg2BVYgtAOFa4dqiY0ACUVNZRXJi6lesg0ILel+rSqR2v1pCJYEVFZYoWSsFLXbsyokPBaUE14Bins6G3P1uj/vpdgbj6dqSrmf6igu4ZFrWUlRgEzyqKvvvi7psAKheID0TNAzhqdLlRzJheaKrnp9CKNipe67qffP1+Zo1ux+Jb0lHKsY5N+jjsvptM0rZf3eJx541K0azfAWvfDV2o0p3jrztXaJjyzq4X0Vp9plXhigeSVsyripHpOu8DwU3uld+ObfADEgHO/FqAN83lnlThiAhPF0Rjdm1iIZVhlYPOS9VJrc/MnDHC+9KyFqmvbhn71gXaoLsahJUJc0mt5Au6yv75ZO5nkPl8oOT1adV4wGtdu2JNQAodrl276r/YxGspi12O8siWQzZefRZuo9VS6qHJIBMjjaz3PvGp1HPf1SOte+lQBPfoWBuI9H1oW2eK8cr9/7m+zYA0IcR3RYgdAOH4711pUCKwVWCqwUOFkKrEBoIWuUONShmpdGXLKqHhRJP1OlQwM2TfUk3aUZWu8RojCpOKRPAIUzzfqAnjq2Hj5cswFC3iPvQrdsChwlBohQgYYyJHRLeU/KrUoxlG6VTYypLwZFUhUTiYe8NcagBI3yN1iy/d4aWYpVPRJ6wDOl/4XqLRRnjQN1rAZKrMmcKcSSEVVrWQKENCIzT83qgCrvUyFFt3ZAQKNClWYoc1UZDhCioH3qU5/a0MG7KbLeTTn1R9gOevjj95VmqvMIr6CEqsaiKgywYSyhfaraoBkvHJ7qNYDP1k859LzysEp76jEBHJpvXOk8eN6H/oASd7uxyYTxKdIUUPHtqk2RK+BMlR5lRYEVlWso9cCQ0Eq5ZukajebGUSFrBIQotJ4xZ6BESGVdC3m1RiVHlWy1FnI2x0s01+0a6DQ/9wNR6ICeIyCUrvdz67Nm9Kg0VWXLnx4I9bKjWpf90c+LF5JMo5tSu/aRfUHGVfciX96J18JsgE4XMMBj0suiKkN4JZTitttu2/DVPlIla+o9NQQPUCMX5vXUU09tGhb6P9mp+1n4Hhmaepdn+/NIha+efqpO2VfOHt3fVYVSolkcPN4FCAHJCasEoskp4E5+RnQgs8Jge+/vwuN0vW2lwEqBlQIrBVYKnAQFViC0gA3pFq0UJQDEssqrIMRGpRHlGZVKpGjoP0ChTDhcDY1jQY7yzNKtXCWFh/Jfx6bEUkwoRhQ0ylkNtfnYxz62UaCAE5fSrRR9oKWG4Zmfi1Ijb0SCKXAFENUO6pUEFDWAzjuBJYq95ymOQIewJyAjc+ONUWaVop1ypr1y1Ids9Y2/MjaFi9JP+aSIWo85bAsvzFgURrxJx2UgCNhAW+AIYKRoU1gps6GTe7IW3o2q3NU1K29JofQzpTn1mtCEzth4oaxsDbfCa3MCNPCWZ0Kel/kAkJRMtKS4mxOwFrpVvuE73gFq3k9J5UUAoln28aYHQhR65XmBR4DB1a8l4WF+F1qY8xwvySUQ6L36c1g7mZITRDmPjFSQ3XsPRutT0QcA7GlqvygTm9DSKdlBm3QXr/MCdJRHzf6q+wjIJF94wmNizvEIAXwAXC+L6D+SEV4wdBi9pwIhcqNcMRrYj9ZjzeSr388A4JJ3xdOjLPMc/WpvHHPJ+dDv0fAIXZfQYcExevRbGIisXwllxqaA2mO++BSKRjizGZOcKYcuUHJM2p3K2DyvDFkMRYwJx64adirrXlrUhf6DPr4PSnlfD9cx9u1lydH1yJ+LlrEVCC2g+Cj3olfA83/KEOvrCAhRWHpFcSqvgyI7BYR4fyiXlBWgxt+sx6zMFPMojVXhpPyz/FN0WY1Zs0ehcX1Hcd6EbUCIRTxrQsqRlXgKCGWeVUm3bv/XeA64AgKWAKGM1dMt7K20qPPZBQjV3JI63pQIATm8MvqPWIv/a2hIOQd2rVM1G+CZwjkFhLyrBwSjd2ZdlHchkvoTqFa4FAhV+ZziJfrK9wLQgTz/58ExP0BvHyAUupLrKOY9uOuBUC875kD++3kZ25/cX4EQxZGniJcEwOGVqUUxrKeXxSkgZHweldF7KhAayY2fjfYzrywwHbnIPunfNZLxKfpZE68tjyDP3hwQ8q4ldFhwjB71FsAV7xkpgH+9XJzFx052TtGIt771rRvDzdRFiUzDS548xiyGn/MWYbFnAWiywsCi6ScZvV6vSke9k5ydzo0YfPZZNwUWLxgoakPdfca6Ss8AQo8//vjGk84oItKjXqG1v50DjKeMdsfKl50riHTIfbN03+7Cz8gRYyzj26HOnrmiNr4dF8GfXWhx1e5dgdACjsUjpAIWKy1vhVwA1mQdgSn/LOV+J9xEA7AREKKoCrOigCj3KeRLGB3FpI4N1KQ798gjJExPGJLDS4hKmrEJMxt5hIQEOeyEdSWEiyIkZKv3DAEe3p+GeFGUpjxCvEN993VWoxoatxQIeaeQHaFqr3nNa4Y07Isr9GOn4zIFklIgBBGd0YtyRGH3/9BJOJ3qVyr88QhRpjP/KS8KxZY3h9KfDwia8RImJ4VX7aMf/egGmDrAdfnOO3lP8B8oBVisV+jXNiDEc+g+OVbkzdVX/AotKEWUBLxxIFO2lniEyOIcL1nSKPxyvND3i1/84uYQJqcA33mAEHr0NLXPKrjv+Z11kR187OdlPYBG7badNQJFvGv4aU1kJvKVBp29LE4BIfseD0fv6T1CmvsBw0I8eYXIhnX0+5l3aZtHqD8zeJjn6McjJMwTMKf8ZX/zlvL08b6RQ2cKIwsvG/rP0WHBMXrUW+r8VXu6qKvvKD96r/3PAILeQirNlVwLBz5v4RtAXrjnjaDA93REe7mwoiFqbt8+vLf/NB69EehY6eMMlDPZr7untTOU3nMsIJSiOM6bqf17yH2zZN/uK0ciDQ5JJ+eG74Tv7BQIPTZ/9qHFVXpmBUILuUWxFIImvt5HjMLgIyaGXq4F4CJXQodrYQoUGEr1/2fvTuB1rar6gS+n0pwq05LMnEJTcoyExL+RSuYQSIlDGU4MmpGmhiZJzhrkLBLqLYOMQMObWg6kUaahJJpT0UAmqAkKlUMj/j/f57hum91+3vd5z3nPOe/l7ufzuZ977znPs5+9f3vt/azfWmuvxVLlHv9HRBANyqOEAp6nfCAnddvIlN/xHKhITrFmuaaAK/pFcafkSzKQz9vIeZFYQqUu5mXg4WHppmQJGVJVm+XFOCiNCJKf53X66acPSpnQEh9v1ojDDz98+LfQAe+10I2Hwq3SMSVQXyh8FDHkiicEHi6WEuPzPJKBBPi/kEJhXCx6lGgKqg1YiBKFwUfepkjBRQQ8b+zOprC22JgpkRRYJBDhy4rL2hIeB2PeL5ZiePhgOn/l9yyoFFtKng2m7L82vd94KIVCl4SnIRbO5cCRDGhPFXnzTHHNDzKFHcFFFoSPmSeygYA6UyQEAzGDITLkfcYmvNKmZt70kcVOPxANc+Gd5haJJUOZnhoWWY0cmTR29yJ6CJh5zbHkWRbKsMvHx1zAmXzOmkv3WwvuIz88gsJxhCGRc3PkvM7d7373QZF2ed+U8TnbRn5LTI3DvM2THfLmfXW/yA+c9YnVnnfDfBgrObMWeR/JEU9pWpZ9KMlFLYsHHHDAsAbM1ROe8IRdsuv95qD1HiGKWdXbOib75pI30rud43HOr1zPzg3pa+JWv8tY6z2DUaSWSTJi/SJo5N46JpfCKskVeXaOjZdPHQ2yyaNtzuxzMJAJsMZBe8aMNAnrNJbtumDJAGK/tC8Zjz2oTGRjvNa4dcVi67yaf0uu4qxYK1EJbwuibC+SbMReol24uOzNjCreaT/lEcpEGEiud5pTiqa1Zx+Gk7aEs/HWmse6n95TJ75hlWccKhV++6oQWSGp2vbNcPFsMMw5Z6kfmXSDxd/PhYEmOYddjYkx63eZCKZOukHW7O+eR0ZgwuDCOOPn1kKdSCYTicDePULQ6uQe3qv/mYxE2/ZO66fEkdeb4YaX3d7juTJRUImXPmoT5rzAjAHWXFkjpiRC9lbfOP3NJD6z5qPVvjOzvjm+U9oz5y7vN791QiKyOaufreQ/ud6mJHVJHDNkuUzq4uxvSYTMSYm1qBD7kznleYeldePnrnoOSxk1Ly35gIckU44R2HPNo33SWrLHmm/v8TveG/JiTst1UyYOIs/IgvfBnGzlmoW539GTGDt9E7VVrtty78qEQVPn37Pmh/yde+65u0Lwk7QkBvpjDbqPzJILGFi3+uT+Wi6sO/oH7Ol1xuKytqzrTJSVRKg1P9u1L+9O7+1EaIHZKitOl8x8VpXqVvOtKtKttudVm55a7Tn7YDMvKzWzDFuQJRFK4mLh2VAyx/48mHyULGz3l9XX87msFj2lZkniaQNx5QdTG1Oe90xZH6DsOwyQGIQjw5jKat9j/R8bv/tt/GMWyZZsTKkqP/a+MRmcNz9EDBYLAAAgAElEQVSL/H7eXGqrxGyjVu26bzWmi8jOWL+yDfNUytG8uWjJ4iwsx94zb4zluptahHZMFkr8Si8h0l96gFvP53iNo5TrRXFYRN42em9JhDKpBkLnzBQiR6mj7CPUPMMIO8MJknDYYYcNBgekBrFnMKCw8BBKTmIfoYgwYDh7xBhFCfEeHriMCECEeGsR4TSy+J12vN/ZJcoKTD3HW0v5/NCHPjQYf8p+Om/m3X5GWXcOlbdUX8vwuyRCEpRoG2HzNyUfUaDoCR0jTwi1fQ+ZYoRhYPANsx8ykpWYiGxg9PE3I4K+Iv72S+GwcEKgGfYYASnJCJn3IlnGzIqdz1Ny/Qz+8HEeUB98e4y1vE+yGAqffV77SEsmuvGOxNGYzK/oCiSGQaOFFyOQvphr5B0m5icJTspeEiFhhgwiDEOUUMaBDPtdpH2Ku/dYb3BTv0w7vrkXXHDBgAEjmN/xuMK31U/zxWDBgMI4qQ/m2Dy4MqkLcsnQ4XeMhsi1Oa9x5KlAyjPpDkMbeW4RocRa24w/PI8MJpR1hiNryT5Rz2GG7OsfLw5MS/lgnBLVoi0yYfxkIRMiMe5JIMVggySQKcZMayXXDQMco062QSZd5Mv4GRkYB7IWENxLvJGtFhFKA9jU+dd3MsIQ499wImulRygx0F8GLXuR/jBQIZP2B1Ei2qjlglEns3sy9PrW5hrXV0Zksuvv1vxsVq28je7Zq/b8ahOhL3+ZuTricY+LuOY1I047LcLPHvvYiHvec9Ww3K36I20y66CPw7IV2VUHYtE6Rqs+nt6/jsAYAnuKrJdJNHjZKDk8t5Rz59goHRRR5IFCRBFhhc0Qmby3DDGhMFJMKInISoZOUex5UbVXEiFtSPaCvGif4saDLwlIGXZVKt08f61+KpNAiUdQKHNjoS+lJwP5Q2D0izJGEaRAU6R4DynKSEcdXsP7V2KCGCFAMNOm80xCOTOTKA84gsIj6P1+LwzYPSzWref1hZJK8edx9M2BUf0e5xrdmx62cnzlHCB9+o20aEd7Lbx4mCnYlMiUi1amw3yPMZlD5EuUB8LLc85DtWj75ZwhFdlX5Jpng5yIpmBwJE+Mc3U/ESRzhrgjBZlYKQlxJnXhaTCvmWAoQ3hrHJEzZAqptjbGQuPqUEFjsXbIEm9Zyr/n6zk0H4h4STJTPhgCPIvI+YMgkXU/Q2ZS3nM9i6rRT1f2KcdQt2GueMTdb46RC/sA4lbj7d4WEULsPv7xj0+efxEtogvItnWhj63QOD9H7sg2r1HKgnF5nhyYw7qf1kspRyJnGGuQZjKPPImkEAnRmp8sdeE9vGt5ZnhTv5iXXhrhvC9D9vHHr+nt558fce1rRxx2WMQznhFx4IERf/ZnES97WcQ3Ioc2tU9zGl9dIvT1r0eIYX/+8yPe8paIs86KcAh0r70i3vzmiJe/POJa19pO7Pq7d0MEWPl8UG3W0oJzJXeryW44kb3LcxEQpsRaKdU9pUHIpNCQq+JVEqE8Xyhk78ADD9xVwJmSxSOeSghlLYmQsNaacFBe8/zEFCIkTBgJoJBkKFlNoijwqdCxGgvna/Uzx7AIEdJHYU6IUJ4LRMBY5BGuVIrr+S8JBUxapAu+rNmZxdMz+p8JX0qi13qeQkZhprDxUiBsPGP1uZP67MZGiRCPAzIqNIqiTeH0szqjYL6Hx4+iKhwUYTP/iBBcWkRoVvtjRIgMIo2IuJBr35+xdsxVko4ylK+cwzqZCQ9Nkr6aCKXMpVwtQoRyrni0sk9nnnnm3LND5Rya3xLHHEedDbT+f0mE6jGUWDA6IAvGjbzyotUJoOCNDCKd9Zogp85wTp1/Xkvky5ozP7OIUBKkkhQjM7mueIdquciz2ok9vaV1lq2UtXJ+yJjvgAsJLWswbup3YMeOiAsvjDjmmIijjuKqi3jFK6SojbjFLSK+8pWIM89cI0qcHNt8rS4ROvfciLPPjvjkJyMe/3hBkRF/8zcRsmB95CMRL32pmKlthq+/viPQEegIdAS2G4FScXI+jaIjGYEwK2eCKCsUREpRiwgJvUGaauU1iZDsjkKxKDzpEaIglx4hln0hQ5RpoUepsNSejFQMhZfpS6uflKJFPUIs2ZQ7fXaGA9lgYRYi5c9UIoQ46DvvDKVRqCUiwXKdRMj4eIWMofZ4tZ4XyuTcB0Jubijq5qx+D29JqaAugwjx8vCQONeUZypqec335BlbIU76mwr/LCI01j4cyBvMnOMiWxRZYZbCj/2ch4CSiwi12snkPzwjvDh1ZrVM6pKlGlJmxoiQ99VJXfST9wQ+ebU8Qi0ixNNTz2FmR2y1xUCA/OuftYl4+Bn5KuV9FhGCo/Vct+G9zvshvM5nyZJLfpHvGu8xIuT8jjmfOv+MS+nJUr5DCKszqHXWuAzfNOdCWUtPZhIh+0Tdz5oIIXnaEJbIqJUhy8bYmp8x8rzp+3USoUc8IuLYYyNe/Wp1XiIe8pCIQw6JOPnkiFvdKuKggza9K1NesJpEiEvtTW+KuOiiiDPOiLj//deY5fWutwbqve+99rN+dQQ6Ah2BjsAejQAFwBkMSiwPr/MoFEThKmL9nR/JszbOD1DwKQ7Ot1DQKZG8QUKT/JyySVFBKFiGER5hJZQe9wkpZtWVJETyF+Er++2332B9FrbDu0Q5dJ6BwiWkSQiNsz7O5rCiIxESoPgdZafsp3somMaDFAiLoig7u0TBkoTBheSw7FOWKUc83MYmFFDIMw+MkDjEzX1CaPRHKFJe2mSFLjHJRDDuoWwiZcYGHyTTmVLnHSijwnkQTOen9CHx8bvyeYTROyjzzqVQglnsW/fps3aM39kHJIJXK5MLwRHGzpk4n8TrljXsarwo/sKvKJis486bmjPengwRdBjfHMKRd46MwFJYoXEiyTxI+rVI+2QkQzQp2EIlKb3CBymyzkmRA0TAe72r7qdwRgmNyKPzU7xJ5CMV3DzTYvxZDkBYGFIPsxaO5Js8SN7jLJq5IxeISCZ1kRAHYYG1floLniPfFH1hkubQ76yfcq55STJ1NBmt5YMXCg7WH8+lxBLmA0GztiR4QTxhwsuaMmKuc90gUIh52YY1mGf6hDbqvzkWSkYGSrytN2GvnrG2MtmLOXfuaOr86xOvHiIpqRWSI3ECWZHUqF6n7ncPbyiDifNDxsFjy1uDKJf91DfyyQCjfWGe9g2ETyie/cN8m5fW/AiVXFYa74U+MkmEjj567XjLCSdEqGvJO3S720Ucd1yEgt7bmGSnHM9qEqHs4Wc/G/HoR0cA8773jXjta9dC47DKq199oXnpN3cEOgIdgY7AnoXAoolsZqFD0aB4Cm+jsLaKUguLc4/kC95N0aPAz+vHvN8vMmvzEoBMbatMrpOhcRQzmb7GCnKXbdfJefTLOGFTnkut75vVv0Vxcj/FUcZIyjVSKDyO4lknCcr3UqYRRHOHpJQJhuq+zWufPPgjHFCIUtaNMmYEnixpg8JO2R3rpz65r4U7UuAcTCZZ0e68hCspI5TksSREi2C9yBzCsJXUZlG5HUuM00oyVeM9S34Xmf+Uh0xclZlS11uUt9VP7+Axy73E/93nmjfPU9f6Uu/TtxNPXIviclaI98dRly9+cY38nHNOxIc+tBYWd7WrLfXV621stYnQekfVn2siYIGLf2YFZYVhVVqkONp2VU7u07n7IUBWpAaVOtWB39aHISubi51mpfVx6ldHoCOwegggQrxtvFfOL+0ul/MzLO/+CP2iQPKq8X4IH9zotaz2l9XORsfTn+8IbDoCzgdd5zor5czoRGgDsz6v4u+iTS+7vfr9XMSsPNzQ3MIsY9yxUy/KrbhbCq644pW0RkwdzG5yX1lJfazLZdy4OTKvzh1QXLbrmiIr+i2kSSiKGOqtTlqxKlht1xz193YEpiDAkyGUS0ibkCFhTVIa7w6X750MW2pCOSfkGyvcSy27RYyAY2NdVvvLamd3mJPex47AqiHQidAGZmRKxd9Fml92e+W7s/K63Pzix9d7UVille1EaL0ITn+uru7derJVkZsXRqz3VhOLun9TZEW8uMOv20GE9HdVsJouFf3OjkBHoCPQEegIdASWhUAnQhORzGrDDvM5dCrOmVeFpckBSrG2Dtr52z2UUPG/Ll4XMZ4s4J4TJlS2pwK4GGIH+sr2WOIcgmxVMxfrzNV/8cUXD4dfHZTM6sZl1WfvrwsOKiaWbaq27N9ZtVzoQKvthKlUbvVZrQV9dpjUodqsYp6VwR0Yzgrn2sjK62LEPQsrBx6NEzbim8Xfw1G/apzSg5XVrL1PfLS6SA6TOrxbVwXPvsPBQWDKryJxskkprKcv5TPe7Z6sBK2uhGxD3j2GTwt7P3Nw2SFdHhrz3qocXVZST7zIjlS40h8jCvrbwpvMOVTqELKDzOKIvZeFMVPEZj/Mj4PWLKFZTV68P+yMze/qmlI5X/peykhZxb2swA3rssq28bdIc1nZ3EFca4kMmO9S5rNSOJkck6lsy+/zIHnOH8s1D6afw1RmrRxrVvxuYQUX80ZmyEaue+t6T6u7NXGL7Ld1BDoCHYGOQEdgt0OgE6GJUyZzkEuGDmTAYUvZXJK4ICTip8VSU/xle6GkU7ykxaRsZsXuLKQmOwqlSijTa1/72iH/fbZHGaQAIzjeJYuQjEZCFCh5PDsOf8oaIvsLBV/Wm0MPPXTICFN6flpESKYT9UXcu3PnziFzjIwm+lu2LUONftZESHpJIU0UdAq4Q7TisCmVssggKrIsOY+E3Mhgg3i4z3ilmUXCZHZCNGRZke6VMivTjowo8JLNRtYkl8wsDpS6/FwmJgoq7HjTkCDZU5x/MmZZityfxd0o9SqRG5/MNggBEuu+8hmZhqQ4lXVJxhrEyIFb2ZUo3VOwR0hkM5Ltx7P6KoOOtLPa9A5nZ8hKCy+ZdnjekgiRgxbe3lMSocxYY95kVvI80iJMLiuXC21Bus2he4RKIitkvDxAjACYH3OHqCCq+i6LE9wQcOST58p8wSXfZ+5kfJLxpiZCcE3ZExpnHWmfDJIP47R+yCWZlvmInLZkSiYmz+onuVJMz3kjfUYkzTNZcA/CrWq5dWSsCBE5KrFCRI3JfEmjKjtPue5lxuohoRM3zX5bR6Aj0BHoCHQEVhyBToQmThDliVJEQeWpoAxJdUiJl3ozC8HxFlHkKdml94SXg2JFMeYJkW+eMsbSrl1eHEpktqdbiJBL+yzrnk1C5rAnZQ3xQTAonhQ6aV4pkhQ+KS7zKivMZ9VpKTalBqWsyoWPcFGKy7ZreHJMlGp9RTIQnbGK1kKfECTEAinyN8KDBGVIFDIjVSrCwIvh55RsfUPMxHMjiFnlWyYfxMl5JcQrn4Ur4kPp1yaygeRIkZmX/iAeCJF2swBh/QwvTYYAIqtlGtwp2MOWHBgTrxNSjCjAHvkhO8LXyJN5yhofJV7GToFHJHiDPvGJT4zi/chHPnIIeUw5RNgR2Ec96lEDuYCBytbGKXUn4py1DMizvoqdl1Y0L+GUZJM3TD+QDn0hy2XNBzIhpar5QbLIK0LVCo3L/uW7ytA4/YCzWiPkkYzpP89nWQW8xMgZKl4xcoOkIK3eX7470xibC/KqJod2cx3ACinNeg7mx7h5f5C5et0v42zBxG2n37YbIWAvsq+RSWR8vVe2wyMtZe5WeSC9V7pwxh5GA9+Sfi2GAKMLg5fkB1KGf7+6h/3aEALCv317GDqlc1/Fq5x3OmCZor7u71YkneqJiBaTkk6EJuLlo5Q1KChSvB0lcSkVUEqia4wIIQStczbuX4QIUfgov0hSSSRaQyqJEI+UPlL8KL4UW2Py8ZbD3u+y7TEiRCH2XgoyJRIW8u+XyqV2SkWXgoAMUMx9KHi2kBKko0WEeCuyyjOPDVKDJAl34pFAlFy8CkiPgofzzi/VZ1LGzrHUP09SCrMSnzHshV3p1wknnDCEZfHaGGONay03Zf/UP0kihHjDbAzvFhFysJnCn54ehAGmCJAriaiQMUQDIUjZ9Xt9e/3rXz+QOAXq1EYpiVCOJbFCshCZJLQtbEs5JLv1fCCmsjohVTxS2iQ3Zf/KZ5ASnjrF5YT7CUFtEaGUL/dpC16lrMKqtYZa6563tl+rhQDl3R6m7giSvdGrLlw5pT1EQlQA7y0ZXPTKxCgMPUg948d62ln0vbnWs1aNzKLSAKvDUl+IkjpIvN2LJNpZT5/qZ5aZTGjW/K5n7su+Mbyo92ION3IedxmYrbeNZWK93j7kc4ilPVvdrvL7tJ52N2tc2hV5oYYZo/msefc9zQQem3XWmv7hWyoaabvO365nfrbrmU6EJiDvAyVjjhA0yillj1dDYSzKmo9fraxpVhjUW9/61uGjwQKPKFDYKaRCeYS58Up4lnKFTGR7FDyLhFVe+yyNPDbey+pdKuM8Ov4vbImHyCLwMS0LaZUKKKXPGLIqut/56PnoOhsxhQjpEzKoHe21rOw1EUJ8ZK4T6iYETtEz1k7hT4qKCdVCGvRD31hDedF4lFjn/Tsz3dlIECHhWre+9a0H/BRb82x6e2AAx1JxrRXvsWfMRZIqc4l4sZLyrEzBHmnQLx4IY0MwhQPyuNnUXc6A2UDHlHyylpXt3Ut5H8MbwRFCVhIrCqGNmXeFXCBtSVR4z+YRIRicffbZg/wi77xYs4iQtr1PGFtW2Yah5/O8HGIBDx8K60GYXFZchxXrnzYotp5zLmkWWeTdgg15RBLJ0iwiRObGPEK8mogXrChDSNXb3va2/7PunbXiyV1vrYgJW06/ZUEErCMKqH0la7Us2MSu2zMBif2NHC9ylV78RZ4TXup7wYhgT1tvO4u8s7yXt5jibj3NSrKC7PG2MyhstWfUnu9b5RuQ9VrWM95Z87veuS/75ls/6xu6nj5v9TPLwnoZ/W4Zmdfb7maOqzbyzerjlERC6x1jPrfdiYg22v+tfL4ToQloW4gs+vvvv/+wEfsQ+L8zPc7VsKQLRaO4ITYIC9dons1QldvZDUo3zwZFzAeHcul8DcVKmJvK0tkeJdEBcW0JeRMm5WwGpZZHh7KJUFDQfbh4QxAJ4VAIAGXOuQ1XWXkdWTr88MMHhVMblHsERfgR74Ex8dJk21lxWTtZgdt5KEQO4fDR1n8ER0gR5Vt4mnFRKoXC+cCzTHBtpxfBh0zoherLlGR90U8H1BEGHhA4IX7aQha9Q8E5Y/MxND5kTx+MAw7OhmSdJM/og3NMrqyiLqSO1+Hggw8eFN7WM85kGYd5pmBRivWHYl/iM4a9A/rOhSFOzsMYNxnwLM+bsDhkQDiYOR7DS8ij+5FwxLnGG/mAsT5qT0gahUZyBu16JwsVueFRQloRTCFf8KR4IaM8MOTYeHPObaS8d+SC7Al/I28s3u7L6uCUNjIhzI/M8yLpM+LlndrQ/1RekB/yQ1YvuOCCoV1EnMybT3POIMBo4P+qnJOPFkasheSQJwBpycrg1po+aYM8wACJI4O8kuTUeSK/h5X2KYPWkL5TrPWH3Jbr3s/IlFBG2PdrNRBgZTXfZBnZLZNlMCJR3O0tlPc6YYvQYusj61jVCUjIO7JtDy6ThtQJdOwF5Mkl3NV+4x77GzkeS7phD6oTo5BDlz2n7n++N5OU8ByVSWDs08JZrTfhtK5MdOLfmVwkk+T4mffzXtsbYdUi+ZlsxndJ+A9SBLt5CVe0nwlbMgmJeaj7wWBlblqJWIylTCaE7MKXF9i//S0E2T4Nr0ycQh7KxDpC0DO0OhPMmN8MP2zNvf6bO2PIpECl1JO9sm/+/+hHP3rY82FZJwzK/tTzUrZZ4uUcsHG56sRLfkbuM0mTbx08MiFQyoLvTZkQiMyMJczRv3I8meDJu+YlQ6rHlsVJpyR9glUmO6JjZZKlMSKUyW7IgSiRep20+lKOiwySaXOvf1mI1bqgO3g+kza1Eg7Va8485byLNhBpo2341VEEiBBjKaOgfuT61J86AVW5Zs2vNUQ/qveBPLtaJyLqHqH536hOhOZjtOuOunoyofUzAjhmHctqyT6GPqY2oLyyGnEKcKu9vMeCrL08dddnVZ8eG+Yi1aNbbeTzfjdWoTqfowDzclCK9VWYBWWbggqfrJ5snDZum0hZPVr7Lmc2kAsWW/eIH0YshUjZEGtcp0xx/UxabCg25YdgrK0W9q1K2WPVsMfatZmSmfxQt/D2nlnYL/rOsi/lGOq+jPU5Pyj5+7Fiqtr2gaj7LnmCzZ5xYcqVcweneetxXnuteazXfXpwe4jcPDS37vcf/OAHh9BGxJVCzLjBy8K7SClGznlX7St1whbexDIbYK0MU4KEjZVJQ7zLfuPKBDoMEElgGBa0K0Mnr5L31/fmvj9GhEQT8Cxk/yWL8W9GoDK5CwKD+JdJYBhQ7ImIO2MEYwPjj72yTpIjwQxjwzwiROFk7KOoeYaHuEy4on1huOWZTHsPz3KdhMSe2krWI4lPnYjFORsGpFKJtU6RNuHqjCC+v4wbv//7v3+lxCmMHQiJebA/MIowupQJZmYRIWsc3ubQnsT4wYN/r3vd60rf8RYR8k3jxSebvv3khwGSLNXzUuoANV4ML/DLxEuIImMm+aMYM+JkkiayT1eYlxDIXEtG05o/SvwYEUKs6+Q+vgvWneiVemzWBFnJpE8iDKwLsoxIlImHhOkzgtbJkcxbK3Tb+8bWOfmq+8JQVya4su7sBdYUeTDP5NV9ZNyYGBNF/rQSDgkRLXFGasgHeUOKtKNd5LtFhEQwmAfrnOFU5Atc6gRUvv3mmPGQbDiKILKk3gcYbhlf60REnQjN/w6tLhH61KcijjsuYp99IvbfP+LmN494+cvXqtE+5SkRS6gKPR+efseyEEBubCo8EixxLhZ452hsHouEOvjY2nyf9rSnDR9AFjEfBe1vNCwmx7sVrutlYXtVaSctfBQsH/9lzeVVBZ8+jnEE8pwj7yXPaFpcKe6ILI8PBYwhwf5B4aDUtWpYpQU6z92VSUMoGeecc85gvKG41Ik0KD8827z2vOy8nvaoVrKd0njGIFSeB9Qv/fA3hVHEgP4jaZkQhuVXu7y73lkmgUG83v/+9w+KuDOYzlfytBp7K0kOZXNKPS/GrAyRRVrqhCvZds4Uj1GdhMS6NpZZyXoofkJ9zaNxUEphX56h9Ts/M1aeBN7hTJxCwYSJbwRchN3623cG7nlOsD7LUc+9eUHwkGjvgCHSCMdyfyrP92aIlPchUNrwnG8URbyeF6SDsuxq4YWk83ZnqHYmq6Fw5znHMknTrIRAtcyMzV99XjnnM/Epk/uQQbKLhLbGxmPvyqRPeRYTASkTDyEmmRyJJ4sxQShbnuusz7Bqc2ydW9utvjj/VsoQT6i1bH5Fw8hAK5EVYgIr75yVcKhccznvvLiMD8LVhfjDzP+RYReyKvon5xM5hoP1Z8/ILLcIu6RQImf8myxn8hTP1vuAccC6lYhoS2sKXnppxEknRVxxRcTxx0ecdlrE+edHcAI89akRvN03upEQowge9MI5sF3fuNUlQueeG3HmmWtAXu96a6ToDneI+Pd/j/jiFyOe9rTtwqy/d50I+IBQTNLlbYOjKJRnmaY0zcVP4bDJ8ACxvAkfXJbirH2bitABqZRtLCzJ/dpcBDIbnA+mzHH96ghMRaBWYOtENXlmQxgkKy5LdZmwpbTY1m2NJQ2huNUJdCiFvC95ps/+QfGel3SjRYRSeSzPHsieKaSmPHfnvvo8AKUKEUA4knBlO5kkpww54u2YQoTKfiJC884ZCo91tpPShhy6ZvWjTtZTziNFuyZCZXIc+3UrcYowMZ4P3gbz7pvD65REt5SxlhwJOxd+zKsxdu6iRYQyDLx8JklrOS/l+1t4pcI/iwiVJKGVEGiezNQJc+YRoXzflLHV2W9rIpQ48ca0kiPNI0ItXJCaWv4Tx1KGkBBGBqSF5+f8888fwtucNUWAkKEy4VC5FrVXrpn8Hb1EyLe55s20T2SYbIbKlWeQyyysQh/rhEhIJwKXYbfIIS9jPafzEhFN3UuXct+OHUJ3Io45JuKooyKe9ayIV7wi4uEPX3NoPPjBER/7WMQLXhDxjXqbS3nvOhtZXSJ0ySURF10UceqpEbe8ZQRidPTRERdcEHHeeWtgduV0ndPeH+sIdAQ6AlcdBDIJh5Cj9Ai1FCQW11bClpYynAlIWklDEB4KMu82pScT6FAgXcJXhMogLM62sdTW95YpdimUmRiFUloqj6WCk55wfXJeJRPCUJRKpYwHQugxC7cznIgZjysLcybJ4WnieUUKtFM+X4eDJj5C8HhhGIqmECEejjoJCa+cMJ9WPySYKRMN1ESoTCZUe+3NSZ04BQkzT/qACMEFeUWIcn5nzT2F09zyIDr/i4zxCPISlQY8fcm+IWTlGEqyIOlSPS8ZBq4fLbwo0mSZgozoCc3N7J91ltYWKTZnvAmzZKZFhEqsE6NZiWvGxkYGEQvypU3nlHnU0iOUREj4WSs50nqIEM9SC2frsB4XjyKizrvDmMpQYk3w7FgjZcIhHmC/Q0Z4rVpEiDfTekxPYCsNfV3ewZlCMunvOiESb601gxCJeuHdcT66ntM8xzyWiGhLd/skQo94RMSxx0YII3760yN+6qcivvrViBe+cC2y65GPjFiBLKyrS4Ry1k4/PeJd74q4znUi1Di5+OKIz3xmzVPUr45AR6Aj0BHYoxFg+WUdzVAkqYtZYyk8FFZeFFZo4VASXziz4PxZmbClDB1x5oxylglIhLJQUjJpCMsxZQgRUNeEssSyjOg4s0AR9n7hLxRXsfyUUWHBea+zA2VhXt4plmmJOoSECaHSjv5TELP/CgRTIvXB+RdKMc+GcDVnZrxfEhhKEdKDIOojpd2ZSmcfMkkOa7fze/qN2Ehqw+rsPA2PBXIkJC3PtTrALpmPsVAAHU7Xz1kJV1j5M5GPsekvgmjO6n6UyXrqRL1DS+wAACAASURBVCz6xbOTyYScM0VOnHnSF2F2FHEKZiZOoajCzRkMCXZ46iTSQIqEhOX8wiVJTT33vANCpXgK4IpMUdZlNy0vId76BjsRD/7tzIs5dVYrEwY5FE+ZreelPCPUwguJRVolXhL+56wNOSED3oWkmW9nU8hcKQueJRctmRlLmEORLxM3ISOuWYlrxsZmnWTSJ2eE9d0cSOiRSZ+QDt4S857JkSQHMs/OnJl/cuxMTxILoZAiQ1rrHPZ+V+NcJrhiNDGuktyQdfJJpownx4xkk08Ey36QCYcSZ8maYGYP0mdn9IT2WUPWf4Y+psyQKV5GpBCmZFYRcSSoTIjEi6ptyZvIsPXmGZ6mek7Jh/6ViYisD0QOrotG3mzoo5JEiPPiiU+MOOEE7rOIe9874n3vi1DCQ1TXL//yWqTXNl+rS4R27lyLK7zssohDDlk7G3TGGRFf//oasLe//TZD11/fEegIdAQ6ArsTArMStpShtXUCkrGkIWOekxYm8+6dmoxE21MTwoy9c16SHF4olnwKaknY1jvXY4l85vWjfN+U5ERjiVPq98xKMNP6XSvxzaJ9K++fJwuzku+0Ei9NmZepMqOtKViPvbM1tqlJn1rJkTZSpmBKgqt6rFnPqzzDt5GEQy2ceC6F41rz9p2yaHIrIdLY+mnNacpvKxHRFDnZ8D1f+9raOSAZK50VOvnkNb3dkZYnPGGNBP3kT0a85z0Rz3texA1vuOFXbrSB1SVCGx3Zij+faSgxeFadTN264t2e2T0fT9Y3lzTXYqr3pMtmyYrL8rhZVbAXqWC9J2Hfx7ocBHxEHa5nZZUZy0eZt2JetfTlvH1zW1lmwpbN7en2tk5JY7XnNcuD29vbo/72jkBHoCOweQh0IrRJ2FJYhVNQin1QhBG4uFu50bncWdq4pped3tCHrIw7Hhtiy/KxXji464VTcO1y7XPVCyVYz7Weyt7rec9mPCP0RIYX4SpTqmAvOtZFKlhvxvj29Danzle5BsWqS7XqvIjDsKt8GZ/9yTkKoSlZ4HZetfRVHlPZN2Eowr3sw84oCCVSsX4ZXo/dBYPez45AR6Aj0BH4XwQ6EdokaWBJdQiPQuyALlLkQhakdnSQTqxpeUB2GV1xqFJsr5Scs1ImUnL0waG/ZSgB4sbFr9bZjBYdE0IlFlfscJ3adNG2tuP+PEzaOohb92e9Y12kgvV2YHBVfefU+arXoL3A+Qrx6GP1xlYJs/Jwt36VB79XqZ+9Lx2BjkBHoCPQEdgoAp0IbRTBic+XWYDykUxF6vCucBTWYocwM15UIT8HZWUXckCwpUSx2Mp5v9deew33UMKyMJ5UsQ7/OVQoZaQDezIIZSVshyf1S/iDeNKsPO0Q41gq6qxmXFbZbrVXx/V6TkVyHpNMn53V4OHhUKNCYizSPCoOGjrYDJM6Vrcej2e063IAuqzkrQaIjDWZ0jIxdi9CoS0/c4gZMdVPRNVh4+yne/UVzmUVaD/P6tV+DzdzlzUqWlXFc+55dvSrHisceA+z6nuraGdNhFp9Q8jgbW4dijZfxpekt6yU7ZCnnzsAql8OazrMLH45K2tnSF4pR/X43UOmHeqE9zz51UcH2eHvXngh71kZ+2Y3u9lwuJl3xTrwf3PrYtE31+bNOFn3zaU5KKuopyyX8ifMKwto1u8yn+pSJU76pw2YtOYLRuQi5cp71KbINWhd6r8+yvIFz5SZUsZyLdTvrT1IMNZnbbTmKUPb3GO9Z6HiVmV3P0PSyv6T3xYRckjZetC+e8oK9ykjE7fCfltHoCPQEegIdARWBoFOhLZoKsaIkAwgMpxQ7HhnZDqRelWqS8of74iMK5TLOtRM7D4PjIwq0j86a0S5TCVM2IeMNTxSsurIoCPTCLLFY5REiLKEjKlW7myLLCcyE6ktUV6UJtl2FImjTMqQItuJ80CyoJTEqiRC+pQZgihQ3iWrEiXWzymYlE3ZYtTskc2lRYQo58Zbj0efZcyh0PG4yS4k1ajDvs5gZSaXhz70obsyDMFVdh0hQLLvIGGyAcmeJGsMwqMPskdRZnn0MmUupd17WPkpiO6n6MIM3u5zVgg2sg1JiVoX4GsRIfMpPas2ZYkRUmW8dfrNkgj5Xd03WWMUkzPfMtGo1K0gH7JADmWzoqxL1eldCKe+qkqt8KRsTCpXG6NzXuaohTtcZM9C5syxOeWNJDdS7M6SX+NHwKQqRdaNQ/YqxM2zsmqRaT+XKtShbYq49SLbDqJuboRhSiOqrgXZ8m+yWMuy8bvUKdFH6wDhLd9lvSCD5h1J4M396Ec/OhgRpN1ldCiJK8IqHas1IbuXDD8qvpdESJ/gqT6GENisZl7LGGJGTuv3kqeSDMFNJqDWPMEMJjJXGYu+mV/rDekSEqbP1orxkF/Zxsr+yzA0RoT0QxYsc2GuFEQ2NnKknle/OgIdgY5AR6AjsLsh0InQFs3YGBFqFaRDhChcyA+lEmlBXig55eX8EeWJUkdJZAnPdKKULso9ZY9yiZi4l6In1KXMY09ppshRcLKaOZJAuUkLPPLBW0GpElZHcZMSlKKGdFDas24HazSl2kXJ1TfeJueGeGikt6W8Zw0Eln5kD/mYFfZFCRwbT1lAkNJH0aRAI1ZlQT8hfFlN+33ve98wFv1HEuq6FEgRZR6xQGaQNTUkKJTupYTrD/wdxIYVrwacWwXn6lDFcqx1PQg4kQGFYhG48iqf4+WR/rPum/vNc1mh3fwoLIiomRfyNFZ4UlhiyixluoU7koVsIZNlTQgezCnym+PI81SItrmSGtS5OmdVyJx+UtBzLBRw6VeFnmY63qyRgYS0ZFk9EDJp7nlSXPpev4t8e09ZOT3XaGKadS/KSvbW6Hnnnfd/6quY85JYvOMd79i1Tnh/UsYYQBCK1ntnyU05T4gQkoOwIJg8ZjyLyE6uTTKaBQ2taeF+PFVj/S/HrG/6y3AB4507dw6EiyFhd7nSY0aGdqckNen1ZeTxfVgkk9ZGnt2KeU1vszVqPdapqVt9yCQevhnkcjMuhg/f02UmvknPNKOXdaNt13ow8Jy5ZdzgxWbkGZOLsfduBm7rbTP76Fvje2hvuape5Jex0/eNrqB+1tSw6T0Jp62a/06EtgjpRYiQehN1Ne5WNy0IefF5cCjgFHSKe1nky4ZbVipWVbsmQrwQrcrTCIWwHhdLtYxwiEMmd6DgIU8SPrDup7LlfiFDrgyjQSCQJZZ6ynhJhMqq2PPOv4yNp8SXsoNYUQJZrlPxo/B53v95iyiuZWVybfigUPYoqcbJqu5engMfHV4Q57r8rlUlfFbBuVkKLW+CeUlSkO0IMaMgjxEhHwyEoO5brbSXhEctDHNOmeV1QWh4hGrsS0xbuCOZahfwggi5hEfWUZkiv/X78v9JeHLM9X3CIJ3BQuhcpbwbZ0uWfXiQdp4QXg1Y63f9rlnzV2NaV7JXFb4uNFkTIRiNyZg1sSiBLokQgobYvOxlLxvk1b5gXseIEAMJg4e9w1ha/a/HTEkx54ibVNTCQMfCaLdoa13oNfYG9WZyDc86R0k5tf8xGiDcDCJ3vOMdB2/cVl/6rWYJD3fuT9mHeX2b9exWj6P1PjgzUjCQ+YZNORvK2Gbt8mZPSUqznnEydJBvyTSW9Q7fbAY449yxY8euc7zrwSCJELkQDVHLRTnmsfeuB5fNeia93Vmc2Pd6I9dZZ501eOdFAGzmHrVo0imySz8h74jrwx/+8KEWlzpb5Z5Tjz0T9dDFEPRl4bQRjK8qz3YitEUzuQgRYvFj8aao5QacH+SyuywKPEaUcx4QFk7/T8UQCaFYWzCKkdnUU9GqPUKsyQgTi9xYZiweKAouJcImxbtCyRL2xTtSkoqyn2XFaMpXHr5uVcWeRYRY6MbGU+LLyqKfMORtKonQrD7zcPFupIeI0kxphQnCKTxMqFvia8y8FogIyx5l2wcnQ7WMs/QGzCJC5oc1nxfPJomE5hh48caIEFIg1W3dt1lEyJzxGjh/w3uDxLhK7FlZM8EH/GBZyxE5Fc7JY8UbKbzTJp3V0efJbz3X6RFiHYOFtnxkYEH5TE8Ma76wPaRC2FpJhHz4allGbii/SPEFF1wwrANkAWb1u8yfcL8WIakxLSvZl2RDAcGyT6UM+HdLxmArJG9RIlTPEy+NuUJ2jc86L71QvDnkypqlKNhXYDnW/3rMwlPJhXWkz8Jid7dr1posx0K2GXR4RF3CX4WKblfmv9pjXfZ1Xt9mPbsK8zfPANbqozVm/1oWSanfURtFloUTgwPPtDVYfhPWg4E+TZ3bsfcua1zLaEcfy+/1RtoUVeGbIrJlqrdl0ffZQ31/GXenJp2SudIeyqhMb3AOVQg4slbvOdkfuo8jAwzPDAXLxGnRMV8V7+9EaJNnlaLh7IyFgmBQ0igvlPWs0m1DtIgowBIcOPPjGYoWDwqrAeu7cKHysgGy1DsTQCmnPNq8nX9RA0RoHQWQkqpdKXwRGIuJskqxdN7Hh8TvvJNyyyrBal7XkNB/3hH3CdmidFGGhNiwELNSsJpS3MsqxqzUKhsLkbMhCWMyLvexSFPEtSPMi7XEu/U5w/j822Vs7muNByHhlaLkOdehT8KpJKEwPn8ovc7HCBuyASX+8NYf4+PR8B7nlZAfHyxEznspmJRcihSr+IMe9KBhQzOXzkzx3vjjXvNlzCzzLHUsPiyLwpXyqsfqnfDTFwRAf8xVmTDBz4wB2XL2x9zrf9k3GyaSw2JqnoSpUb4RZ/1ABoRDpsWNMqG/3mO8MHNGSBVwCpbx8ObVuMPUeR3zZr7JqfAM7ZKNWfJLoea5EUZIBs0b7HwkzI9q4pQE4Y3+jQghzs66kXWEGPFiVTWP/sAD+c+K2ynLsOH98jxckQGyL6Skfpd3WofCON3jbJFwOZ4z7zanKZv+zurniIdK9sYhSQHMrUHGCeQMcWAFRnid4atlTHij+Wq919nAUgbsKa15IivWljk3d/YUSoX1kPJK5nhnYW49WPcqoWf/WSmRf+Te/Gkjq78jiEIgyT8iycOWoT2bvI1Oaj4TgJB9BhCYZTIZ/c5ENEmEzJ05RH6FS5IN2DozaZ2mIQBBJd88BOSLnGYok5Bfxifv8zOha/YDyhcrfWloaPUv97X0oFtDvLsuHu3cB7zfmmJsQgAoT0KHvFdYrjkr+8ZA4h5jpmQl0a2frRVEcsnrlMk//N5ZTn2HUSZd0T/eQd4yclQndVkUnyQBZVKOMsGHOTIvpbJpLHDm0S4TDWVCH7LeShBTyod7zJM5zIRE+bz5tr9lFEUphBli6ZxdmfzH3knWzBtZKN+fz1Ni7fM8/RT1fL4mQpnIhcfWPJsLuI7Nrf2F7Oh/K4HJ2Hv1K8MnyVLu54iEtsyDdUI2/LtMYORnZSIbfRSmTR7103ckvTFkh+HK9yH3jZQ37XvOPmjPQgjSEJYGtta85vthBG+4u99ayGRIDJn6Za2aL9EX9APza63qizHoF3kmD36W4Wpj65YMMAr7lmbSKePQbrkvlGvMM74H9mnPeJ951l+yXO451luuKyHN9uY8O01/s9+3cDKfLawnbaJ76E2dCK3wxI9VE643ZB/v0vVrM7CAchG1KhVro65kPrXy9Lwq2y1IF6kYnZWRbRKtqzWe9AhR1nwEcuxpObFh+NhNcZGPVWtOnGvc5lUJnyVirbEuUm1d2+V8zKtO716k6G53u9uw8ef/YZYheNkGHGbJEUKB6B1xxBHDRg5ryjPihwxMkd95spIfNKQLQfFhpSDOs/C15rA1T4tWDK/na6ySfb0G63FOXWuzZGfePNUEWt8p2vpGqUwFCCm11uBD0ZyHbZ634vFblUuYK6MKgojsM6ZQjFhsETkKLYMMUpseO0SIYpYhJkgwJYzBQkhhqZRQ7BBjJFNYppBZRgJGJyGIlCb/RnIlxnjYwx42KK28cZQlz9f9S0NEJrhBXKwfnmj/to6MgYKLIGRGUEYBRipGKYTVOkujR9k3Y2AM4vHzfn2rny3DjyhvFHRGBeFWxqQ979C+MVl7SD7DAHLNQ86gwBiTxi/jXhQfcmmNGycFkGzpB8IOT+SV8acmQuYgPQhInz7Zx3gq7dcMgeRB6F2NP4VVFABjiDk074xQ/u1vkRbaY1gqvU72Z7LgfqSHckruKNcMO4gCIyTjBwMk/EsDmH3SvJA7l3lmVBANkNESfs7QmQltGHMYdhLXem5TNhh8GFN46etv3dh79dfeCkcKNNx528klww8jJ08oMs3Yml4s8+y9jLvI6AMf+MDB4JteOsZJpBO+FH/KvPXjfn/8znsp9MIFM+IE5vZ5RiS4CB2DZ3qgc155vK1lbSE/Bx100JAox9x7j3kn97791oo54HGHq3lizCFbvl9IE1mBv28X47Q1YM8YW7c1ESILvof1vmB8Of81EbL3wrS158wjQmpR1jhZry2sHbfo1zgCq0uEHLYXkrDPPhH77x9hIk86KeKKKyJ+9Vf7nHYEroRAK/TQDd2FfGVBoVj5uFEIWcZclDVWX4rOIhcFyabvQ095ZkHMrHvLrEi/3pCRRcbS752PAMWHnFAqhBnWWSXnt7B5d2S4CeUoM9hRnHm7KNNIO8UBGUAEM3SRhTgVaVblMny43FPKMCkeAsoaZdiZIQqcd8mgR6FrJabgmUKssn8U+pKo8q5QzhgpWKe1TelF1FiMKXfl+Tf9aYUYU5aNR9+RHN5f3gRe1Dw7Vz5bnsexfjPxivBgHv4884ageD9yYN2zgvPKGjuFvywKDtNF8SmTrfAAU+j1k6LsfZRiCn55laFxiBKFWNIPVn73IpNICqW2xh95pKDzEvNEZEIi0RqUac+Yn1Ie8t3eRUF3D2UVRrkP6kMr/LwkcGWIGoOEd5grZCfnlDKeiUzIDZKJgM6aW0TAhQQwtCCpZN2lvcz6qt/le0VkkL9MOEQxR1L0S1SE8fFaUehbGUwZHXwDENE6/J786vfRRx899Ms8WwNkR98SNzJun9dvmUERbd+nXIMIIU9lPa+l3NTnJcuQQaRHiLV1WiaRyXHbP8qkODz7yO28dVu+A75jcs+LXMqP9QVX19ieU8p6/Q0kQ+U53MRpDOvNCh9t7uiXXvq/uvrxx0ecdlrE+efLnBXx1KdGvOIVEf/1XxFf/nKEc77fMMpt3tdhfsurS4TOPTfizDNVII34Rpan2LEj4sILnY6eP7J+xx6DgE2McuaywTp06PJht+FQ9Fn4/G7W4eg9ATAWKZgIr6Nw+L+QPB+RrF81FQcfuTyIynrsYy2Ma5kkiPVP+BZrnY8x6x2FtV9bj0CG1rDQmud5nqOt7CE5Zt0XFkmZRSrISibDKBUJ/doIEaqT2ZTGljIBS5mhz/oo+8eDUlrsyTmLN8s6KzaiIdQTGWDdR+7GMjyWZy31rXXGYlZ2yJwn78rEK0KkkKJW8o8xo1O2UytpU/CpFdokhubRmcDMgjhGhISCuocCTbkWystajuBQ/Gv8Uz7y3GG2W+JUK6nlPWVClnwmM04uQoR4gZLoZBIXfRLOxROBxPJ6ICt14p+yP+kZ5FkQFZGGKYTPhbCZzzybVL7X2uGZSINWbQCAFQKc5zZrBT1JQ21IgItvxFi/W3JUGy7zHkSc96ae16lEKMs7ILBItjXFw6V/8K5LBuSY5q3bUl6s95KcjBlhs37kRolQuc4TpzGst3IvHt6Vuvoxx0QcdVTEs561RoDue981YvSa16z97IlPXHNybPO1ukTokksiFMk89dQI2UOA2YnQNotLf31HoCPQEVg9BJAMln2x/ayirNfC4lhiWVzF1LPWUlZ5tZIIZap9IT0UOc8xpLCgjnmEnKcT2iTMTMhOmbyDBb3lEaIUlf3jqaizozk7wGLNc8Uazrvg35Qriu0UIpSJdijDvCgZgilLZPZLSGV6Hso+CKnJxCuwy/vr5B8UOL/LJDFInLMRaUhhRV8Un1qhTWLoPUKU6vOxSWYzDItXSlgSrGDLAwCzVBZr/HkohEvKOkc+XN7pfRRlXiHhYKU8pNQLDUVaeQB5KDKpTp3wZCyJQekREhKIwAkFFN6V8yIjYyYyEZrmIte8RmNzi/hnmJ7zifU19l4ePGGi5lOYHGKAAJhDuJJv529hRr5qIjTLIyTcUsiocSFU1gtyhmh7J3KD8GWBZueK4CGsjZcs1yDji7mt53UKEYKfjLciHnjJGO+cLWUgHfMIiZpAUHlUZ63bco55uMbkvqyzhgiRGeOuvY5jRoaWR6hFhMiH8Lga6/LM9pbs3qmrP+IREcceG/HqV0c8/ekR97lPxJvfHPGYx0T89m+vRX11IjRhSk4/PeLssyNe9aqIN76xe4QmQNZv6Qh0BDoCexICFBJKjbNvFBzKj3AbZ14QF0qgQ+CSeSA9kmA4e8MbKuyG0sxbTBF2DsbvtEcpplRKSiKkx5kPygrrr99ROiSfcGaD4sYDxaPjHZRASrb2KSKUqrJ/dZgRhVT2T31mgafoIEbC7/yOAicUjTeJIun3lDtkxs/0zfkWipa+KtTNK07JpvS3nvW+rKvlOZZ31nKETvIPip2/4esdsEQkhS9R4iQzMQ44lKF+vPRT8UH4YI9IwMuhcH0qM3zW512EaZpjfRMSxkODIAj5osTyjAkD1obxUJh5ikr803Ml6Y0zckIekRHheJR1RMjzyI6zWxkKmkmDnI2SQKVMqkMBRRb0wTkbv6tTgvNewY/Sqv+SXuijZDbG7w9igLwaG++98SJlsG/Nrb4gCZInwZ2MGk85J633IigIF9lyIUCSBZgTZIzXhJcVSUeUyABDgfAyXiTngFJOrRHPkQnkRz+yVICELYwQwuMQZuM1RniZM7KLcMAWASELsOWl4s2xDoS1lvNqzSHCiJvfm0fyqxSAvxFj65mcMJSYe7/zDvJqnemfsQtpFVXiPJF9AxnTJrmbtW6tKWfI1IRCVD1by31ZZ03YpnHoD7kg5/ohrFCfEc7cc8gQXFwMGjxy+qs92JmLGicY61ON9ZTaXEv9XiQROvroNa/PCSesRXJxaKj79eEPr5Gjl7wk4oY3XOqr19PY6nqEdu5ciyu87LKIQw6J2G+/iBNPlKom4pRTIm5wg/WMtz/TEegIdAQ6AldBBCgL/iAy5TUv+UiZMINVl1JMWfPzWQkkFk20Mda/sq9lTZJ5iU9mTeF6EtqkwqWfFMB5yTPmJQRZFJ96PEgIxZEXoXV5P09UZvrLe5AYz1Eyy4QvLfzH5jixL+Wh7sN6Mc7yFIhEmYymbh/+LiS6THCyWe9dRgKXWTJpXspx5L3z1ue8eZ26lfH+8sAtUoy4XBP1vpLvrdfpRuR+1p4zL4lUicMY1lOx2tB95DZ1def6Tz5ZxWD1OSKe/WwHtyPOOCPiSU+K2GuvDb1qWQ+vLhFa1gj3sHbKatjizadUnV4Eos2otr3I+3eXe2UkYnVmVRS3PbXGwNj4Vgn39VZB34y5WyVcxsbnQ89S64Pp4P5mX+aH9VfYiT3AGZJF5C9T6bKos24vqjhs9vh6+1dtBMivRAHOcwi7yjpnV+1R99F1BDoC24VAJ0LbhXzEUDOFm5QLvQ6T0C1x2sI8uGunpH32DFe7cAdZhoRNeFZtA+70TJm7kSFn+xIPjFnq5rW/aCXmee2t5/f6wKUuXGbZaYBlKxJOICSGux1OlNGNXPNwHyuCu5F3jj2bVdC57rnxW/H7m/HeVpulvAs12cg1q6r3RtpFhIR4sCjmgeSp7a2nT2oCCWURciFEgmWZPCI0QqqEgdV1X/Qnf+ffzmUIZ1nWvjF1vP2+joDsYGQ3s2l1RDoCHYGOwGYi0InQZqI7p20KCqurVJUtxUR8t5hTcaJTM3plmleZkyiGZcrVZRChbF+MbRn7OhVG5E7MM4K2jP5MfW/rPjHjlNNlF4UU/+tw5jKVyFm4Z9Vph0nXMyfrwdDhzTxQmmm419PORp+p5X0j7ZFJ4RMI8rIzomVq2kWJ0KJ9QvDF3Tv7Yv3bP5wvcb4BQXeOAimq50z2pPJ3y943NjIv/dmOQEegI9AR6AhsFgKdCC2AbF2FmtIxVlU5K3CLYZYJxcVq77CjNMCss/5NGXfIVkyntniGWLkdWtS+ECupNB1OzArHshshT5Q1bTu4m9Wpx4gQ5ceFUJVV1OsK1Fm5umzTc3W1bQcDKd2tCuJin1tjNgbFBR1gdNBPyIP+OJQsHGfvvfceQsnKq650XhPC7FdWjJYWFC5lZWWF7hySlDnK7/1bXQX/z2rs3llXYx5rO/vXGjurupStDl8ao4OwJcnNNo3L4VDykX2jrCr8lxXjjWMM9xKjrDrNgurAqoOU+uHQa1YKHwuNqvujr8i5GHuZbrThQGqGp5Bh8wVvnkxjLJVq8zirunq5hrTpPfpQyiSCTC71w/28oc4B6IfDorPkPXHR5pRxOA9irbnfIV2yi0jkWsm5M27/dj+ylOvIczXOWe0817KDqgiNth3E9nyOWZtlxfOUX++HZfbJwd1cG/AtK9qXsiCkyIFl9XOkR/cecm5tkS1kx8FvntCMeSfHQvfK3+3cuXM4gO7wPZJUVrdPGUjsWkacBbbVfmtHoCPQEegIdAS2DYFOhCZCL4MKT4YMIbJ7SJ1KEZC1g1Kh5kNWdZbLXd0TGU6kMJW7H6GRXUWROkRHyArPgaJ5rK9i+v2eEkwBlVXFvZQ+ngX/5k1xj/drl6JHcXIOgMVZMT7eDQpx7RGiULFGy87j35Qj/dV/KWYp3RQ1ClvdJgWMQnTve9976JvQO5lY1EvQf31kffYzpE6Fae+oxywMUE0YNTL0l4Kb7VCmZDsprfFZ6RxWQsz0E/4lEZFmE8ESniXDDcWcN4ZCKOOO8WU2FhmdzBOiIGxQ1hYhhML8pI4tnzFeimDZtn6kFyurp9djl2JU6tUPfOADwxjV1MkzFkKk9E82H8rwGWecCaGNzAAAIABJREFUMYRG+lsokhA6ZEh2Hn+Q3RbutdcniZDUqTwBGfbHQ2RMMlhJ11kXwGz1xxjV3SDrcHH5t9pDlGqyLE0rgmKOyVxJhLL+h7UBYweejYPsIcD1GkJS9dt5AJmdyLfMXurUIO9IJVm3LmDv71nynrLBm+r5sXGQO3NlXTNGkLtMU2v98J4g+zIKIWxSL2sPuTBmXlprDB4lzuYxq93nWpYFiyxZX9omj86NmceseJ7yW8pYEiFjQlKQLzIFD3KlrcyklONOImQP2nfffQfMpWm1xyCRCBUihBhZB9Z9EqHyd9aQvkjfbPz6SSbNV42dPmXl9Inbab+tI9AR6Ah0BDoCK4FAJ0ITpoHCSNmRxtQfyhnrtJ8lMaIMlgSEMsySSgGkOFDyKF4IiJSVqXRRpCjwlBw/lyKTouPK8BQKCYUe2ZC6UmE0JILSg/hQZvyOYprF9VqhcZRzirj8/azDPFKU7wwDohBRZOs2KdbGrFgdpd44hcbxaFAQEQwpM6Vf1U/t+9MaMwUzi9EZM+u7dvJ8Byt19ocyC0PYwigrnZfeDUqdcWQKXARDyBbCQxFFIvWV1d892lGkrvScOcBubupnKI5l27wW6ZHK6umtsSN6ZcG9FDHnNqQ4hRmSiJzwkAkzq+VAu+ldqnFHCMmAi2Iq1S78sngkuVH7IdPsmi8eMOlGy+fIDyJZ9wchzf5T6rNInPmVSlS75qYVGjfmkUwZrtcQspSVxLPmSym7UspmnYmWbNbyXi7nMryrHgcC5GyYuhLO4ZELJCYLC6aHiDySDRgweMDKHBq751o4Iw/1WkYWyCYyysMrJTM5r+W3lDFjKUPqyBWZIQ+ZPtUcMmhknYg6hNKcpWzxPJYF/0qs6iKYsJP611gRMuMhX4wTLeyWWUR3wpY8ekt6aXm4kD379CpcmYCCHNpvGAr6tXUI+IZLHMQDzaA3NdR863r4f99UJ6XxPfUN9H1m5Fi1a1lrb6uTy6wajr0/W49AJ0ITMM9iVqlo5iPlOYmWEkdpSCLk95TVbEv4ClLRUoDT4p+KnDZYp+v3+9i7x6bIio9c+XfLI4QQCC9C3HhshK5RBDNPfY6p1aaPdyrGlLckQkJ/KIYUM/UXSmWK56c1Zt6wkiRomyLHcs/qXBaCqyudCx2sz91Q7oRo+cPzQTFOxbr0VJQKIaWtVNh5UVoKYt22om5J0ox1bOwlkSjPQY2duyj7loTYXI/hbo5lIHO5X6gS703KB+U5vQnpRaDgI6mZktXP1YBQA6XGdIxAmNMkCrBZhAiNyXApM601VMrKFHmfQoTKcZRngepzPAon8shZM56BnfoYQij9bb21cCZLPMbletU2IuM8FyzS2DFLxmoihKwh09YbQ0hLnpZJhBJ7bSYRIi9lFfoJ2+eW3kIZs0+of4Nk1kVLy87MShyx3k6rfE9WrClkNRPDwIzR47zzzgsFSRfJ4jfWlymJL/b0sMXEH1YMhQgo7+9WXOX82Lu8n+GJh3zKVcsyY5ZvL2+y9bhq1yJrb1bfRRvYO+kXWzVX24nlZuxD2zme3fHdnQhNmDXWb0SEAip8xIInvCy8lGGKDctjTUBaROjTn/70cJ+QGwrVFCKU1nQFwYSl+ajyKFDQeFRY2VNRmUWEKOWKtOmzcWS4TUJASaNQ120iUPpA8eKBSK+VgmcUDlZ9oTis4xkuxXKdRKgcM+UyFSyWHxZ/SqPiZ7JdlUq5cDU/Y5UWRlh7WTwvrCwrRusjhZMiqo/6lNnUvDexrokQ8sVrVD5jboUilm2rJJ6W76ye3hq7cLCWR8gYKNann3764KHJiuw8dS05GMO9ztZXE3VzzIOnerb58jHhdSMjpeI/1h/hji2PECUYaeOhoWAgA/pdWifHPELmBUGt15Dwzsw+p3ChORByWSf6gEVLNmt5n0KEyJzxwUeoaCpLiE2p5KcnmPfPvFFieNQQdud+xnAW2tciQtrm0RUapw3nbmr5LWWsJkKswdYshZr8WGP2Ae2lhTvxF1prfW7EI9QiQknya+yWnVxiwrY8ektdhb11Y50cYiPvK58lM+TF3L7lLW+5UmKYsgr9RonQrP5v1tiWhdFWtVMn5rEHubZCua7nwP4lwoBHeBFvVCnL6f22P64iEYLtlLU3Zf63cq6m9Gez7ulrdbOQXazdToQm4iUchMLGm8Iaq76GDx7FjXLC8uggNFLiDIWFjOhQ4lkIP/zhDw81ERyiF0YmPIJCgxBR/n0YWeyFL1EYXX5HqaaAufzeuRebKu+EmH0WP2d4KLU2SEo9D4uzDMgb6yMi4nyDM0v+LdRH2/paXpQo76jbRCwov97LPS9kxodeiJQxegfFC0bCy/SBUlmPmQKPkOiXCuXG6kySatOUPP1BLPJDQYnjOUNSKGXOwuifd7gn++sDIYQtq61TQCjoMHJ2gfUdjpQ3VmJzKEWr+XL+wc+cpSifcQ98y7bNdYYgwU3683rsvFDahTNSaB7y/AQlye+kJVb1nfIIN2dO9JlXz7jg7bA7edG3Fu5lyE9mCiOPxgof55/0FRkVUua9WUE+57zVH9W5EUr9J7vIvDlAnCn4SLKQI9jDlLIt1S1C4TJn7uHVdN6Hp47Mkz+ktFxD97nPfYbzPto3BiSTfFgL+ktxhBUcER6hjbPkHSEgny4EgVVx1jjcp10yQO7MAW+L0BlzoD9kwMdKH6wxRMC/9QN+xlXirPo3YguDXMssnGTL+K07JNUaYkBxlnCWjDEGZJ+sW33kRbPfWG/eV3p1E39yB39Ei9yTU55P5NV4rTnzmWstjSB+Z4/huWDFtj6tLW2RSWvRPNTYleti4pa69NvKRB7WjXmCUyZc4YHnubYeyYU5gh95tjYoqkJ3nXOsa9cwjFiH8DL3PIEuoZNk17u172+eXKG45N78+RY4d4k422esLwkveIwQam1m0hL7ab7fO4RyeZ/3kKN8p76W/S/Pe9Vj8zvtCA3TDgzKJCD2B+PLhDvlxNTJT6wr9zEO8rwh5ImV/nmHNZiV7MuEJX7nu0Fe9QdWxq5/3u//jHVJElsJT7TrHvt3iV89x8bAe1riL2LAZR/PvgiTLpPSGIMQWJ6jOomNEGReCni5Escp8mWcZAsRImspq/D1PmOu2zFHY0TItzSjArTHyOL/nklZyHksk/6QdXu1/mTyJfMH1yxE67lyTvK7USbBqZMpja29UpZSPqwF3yXfa8+V/c/kTRnVYJ8yF7lOtJf9hmXOX7ZdyncmrSFz5ND6NWeiUrL/7k8ZFXJor2c0NH5XjqtcH/WaqLHIvmSCGeNsYWfc9VrVH+vKt7ycq6Vvlr3BKyHQidACArHeisEWtUVh87LhrTdcoayYnZXPLbr8cNgM51kabQKUOwfUW/ca41ibWQHaRpDV18HXwmXWmMtK0uX7WoUbvcuGZtPwHBJaW9RsUpSbcjywcn955mjeVLeeabVdtrMemVi0gvcY7mU/WtXGp75n6n3lXFNGfFhgvog3oIVX/kxb2vQxbK2RWbI5b25bvydX5CblrtW3spr3WGXvRfBr9WOWjI31CU5Ta4vViu3YPrHIOGrs1oP/Mp9JzxiibR3zVDPeUPIQdYRVwg/7CEMT5SWJBNLyute9blAQkUWEmhGgTC6CKDLCUPIRdx7CDG2muDBmIIuMXsKOJbEQClkTIT9nZJEcA1lj/GA8QZQZx7zTe0QNuIf3gqGLYYAn0zPOX7qmEiGEFgljGJANkHGBsYzcGasoA2SO8Ur/nGHLK5OfWO+UUufiKKJIPsUbGYcdYgJfWMOGQYb3E+48M+YDdu5BzH1jGHqQVeNmANE3JDuV0Ex4gtAwVFgLnq/xc389x+SAsaEmQpKA8Kboi+8gD6x/6zPDjHfoHxz0x9i8z7yQCYYf/2dY8A5YzZMvSr/i2owSjDv2EfPteXPhd2TKnJRySp6QMf0lB6VHiCGRTGQiI8YKYzCXiHS5J5MxF0Op93s3ow65FR3C2AFDBDHnkiHNOWLGF55n33vypu8MvQwl9hH9tTbIUb32yrBU6438wcqcwNH6IevaNwdknpHY3/QHpIShgqEYhgzOIke0xchJfhisrGk/L+WbwYkhFq4IBXlkeCbHIgvImz2UvBk/ObYv+PYwPDPgIWyt9WF/GcOCcRS22mIoZjBnOGjdby07M16uY2fLzV3OlfUxT6db5j66p7a1ukToU5+KOO64iH32idh/f6a3iD/8w4hPfzriyCMj7nWv3WbOLGpWMNmjtvOivLBA64sFupnXqox5M8fY2+4IdARWAwEKHm8dxYy3IZVH1nbhjKy8lOhMuEKJp0RRCilKFH4eQMpdJp6pzxdRyCnAFCpKtvBGiov06RR7GSjL8DeKmHfmmSC/cxYSQUPAKZ48dC5KsHZZpSmGFCoKLCXNRRHmCdTfVGyz/xTf8uJFyN8xwFEsKZ68zwxhwjYp0SzhyBqlVxp/72CA4KlML3aGWmY4VolzJgOiNFKQJe7QF8obhVJ75Tk2bfkGUoYp9XChwPu/rJEiCVjsy6vEMyMCKKrmKvEbm+Maf98kffB3Jg5BHhBXXlekgCWeAosMkQX36oOr7Lsx8lIgRfPkCyY8tdkWry4Pgf8joN7P08Rj1JLTFhHyszzDSA55IREXP0eurAGXcGNnC/UR0WUYZFiT0IWSz3MspN3YzQHSzGtpbso1knKUiWyMBzFEnBC51tor1w/SJRJEZEEmq9AnZM98wggeIh2MoQyN078nPelJw7xYJ7BHLjJpFHltyfed73znXfuAvmjT+K0HxAcuxpmeWv9mZEXOJFoy5tb68HuG5BoL40DGyLb+ad+6gjvC1cLOuinXMXJUztWihsaV2I0vvTTipJPUXIk4/vgIHlR/P/nJEfvtF8Ez+6UvRey1V8QxxzjovO3dXl0idO65EWeeuQbg9a8f8e53R9z0pvzdEZdfvvbz3eCyYdhkWVSc6dkfqduGy8Zo42PZYrnZzFCWVRnzNsDcX9kR6AhsAwKl4lSHE7H883YJbRJiWyt5lDAKINLCQMRiba+uiRDLNyu08EDhjzIOUiiFtyA0SgvMI0KpZIKIQsY6TQGmHFMqWfgpaXkmE8nYCBFiaadY2vOF41JuEQjeGkTGmJBH1nmkjuJXJnNoEaEcA2KSxIwVG8GjPCIZWZi4xMO7U6mHLfJJAUeYeBhY/OvvUk2EUnFOxRx+FM/WHLeIUGJZkkXvzjGV1veSvHiu7Hsq7aI8pshX2VY5p7lUysRAtZyOEaE8w4jMwFtfeE540ngtXLwlPB88lsiduUc4eegQaueOEVgybS7J4iwilIR4bDxjZ4R42s4999yBzLgQfH2cQoQYANxnvZDNJE7ayfe15Fvobz1nOf/6n0aKkgiZ/9xL3NtaH9YmwlNjQc/jCSLP5d5Rr6FarkoiRE8r54r3bb0RRNuwDf/vK3fsiJDZ1rk8iZ04L44+OkII/TOfGaGupRBrhp7v/d5t7aqXry4RuuSSCIVITz01gsVL/ZjPfS7ihS9cAxAp6ldHoCPQEegI7PEI8KKUiTwodhQSoSdnn332EF5D4U0rMKU8sx6yxlOoWXqdo0xPQyvjHKVX2BQLLyWTpZoC7xlkoCZCvDyZAKb8XRIh/cx6dMK0WPBLrwtyQbFl9XauhSfHWBGGVtbGVA7zd9rLWnEUSYojyzxsEDhhdlkfipIq3NJ9pYLu/6VHKBVlz+sXxZ43gcLt/xRMv0uPUKlYl4qp+/UNqWQJ5ymorzEiJPNazhOPSmuOEaES/5osJ0ZZR0ySGHhlFi+Ke+kRyr6z7KdHiJI6T76EPtYeIRk74c4DSBaFU/E4tuR0jAjBKkMeM1lSXc+Lx0kUiPN9ahXCm1fFuHgGkSdEw88RDN4k4YP6wVvHIEAueL9KOSjHo/3W2ivr3fEY8X4gXmRYGCoPpVA+Z7e0T16yVmA5V9pG4pAPoXrIs35rDxnkUcyMo6V8M/qOEaExjxBMrWeePvLZWh/60MLCujQGnqhcQ9pAAsew876UQ/2t50qbwnsZKlpHB1Z24x8jQv/zPxF+97znRahTyDv0gz+47cNYXSKU0Jx+esTZZ6+Fyb3ylWuE6BrXiLj1rbcdvN6BjkBHoCPQEdh+BJwRohhTJiiyPBtCppyloODx2EheQCET1qKoMSWMB4ZF3c+dk6B0yOootIXCVhchFrZCUWLRRmC0QWkT0iWsytkEij/lkZJLaeJ90Q/Kr98JRaMcsQQ7u6A/zo/wMPk/xRrBohxSAvXD+RzncIxB6J7SB8ar/xROZyby7GSev8nfIXeiASh3wuFkkuQRoKTxBrHMG69wPO8qa0Jl8g2hRzCkREvUYJz6YpzIGqs3IuHskFApXgZKtOclXPEcb0Na9oWZIZISrgjtovDBq7wy4Yn3eQ8iizDxCrgXRnDVN1b6eo6FPFIy4Q8jGPNW6Qvl39xRrp0/SgLinBDygBjz0CEo5hqm3ie064ADDhjOnpCVTPgzS76c9WLpF0rm3Qg25d3P9JFHS1uU6LIdyjMPBfnwbueREE2k1Pt5+4Q6mksyaJ7ry7y4VyQKkkBG/R/hgSUyxBvqWUl2hOwhGhKmOAtmfmDiHJc5d4bO7xMbsqxf1kS99vRVMgNXkhnEn+eR58Sagb8QRPfJEGu8npOGHpGFx3vf+95hrUjMwXOKOJlTa8gayHTbpXx7ThgqeYOfObMGnPuBM6ODd/CKIe28OXDh5eRdMx7rorU+YKTfLSz0n4zon7A4cy0cz7pq3W/u4Zn7kDEj2jlX1pDf+xmyuttcY0Toutdd8wI95zkYp4xgEXvvve3DWl0itHNnxPnn801GHHJIxAc+IE1XxE1uEuEw51Oesu3g9Q50BDoCHYGOwGogQDGi+CEolNmMry8TibC+Z6KXzPyWltZMSmI0nmkVPc13ZNuZen0sYUj5vnkotRKeeCaTWPACIXkZPlb3v2y/9bsySU1975REO/P6n/2Em3mYcr6Bgkzhdr5qI9fYHC+C/yLJQsq+TpWvFkkpk7WMtTMLF8QmQ95mhbu3kpuMJfrJfmRCnCnFf8fWXtn3VjKisg9kG3lA6K0r/0bWy1p82htLhDQm3/PkKr2OyDZyXnteFpWLRRMo1Wu1nitY8DzuNiFyX/vamqfH2aBTTlk7ynLEERGHHiq+dM2pceMbR1ztalIhR1zzmvOmaNN/v7pEaNOHPv0FNgZWAJYtTB/Dry/CLHSB9Ups6jw3ZlYaZ6ETlz7v/uyDg4Oshq0+TB9Rv7MjsD4EbNIOh0+V8/W9pf3UKq4BH2WhNazVrH8O2W7W5QPLos17sarV5Tdr7L3dqxYCZFnoldA1Hhnnq/q1GAL2Yt7DLOex2NP97kRgmfW9Oqq7JwKdCE2YNwqYsAaH2CyarJlSPorYnHzyyYOSOKVy+KL3z+oD1zAXMTe9UIFlX5S90hK5rPbnWVOnvGcZbXjPsjAUqmD+ue+FM/hDORZrLIxADDq3eysefsp4t+ueskI7y5mwlSlyvsz+TlmH7qFksSZuxWVtyN4kzavwnjqD17L74DyEMx5CdzZaVNEeJGuWLJLCL/rVEdgqBISmCQ8jy8Ku+rUYArwf1i5dpK5vt1hLe/bdjNu+YwxMwkvpT1v17dizkV+t0XciNHE+ysOBLSKkmUUtC4veP9YHip/YVjHD66ktMgsCG27G2G5U8SrfgxgYj/jr9ebJX0Yb2adlYugjL6ZZ3LGDsq46c8xEsVuJ22qcya0PiFjuRWoILWMws9ahcwliw8Vvtw66L+P9rTYyq1GZzWiz3pVyJNa+PIy83vfxSPvwj+1p6223P9cR6Ah0BDoCHYHdAYFOhCbOUq2AIQi8P2V166yZ4BAmD0pWjPaKrFBM4VYrQChcTYSyIrGDg7Li5OHXrKQsHEkoQe2VYtn1O/d7zkE7Fg5pOGWK4ZHQJqu+fP7+jTi5sm5D1h2oK0rLWJSHLR3YdaivLmiqnUWrVL/hDW8YsgVlbn/9WaRf3lm24YBvhheWFcmFENUV0DMskRKf1cFLDIVpwNMFF0oiq7lUmuYcrv4/Fs7YUoxbRKiuWi3cMVOfwtifrL4udllfjE3MtHhwZITMkCf3ZqXxjKn2fz83Z56TrjblL6uW8+yYc2Eq5LWeW7jUOCsaKfXuvArt+tUi5vVayL60ZDaJ1rw1YFwOvbIwI+4OBxsXzISslhXHW0s+q68nnvptzoS9kS0/14dyTed61W8kyMHb0iPUqkAuo5DzGLMq25e45TsYORT+tK9k2mUphOuq5vW+ZKxj+4F+IEKe0e8M8+N1cojb2jFmGFoT+uxAtCxrZCn3j90mdn3iXt9v6wh0BDoCHYE9B4FOhCbOdUmEkAtpWOXdlwWG1V/mFgRFSkwFtCgKKoELp3Nl5WUKNgu7n8takqlFFfpTHRnp4ElAXmQ8Ud3auSDkSlpSlb1rIuRZ1YllGJE5RaYT75YRhhLH9StLCoVGmzIEydoi8wuFj4udsivbj75R+I1HVhkK0SwiRAFVdwPZ0EfjojxJL6q/rTb33XffXcq1dyMO+r9Iv8o2kKmSCGVFclmChF9QiDPbECVO3/xfBhp95dmQrSUxlMmFV4FiTSmVVUrWFvMiLMzfcB7zOhiPuVADAGFyUYphg0zyrCEgWbWask9593/KZ1Zcp5zyLD3oQQ8a5kOWJjIjtE6YnWw+7oehUDzjdZaNUo5swIWHxJjhIINSyp8MQLL36BPPgmw6cCkzRmW/W0QIBmL7vV8b5J6SbE2U/UIOysxbOe66L8JKa5lF+hEH8zRvDbSIkGxI0svCVduwkx0KHuWFCNT9Nj4kyHq5053uNGRUIssICVxlXSLfQuLsDfC0LksiZA8gU4iCULZzzjlnyPwllW1d2b6FG5KTFdPNLzJHTrSJfAmFlWlMimg4G2+9L5G31n4AW+2Rc+tOJqUs1OmMo/H4nbTIOS/IOFycaXzAAx4w7CtZv2PiNtpv6wh0BDoCHYGOwEoh0InQxOkoiVBZRZuS6KB0XaGYckX5EXsvZEeNAMos5YZyQRHJQm6Ik5SL0lBKtek8UhZAlX41K0CPhQW1it4pHEjp87vMpY+wZb0Byi/lUipWSixvUatmAlJQ5sCnyKpg7ZJNhlXauPQRMUAevIPiVlfmLnP6twrtUbym9su7ZoUWlhXNs8q5Mar/gQwgOBRThMK9vCg5TjUK/JuHStpLRMUBdQoopZLiKJxoIx6huu/kB5mEG2LBQ+PdyAlZQril9SUjZMP/eWSyUroUtpRr8kZZdRmf/8sqNCZ/iC+F3rNjV93XsSKJ8G31qySMZG2sLy2ZRSyQuXoNWHc8F2UFdYr9WM0N5Ji3CDGQ8KSUYVjDv8azXi857iyol9XMx0Ljcl1mRfGxmijGUeNGLs2NbFoKYaaHEmEdq0kxa19qYZvV1s07IgQDuCBlSA8jiZTI+WwSQ0Q7C1pmfZmJ22i/rSPQEegIdAQ6AiuFQCdCE6ejJCF1FW2KUE2EMsc96/gFF1wwkIL6TEUqRpQQZCKJQHYpPQsUjzve8Y5XKspWxvTPqv5dVvNOxS4rH1PAnDXgHXFNIULelSFYwqiE1jhkSBGnWGWlZxXXEYlWmzWJqSuOT+nXFCJUVgvXP6E9lFhW86w0n6GGLSJUKnnCht7znvcM3hdKIEW19iyU81ZWzPbzeo7gQrnNhANkgdKJlEi4gHT542fqb1BO1fngyePlSOW0TC2aBQp5YJA/FcSF/nnXLPmbl/RgKhHSz1a/yiU2pS+lPCBovGv1GoATT0tWUIdDS9YzqUDir/CeBBalDDM8II1Z+DL7W1dJr9er+XHQex4RahWjZBBJGWEQqXHLd9d7wqwq5VP2pXqtlYULEW5GGkkfeCX1j7c311HZ506EJn44+m0dgY5AR6AjsNIIdCI0cXpKIlRW0aZUp6JAQc1/U2QorTwIQprOOuusIRRNyFtWrk4lIz1CzgAItaHgsa4Lf1E4Lyspq4ZMka9D49ZLhHiEsjK4Mx9JWiiXWZldCFppga7hSku70CHWeEq8/uonS3urTV6fMa8CgjOlX3UbdcKFsn2eG+QPvrwGWQlcWFH2bx4REh6EYDgfJARQCnOhSa36G1POCCnUx/OT3hjKJ2JkPlj2FU8jS8KVhEPyouirsCT/Fq7oWR6iMlOa31HQFYxE2hAiXphZ8pdEaKwOw1QiRGbH+pVyM6UvpbJ+q1vdavBazlsD2i+JC7m1lnhQeNYUyRNmqK06Y98Yns7ntLyYuV55Bq0N822t12eEZq3LklQg/jVu+qvtfAfDivlRd0RoZJKrRfelMSLEI410H3bYYYPhxrvJZHqtyUgnQhM/Fv22jkBHoCPQEdhtEOhEaMJUUfZ5FBAgISws7wiQWH/VkCn/lCxeBmSHUiRen7JCIVX0jFKG2Ah9o3SLsWeBdr7HuROKPAXHeRTenrvc5S5DKkfnPoQ6HXzwwcMBdZZjcfms5JRcirifpXVaxe6TTjppaFeYFVLDsktxZ+WlUAp3E9bj7AWLuXcKaeOVUmGasiUlMMWfRdr5DecdWL/dU9cw4qkQwoW0OQPhQPlDH/rQQXFqtUnZd8YCOdGmcCX/XqRfdRvCnlRiz4vyntWinQPyB77mBcmgEDsXRJGEJZJkrPrjjMQJJ5wwVPt2r/Foz7MqVMPNWQ3hWZR/92YxO3ONoOgf5RLewowo24iJZBbCvFTJRpIpyypO8zbx+qSXyf1kjCcE9rLrIU7O5FCIPSvZBGJESTa3zvc43+XfQipT4ReaWcufkCv4qBxO/hAHfSV3GQ6YWPKY5FyRZ140eJIvoZJkT/gWgogMtPqVbbX64lnja8ksgoAIzloD2TbiYuzCFo0drs5GZbV4hFH4W324v4UnuUWUjY18ki/4I8TmBObkhawgYPpoPyAvklO4yJbnYWt/gJsq6fYQz8AamsHxAAAgAElEQVQL1jyqiEaNm/Nenrc+vU8/yIuf2RvsA84QeVafkCeyV+5L1jfDgtDOej/Qd95gck4+jM8aJNP2A+sC6bvwwguH9W3OvVt4qT6ZG8+S/zHv6ITttd/SEegIdAQ6Ah2BbUOgE6F1Qt+qou1nlCxWV/H1dQauVnXn8vVjFYnzXRS8sYrnU4aRFnPKl0PoCE2Z/hhpyorsZWXw/Hld4XlK38fa9GxW/aa8s7wv2q+yjRrrWdWi11PB27vqyu/LqFkzVrW6rN00hv/Ys2PV1OfJXx7OR5yR4fJadoX2eX2p5XnqGjAn9RqZWnF80QriKQ+MGNbNrPUxZX223r+eKuWMI87vlWt4yvvds+i8TG2339cR6Ah0BDoCHYFVRGB1iZAD+ccdF7HPPhH77x/xla9E+NlHPhLxohdF3OY2q4jnSvepPvOwKp3djH4tWqNpVbDYrn7wejonw5Oy7FpU2zWm/t6OQEegI9AR6Ah0BLYQgUsvjTjppIgrrog4/vgIpRb8/eQnR/zwD0f86Z9GvPzlES9+ccTee29hx8ZftbpE6NxzI848cw3A610v4pOflKYs4lnPinjKUyLueteVAHB36YRwPvVf3vSmNw3nDqR2duB5u6/N6Jf6OkK0hG31atHbPcP9/R2BjkBHoCPQEegI7DEI7NgRceGFMnAJ/Yk48siIo4+OOOCACETpUY+KeMlLOhGaKxCXXBJx0UURp54acdvbRjzmMRHvfe8aeM98ZsQ97zm3iX5DR6Aj0BHoCHQEOgIdgY5AR6AjsEUIdCK0ZKBPPz3i7LMjXvWqNY+QAqWf/ewa0+xXR6Aj0BHoCHQEOgIdgY5AR6AjsBoIdCK0pHnYuTPi/PMjLrss4id+IuLDH4648Y3XfnbUURG3v/2SXtSb6Qh0BDoCHYGOQEegI9AR6Ah0BDaEwNe+FnHiiWtng045JeLyyyOOOCLi0EMjHve4tbP+P/3Ta2f973e/iKtdbUOvW8bDq3tGaBmj6210BDoCHYGOQEegI9AR6Ah0BDoCHYEGAp0IdbHoCHQEOgIdgY5AR6Aj0BHoCHQE9jgEOhHa46a8D7gj0BHoCHQEOgIdgY5AR6Aj0BHoRGiCDFwq3V+/4ju+4zs6Ch2BjkBHoCPQEegIdAQ6Ah2BqwQCnQhNmMbXv/718dGPfnTCnVfdW25zm9vEMcccc9UdYB9ZR6Aj0BHoCHQEOgIdgY7AHoVAJ0J71HT3wXYEOgIdgY5AR6Aj0BHoCHQEOgIQ6ESoy0FHoCPQEegIdAQ6Ah2BjkBHoCOwxyHQidAeN+V9wB2BjkBHoCPQEegIdAQ6Ah2BjkAnQl0GOgIdgY5AR6Aj0BHoCHQEOgIdgT0OgU6E1jnlX/7yl+M//uM/4lu+5VviOte5zjpbmf/Yf/7nfw43fdM3fdP8m0PR3k/Fn/3Zn8X97ne/uPnNbx5f+cpX4r3vfW/813/9V/zET/xEXOMa15jZzhVXXBH/8i//Ete61rXiete73q57jVcbN7zhDePqV7/6pL64adH+1w0v2p+LLroo3vnOd8YP/dAPxQ/8wA9M7mfe6H3//u//Pszrohd83ve+98XFF18cP/mTPznIhfH/27/9266mYHf9618/rnnNay7a/ML3f+lLXxqwuOlNbxo/8iM/0nz+a1/7Wnz1q18dflf3rcaivFf/b3CDG8TV1lkVeiM4zwJiypjL58v18l3f9V2DjH/wgx+80hwuDPw3Htio7Gtmljx//etfD3NCzhadhyl9a717s+ZtvRj35zoCHYGOQEegI7ARBFaXCH3qUxHHHRexzz4R++8fcb/7RXzucxE///MRL3hBxN57b2TcCz1LOTrttNPibne726Bc/+mf/ml87GMfi/vc5z7x0pe+NJ797GcHJWozrje/+c3xr//6r3H44YdPIiBf/OIX4zGPeUw861nPGvrr+p3f+Z34y7/8y3jRi140l1D993//d7z97W+P1772tXHqqafGt33btw1k6olPfGL82I/9WPzUT/3UQkr8ov2vMVy0PxTDJz/5yXH/+99/IH6LXn/3d38Xv/mbvxlPfepTh7Evev35n/95vOxlL4vXve51A2mkcL7kJS+Jv//7v4/jjjsuTjrppDjssMN2zc2i7S96/3Of+9yB0MKkdZnb448/fiA1P/MzPzPMOwJ9xBFHxD/+4z9eCYu8Vxr1e97znvGqV71qkP/1yP5GcZ6Fw7wxl8+W68V4rTUZEl/xilfsmsNFMc/758k+UvGBD3wgLrjggvDvz3zmM/HgBz847njHO+4iNrPk+ZJLLhlkzVzd4ha3WKib8/qmsda7c96e8pSnDDKN1N/udrdb6N395o5AR6Aj0BG4iiKg3MxJJ0VccUXE8cdHfOITa3/TQe5854iXvnRt4J//fMQJJ0Ssw+i8bORWlwide27EmWeuAXj960f8x39EPO1pEe9+d8TOnVtKhC688MIhdTTic+SRRw7Kx3d/93fHz/7szw4kgRJDYadwpnXdv3mM0lKbXiP38hBQIFjgeR9cyJY2XNe97nWHdnlleIL+53/+Z7D6Ukzcn14Z/3dl257/9Kc/PfT1Oc95zpWIECs3RZxy7136+c3f/M2Dh8i/9Se9Tr/7u78bT3rSk+K3f/u3B/LzoQ99KH76p386TjzxxIFc1P3wXmPSb22Uv/c7/b/2ta89/Nz7jIHibYzuz/f6PeJQexrm9afEFOaU/h//8R+P//f//t8uDBNz7/IO704cy//D0+/MX85dPT73s8Ybh/YSf/0/55xzQrr1JELaSyL6ghe8YMAAFnDINjxPFvwu31tj7F3u0Tc4w9TPSplL3HjvEteSFNSyl5tJeU8qvwceeGA85CEP+T9Y5L2Pfexj4xd+4Rfi53/+5+OWt7zlhnHWZ1fphcz+pedjnuzkWqjHzMOZslluoPV6YeSA64c//OH49V//9WGdJ8lL+TH3pWe07nf5f/fm2k3PZvbDu1/96lcPa/Qe97jHIGvm9thjj4373ve+cfDBBw/7yj//8z/HM5/5zDjkkEOGtee5lBNj8T5tko30PlrLZT89U8tr9s0eQI5a+1T9bu/TJ/00F/r6qEc9astI/bI/fr29jkBHoCPQEdgEBHbsiLjwwojnPjdCxMmRR0YcfXQEo9nZZ0fsu2+EcixI0RY6NcZGurpE6JJLxIVEnHpqxG1vG6GY5xe+EPH2t0e85CVbCl4qwpQNyiYLLissJYYyQMl42tOeNiiFiq/yKFDEX/ziF8cv/uIvxnnnnRcPetCDYr/99ovXvOY1gzX9jDPOGH73K7/yK4MV+g53uMOgUFLCeG5e/vKXxwEHHDB4n25yk5sMz2j39re//UBgvvVbv3VQdlhl73rXuw5WbG267xnPeMZgrS89Qm95y1viEY94xODZ8l7Kov5+//d//3DvL/3SL+1S+t74xjfGX/zFXwxK3K/92q/FG97whkHBR4ZudKMbDf/WJ6EzPEXeR3kTFsZj9Hu/93tDP13CxHgQKJkwYvH+67/+62EM+++/f7znPe8ZMHnrW986/AwpMyZeiiRIs/pz97vf/UqYIoCehT9SxEOjf8b8sIc9bLCcn3XWWXHb29423v3udw/E9h3veMfw/3e9613DOPRFnxAlVncY3Pve947f+q3fiuc///mDhwfhNKdnn3324D3wHgqlP8LRaiL0pje9aegTUq0vPHY8AMia3/HGfPzjHx/ec7Ob3exKGPPwIR36Y655I8ndr/7qr+6SOX07+eSTA2kkC8ZARv2NXJj7UvZOOOGEQZZdtQcFATaeH/3RH42dO3fuwiLv/dznPjfIgeuXf/mXh3esF2dkQ9/J6vvf//5BVh7/+Mfv2q+sLRjPkh0yVK4Fa8iYySIP3KGHHjoQm6c//elxZxapiPibv/mbK60Xc/xHf/RHceMb33gIq7QurQ+yB3syjRzyljEowNo6ECJ4/vnnD+vX/pD/Nwf/9E//NLTX6of+kkNtkT8y/1d/9VeDPPzxH//xMCc8smQGgSanZJQnx5q1pzDMwI/8fe/3fu9AUIyx7CdZRbhKeX3hC18YO3bsGOZwr732GtZLvU/ZE8p3I2H2gz/4gz+IM888M7ShXw9/+MPjB3/wB5sEdhM+r73JjkBHoCPQEVh1BMaI0AEHRHz962t6vbD6n/mZtb+3+VpdIpTAnH56xDvfGXH3u0f8679GnHZaxBOeEPGoR0Vc+9rbBh9yRHGiDFC2KBasoxRhysnjHve4QRn2RzFWvxdCcvnll8dd7nKXgUQgBbwFlCjK2mc/+9ldVnZKEUWWkvyFL3xhUG5+7ud+blB+KVm8HpRbivq3f/u3D+/44R/+4cG6PBYahyRQwJEHlmRhLpQpShmlJ68kUcYhJE9fKXgs6/pAgaesIRJCo5AoCjoF9m//9m939ZNSTzHXf6Fq7qO0UbQpqvkzY6KoUv6QIe0gHPsIi4zYRepa/fF7luvE1Di8Q9sUPYojRQ9xOOiggway5ryM37Pye2f+H3EyViRBfxAPFnAYmw998vM//MM/HPrPIwhr/UUWEVjPl6Fx+pceIaRBKBQvG5JcYlDiUmNsPoxBnynDcKS4+3kpc0ipdyNV+uFe3rz0spQ4kb1b3epWTSKkv+YWAaBEJxYlaXrCE54whITyPlDe14vzUUcdNawfCju5QkB+4zd+40rhdkjLmOyYV1jkWkCknPsxd+afYcJaOeWUUwZiYg24vIdholwvCDpZRYRyDq1ba9p6v9Od7rQLf+8l+7ykjAIIP8Kd/+cxQRi01+oHsqtdBJBM8LBZBwgHkrXvvvsOnsOjjz566H/KLiLGq0t2kXb7jzEhQjk/ZT9LuUp5tQe0xpr7lLWM9OS7yzBTc2F9WAvPe97zukdo275A/cUdgY5AR2BFERgjQve4B4VoLWwOKbrJTYSBbPsgVpcICX87//yIyy6LOOSQiAMPjPjkJyMOPzzila+M2G+/bQEPaeCloUC5KGiUFFZdSqnft4gQpeh7vud7BjJBccmkBRRxiktaXCmXFCNKkXdQSilTvBlCcihfFC99oJAgC5QWih1CJUnCGBHSJiUIWdh7770H5YsCRZFkuXZpizeKoswD9ba3vW34m7dCP5AwlnvkAckzVhdi9Cd/8ieDMojM6CfiRwmfQoTgABcH+yn0+kqRn9cf76bsJqbluQYKKC+ZtvQrlUnKJ++WuWJBz/9rKxW9VP5Z0pEQFnnkBX4tIuRsDaVUX8aIEKJE+ZXMAkGhrLcIYo3xGBGi5JYyBzfvMF8Z0pXenhqncvGUHiEeGHPHG8cjhKC0iBDlnGySBR4PHsf14IwI8S4gQ9YGDMk1Gc9rHhHS/1wLJVkz/54lG6effvpAhKzXJEL1emmRA/3SF0YK9/ujDUSIPFg75DRDUvP/SYCTCNX9IOdkBdHmpUTgGA2sc8lNzN9ll102nFUriZD3W7cu55t4cmoiVPZzUSJknzKe8t2dCG3Lp6a/tCPQEegI7H4IOLJx4olrZ4NOOSXi8ssjjjgi4tBDI+5zn4hHPnLNsSF0jv644PnWzQBkdYnQZox2CW1SZCnVzgg51CyEjOWUFZfyINuYkBkH4lmTKUYIAmIhFImyKt6foskzw6pK8eAtcFbEWR7WawoopZRiS5livRb6Iozu1re+9aCYseAiNZQmYTms0fe6172GcCZZy3gWkBIKKyWL10lWLR4M1mbkiRLG85RnBCiDfk7Z834KpPAdVnpeEaTtk5/85ECghPY4NC0Rg/594hOfGIgSa7V+snrzEOn/Ax/4wEFxRPSE1zj/xKKdSiyLuvAq4YDGBlN4zOuP81DISWLKmk8h56Xg7aJIOm+hr/runXAyH0gWpZEi7v+IJqWX8kgB5mX6yEc+MswZZR/xM6+8Leb5kY985IAxZfQf/uEfBmXYHBuHcfKIUXaNm/cN7giQuaKUm5vEIHFBkIVICrdKjMkbzyDySVaML+WqlDn38eRoXygiOTHvsKY8wyJxIguIgn5rjzzwqhgvXJBpIWewSizyXsvIvcg/xd2YKevrwfmVr3zloPjzxiEHxm8OhNt5N5yFxpHJluzA1prJtcBDhahaX2TTc4wMxmXM7jUnjAzlennAAx4weGuRC3OM6JhX8yZETpvwEPLJ+0XuPv/5zw/y6WdIv39bG/5v7oSvkX1tWedlP8wRr4p1JuyOLHi/MDM48t45p8ew4d1klzwZ76Mf/ehhvX7nd37nMHfCBt3D4yP0suwnAq8f5jfllczqp77lWMt9ivGifjdPlDVN/uxNjCX2BvPFa5ze2yVssb2JjkBHoCPQEegIbBkCnQgtGWohNP4gB7VnYMqrNpqetpVSt5Uql7Krf5Sz7/u+75vStd36HmePKIOLpP5ez4Bz/r1rq67teOfY2JaBM3In4QQlPs8xLQtLZDXPTyEfrfUyC8+Nrs8ch/ciQAwFCCrSj4RZqwhhea0H06n9rLMc1jiv593LmqveTkegI9AR6Ah0BDYbgU6ENgFhSg6rLE+D8zAOJK/SxbMkfAoZYh3eipo2qzT+3pfVRsD5NZ6GZdfnsi55NbQ7tS7XZiPFK8M7o1+8zDwrCNpWXKu+T20FBv0dHYGOQEegI7BnI9CJ0CbMf6bK9fdGC09uQveGcwmZ7rqToM1AuLfZEVh9BFZ9n1p9BHsPOwIdgY5AR2B3R6ATod19Bnv/OwIdgY5AR6Aj0BHoCHQEOgIdgYUR6ERoYcj6Ax2BjkBHoCPQEegIdAQ6Ah2BjsDujkAnQrv7DPb+dwQ6Ah2BjkBHoCPQEegIdAQ6Agsj0InQwpD1BzoCHYGOQEegI9AR6Ah0BDoCHYHdHYFOhHb3Gez97wh0BDoCHYGOQEegI9AR6Ah0BBZGoBOhhSHrD3QEOgIdgY5AR6Aj0BHoCHQEOgK7OwKrS4Q+9amI446L2GefiP33j7jOdSJe+cqIO9wh4uCDI+56190d+97/jkBHoCPQEegIdAQ6Ah2BjsBVA4FLL4046aSIK66IOP74iE98Yu3vJz854na3izjxxIirXz3i+tePOPbYtX9v87W6ROjccyPOPHMNQIC96U0Rn/tcxGMfG/Et37KlsF188cVb+r7+so5AR6AjsDshoBhsvzoCHYGOQEegIxA7dkRceGHEc58b8dWvRhx5ZMTRR685Nj7zmYi/+7uI970v4oUvjPimb9p2wFaXCF1yScRFF0WcemrEbW8bcdBBEZdfHvGiF62RIf/fomvHjh3xKR6qfnUEOgIdgY7AlRA44ogjYu+99+6odAT+f3t3AnVVVf9//KvZX/85ppSGI85TYpoKhpoDOaQIqJSzaSDOoaZpFCqmyOCIA6SEkoQRU5CiYThmOIEimBOYOYtCajjjb7337bCu1+eRCzwPz5X9PmuxeIRzz937dY5r7Q/fffZWQAEFFIh6g1CbNhEUFgYOjGCMT3VoCRc26ro9tRuEitYOGxYxYUJE//4RK6wQceGFEZ98UqoUeSiggAIKKKCAAgoooEBtCNRXESIIcbz6asQxx0RceWVEDfwjWu0GoTFjIiZPjpg9O6J9+4gnnoj44INSSe3UUyO23LI2britUEABBRRQQAEFFFAgd4H33itVeng3iMoPM7k6d47o2DFil10irr++NEWOitAZZ0Qst1yTi9VuEGpyGhuggAIKKKCAAgoooIACS6uAQWhpvbP2SwEFFFBAAQUUUEABBeoVMAgtxMPx6aefxttvvx3z5s2LlVZaKebOnRsff/xxLLfccrHKKqukK/H3/NnXvva1WGGFFeb/N3+3zDLLBNfg4O//P0uC/+9499134wOm/gWVwtL1OL84iu/m2iuvvHL8v7KVNh577LGYPn16HHTQQZ/582q69uGHH8bzzz8fzZo1ixdeeCG22GKLWH755T/z0ZdffjkmTJgQrVq1WupeisbznXfeSfe0rvtSjWF955Tfs+Kcyvu+ONf3swoooIACCiiggAKLLmAQqtKOAfPVV18d22yzTRo4z5gxI3bbbbfo2bNnnHfeebHqqqsGq8v98Ic/jDXXXDMuuuiiaN++fay11lrpnF/96lfx8MMPp9Bx2GGHpT/r3r17bM1cyYgUQk477bQ49dRTY8UVV4wrr7wyzj777Pj2t78d//rXv+K6666LDh06pBDE57jetttumz774osvxu9+97s488wz46tf/WpMnDgxWPL7qKOOiueeey7+8pe/pP8+4YQTYsMNN5zfY0LQxRdfHG3atIm//vWvqQ+nn37654LQG2+8ESeffHJccMEFsRkr+NVzvPXWW3HrrbfGP//5z2TTtm3bFASHDBkSO+20U3z3u9/9TLD7+9//HlOmTAmCFn39xz/+kfpNEDzppJPS58sPgkXlZwijN910U3zyySfpMwTIV155JX1np06d4lvf+laMGjUqOXAvjjnmmPjKV74y/7Lc18GDB8fMmTPrvC91dZXvuuyyy2L99dePQw45pF4P2vvoo49G3759o0ePHnH33XfHN77xjejIXFkPBRRQQAEFFFBAgSYVMAhVyf/ss8/GOeecE1dccUV885vfTNWbqVOnxo033hjnnntu/PrXv45u3bqloMRBGJjDS2IR6ZxLL700Lr/88lhvvfWiXbt26dyf/OQn8b3vfS+dw/UvvPDC6N27d7r+bbfdFrfccksKWeeff/5nrn3//fenczbZZJNUlbrrrrtS0FhjjTXS9xIm9tprr9hll11S284666x44IEH4s0330zXKT/ef//9FAyuuuqq2HjjjWO//faL9957b37Fi+oQ1Sbazi/O5c+WXXbZ+O9//5vOo3JFRaVfv37xne98J1WlCIX8N9UqAiRhoEWLFvO/+qmnnooBAwbEL37xi9THAw44IB5//PEUEuhXXUflZ/bee+/Ud8LNn//859hqq61SeLr99ttj7Nixqb38TAg8/PDD4+c//3kyJsCUH4TB4r787Gc/i6OPPjqFw//85z/pNPpIYOKgn4RNjAiseBD2qO6VV+mK699zzz0xYsSI6NWr1/xr8Hecy7WKqiE/F9cgaPMz30HwxZrQyn8XlUIqiEXbqnyEPU0BBRRQQAEFFFCgTMAgVOXjwCCUQTSD9T59+sTmm2+eKhEMshm4M+CnUlM5raw4h4oKVQ+CBpUTqiCnnHJKGkxzMGAeOnRoqjQwCCbsUFWi4vDEE0/Eb37zm89du66mM4gm7PB9hBwCGIGDMEJ15Dj2YCo7GOC//vrrqe2EEapWhDL6SAA7/vjj49VXX02VjdatW6fARGWKoEUFioBTHiy4Hu2m0sV5hMUiRBXTB8u/H89rr702TjzxxFSdwoNKGk7lUwPr+gxTAQmL9JHQxX0g8FDdYirfL3/5yxReCUxUsugPQXOdddaZfzmCJP2gevTRRx+lwNi1a9cUJqlgcX2u8dBDDyUTpgdS9eNecb0777wzBSPCIlU+wmj5gf2DDz6YAiKhhioeAZjQSXilj1SJuD7XJZCxLwuhcdasWemZoV1UIPlFQON+EJy4V1TBispglY+ypymggAIKKKCAAgrw2sqnxUsrcixQgMEnlRoGxAxwqfQwWJ42bVqqGhBAmDZFdYIBN+GFATnnMIDm7/n93nvvjRtuuCG+/vWvz/9OrkeFhXMYHDOYp5JA5YfzKis59TWWgEV1iioLbaKCxUC6GMgXFavyzzOVjOszkGfjWELPoYcemtrPL9pahAwC27hx41Kg+v3vf58qTsW7TlTJrr/++thggw3mBxn6Qag744wz0pQ9QiBT8AhSTAf805/+lEIQYYCDihaD//79+8e66677uW5iXXyGe1FM+eP6VHJ23XXXdG+YXkcbqRj98Y9/TMGhefPm6drlYbUIpEceeWTsuOOOaVoj1Sz+t9h9991T/7mXGFDhw5V2E/ao8mDAfeO65e980XCqOPhwHTacpCLHQegcOHBgCpzYELyo2vHnVHouueSSFLL4RdDBlO/lWeBeMYWS8EOwJVQVYXqBD7AnKKCAAgoooIACCswXMAhV8TAwoOX9FUIMFRemTzHwZrBO5eWRRx5J4YGqBFOd+G8CCANlQgnnML2Jv2dgzfs9P/7xj1OlgoPwxHk777xzqgowsGbK2J577pl+piJENYppWFSmGFCXVzXKu8B38z4RlaViSlfxM5UGAkLlQfhg8E3Ao7rSsmXLeOaZZ4J3g2grbaEPDL6ZnkYViGC0zz77zJ8KSDvpM4N+FgQgvFHd4LupBFVWoqi8EIz4c8IX0/joH9UTQgLtqKwgVX6GvuJK9Yj284uQRZv32GOP+b5cnzBDKKmcdkdFivtCBYjPFhUiKkv33XdfCm5UhAgpTMEj1BYVJ4IjgYlr48p55QdT6wgtVJyKd8GoEM6ePTtVA3nninfACJCES+7b6NGjU7ijOke7CIl486zhgQ9tJRwR6PhVX+WsikfbUxRQQAEFFFBAgWwFDEJV3HqCBwN2Kg78iz2DXqoVDI4ZBG+00UZp0EoA2H///dPiBEydo7rAOQyYqWRQTWGKGr9TzSg+Q+hgkYQDDzwwhQcG/IQiggaDZqZ4bbnllqmqQBWB8+qqlrz22mtp0Mw5DJwJZTfffHNqH8GAsEVFiOpH+cHAnndpCBCEBaoOq622Wgo9DOIJOAQVAhFBgc/TTyoZRbCiYkLlhXee/v3vf6fAxyIPXJNwRHgsKjFc/9hjj03v9BAsuTZTC1m5jj5QjSIM0Cb6Q8Wj8jP0h36xSAQW3//+91NIIVzxLhAVmoMPPjgmTZqUvPk+rkmgpGJEdYVQSTBhEQPCBd9P6KXNhEPsef+HgDV8+PBUlSGAEu6oSlGNIZhQmeEX300Fh6oUFSiCVPFeGW0j8FLlwYgQzD3CjNBI/2kD7eXec/BZ/HmemHLHM8C1CVfbb799mm73ox/9qM5wW8Vj7SkKKKCAAgoooEDWAgahpfj289N49ikAAB5xSURBVI4QQYVfDMyLQXdRiSqqUUzzIpRUs5oZVSKqNawuV0xnawhCKisEE6aXUeGgCsa0Qla6q3zvqtrvo88YEFA5WF2P4EN1q673laq9bl3nUdWhokNAo8rjoYACCiiggAIKKFDbArUbhJ58kpcpIlheunXrCKaR3XdfxMSJESedFFHxUnptMzd966h08IvpcsXBFDSqDQzef/rTn37huyaElD/84Q9pmWkWKWjMF/QJMFSKihXTGkKPoEU1j6BV1/TAxf0OfDgq3xNa3Ov6eQUUUEABBRRQ4EshMGtWxDXXsMRuRI8eEdOmlX5nxeI2bSLYS3Pw4Ijnn484//ya6FLtBqFJkyKGDy8BrrxyxN13R9x8c8Sll7KecU3g5dSIYnNQln12sJ/TnbevCiiggAIKKKBAlQKDBkXMnBnRs2fE3LkRXbpEdO1aCkKM7Q89NOLww0t/XwNH7QahN95gLlPEkCER7Cvz1FOlKtCMGRHt2kV06FADfDZBAQUUUEABBRRQQAEFkkB9QWjLLSN6945gxWT2QjQIVfnADBsWcfvtER99FNG5c8Qrr0Q8+mhEr14Ryy5b5UU8TQEFFFBAAQUUUEABBRpVoL4gxOyuCRMiHn884q23Ivr0idh880ZtSjUXr92K0JgxEZMnR8yeHdG+fQlt/PgI9pvZc8/Sr6XoYCNSXriv3BOG91r4cxYM4P0e3vMp3p9hmhpHMW2N5aeLd4CK8/h7Fgtg008+x8G7N/zMuzjF3zPdrfLa/D1LQPM713BK3IIfuOJdJO4jS3sv6FjY8xd0veLvWYmQo3K58Go/73kKKKCAAgoooMBCCfC+dN++pXeDBg6MmDOnVMTo2LH0O0UNAtBLL0VcfnnE8ssv1OUb4+TaDUKN0dvFuCb7zbAcMosFdOnSJS2jzJLRs2bNSss9b7bZZimwjBw5Mi09ve+++6Y9aIoNNxmQsshAfXu+cC32KmKpakIHL99fddVVsfHGG6flltmklVXPWBq62Cy1R48e6Xq0iVXcWKabJZYZgBNqWMWMATFLYrMwAnsUsYw37WQZbc6/+OKLU5vXXnvt1A/+m+/huwlVrNw2fvz4tKR0sQEsS0vTHsIUiyxMmTIlruHluIhYffXV02ajLJ3NPj/FnjksJV5+sPocS1936tQpbcBaebAvEUtns98SS12zlDTXZMlslqAmIA4ePDiFuuOPPz5Zs8Q1S2S3b98+LcldflS2ea211kqr6HHNFi1apHY8/PDDabNbfFgGm/DIKnPcY5a0ZhPY8vtXec31118/nUu/WA6dpbeLPvJ3LNNdaVKczx5PPCvlzxPtZwlzljfn3rCEdjUHy4WzzxDGLO/OKnaV3mPGjEnnEMT4bpZk5yCQszQ4zwmrC7Zp0ybtkcX95plnL6XGWGyimn55jgIKKKCAAgoo0JACBqEqNBmUsx8QA8bJkyenQeJ2222XBt1t27ZN+8ow4OS/2aOmXbt26c9vueWWFCoIIAQFQkZlxYevJyzwdwx6CSeEFMIJAYM9hKgG0YZhw4alJa4JGgyoCQLsO3TjjTem0MN389niYA8h2sr+R+yFQ7Bg2WhCFm3l2gQegtSQIUNSP/hewhZ75BA4nnvuuRgxYkTal4eKE+3g77EgCA0dOjTtZ0N/+Xu+kz17CC6EJwb3BDk2hy0OrkHoIyTg1rx588/cBQbnrFDHnj/0mY1OCS2EPb6DoEIIJPDQPsID/WLvpo8++igFNxw5l6OuNnOPCD3sjcRePWxgSj/Z/+hvf/tbCki0i0BJgC02QCXw1ndN/AgNhA48yvtINY32V5rcf//96Xyqbuy/VDxP3CvuP+GJzXvrem7qenR5lrhXWBAasdthhx0+533ttdem+1L+vHA99kUiULLvE888beYZwYl7zfnYeSiggAIKKKCAAl92AYPQQtxBBuiXX355qlBQadlpp51ixx13TBuLUqVhLx4G4K1atUoDWjYHZUDJFDYGp1Rr6joYeFPhYFBPNYe9cxh4smnm4aysUXYUlSICDkGAjUSp9syYMSNVMeoKQoSG3/72tzFo0KC0qSrVqueffz61jUE+FYQTTzwxtZsgQ5gYPXp0HHLIIWmT0vIgxECbihghig1b2QSUkEVlZtSoUWnAXoRABtBUEI444ojPTatjk9qzzjoreVUGIapvd955Z6pGERDxIxQRdthAdIsttkif5c8ILFQ2+K6pU6cGA/xu3bqlcFYcdbWZ+/bkk0+maxB+qApR9aAihyVhir5Q3SMUcj+ofhW+dV2zV69eqYJE8OV65X1kw1WCcbkJfmywu99++6XPlT9PBBCetR/84AfRsmXLVNWpZj8lQiLPIsui40I/OSrbQpjmGaBSSb+o5HHQDoLjUUcdlQIYzwSbvNK3cePGJbMLLrigqml/C/G/lqcqoIACCiiggAJLXMAgVCU5IYh/nSesUJXhX8sJIlSGCAaEjWK6WRGEqPBQYWHAyzQqNiKt/Jd9gg0hiUE+A/7p06enwTiDTa593HHHfaaFDGiZRkfoYuBe/Ov82LFj48gjj0z/yl8cRUWoqI688sorqZ1MC2PKGdUJBuZc87TTTks/U4Ug6DENiqBECCAYFBUhHAhOBCWmUdE3wgQ/9+nTJ4XCZs2apeBVVHKYJsbnqHjQf4IC/S6CENPNCD2ffPJJmgpIpYaARlWpcKVPVNeozBDaCH84Uc2iEkagYCofAYrqGwP9hx56KF2TUDRnzpzPtJmgwaB/7ty5qVpC9evll19OP/N769atUzv5HqaCcS3O4Z7Wd00CGOb0l9BSHj4wLTfBm3BDVYznh+mL5c8TVTzCDLacw3fiUc1BdYnnh2ePMMO16gqe3BMqiVTUeBY4CJ6EIoIQ/SG8U33s379/et4I4OXVtmra4zkKKKCAAgoooEAtChiEqrwrhCBCAmHjiSeeSAPj4l0gBrFUFXjPprwiVPzMv/QzICVYEGDKD6YiESwYdDIop6rDOy/8a/3tt9+eBvhUWxi0Uv1ggM00scMOOywFAt4nYkoW5xUBrDIIMajlYLoUU7GoFDAQp32EH979IRgcfPDB8eqrr6YgRFWH90jo78knn/y5wS9VA0IKn+F76cfEiRNTPwmLXJdBNe9VPfDAA+ncYqoabamvIkRAwpnBOdUmLAgkTC3jMwQtprJR+WGKHqHlrrvuSiGFwEJQoXrD9xPmyo/KNvN3VOP4RYWL76D/VFQIaRtuuGFyJ9ywaARtqXw/pvyahBWmuRFoKvvINMJKE4zpE+dzDwnDVOt4npheSB8JIFSnXnjhhdSmcsO6Hl3aT7UKE65HwOQa77//fp0VOPqGWXF/CDvcS2wJvx06dEhTL2kf4ZeKJRWk+t51q/J/J09TQAEFFFBAAQWaXMAgVMUtYBDM4I9KClUbBphUVBjYMrWIQMQUNqoThAsWBqBiRGWDILD77runKUWEIF5ELypDDOL5l/htt902VQUYLDMI5mAKG+9q8DmmgxEuqJZQ2bj11lvTdDQGpgQjggKf430hwhYDeoIE5zz77LNpahrvADHYZ4DM1DK+i79nwEsAoy2EKwa86667broOiwX069cvTZUqDzIM9hkcE4CoQBEAqFzsscceseuuu6aBOP1iUE8FgUUGqG4VB9UjQhPnEJwYbFcGDAbjBB5+0UfeT9l6663TeQRABuxPP/10ajvVI6oWtKNYOY9pfeXXrGwzAYc2PPbYY6nqRvWK8IkT16MSwjQzwiDfwT2oXDWv/JospkAlqpgWV9lHpjAS1goT3pkiIBbnc5+YClc8TwTM4l5QTWSxBNrKM8azxXNFiOFZ4v4QbHlmCMYEJipvVOb4Hu4L973w5n5w35lyx/OFJ+++cW3CXlGNJKQV1Teeeyp6/DcLP3gooIACCiiggAJfdgGD0Jf9DjZB+6kuEDKKoMFULIIVg+/GWlGMYFFMxVuULtfVZv6M4FAcBB6m+hXLXi/oO8uvSRghbBAyqnmXp9rzK9tdTd8JhIR0whvvJtV3VPa3mmt7jgIKKKCAAgoosLQIGISWljtpPxRQQAEFFFBAAQUUUKBqAYNQ1VSeqIACCiiggAIKKKCAAkuLgEFoabmT9kMBBRRQQAEFFFBAAQWqFqjdIPTkkxHdu0dsvXVE69YR994b8e67pY7x3sPZZ0css0zVHV2cE1l44I477kiriLFAQEMfvIvCi/m8Y1P+M+968EI9CxmwshgvrFcei/IOSX3t570V3m9prPd8vsiNxQvYSwmD4h2dhnb2egoooIACCiiggAKNJDBrVsQ110TMmxfRo0fEtGml37t1i2DRrDPOiFhllYgNNog4+uiIsve0G6lFC7xs7QahSZMihg8vAa64YgTBaL31Inr3jjjkkIhttllg5xryBFaDY1lpVtUqDpYdJjywIlr5zwv7vSxpXSy7XP4z12HFsPJNS8uvzSIF7E2z6aabppXpFudg2WqWa2bPGa7L3jWdOnWKDTbYIC3bPXjw4LSMN/0v3wuJdpefy2dZjpo9f1i2m1BDyGG1PIIdq+0VS0ITuFjJbocddkir3HGdYg+exemLn1VAAQUUUEABBRRoAoFBgyJmzozo2TNi7tyILl0iunYtFTYIQuyJuOGGEcsu2wSN+/xX1m4QeuMNdtCMGDIkYrPNIgggL78ccemlEeedF7HSSksUkCDUvHnztBIXSzSzlHJ5OCr/mSoNAYBwQXjgZwICy3CzKln5MsyEBPYAYhllQkfxc4sWLdLn2WCVgMCePFyLP/vwww/TEt7s5cLPBIzya1JVYhU3zids8N0ENo6i4kNb+DuW5d5oo41S1YklmVl2mj2S+M7evXvHGmuskZbOpiLFuQQWlmrm4JpsQFqciw9LWo8aNSotKV6ERpZoZmPW4hdLPhOSOL84CICvv/56sMx00U76ShvpD7/jWPxMv6mQ0Tf6jwU/40B1jXvEny/oWoUR38Uqag1xTdq6KO1jBbvKJbqX6EPulymggAIKKKCAAosjUF8Q2mGHiOnT+Rf+iPHjI66+eomP5evqVu0GoaK1w4ZFTJgQ0b9/xJgxER98EPG/DUIX5z4t7GcJOlOnTo399tsvDfQZzA8aNCjtGcQeL+wBw89777132q+FTUrZSHXs2LFpKWMqN9tvv33aW6hz586p+kIYYM+eohJCeOHnU045Je2TUwzwb7vttnQN9rRhvxv26WFTV6onVFTY9JTNOTloI+ezn0+fPn1SmHn88cfjnHPOiV122SW1j3P4e/rBHjPsNcPGm2wIy9S/8s1O2UuIPWfYJ4jKEJuxUtEpqkJ1bYzK/jZMcyMIvf3226maRBhivyTaig99xQMDwiEBkD12qIBxPvsLjRgxIoUnNpClHWwIy4ahnNerV6/UHwId7iwTzb5IbAKKOfeEqhT7HX3RtWgPoZLKFpYNcc1FbR+b6bJHj5uVLuz/nZ6vgAIKKKCAAjUhUF8QatOm1LznnitVia69NmLTTZu8ybUbhAg9kydHzJ4d0b59aW7hmWeWymqbb77E4YqKD5uOsskng1aCSTFdrrI6VGw2SvWkY8eOqdrCALdbt26pylK82zNp0qTPTYvbcccd06aYDPapuhCCGMyzISeBhKpO165d08aXI0eOTOGFIER1iXMIYPvss0/6maDVpk2buOKKK1JVie8l2Fx00UUpdLFJKecW0+JoW3m4oUpCiOLzbLg5YMCAFFqopHB8URBik1jC4jbbbBPjx4//zNRCKjsED/6OcFaEQSoyTAW855570mauVMkIfmzkySan2FM1YfNTNrllI1vCDFUY7geBtG/fvilk4VHNtYqHqSGvuajXWuIPtl+ogAIKKKCAAgo0hMB770X07Vt6N2jgwIg5cyI6d47o2DGCf7Dv1y9ik01KU+bOOitiueUa4lsX6xq1G4Qqu/XxxxH8WmGFxerwon64CDpUMM4999xUqVhQEKK6QOhg2hvTz1566aVUtSDYMC2MQEMAqZwWx59TFSKscBRB6PTTT0/hhsoNQei8886rMwhRHaEaU0znIwhxDYIQ1RcqRRzrrbdeHHDAAanKQlA75phj0pSy8nBD5YcwRz+YPsemobShWFBhQUFo2rRpaTrd0KFDU59POOGEVMHhKNpHpad4R4rwQqWKwEXo4/0hwiBuL7zwQlx22WWp2vbaa6+lzxOKinDI9DrC47HHHhsdOnRIQaiaaxXPRENec1GvtajPp59TQAEFFFBAAQUUWDiBL08QWrh+NejZDGoJAlRXqO5QDSIcEAx4h4fQMnHixDRdjZ+ZmkVlg1XmCAKEJ0II79mMGzcufZapcnvttdf8KW7FtDimuxEymHr37LPPpuoR1RSCAKHjkUceidatW6dQRYAiDG2xxRap2sKf8Y4PQYVqCYsWMA3v0UcfTUGIaXKEDio8VIGo6hDQqEqts846qbJEpYa+MH2NKhSBgjDBuz9Uhw466KA07Y3pb1zvwQcf/My5tJGKDG0hcBHaCEKEx2bNmsVxxx2Xft5tt92SHW3h+vSFoES4xJGqFqGHqW5Uh1q2bJnOJ7RxjRtuuCEtvMA0uk022SRVtnCiYsc1uV8EKD7zRdfCGy+C7ejRoxvkmovaPp4Rgp+HAgoooIACCiigQOMLGIQawZhKRTFd7YsuP2PGjFTZINiU/1z+GRYAYDobL9I3xMF7PjfddFMwbY2gQAWFoEDAYYGDJXFQqWFxAqo5hCuqTIRCKmEeCiiggAIKKKCAAgosCQGDUAMrU9lhChuLELDCXK3tiTNlypT0vg9VEEIYFSbesyne+WlgDi+ngAIKKKCAAgoooEBNChiEGvi2FMswc1nCRV2boDbwVy705ZjaxhLTVGBWWsLLkC90Y/2AAgoooIACCiiggAKNIGAQagRUL6mAAgoooIACCiiggAK1LWAQqu37Y+sUUEABBRRQQAEFFFCgEQQMQo2A6iUVUEABBRRQQAEFFFCgtgUMQrV9f2ydAgoooIACCiiggAIKNIKAQagRUL2kAgoooIACCiiggAIK1LZA7QahJ5+M6N49YuutI1q3jlhxxYjx4yPefDPiiCMi2rSpbVlbp4ACCiiggAIKKKBALgKzZkVcc03EvHkRPXpETJtW+r1bt9K4/e23I668MqJVq4g994xYZpkml6ndIDRpUsTw4SXAlVeOGDSoBMrRrl3Ebrs1OZ4NUEABBRRQQAEFFFBAgf8JMF6fOTOiZ8+IuXMjunSJ6No1YrvtSoGoU6dSCKqRo3aD0BtvRLz4YsSQIRGbbRZx4IERJ50U8eGHEdddF7H22jVCaDMUUEABBRRQQAEFFFAgFS7qCkLM7DrnnIh99ol47LGIfv0iVl+9ycFqNwgVNMOGRdxxR8Qqq0R06BAxZ07E/fdH9OoVseyyTQ5oAxRQQAEFFk2AjZ1HjhwZq622Wuy7776LdhE/pYACCihQOwL1BSFaSCHjkksiTjmlVDHaaqsmb3ftBqExYyImT46YPTuiffuIp58uldjeeadUXtt//ybHswEKKKCAAosmMG/evJg+fXoMGDAg2rVrF23btl20C/kpBRRQQIHaEHjvvYi+fUuvsgwcWCpedO4c0bFjxEEHRZx6asTOO0fMmBFxwQURK63U5O2u3SDU5DQ2QAEFFFCgsQV69uwZrVq1Mgg1NrTXV0ABBRT4nIBByIdCAQUUUKDJBAxCTUbvFyuggALZCxiEsn8EBFBAAQWaTsAg1HT2frMCCiiQu4BBKPcnwP4roIACTSTwzDPPBEFozTXXjO7du8eqq67aRC3xaxVQQAEFchQwCOV41+2zAgoooIACCiiggAKZCxiEMn8A7L4CCiiggAIKKKCAAjkKGIRyvOv2WQEFFFBAAQUUUECBzAUMQpk/AHZfAQUUUEABBRRQQIEcBQxCOd51+6yAAgoooIACCiigQOYCBqHMHwC7r4ACCiiggAIKKKBAjgIGoRzvun1WQAEFFFBAAQUUUCBzAYNQ5g+A3VdAAQUUUEABBRRQIEcBg1COd90+K6CAAgoooIACCiiQuYBBKPMHwO4roIACCiiggAIKKJCjgEEox7tunxVQQAEFFFBAAQUUyFzAIJT5A2D3FVBAAQUUUEABBRTIUcAglONdt88KKKCAAgoooIACCmQuYBDK/AGw+woooIACCiiggAIK5ChgEMrxrttnBRRQQAEFFFBAAQUyFzAIZf4A2H0FFFBAAQUUUEABBXIUMAjleNftswIKKKCAAgoooIACmQsYhDJ/AOy+AgoooIACCiiggAI5ChiEcrzr9lkBBRRQQAEFFFBAgcwFDEKZPwB2XwEFFFBAAQUUUECBHAUMQjnedfusgAIKKKCAAgoooEDmAgahzB8Au6+AAgoooIACCiigQI4CBqEc77p9VkABBRRQQAEFFFAgcwGDUOYPgN1XQAEFFFBAAQUUUCBHAYNQjnfdPiuggAIKKKCAAgookLmAQSjzB8DuK6CAAgoooIACCiiQo4BBKMe7bp8VUEABBRRQQAEFFMhcwCCU+QNg9xVQQAEFFFBAAQUUyFHAIJTjXbfPCiiggAIKKKCAAgpkLmAQyvwBsPsKKKCAAgoooIACCuQoYBDK8a7bZwUUUEABBRRQQAEFMhcwCGX+ANh9BRRQQAEFFFBAAQVyFDAI5XjX7bMCCiiggAIKKKCAApkLGIQyfwDsvgIKKKCAAgoooIACOQoYhHK86/ZZAQUUUEABBRRQQIHMBQxCmT8Adl8BBRRQQAEFFFBAgRwFDEI53nX7rIACCiiggAIKKKBA5gIGocwfALuvgAIKKKCAAgoooECOAgahHO+6fVZAAQUUUEABBRRQIHMBg1DmD4DdV0ABBRRQQAEFFFAgRwGDUI533T4roIACCiiggAIKKJC5gEEo8wfA7iuggAIKKKCAAgookKOAQSjHu26fFVBAAQUUUEABBRTIXMAglPkDYPcVUEABBRRQQAEFFMhRwCCU4123zwoooIACCiiggAIKZC5gEMr8AbD7CiiggAIKKKCAAgrkKGAQyvGu22cFFFBAAQUUUEABBTIXMAhl/gDYfQUUUEABBRRQQAEFchQwCOV41+2zAgoooIACCiiggAKZCxiEMn8A7L4CCiiggAIKKKCAAjkKGIRyvOv2WQEFFFBAAQUUUECBzAUMQpk/AHZfAQUUUEABBRRQQIEcBQxCOd51+6yAAgoooIACCiigQOYCBqHMHwC7r4ACCiiggAIKKKBAjgIGoRzvun1WQAEFFFBAAQUUUCBzAYNQ5g+A3VdAAQUUUEABBRRQIEcBg1COd90+K6CAAgoooIACCiiQuYBBKPMHwO4roIACCiiggAIKKJCjgEEox7tunxVQQAEFFFBAAQUUyFzAIJT5A2D3FVBAAQUUUEABBRTIUcAglONdt88KKKCAAgoooIACCmQuYBDK/AGw+woooIACCiiggAIK5ChgEMrxrttnBRRQQAEFFFBAAQUyFzAIZf4A2H0FFFBAAQUUUEABBXIUMAjleNftswIKKKCAAgoooIACmQsYhDJ/AOy+AgoooIACCiiggAI5ChiEcrzr9lkBBRRQQAEFFFBAgcwFDEKZPwB2XwEFFFBAAQUUUECBHAUMQjnedfusgAIKKKCAAgoooEDmAgahzB8Au6+AAgoooIACCiigQI4CBqEc77p9VkABBRRQQAEFFFAgcwGDUOYPgN1XQAEFFFBAAQUUUCBHAYNQjnfdPiuggAIKKKCAAgookLmAQSjzB8DuK6CAAgoooIACCiiQo4BBKMe7bp8VUEABBRRQQAEFFMhcwCCU+QNg9xVQQAEFFFBAAQUUyFHAIJTjXbfPCiiggAIKKKCAAgpkLmAQyvwBsPsKKKCAAgoooIACCuQoYBDK8a7bZwUUUEABBRRQQAEFMhcwCGX+ANh9BRRQQAEFFFBAAQVyFDAI5XjX7bMCCiiggAIKKKCAApkLGIQyfwDsvgIKKKCAAgoooIACOQoYhHK86/ZZAQUUUEABBRRQQIHMBQxCmT8Adl8BBRRQQAEFFFBAgRwFDEI53nX7rIACCiiggAIKKKBA5gIGocwfALuvgAIKKKCAAgoooECOAgahHO+6fVZAAQUUUEABBRRQIHMBg1DmD4DdV0ABBRRQQAEFFFAgRwGDUI533T4roIACCiiggAIKKJC5gEEo8wfA7iuggAIKKKCAAgookKOAQSjHu26fFVBAAQUUUEABBRTIXMAglPkDYPcVUEABBRRQQAEFFMhRwCCU4123zwoooIACCiiggAIKZC5gEMr8AbD7CiiggAIKKKCAAgrkKGAQyvGu22cFFFBAAQUUUEABBTIXMAhl/gDYfQUUUEABBRRQQAEFchQwCOV41+2zAgoooIACCiiggAKZCxiEMn8A7L4CCiiggAIKKKCAAjkK/B9Wk8laoV10vAAAAABJRU5ErkJggg=="/>
          <p:cNvSpPr>
            <a:spLocks noGrp="1" noChangeAspect="1" noChangeArrowheads="1"/>
          </p:cNvSpPr>
          <p:nvPr>
            <p:ph type="title"/>
          </p:nvPr>
        </p:nvSpPr>
        <p:spPr bwMode="auto">
          <a:xfrm>
            <a:off x="838200" y="610380"/>
            <a:ext cx="10515600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Vision</a:t>
            </a:r>
            <a:endParaRPr lang="en-US" dirty="0"/>
          </a:p>
        </p:txBody>
      </p:sp>
      <p:sp>
        <p:nvSpPr>
          <p:cNvPr id="10" name="AutoShape 8" descr="data:image/png;base64,iVBORw0KGgoAAAANSUhEUgAAA0IAAAQ4CAYAAAAkQGxdAAAgAElEQVR4XuydCbhW09uHnyKijMmQmUwZ/8aihIyVJHNkSFQyRGVsMidECsmUIdEgs2RIZE6IEpK5zJJQir7rXsc632p75857zj5n/9Z1dXXOefe791r3Gvb6redZz6q2ZMmSJaYkAiIgAiIgAiIgAiIgAiIgAgkiUE1CKEG1raKKgAiIgAiIgAiIgAiIgAg4AhJCaggiIAIiIAIiIAIiIAIiIAKJIyAhlLgqV4FFQAREQAREQAREQAREQAQkhNQGREAEREAEREAEREAEREAEEkdAQihxVa4Ci4AIiIAIiIAIiIAIiIAISAipDYiACIiACIiACIiACIiACCSOgIRQ4qpcBRYBERABERABERABERABEZAQUhsQAREQAREQAREQAREQARFIHAEJocRVuQosAiIgAiIgAiIgAiIgAiIgIaQ2IAIiIAIiIAIiIAIiIAIikDgCEkKJq3IVWAREQAREQAREQAREQAREQEJIbUAEREAEREAEREAEREAERCBxBCSEElflKrAIiIAIiIAIiIAIiIAIiICEkNqACIiACIiACIiACIiACIhA4ghICCWuylVgERABERABERABERABERABCSG1AREQAREQAREQAREQAREQgcQRkBBKXJWrwCIgAiIgAiIgAiIgAiIgAhJCagMiIAIiIAIiIAIiIAIiIAKJIyAhlLgqV4FFQAREQAREQAREQAREQAQkhNQGREAEREAEREAEREAEREAEEkdAQihxVa4Ci4AIiIAIiIAIiIAIiIAISAipDYiACIiACIiACIiACIiACCSOgIRQ4qpcBRYBERABERABERABERABEZAQUhsQAREQAREQAREQAREQARFIHAEJocRVuQosAiIgAiIgAiIgAiIgAiIgIaQ2IAIiIAIiIAIiIAIiIAIikDgCEkKJq3IVWAREQAREQAREQAREQAREQEJIbUAEREAEREAEREAEREAERCBxBCSEElflKrAIiIAIiIAIiIAIiIAIiICEkNqACIiACIiACIiACIiACIhA4ghICCWuylVgERABERABERABERABERABCSG1AREQAREQAREQAREQAREQgcQRkBBKXJWrwCIgAiIgAiIgAiIgAiIgAhJCagMiIAIiIAIiIAIiIAIiIAKJIyAhlLgqV4FFQAREQAREQAREQAREQAQkhNQGREAEREAEREAEREAEREAEEkdAQihxVa4Ci4AIiIAIiIAIiIAIiIAISAipDYiACIiACIiACIiACIiACCSOgIRQ4qpcBRYBERABERABERABERABEZAQUhsQAREQAREQAREQAREQARFIHAEJocRVuQosAiIgAiIgAiIgAiIgAiIgIaQ2IAIiIAIiIAIiIAIiIAIikDgCEkKJq3IVWAREQAREQAREQAREQAREQEJIbUAEREAEREAEREAEREAERCBxBCSEElflKrAIiIAIiIAIiIAIiIAIiICEkNqACIiACIiACIiACIiACIhA4ghICCWuylVgERABERABERABERABERABCSG1AREQAREQAREQAREQAREQgcQRkBBKXJWrwCIgAiIgAiIgAiIgAiIgAhJCagMiIAIiIAIiIAIiIAIiIAKJIyAhlLgqV4FFQAREQAREQAREQAREQAQkhNQGREAEREAEREAEREAEREAEEkdAQihxVa4Ci4AIiIAIiIAIiIAIiIAISAipDYiACIiACIiACIiACIiACCSOgIRQ4qpcBRYBERABERABERABERABEZAQUhsQAREQAREQAREQAREQARFIHAEJocRVuQosAiIgAiIgAiIgAiIgAiIgIaQ2IAIiIAIiIAIiIAIiIAIikDgCEkKJq3IVWAREQAREQAREQAREQAREQEJIbUAEREAEREAEREAEREAERCBxBCSEElflKrAIiIAIiIAIiIAIiIAIiICEkNqACIiACIiACIiACIiACIhA4ghICCWuylVgERABERABERABERABERABCSG1AREQAREQAREQAREQAREQgcQRkBBKXJWrwCIgAiIgAiIgAiIgAiIgAhJCagMiIAIiIAIiIAIiIAIiIAKJIyAhlLgqV4FFQAREQAREQAREQAREQAQkhNQGREAEREAEREAEREAEREAEEkdAQihxVa4Ci4AIiIAIiIAIiIAIiIAISAipDYiACIiACIiACIiACIiACCSOgIRQ4qpcBRYBERABERABERABERABEZAQUhsQAREQAREQAREQAREQARFIHAEJocRVuQosAiIgAiIgAiIgAiIgAiIgIaQ2IAIiIAIiIAIiIAIiIAIikDgCEkKJq3IVWAREQAREQAREQAREQAREQEJIbUAEREAEREAEREAEREAERCBxBCSEElflKrAIiIAIiIAIiIAIiIAIiICEkNqACIiACIiACIiACIiACIhA4ghICCWuylVgERABERABERABERABERABCSG1AREQAREQAREQAREQAREQgcQRkBBKXJWrwCIgAiIgAiIgAiIgAiIgAhJCagMiIAIiIAIiIAIiIAIiIAKJIyAhlLgqV4FFQAREQAREQAREQAREQAQkhNQGREAEREAEREAEREAEREAEEkdAQihxVa4Ci4AIiIAIiIAIiIAIiIAISAipDYiACIiACIiACIiACIiACCSOgIRQ4qpcBRYBERABERABERABERABEZAQUhsQAREQAREQAREQAREQARFIHAEJocRVuQosAiIgAiIgAiIgAiIgAiIgIaQ2IAIiIAIiIAIiIAIiIAIikDgCEkKJq3IVWAREQAREQAREQAREQAREQEJIbUAEREAEREAEREAEREAERCBxBCSEElflKrAIiIAIiIAIiIAIiIAIiICEkNqACIiACIiACIiACIiACIhA4ghICCWuylVgERABERABERABERABERABCSG1AREQAREQAREQAREQAREQgcQRkBBKXJWrwCIgAiIgAiIgAiIgAiIgAhJCagMiIAIiIAIiIAIiIAIiIAKJIyAhlLgqV4FFQAREQAREQAREQAREQAQkhNQGREAEREAEREAEREAEREAEEkdAQihxVa4Ci4AIiIAIiIAIiIAIiIAISAipDYiACIiACIiACIiACIiACCSOgIRQ4qpcBRYBERABERABERABERABEZAQUhsQAREQAREQAREQAREQARFIHAEJocRVuQosAiIgAiIgAiIgAiIgAiIgIaQ2IAIiIAIiIAIiIAIiIAIikDgCEkKJq3IVWAREQAREQAREQAREQAREQEJIbUAEREAEREAEREAEREAERCBxBCSEElflKrAIiIAIiIAIiIAIiIAIiICEkNqACIiACIiACIiACIiACIhA4ghICCWuylVgERABERABERABERABERABCSG1AREQAREQAREQAREQAREQgcQRkBBKXJWrwCIgAiIgAoUS+OWXX+yff/6xOnXqFHqL2H3v999/tx9++ME22WST2OVNGRIBERCBYhKQECom3WW495IlS2zevHm2ePHilHdZfvnlbdVVV7Vq1aotw1Oq3lfhNmHCBBs0aJA1a9bMTjvtNFtxxRWLXtD58+fbzJkzbe7cue5ZNWrUsC233NJNlqpXr1705yfhAd999519+OGHrj532mknW2mllbIW+4svvrDPPvvM1llnHdtmm22yXl+sC+jHo0ePtoceesjatm1rbdq0seWWW65Yj8vrvnHOW14FKeLF3377rV1//fX2/PPP2zvvvGPjx4+3Aw44IOMTEUu//vqrE03ZEm26du3a2S4r08///PNPu+uuu2zUqFE2ceJEu+yyy6xXr15l+ozyullFjfvlVb5cnvPzzz/bjTfeaJ9//rmdf/75tt122+XytXK5hvfjwoULS5+18sorZxy/GZN+++0313dWWWUVW2GFFcoln3pIMglICMW03nlJnXvuuXbbbbelzeHGG29sp556qp100km20UYbxbQk5ZstVmvbtWtnTz75pBtAmbA0bNiwKJlgkGYCMWDAAHviiSfcM/yzXn/9dfc7dcSkt3v37lavXr2i5CMpN7333ntdW19vvfXskUcesd133z1j0VlIOOuss4zv0Zf69etXYS9URPKxxx5rb7/9tu2yyy724IMPWv369WNRdXHOWywAmTlrCQL2ueeec1maNGmS7bXXXhmzF45F2cpx//332/HHH5/tsjL9PPqOGTJkiHXs2LFMn1FeNyvPcb+8ypTvc1hkYYwhnXHGGU6416xZM9/bFOX6N99801q3bm1z5sxx97/ooovs8ssvT7sY9Morr9ghhxxie+yxhxu/GfOVRKBYBCSEikV2Ge/7999/u9W5q6++2t2pRYsWdvPNN7uJNS+wTz/91O655x4nlLA+sJrXoUOHcrF+LGPRivp1Vp0uueQS9xJgosIEoxjuHriSMLEeOHCgW7lC6Jx33nmlAzaT8KFDh7p64fkjR460rbfeuqhlz3bzL7/80r7//nvbdddds11a1M9/+uknmz59uqufXK1lrPheeuml7h+JvtGnT5+MVhVE8JFHHunqhwneDTfckJMVqRiFZ6JGHlh9P+qoo1y/XWONNf7zqIqoo1zzVgwuleWetFmEyjPPPGPbb799Tv05KjSodyzUjNeM3z/++KMr/l9//eVW7w8//PByx8FktHfv3u65FSHG8i0w4/vkyZOtQYMGS/Wf8hr3881veV4PF8Y7rOBYhs4+++zYeIzwvjzzzDNt2LBhDsk+++xjw4cPT7k4yFh/5ZVXujGedyjzmmJ7vrCoySLV+uuvrwXL8my0MXmWhFBMKiJVNsKXVKqJHAPGiBEjrFOnTm6yd/HFF7t/tWrVinGpip81XopMtLGSFcOPH7M9QuvCCy90hcHawMAdddVicL399tudS9QDDzxgdevWLX7hUzzh1VdftWuvvda59dx6663lvvLss/TJJ5+4VUCsdV27ds3LDYf23aVLF7vvvvvc7fbcc0/HlIWBVCmc3PP5QQcd5F68xWgPuVYqkwHaJZO4aB+t6DrKlLdcy1eVrwuF0I477uhcHLfaaquMRY4KoTi6nlUWIYRr1U033eSsAywsperLxR73K0P7/uabb4y2irDOdZGpvMoVLkzhrTF27Fjnvh5NWI1OPPFEN6dhfrPpppsWLYssQtCm7rjjDluwYEFO/bpomdGNK4yAhFCFoc/+4GxCiDsw+OMPzEuCwYUVFG8ez/4EXVEIgXBAx3SfabBmQk6ddO7c2e3pqojEpOGEE05wj67IVV/cHRo3buzyke+kcPbs2U7Avfjii6UIx4wZ49wOU6WwzHyeaQWyIuok+sy41FEcWMQxD6EQlxAq/xoKhWgcFjXKn0DlfyLvQlz5EUCkdFb9Z5991g488EC32MgiYzGtQeFiRa79uvLXhEoQJSAhFOM2kYsQIvuhb/D+++9f6lOL5QKrEa4YWCf4R5CFMPm/s3Gb67mWweGPP/5wl4WbePk7gxmWj9VWWy3jihPX4h62aNEiJ9BSBXZgNYYJBikM/hA+h+/6PPsAEqxep8sDZUAcshmT53Nduo2WPIeVRhjgS51L8ImoiT+br3O25uU3VMOCFTw2TKcKAhBuvOY6z4W/UyeUm/yH34UXLBAMUSHE6hdco+0BHpQxXV6iQTz8Rlb+TqAIyoG1I7rxm+fhehAVQlxPyrYZlu/26NHDmjRp4kQU6eSTT7bBgwf/x7riVxT33ntve+mll9y+jmwvubAtkJd07bvQvkE5cXelP9HmYQT7Quoo17ym6l9wY1M1z1199dVdHtLljWvT9VH+Trtj3PD3SdfWaVP0RT+eRMcfXASj7TDdvfwmap7N98LxwX+nkL4SfZ5v59QVfYrxoVu3bs6lMVtb8veKunPmIv7pr4zB9D/KwfgZBnsJx3HqgLaark/Cij5Ju0vVJ8lnrhahsm5zIe+wfTCGRccOGNBm2R+Ia6IXQtQ/4wpjfaHjfjH6erq2y7hKXVK3/Ew5/SQ/02f+fnCiPmkfqerT34M2Qn2F77NCx62wLdOH6Q88P1V/ZRzIFgDmzjvvdK5upFSLU35hFzGEG/G22267FE7avA9Akss72/cN2kn0nUabgdkFF1ywVL8myBG86PdREUYd8Fm2OUMYHMIHhuB57DXk91zmGtnmDvq87AhICJUdyzK/U65CiEnioYceWroR0Uc0ik7aU22G/eijj+yYY45xEx4/8ISr02y6vOKKK5xvL//zQiLh705kNqJx+cTz2ATO3qWXX355KR6YwPv3728777xz6d9DCwF7oIhghPsW+0DIF4l9JAyeDB49e/Z0Is+n9u3bu306octZdFNzquhO77//vtt7hSVnzTXXdKZ3GOL7z76TI444Im1del7vvfeeu4ayYsbPNzHgY53BZQ1rB4Pvxx9/7G6Dnzd+++HepnBF1AeB4EXAqpoP1EBZ2EdGfTKA4yZB4Aii6EXTFlts4Vz2dthhBzeRIhIW9ctqHZv5ibRGYu8TbmxeYEXdfahv3NTCuiF/5IvVPF6YYdCCVJxyicCF2Mct7pprrnH5QdykCppAWXBzgAltA/GEKx4p1QZ33PWoc9qCd3WijmkLiFwsTuFEtNC+MWPGDDv66KONtheyz7WOyH++eQ3HBSaPcKEf0w9pbz5gQ7q88cx8+mjUVezdd991opW6ok0ySWKM8WMI989ldZ9JB+MJIoR69YsnfB/XSMYLrIV+clZIX/HtMtoXaAe03/32288tmpD/XIUQ9wzH8FyEEJERcYN+9NFHXZbYU8TeNu9Kyd/p0/RbxkWYR/skbXnttdd2rrtvvfWWuw9jA/2b+4WT2GxCqFhtjnGasZzxkz4RJvoJbZS69f359NNPTznE+oUo2lQYzCLVmJJvWQrt6+neBdQj+0hJUVf38FnRz4hYyL5X2h7RMmmHjNd4fvBOZ9GG5IPJ8DNthHcBYzGp0LL4aHx9+/a1adOmucUnFpqi/TDXPZi8V4477jh74403XL5oz61atSpFxjOYW7Bfjn7t2yrthX1PlNe/7xmnw7YSckd0PPbYY+4dQB8Ix/bDDjvMvXfJi99DGq2zkB8MyC8M/B5BxgT2YrEwx7ua8SF0RQzrmn7PHIH3Ie/XuAWySNdek/T3+Aqh33+nZ5tNnWp2ww1mMYl+Up6NI1chFJ2ch4IndOOKDo7hABmaqcPJD4MSE0Em7gzCrNR49ySipdG5ffKRXliJZwBiNYeBjRUgBhIGPPbM8JImhflmQPnf//7n/sb3GbyIDEZiUGRjMYMZoiXMA5M7zO0+hZMg/had/BLljZVFBjEmwEyUEVmIBYQV+csUFjdkw/1zmcRH2wyCEXfGW265xRiUeWGxSZMJHqtT7OPB5e7uu+8uDfkcnewgPBiUySv3Q0Ty/XDvjF/Nf/jhh81PJHDTY3LPoO2tHp6J95dGtMIDKxIvveiG1bBd8mKnbskv7YR9O7BFpDz++ONOVPlVfK4jEhCJvWx8N7RuZepbPBPRgLsEE2JW50lR9wpCx5Jv7s2zwsiL0bry5WYSRV0wkUJA+rZAOWjHPMu/kAvtG2FbDyfS+dZRPnlN1b9woSUxAaDv0AbS5S2fPhqNysekk/GGOr/qqqtce6euGZuYCLDAgSjbcMMNSy0g6eqfvs+9CJ3OmMOiCdx8X6GtIeoYN0iF9BX/7FRtAosEz6XNkgoVQoxf0T1t5JX+FQZSCcconscCAEIPwXrKKae4PIRjA7+HfZLJIYIKd1wsHvQZ2m0q1+lMQqiQ/pFrm/MTc8ZcxmHaQdjv/MSaxR4mnUyE2QvLQhnjE+0Ii5Bfbc913M+n/xTa19O141CMREVxus/CxUwv+mj7CEUsI2EkzExiqtCy8D3aHmOhd6tmPEeYkQcWOFgQpW0x/mdzYwtd+eFEQAfuw3cRHAiI6667bqmooOHiANwYS7AIM69gkQuRQR6863m4h5f+xvuVd4Hvx7wHYMX1MOQdQn9i0YPFhc0226zUEybch81iAu/Zfffd1+WVdx1jGYn2iMDz5Q/rAvFIfv3iRnTelOm9Vyk/mzjRbNAgM6x5hx2GWwE++Wbz55sxV2vSJHbFiq8QAhVA77rLjBDSEkJpo15FhVA4yIabxsPJKXj9IMtkhYkEq4ykcNBkgGMiw0uIyaD33+W66CoQAxarNqzYe0sRgzYrkwxw0edH882gwqDI6ufUqVPdZI0JFYMZ4uDggw92Aw3uTk2bNnV5ja6uMLAxQGLtiD7Pu0yxQs29mGCstdZa7j4MngyYTLIyhTUO3RBLmujE0glYrr3br+oiXKJ7dryY5LPwJRGd3OFDjVsY1oVoIIGo+MP65Sdx0eeFFomwPsN7RlmFkycmhdRNo0aNnAtOGOkw+qyQXS6r454nbprnnHOOC37B/f2qIRPjcFLqX6SELkcs8aJLl5+wX0TLF7KOWp0K7RtMJBBaBEVIFeghUx0Vmtdo//LCn35MdDpe+FhpMuUteo8wIEvYR6OWnXBFlLGFCVN0bMl1QkC7Ijrjbrvt5lZgfWLFl4UEUnivQvtKpvEh/KxQIUT+WQRiQuYTllasnKE1LRoEh+cx0aKfMd5gRfHjn79P2CfDxRU+f/rpp6158+bu0lAARwVU2F+L3ebou4wHLER5a1c4dkf7SBjiPZUVMdO4X2hZCu3rZSmEZs2a5cYN3tGhdRBBhydBeFZQ2B+iCxOFlCV8d0ePoggn+lGrTrb3IGKWxU3eMZzt5j1RfB/bfPPNS+c6vJcZt5iDRPsdYzzzEvJGG/fh7MP70y8QbV6gwIx2zrEK9L0w7Hqqfu0X1uAXne/4BZpx48a5hcBwr3DIJxRjPI/xaYMNNsiGqfJ+Pnq0GWHSET3M21m0xBOI40PGjDEbOJCDFmNVPgmhWFXH0pkp1CIUnWCEE+9wA6KfUPKSJOqZdwEKB01EBZMQVt5IobtNNnM4L3QGbEzKTNpJ4SQ9nGSxtymMrBZ+Fn3xhZ9F85Bp82P4oih0b08owihPvsEHopO0qGhJd6ZL9HuhAAtfWFHGmSY7fBYy4WUDF1L4vGi44LBdRl0DwwlwlE2mFdFM3dAHSmA1nNW/6Kqib9O4FrJ6STkQiqRQYITiKxScqdpx+L2QS6F9I9tm70wr84XmNewnmaLsZcpbpj4aCqhoHw3LE7bxkF+hfdC3T8Y1VmFJYd0W2lfCRZ7oAkuhm6rzdY3z/YDnsfLtx03+zoQvuvKcSghF+2To+hid7KVrd8Vuc9H+jvsj4pwyp3I/zPQ+iI5X0TIWWpZC+3pZCqFQ4HHfli1bOpcxvCei1pdMwWgKKUumNh+O5fmePxUNmuDHb9zGsJ6E0eTCMYZFShYv/bEDYR58m4++C7N5bGSLBpnpncW+I7wF8CYghQs+4fcq+gy7cp/i4lbPwfL9+pWIIX5nqwMHmr/7bomHV8wOyJUQKvdWkvsDCxVC0RWacODxwRTWXXfdlGZochcOmtFJYiYRwndZwcF/mQk2LzQGC1adWdnKJIQyiZ2yEkLpJsW518jSQpDvhZPkXO6TzYUj3efZBFS6iWdUCEVfDOH3MuU/nMxmmrRnin5W6MvTi29euN6fPFz1YyUQ1wZcrRBNYQCFqG+8P2QwkxsJHNJ9XmjfyEcIReuo0Lxme6av71yFULQfZvoe7ph+r104MQ/LkinqX7Qtsqjy9ddfu70JfI8DGtlD5/eXZBJC0cWGdH0l6tePNTEUJt7NslCLUD5WUJ4b3S9E28c1J1UI+Ex9MpPrY7rvFbvNefGCpYO2wvuC9wTWPya/UcZhGVK5eOc6aU+16FHWfb0shRD3irpKIogR6ohG3LV8ylUI5fpO9xZ274bsF9/Cc35yPdw6yiQMmsCcBDHBuxThx2de7ERd0dOx9X0reohxtoOPwzEsVfCGbAsZ6T5flgipucwjKsU1V1xh9vffZn36MDE0u+ACM8Kl/2udjlMZ4iuEADdiRIlbHP9vuGGcuJVLXnIVQmGnSxfOOToBwc+VvTW4akQPmix0sscLzG8IxPcbNxrMwggQf2hfOotQeQihkCfmdv5l82mOVnR0NSvVSzlT48hHCIXuCGUlhDJNCtNZt3w0Ir9PpiyEUD6WNO9SF+Y9Wg/sC2JShftQeDZFaPEK6yqfiV5oHSi0b2QTJZmEbKF5zfbMYgoh2itusvj74zbJRn1WaxEXr732mpvEMcFKFSEx2n+4FwIWt1nOYGLCxD2nTJmSMhx7oX0l00JJIRahqKtovkIo3EvomUT3rPm/5yqE2LPng2REF0nCPlnsNkfd4fpLf8J1iT7GfrV0kfmyLcCVlRAqi75e1kKI++GixfsqDBYUPZi5rIUQz/UeHSwy8TysuHgt4O7+1VdfOZfUMFBJrhOjaNAEXNVwZ2cRKzwSIdN465/lo14ylkTfr9lc17ONkfkIoXSeA/n2+1wZxvY69gctXGg2cyabwIhoYzZ0aIlr3FFHmVWvHrusx1cIxQ5V+WcoVyHkfWXJod+YHA1jGfq4Y35m9YPBJ9WhZoVM9sJNnVExlm6Sl6v7W1lZhEJOUZe/XGs3GsUoulE71X34Dv/YLB7dzxO13oVR70J3pkInd9HJTlQIhROedOc6RMtUnkLIhyAmcEb0EMuwPsljqnDaYVsO3S9DN6jovgnuFUZgCl1NC+kb3C+fF260jgrNaybXtbBOi2ER4v5YaxAv7D3E9YnEnjzcFvGRz3URIlw9Dq1I6SZ+hfaVcA9bdNXc71MjwESuFqFoPvKZEIUbvrEEEaXSByFBsBClKkyZ+mS4lyvXPULFbHPhu4i9It4CkEnMLIsQKrQshfb1QoRQON6kayf0IfbCIBbhEd23UwwhxPiLmMAaz3vdH3fAAidt0Ac+yvX96a9jkQAXP9qtT+HRH/5vUddcOPHOTZei79dsUV2zjcvhOybq4hYNjx++y8MFuHz6fb4cdX3ZEJAQKhuORblLLkKITafsnWA1nE2ydNwwpLXPGMGqdLIAACAASURBVJ2WiFEEMvApGm3F/z3TC4CN6ExkGHDCyUI6UZNpI3+hQijMQ/TFHj4vurcl3GTPJs0wQEQ+FYhYoez+YLjo5uTwXuQHcUoEPX+WTzixw2oWhgkNJy288PzerUyTu6ivciarT+jHTD6jbjNEzWNTd5jw3ccaVI8VnSxnj2Ta9B+KrlxdCr2PPC5v7CELo26F9ZnupPKQZziBDSdj0bYQruTzPFYqd911V1f2QvoG3wsPhI3uh4syjdZRoXnNtq/C13GmvGW6R6YN7HBipZhoaNR7KneuXPpcpnYfTlJydY3L1FfC9hRdzKEdEa6Y8ZaUzeWGa6J5T2eFZnLJteHZIt4davfdd3djOm3QR34kb+yVIFCKT5mEUDjeRC2x6b5XzDaXrg+F7TCTa1x0rwgMMo37hZal0L6erl2HQjvcHxe+w/luOOEmWBDWIMaMVBHJwnYYCr5oWyu0LIxFtDsCNkQ9R3Lpv5muwb21devWpcd+pDpANdqHiLDIfCcMAc8iLK73vO9JYXtPN8fx+QqFUNRayjXhmIAXDf2OCK/RNod7Nn3LH3lR6H7YZWWq7xdGQEKoMG5F/1Z00x8vPybMnMODZeH77783opXwkmSygkmfl1roMxzNZNQcnc5HP9OgGX4WvpDClw0rNgxqRHhi8oqLDJ+T8PEnOAODejhJjfrnhkEZop+Feci0byE6YUEMEhkO8cGLk/wjDomeRYhW8sphcWE47nQVHboBcg3igQhI5NXXD3s9GDixvIXuA6HLSxhRxh/uhnuXPz/JR5PKNCGMfhadSId7H3jJcjYQAoOJFJbDUCDTfuDiD7LjRYALBALJR9PLNOkKP4uKnXCVjEklIo+JKSHR07lI+ck2loTohDoMmhB1E/H1Fk7koyuooe89EZnID8/xYXxxCwnPQ+KehfQNvpdpnwafZ6ojXvqF5DV8ZqqXfCpGmSagmSyz0fv78sCcMNe0Zya6tCXOMKLOcXPLdpBudOWYxQEWc9iHSH3580ho07jfEfCl0L4SWmFgg/sPfZe+Qrh6Jp2Mu6Rsm7C5JpoP+jp9zp83wpjDog4pXFTyE2M+94s1jA30XfohKYywye9hv6Mt865gHP7ggw9Kjy8g8iLMfJS26Dsmuum9WG0uuiDFmEz4bJ7PeAljODEe+wWI0LrJwgV7SuBJEB8W/rK5HBdSlkL7erp3Rlhuxlks2LQF9khh/WciHW0LjJm4EIZRU/0kO3ocRa7hs6PWznTv9LB9wBrxxvvo008/ddHWqAfeCUR5y/VA5JBNJi+S8LrJkye7aIe0ARKuz0RNZOyg3pkHMU7zDiCRN/otPEjhMRncg/kIrvtYqsNgFIxVWHypC8YCRE00gqO/F+8rHz6bOUN4fh/PTLc3NV3b0N8rloCEUMXyT/v06Es01YUNGzZ0k1YGACYX2VxNwklF6JIQvXfYiaMWl3SuRtyDlzqDtj/ED3HAAMVkmxc3gxAvACYyTFxCH//oBCyMzhb9LFxZi0bDClcVU01YcC944YUX3PkLbLj3iXwRipO8hQe0ZmoeTMQRdrykwnvxHV4YWIBYkSLsczRRv5jteaGHBwqmy0f0RR+a4aNtJeoOwGoZZ4oweSPxUkPsUQcM6JSDlzHWnDAvXMdqIBMrzyT6rGiEwkz7sCgDE1nyR6KsCCJW89NZDHw7SHfwpt+Un07UR9tD1BWR8rKPBeteeFBnuoPyCu0boegPD1T17SJbHXFdvnkNFxOi1tGwPWbKW9jfo30tFFrR+7OSzVlO/rDfVP2IPkKbY1U409iFBRZRQqAA325YdOAQafYaPfXUU+7vjFUclMiEhoUHztki5dNXaN9MyMPDoxnH2OPIpNQLkWwuNzw32mczjSV+cor44WfGqGiEOAQSUfL8Yc7hfqGw37EYw6KXnzjCGRHExDtccAjd/chbKheeYrQ5Jpe4ujKxpg2R6N9EF+V5jBH0RcYf3h/km4Q1AFHt+ykTYhgglrKN+4X0n0L7erp65v3L5Jl3jD9UmHGGciPgGzduXMrCL/rAibYPJ973TLr5mfc+YhcB6VNoIc10oOqyvNNTlY3+wWIa+cs3+fE7k1t29JBj/wz6OfMYxhlETTiGILIQNbybfRvje6kOyoYxdeL7C4vOLJb6wDw8n/cQ74noeMbzWSSJRvELF7YKdcPPl6WuL5yAhFDh7CrlN0eOHOnO9IgeRFpWhUFosMpC8gd28jOnYTPhZvDKtgpcVnnJdh+fJ65b1nwxgWJiQWJ1LHRzyZQPBlkmP6xA5Xq4aLZypfrcH2rqy5pqBa888uLbB/8vK/NCOKT7jj/YlM+ZlNSuXbssb5/TvXKpI24Uh7xmKxATEcYav2rqo0DxdyYTTPSi54hku2eqMcSzKOs68/cNDx7Olr+y+JzJcnR/Zy73jVppWRyDb1mNKcVoc769k0c/XvoxyI8P0XHKt4Flqe9ilCWXOvLXFNJmw/eLP0Q2n2cWei1ingUIFkRYKOSAWxJWF87NITIsKdX+nlye6dsA9801cIp/z+bCIXzfZOrLnm+2d3dF1UMuLHVN4QQkhApnV+m+6Q+WY89HePhXpSuIMiwCIhBbAuEBlkzQwwMNyXR4Mj2/s//Fh9qObaFinrFM7qoxz7qyF1MC4WGiqaJ8suDZpUsXt6iBdZ9ADuxpUxKBykZAQqiy1dgy5NcfrIoZGF/XQlYel+Hx+qoIiEACCIQuc6lcyMJoS7g/4Zqy0047JYBM8YooIVQ8tkm9c+gWmyoMdehayZ4dIrqlcgNPKj+Vu/IQkBCqPHW1TDllAyp7Pdi/8/jjjxubm5VEQAREoKwJhNHkGHPwl/cb9HmW38A/ffr0/wSjKOu8JOV+EkJJqenyK2cYnZX2xV4l76rIYoYPKoMLZjRYQPnlUk8SgWUnICG07Axjf4fw7JtUZ63EvgDKoAiIQKUhwHhDQBPcZtgUzkZ4ghdggWbTMfsKiEpIAALOIvFR1CpNAWOW0ejBrbmGpo9ZMZSdmBHAhZVFDEQQYod9ZwTroE8THIi9fuwNShUsIGZFUXZEICMBCaEENJC5c+caISiZoKy++ur/OScmAQhURBEQgXImQBAQIkMS6poN4gTHIGQ2ES7XXXddCaAyqg/Yvvbaa258JxFZjHDlSiJQFgTwJqEfY8lFdHPEAOeD8Y+9Qdmi1ZZFHnQPESgmgfgKIcJqEi6VCGSElTzhhGJy0L1FQAREQAREQAREQAREQAQKJcCCzKRJZhMmmHXpYvbdd2YDB5pVr27WrZtZ/fqF3rlo34uvEJoyheOiibtsNnas2eDBZv+GbiwaDd1YBERABERABERABERABEQgfwITJ3KirNmAAWa1apn17Gm27bZmCxZwuJpZjx7537PI34ivEKLgiKC+fc3atzdr0KDIKHR7ERABERABERABERABERCBvAksXmzWvbtZnTpms2ZxUrLZE0+Ydepk9vHHZpMnl1iHatTI+9bF/EJ8hRAi6IorzI46ymzVVc0237zEtKYkAiIgAiIgAiIgAiIgAiIQHwJYfTp2LDFezJlTInwWLjRr2dLsm2/MvvrKrE+f+OT335zEVwiNHm12ww1mhHlefnmzfv3MVlghdgCVIREQAREQAREQAREQARFIPIExY8zGjTOrW9esWbOS+fvIkWbsHTrzzFh6d8VXCCW+NQmACIiACIiACIiACIiACIhAsQhICBWLrO4rAiIgApWAwD///GNfffWVffbZZy63HH5av359F2pfoXErQQUqiyIgAiIgAgUTkBAqGJ2+KAIiIAKVlwDnznD+DCfGv/zyy9awYUOrXbu2ffLJJ/bFF1/YHnvsYd26dbM2bdq4w1CVREAEREAERKCqEZAQqmo1qvKIgAiIQA4EJk6caCeddJITPf369XOiZ/nll7dvv/3Wzj//fLvvvvvssssus169euVwN10iAiIgAiIgApWPgIRQ5asz5VgEREAElonA77//bmeeeaYNGzbMtt9+exs5cqQ7Kd6n7777zjp27GhHHXWUHX/88cv0LH1ZBERABERABOJKQEIorjWjfImACIhAkQj89NNPTuA888wzKYUQj/3ggw9s5ZVXts0226xIudBtRUAEREAERKBiCUgIVSx/PV0EREAEyp1AKIR4+NChQ61Dhw4ZgyOwp2jevHm2mEPzzGyVVVaxFVZYwf0+d+5c+/vvv12gBfYZpUtc+9tvv9kvv/xia6yxhrsH7niZ0l9//WW//vqrEdSB56222mpWPc2ZcvPnzzesXXxOPlZaaaW0t+Za8l2jRo2s+S73CtIDRUAEREAEyoWAhFC5YNZDREAERCA+BBAtl156qV1++eWlouaMM86wc845x9Zbb72UGf3zzz/t3HPPtdtuu819PmLECFt77bVdsIW33nrL/W3NNde0K664wk477bRSgYOAIRgD33viiSecEPJp4403dvnAOhUVRESy69+/v91zzz3u8i233NI+/vhj94wLLrjACTdEDALtnXfecc8dO3as7bLLLqUR8Lp3725du3ZdShCxB+qSSy6xUaNG2U477WQIIr5/7LHH2pAhQ5zQUhIBERABEUgGAQmhZNSzSikCIiACSxHw+4AeffTR0r8jMjp16uTEQ10OxIskhFPv3r3dX48++mjjHp07d3aWmuuvv95eeeUVZ+XBwoSwIP3444/Wrl07+/DDD23AgAHWokULw8qDmLn11lud8HrwwQdt7733Ln0a155yyin2xhtvOFF15ZVXuvzgrocA4jP2MJF80Afuee+991qzZs1swoQJdsIJJ9icOXOWsnaFe6MuuugiJwT5HoILqxNBIyiLkgiIgAiIQDIISAglo55VShEQARH4D4EffvjB+vbta7fccstSn2211VZ244032kEHHbSUu1wohA477DC7+eabbf3113ffffrpp6158+bu5yOPPNLuuOMOZ13B+jRw4EDbbbfdrEmTJqXPeeyxx4x7kBBIWJtIoVjZcccd7aGHHjLyQ8L6c//99zvrEOG9v/nmGyeyED4IoxtuuMFZf7A6denSxUW+O/jgg93/a621ls2aNcvatm1bKrC4Hne+n3/+2WbPnm3bbbedWokIiIAIiECCCMRXCL3+utljj5l98YVZ585mjRsnqFpUVBEQAREoHwK4rr3wwgsuVDYubD5hHcJSc8ABB5T+LRRCuKydeOKJpZ/NmDHDWYnef/99iwqYaElws8MSddxxx7mPwjDdb7/9th166KHOmoPIQWxhZUqVQjF11VVXGVYeUujGF0bFw+qDRWn06NHuupYtWzrXvP/97386PLZ8mpueIgIiUJUJLFliNmmS2YQJZl26sHplxkLbP/+Y9e0by5LHVwjNnGnGJtobbzTbbz+zVq1iCVCZEgEREIGqQGDhwoVu30zPnj3d2UKkww8/3O68804X2IAUCiEsM2Fo7Y8++siOOeYYe++99/4jhLDkfP31126P0JgxY+zNN9+0TTbZxImmqBDCAuTd6kIrTyrGYX4y1cGkSZNsr732cpeE5yfxOyKL/VGcnYT4UxIBERABESiQwMSJZsOHY+Y384Fz7rrL7LPPeIEUeNPifi2+Qgj1OGWK2dVXmx1xhFnbtsUlobuLgAiIQMIJIFgIgsA+IdzLopadXIUQAQuwJtWvX99ZZ9g/xD6cBg0aGJabRo0a2ZQpU6zxv5b+0CI0fPhwt7+HhPUGtzrCeGcTQlFh5q/H1W7FFVdcKhjD559/bn369HF7inzizCQCOnjRl/CmoOKLgAiIQH4EiCjavbtZnTpms2aVGDAOP9xMQig/jv+5evz4EnVJpKKaNZfxZvq6CIiACIgAEdmw/hDoIBpimn1D7KN57rnnbJ999jGESb169Ry0TEJo6tSpbm/QJ598stQeISxKCBoS1qA2bdq4nwmskEoIPfvss3bggQe6a/bff3974IEHUgZu4PNQNPXq1cuJm+WWWy6nCsYlkH1N3bp1M6xZWIbGjx9vDRs2zOn7ukgEREAERCAgsGCBGUFs2rc3mzOnxJjRr5/ZsGGyCBXUUBA/P/9cAhMf9X33Leg2+pIIiIAIiMDSBLxowbUNl7BQDIUublhv+NyLi0xCKBQ83joTDbkduqhhfcHyRAotQuwNYu8RQgxxwn4eL4yi9Rh1x7v99ttdUIYwffnll84ahJhDpGENQmBVq1bNXRaKqTB/ajMiIAIiIAJ5EhgzxmzcODOijjZrZrbnnmbXXWc2bRoH1pmtumqeNyz+5fF1jSt+2fUEERABEUgkgdDqQsAALCk777yzc2O79tprXQABXMUGDRpk66yzTimjUAgR1prrCH/tw1oT7pqziAh3TTS26HlFWF8Izc25PVzD9STO++EcIFzYSI8//ridfPLJLpob0eHIx6677moLFixwVpxp06bZxRdf7A5Ovemmm9w9SezxITz3tttu637nOqxfCCTc9AiucPbZZ7uw3USTQwx5IdSqVSt3HWcjKYmACIiACCSDgIRQMupZpRQBERCBUgI//fSTc1MbOXKkPf/880uRIcoaLnNYZRAzYQqFEG5zn332WWlgBUJcI4IQMKGFCVc7Dl29Cz/xf8VKjx49XGQ4rE1PPfWU+ztudYgwgij4Q1I512fcuHGlh7BiIeI6zjLiOhJBHh5++GG7+uqrS4Mv8HcOaz399NPdOUT+TKRHHnnE5QVLEi5wHMjKz4gnRN2GG26oViICIiACIpAgAhJCCapsFVUEREAEogQWL17shAZ7ZrCwcPYP/6dKUdc4rEZ8l+sRKbigpUvz5893ooXr/KGlHGbK97EE1fYRhiI3wEr1xx9/uL8SNCG6p8lfjniaN2+eUZ5s+cn1nmotIiACIiACVZuAhFDVrl+VTgREQATKjECmPUJl9hDdSAREQAREQATKiYCEUDmB1mNEQAREoLITkBCq7DWo/IuACIiACIQEJITUHkRABERABHIiICGUEyZdJAIiIAIiUEkISAhVkopSNkVABESgIgkQAY6zeghKQCK09kUXXVSRWdKzRUAEREAERGCZCEgILRM+fVkEREAEkkGAwAavvfaai+hGIuLaXnvtlYzCq5QiIAIiIAJVkoCEUJWsVhVKBERABERABERABERABEQgE4F4C6H5883OPNOsQwezxo1VkyIgAiIgAiIgAiIgAiIgAnEkgMfApElmEyaYdeli9uGHZpwV98UXZqefbta0aexyHV8hBMwBA8yuvNLsscckhGLXdJQhERABERABERABERABEfiXwMSJZsOHl8zfORvu2WfN1lvPjIO7584169MndqjiK4TeeMPsuefMpk8369xZQih2TUcZEgEREAEREAEREAEREAEzW7zYrHt3szp1zGbNMmvVyuzww83mzDEjyA7BdRBFMUvxFEL//GM2erTZ11+bjRxp1ry52dlnm62+eszwKTsiIAIiIAIiIAIiIAIikHACCxaYdexo1r59ifiZMsXsnHNKrEP8fbnlzDbfPHaQ4imEPKbZs81OOcWsUyez1q3NqlWLHUBlSAREQAREQAREQAREQAQST2DMGLNx48zq1jVr1swM767XXzdbe22zbbYx69YtdojiLYRih0sZEgEREAEREAEREAEREAERqAoEJISqQi2qDCIgAiIgAiIgAiIgAiIgAnkRkBDKC5cuFgEREAEREAEREAEREAERqAoEJISqQi2qDCIgAiIgAiIgAiIgAiIgAnkRkBDKC5cuFgEREAEREAEREAEREAERqAoEJISqQi2qDCIgAiIgAiIgAiIgAiIgAnkRkBDKC5cuFgEREAEREAEREAEREAERqAoEJISqQi2qDCIgAiIgAiIgAiIgAiIgAnkRkBDKC5cuFgEREAEREAEREAEREAERqAoEJISqQi2qDCIgAiIgAiIgAiIgAiIgAnkRiK8Q+vBDs549zbbbzqxRI7ODD86rYLpYBERABERABERABERABESgnAgsWWI2aZLZhAlmXbqYvfiiGfP5d98169fPrH79cspI7o+JrxB64w2zUaPM+vQxW2WV3EukK0VABERABERABERABERABMqXwMSJZsOHmw0YYFarltn06WY1a5r17m3WrZvZzjuXb35yeFp8hdAPP5h9/bXZffeZbbWVWceOORRHl4iACIiACIiACIiACIiACJQrgcWLzbp3N6tTx2zWLLNWrcxatiyxDiGMLrnErEmTcs1SLg+LrxDyuX/wQbPnnjMbPLhEVSqJgAiIgAg4AgsWLLCHHnrIvv3226WIbLjhhrbLLrvYFltsYdWrV6+UtCjTgw8+aAsXLnT532677axFixb25JNP2gcffFBapoMPPth23HFH++WXX+yBBx6w+fPnu8/22GMP22effYpW9iVLltjMmTNtgw02sJVWWqloz9GNRUAERKBSEFiwoMRo0b692Zw5ZlOmlLjD8Q669Vaz2bPNLr88dkWJrxB69FGzd94x++UXs9atzfbdN3bwlCEREAERqGgC//zzj91yyy121lln2QsvvGBNmza1N99807p27WpHHHGEnXfeebbccstVdDYLev4nn3xi7dq1swYNGtigQYOsVq1aRnnvu+8+O/nkk+3uu++2k046yapVq+bu/+OPP1rHjh2tc+fO1qxZs9K/F/TwDF/6888/7d1337WRI0fafvvtZ7vvvruts846Zf0Y3U8EREAEKheBMWPMxo0zq1u3ZN7O3iB+Zj6PSGrQIHblia8Qih0qZUgEREAE4klg+PDhdsIJJ9ikSZNsr732cpm84YYbbPTo0c5KsvHGG8cz41ly9ffff9ull15q48ePtxEjRtimm27qvjF79mw7/vjjrUmTJtanT59SoTdt2jS79tprbeDAgbbaaqsVrcxYqV577TW78cYb7YADDrDWrVvb+uuvX7Tn6cYiIAIiIALFISAhVByuuqsIiIAIlBuBVELotttuc0Lo3nvvtfXWW680L7h04T6GdSV0m8PS8vvvv1vt2rUNAfLbb7+5a1ZYYYW8y8H9uceqq666zFaZ559/3g4//HAbNmyYtWnTxuUFi8y5555rn3766VLlo8zLL7+8nXrqqaV5TpeXXMvLdb/++qvVqFHDleXFF190Vqkvv/zS8fv888/twgsvtDXWWCNvTvqCCIiACIhAxRKQEKpY/nq6CIiACCwzgVAI7bnnnm7vSq9eveyMM86wvffe290fATRhwgQnHPbff39nYWnZsqWddtppxvdxPdtoo43cPpxRo0bZ999/b3/88Yf7bK211rIePXq4v2P96N+/vxNXfAfxgTUKYfLzzz/b5Zdf7qxS7Nl5/PHH3e/77ruvPfPMM9a7d28nItj7g+DCcnPzzTc7qw/fT5XmzJljJ554onOP47krrriiffPNN85lbvLkyTZ27FjnBodY6datm8vnVlttZV988YVdeeWVznUNwfT++++75+HCds8992QsL/urSK+//roNHjzYuRi+/PLL7nm43SHEjjvuOO0NWuaWqxuIgAiIQMUSkBCqWP56ugiIgAgsMwEvhM4880wnUHDbQhicc845TuwgHpjEn3/++XbnnXc6F7OXXnrJjj32WCdWmPgjWHArY79R27ZtnZBgsn/KKae4fTdefDRu3LjUHY29SE899ZT17NnTWZC47qCDDnIWGYTXHXfc4Vz0EFDbbrutE00IF/Jbp04d9wyehWDD1S1V4j4ImieeeKLUPY4yvP322y5oAgERcI/jd/bscC3WG0QXe4Z4PlYhnnPkkUe6PJKyldcLMAQXQszntX379ktZnJa58nQDERABERCBCiMgIVRh6PVgERABESgbAlHXOMQDFp9OnTo5yxCCqG/fvi6YAhYf3N2+/vprZ+3AfQ6LB8LglVdeKRUpP/30kxMnWHe4B/dEVCA2uDfWo6uuusoJH4IF8N1DDjnEnn766dJ9SjNmzLCjjz7aiSksPuSTQAdeCPlnIDbSCSEI+XvjHod1CctP9+7d7f7777e33nrLWXiwMtWvX99aEbLVrDR6HO59iBqu32abbVxZvBDKVN6PPvrIjjnmGGdhIm9RHmVTc7qLCIiACIhARRKQEKpI+nq2CIiACJQBgVR7hLDQdOnSxbm4YUFB6JAQM6nCPWcTQnyXYARHHXWUEyK4nA0dOtRZXrgfeeDnMWPG2E477eSeFRUPhQoh3OywMm2yySbOre+NN95wz2K/DpaeIUOG2Lhx45zY8/uh2O+EG+CUKVPswAMPdJaofIQQ7m9Y0NjnhOveV1995fLgXf/KoNp0CxEQAREQgQomICFUwRWgx4uACIjAshJIJYTCgAKEmb766qtt+vTpTrDUq1fvP4/MRQgRLQ1xgCjgnJ5dd93V7c8hPfvss05wEOGNSGqkH374wQmV5s2bL5NFyFujcLUj71iisEJ597VZs2a5fUqII0KFk89LLrnE5s2b54QfQQ2wSBHZLVeLEMEeiAoHM76P2MMyxHN9uO5lrTd9XwREQAREoGIJSAhVLH89XQREQASWmUAqIeT39OCuxllCuI4hFnAvwxWNyT1n4TDBJ7hALkKIjPq9RQ0bNnSWJh8tDdHD/hsOc/VBDdhDxP4fXNfYI8Thr+zhwb1u6623duG+2XPToUMH57qW6fBX7kWgBlzfvFXLh9dGID3yyCNOpJC8JYo8sn+IIA48A4sQ5UQsZSsv9yDvWIPIq5IIiIAIiEDVIyAhVPXqVCUSARFICIEFCxa4c4LYd4ObGEKByT9uce+8844TPoScJlgCFiIsHER6I8AAAgYBhBAh4MGtt97qAg6wn+j000+3u+66y66//nrbbLPNnBWI/TIICIIwICoOPvjg/wQNYE8Qe2q22GILZzF6+OGHnThiXw9WFCxJ7FtCwODmhoUGYUUEOawt5DWdGOK5RLjjft4KRTWzz4dy4abnRRkWoWuuucaxgQmudfybOnWq+51y4zaXonOKpwAAIABJREFUqbwIrosuusjtQcLdjgh6K6+8sgs+QZAJ9h4piYAIiIAIVG4CEkKVu/6UexEQARHIi8Bff/3lzgtaZZVV3Jk7+SZEFlHiunbtWnrAafQeRGlbtGiRO9Q0Kmz8uTwICaK7IdCwSuXiboYYqVmz5n/OP0IQIlJS5cOfZ8T/vtyZLE/+Hlw7YMAAO+yww0oPS2WPFBYtRF54kGu+DHW9CIiACIhAPAjEWwhNm2Z2331mnTubVdKT0eNRzcqFCIiACJQNAVzUOBPo4osvdhaiqppw+8MaFA0uwVlMRNrDWoYoUxIBERABEfiXwJIlZpMmmU2YYNali1mdOmZz5piddZbZVVeZbbll7FDFVwjNmGHWp4/ZjTeaBaeix46gMiQCIiACCSAwe/Zse/75550r21lnnWU77LBDlS41Aog9TQSaYG8RieAMhBznXCHc65REQAREQAQCAhMnmg0fbjZggFnt2mYLF5r16EE0HbNHH5UQyquxDBxo9umnZqw4br652RlnmFWvntctdLEIiIAIiEDZEOCQVlzFOnfuXLrnp2zuHM+74ALIvimEH3uEcOXbc8893d4oQmoriYAIiIAIBAQWLzbr3r3ECjRrlhlnuv3zj9n335s9+WSJOJJFKI8mw6F3m25q1qCB2aBBZkOHmmlzah4AdakIiIAIiIAIiIAIiIAIlAOBBQvMOnY0a9++xB3uzTdL5vA//2x2//0lBo2TTzaLmUtxfF3j3nijRD3uuKPZBhuYtWtnVq1aOdSkHiECIiACIiACIiACIiACIpAXgTFjzMaNM6tb14wz5vg3fbrZSSeVGDUaNszrduVxcXyFUHmUXs8QAREQAREoFwJEh+NsHvbZsL+IkN5xT0TYI+z2559/bg0aNHCR9pREQAREQASqDgEJoapTlyqJCIiACJQrgcWLF9vcuXPdgaV169ZNGS7bZwgRdN1117nzjTgAtg5+5CkSZwANHDjQ6tWr585BKou0ZMkSd27Qjz/+6AI9rLDCCjndlhDanKdEBDkCJ4QBEoqRz5wypYtEQAREQATKjICEUJmh1I1EQAREIBkEEAgIC84E4pwdrDuTJ0+222+/3Y4++mg78sgjU55RhADi8NdMQojzfsaNG2frrruu7bLLLmUGlINXOYdo//33z+nMIv9gvtelS5f/CKFoPj/66CO76qqrXFhxRZQrs2rTjURABESgqAQkhIqKVzcXAREQgcpNAGvKvHnz3JlBtWvXtu+++8769u3rxMF22223VOGwDF144YW2xRZb2Hnnnfefc4ZyEUJxo5VOCEXzmet1cSuf8iMCIiACSSYgIZTk2lfZRUAEKh2Bt99+26699lqX7w4dOrjwzhz8iRXm0EMPtWHDhjnrzCmnnOLCPo8aNcpZQL788ksnYFZbbTUbNGiQTZw40bmecTbQlClTXFjsM88806pXr26Eysbiw54Y7o0Vhe+deuqpLoQ29+VnEvflgFWuXXPNNZ346d27tw0dOtS23XZb933uRchpnomYQhBxLc8ZMWKErbTSSs5a06dPH+PAVvLXuHFj69mzZ2n94FrXv39/t1/n6quvdnt3OOtn0003tfPPP9+efPJJu+2226xFixZuHxLCBEFGfsljv379bO2117bLLrvMubo9+OCD7jygqVOnGtYcfqZMyy+/vM2aNcu5562xxhr2+uuv27fffvsfixDP8/mE3ZAhQ5xF7IwzznB7oJo1a2Y1atSodO1LGRYBERCBJBGQEEpSbausIiACVYLAww8/7M64QWCQmMQjBg444AAnbBALuKixH+aQQw6xww8/3FlqNtxwQzv33HNtxowZ7vNu3bpZu3bt7JFHHnHCBYFCgADuh2hq2LCh9erVy4mciy66yD777DMnlq6//nrn/jV27NjSv7GH5uWXX7ZLL73UzjnnHGvdurXtvvvu1qNHj1LBQn4feOAB9xzEBXmiHIgivsPz2rZt6/K4/vrru2eHKWp1Qfiw5whBhOWKe5AQP+wHOu6441xe99prL7v88svtm2++cdd+//337jmU87TTTnNCCA7XXHONEzFww6JF/hGaZ5999n+EEMEfwnzKIlQlupYKIQIikDACEkIJq3AVVwREoPITwOLhxU/9+vXdhH+PPfZwlpLBgwfbUUcd5SwlJNzasGrccsstbs8N4oKJP5P7m266yQkaJvEIBQQKlpZjjz3WWUQ4QBRhQ8Ja8+qrrzqBhJhhnxAiBysNz0KU4BrXtWtXJxCaNGli8+fPd9Yp7rXyyiu7+/s9Qoiip556ygkyrFA8d5tttrH99tsvZyHE/RBfiBuSf+7xxx/vItTxP+WNCiGsT+Fn/I6I2mijjZwYo0yUkQAQ6QSOhFDl70cqgQiIgAhICKkNiIAIiEAlI4D1g8n/F1984cI6kxAFWHhmzpzpxAjX4Kr16aefur/fcccd7rpsQmj11Vd3m/6xmuy9997OhYzfvWBCMPA3rEMjR450IocIariV4SL2v//9z7nsETQAl7lPPvnEbr75ZmdVCoUQwiz8zFdBVGCEVRMVJWUlhPwzN954YyeGYMW9iVwnIVTJOoeyKwIiIAJ5EJAQygOWLhUBERCBuBCYNm2aswThvoVLF3tfEB5YWvgbgihq2WH/Tjoh5C097JG55JJLnNsa4oW9QVhsSAgvLCk8j8R3EA2PPfaYE124x2FtQnwhmLD4IKLYB7TJJpvYPffc40QUIgOBgVVq9OjRtuuuuxqhuBFUPCt0OcOyw9/Zl/TGG2+4PThYaxBmiMEPP/zQiTH2QaWyCCHIEHSha1zUIoSFDRc53Atr1arlyug5Tpgwwd2XslGGr776yv2/aNEiucbFpTMoHyIgAiJQIAEJoQLB6WsiIAIiUJEEEAdM3Js2bWpt2rRxe4MQCLi7MZnH1Yy9Lmz4Z+LOXhcm/LjNsQ+IQAQImpNPPtm50yForrjiChdwARFDYAHEB2mzzTaz5s2buzDZuMiR+D5i5v3333ducIiUmjVruiAHW265pRMmuM8hqtiThKXot99+s+eee87tMzrmmGNcXtlnRAhuwlGTF/bx8J211lrLiRdCafMcXOoQS5QJNzssV5Txvffes+7duzvRdsEFF7gADQSTIAgCQovycP8bb7zR7Ru68sorbfvtt3euhVjTDjzwQGPPFe5zCCASAmvMmDG2zz772IIFC2zSpEmu/FzD98gzVqQwn3Am/5tvvrk1atTITjrpJAVLqMgOomeLgAiIQA4E4iuEhg0ze+453sBmv/xidt11ZpXgJPIcmOsSERABESgTAkzSseDwz1tUEEE++dDXRGXjGoQJUdsQKekS4bGx7jCp53uIDfYesReJgAl8jgsc4ouAA95axP3IA8+MRktjr1B4iGn4M6KMf+QrVeKe/ENkkTi7CEGF8OHvpFwPSPX39/uHEDIER4AZfMKE0CFRFv98ysbf4ZKKIZ9hdcs3P2XSGHQTERABEahoAkuWmE2aZDZhglmXLmYffGA2aJDZttuaHXaY2c47V3QO//P8+Aqhjz82W3ttsxEjzNj0e/DBsYOnDImACIhAVSOA2xpud1hjmNSTnn76aefuhiWHhKAiBPX06dOdxcVboLDmYOkhyECc0+zZs531BwsYVh4lERABERCBMiAwcSIbVgndacbi1ujRZnPmmHHcwsorl8EDyv4W8RVClHX+fLPevc169DD710Wj7BHojiIgAiIgAp4AbmjsiWHPDG5mhKfGWoJLGJaQaMIKgmUKC03UqhJHqlh3nn32Wef+h5sdLmyccaQkAiIgAiKwDASw0HfvblanjtmsWWatWpnttJPZ3Llm/fqViKEDD1yGBxTnq/EWQq++avbCC2aXXGKWwZWjOGh0VxEQARFIJgFc1XA/w+2tsgicXGsK17pff/3VudiR2G+USuDlej9dJwIiIAIiYGYLFph17GjWvn2JFWjKlBIBRLCdK64w+/tvzmGIHar4CiGU5QUXmLVubdakSezAKUMiIAIiIAIiIAIiIAIiIAL/EhgzxmzcODPco5s1M5s+3WzhQrOZM83OPtvs3+Me4sQrvkKI1To2qwYbf+METnkRAREQAREQAREQAREQARGovATiK4QqL1PlXAREoJISwF3qgw8+sJ9//tmFb2aPTKYIa9mKSfAADg0l7PROO+0kF6xswPR54ggQwY+gGyQi+HFuVVkk7wLJ2VeENuewXCUREAERiBKQEFKbEIEqRoDDIjlz5fHHH3clYzLPnoh1113XRfTaeuutl2lyX8VwlRaH0Mg333yzEyswI1Q0kdE4Q+fdd9+1IUOG2GeffWabbrqpderUyQmbTOntt992Z/Nwtk2PHj3c4aZHHHFEheGjfBwSylk6BAkoixDPIZc111zTTWJpa+uvv75deumlLppcIakYec2WDw5K5fBXzh7aZpttsl2e1+cwue2224zDWWHEWU6tWrVyZyZdf/317vDbhg0bWteuXdMKgfJkwhlVHFJbr149O+GEE/Iqaz4XI1I4l4ow5rfeeqsbozgb68svv3RnTHFGFREIYcOCwr777mstW7bMKSgHQoizs2BK//NnROWTP10rAiJQ9QlICFX9OlYJE0iAwyl79erlLBscDsnknklXt27dbJdddnFRwcojwtdHH33kJpcXX3yxbbXVVkWvCTb5Dx061IV3RoDkkzhslEhpTOBhFE0c0HnkkUfa3XffnTXkMvy5DyvRsK6IxNk9nP/D4aGIMBIR4RDK+++/f5mJYQQfk0zCbsONc4f69u3rDlxdljDaxchrpnqYO3euPfHEE3bQQQctU77TPcOfXcTZS0Tg8+mHH35wQoC6qkO0pQypvJjQfjnIFmFCnRarH7PQQKj2fv36/UeY80wWbjgc94ADDrCvv/7a2rVrZx07dixtz9n6lWfO9ySEstHS5yKQTAISQsmsd5U6AQQ4Bwbx44UQRWZywYQAkXQYh5sVOTFx69Kliz300EPlIoQI5YzwwCJBGfNJsMEawEp0KtHmJ2ZYjbKdPePz0aRJkwqbgJXXJDAVN4Qo7oD5im0fihurSXhQaz71WBHXIsApc6YIe+nqg78jhK688sqsQqgiyuYFdDH6MWMUKVVfjfa3Qvp2efWBiqoXPVcERGDZCUgILTtD3UEEYkkglRDyliJWV5nQk5j4M8nATQXXrQ022MBNynB12mSTTeyNN95wFiUsO1tssYVzExs1apSzKODCwuo/K8e40nDwZrNmzWzEiBF2yimnGGe23H777XbGGWc4/3/ce2655Ra3yswk+ZFHHrEdd9zRDj/8cBs7dqy99tpr1qFDB3fGCxNhfudePB9LBpYl3F1wM2rRooVhxUFska8BAwYYVhtWl7HENG/e3Pbbbz/baKONSuuH5/t7cnYM7lDnnXeebbjhhs6dcNiwYcaKPXmlHDVq1Cj9bjgx43pW8Hk+z2H1nH0OHNCJwITDoEGDbMstt3Si6cADD7SPP/7YlSV8Lu51uDCS9z322MOtjlPWQw45xLmxYYHie7hUcXAprB5++GFXB9QvLlaUAR7kle/jWsR1jz32mLuG5/OPOsL9aO2117brrrvOatasmZYFeZ84caJzi3r++edtypQp1rlzZ3egqj9k1YMJhRDlxR0QdrgUcl4P7QtXM8TNc889576Pm2H9+vXt22+/Lc0LliW+v/rqq1ujRo2cWyJ5hfNTTz2Vts6xOs2YMcOVrXbt2sZhqbQT2gQhwKPtu3Hjxq6ePvzwQ+dyRfscPHiwc0978MEHXb3R1jLlm/vS3hE/1A8CiH7DIkM6t7psQoh+9OKLL6YtJ32Ntg2Tyy67zPGhbmCNleSZZ55xCw70JdokPMJ+jVWFMoV9lPrEAta/f39bZ511XPvBkke9wAFW1Dv15fsxiwS0dfLKs7kHZ01x/c477+x+JyS5T74OEIu4ltL3Tz/9dHvrrbccd1KqvhoVQrh0YtnBaotb4ZgxY1y90wdZ+OjevbvrO9QJ+eX677//3o0xlJu68e2EsY2xAnFHv2MsTMeSvgPrsH/tuuuusRzzlSkREIH8CUgI5c9M3xCBSkEglRAi40yamfAx0WZys95667k9Ly+//LKbOPN3PmeCjjBgnwATsE8//dSuueYaN9Fmos6E68ILL3QiAiuMn7gcd9xx1rp1azehZXIZriQjRHAZYyLP5AP3Ldxf+D6THFyTEEq4WTEZ4/5M6Ji4II6YuHJ/fiYhIJjw8Df2WjARy2QRIo+4BzJpY68PooJ73H///ca+iHwsQggyXM7gheC68cYb3aQYCxyJfHiLUKbnMgHlWsoLX/Y2IN7Y28Dki78xaWMi50UGz+KeCBqEAgKAPU08G2FEfTEB5TuhW1DYJphYp2PBAalHH320+5zvM5nE5ZB6ibpvkY+TTz7Z9t57byduX331VTcRZcLs63vy5Mnub+wZOvXUU53ghh1tgTJiEUA0IS4QpAjZMK/cJ12dI7gQ2r1793b7trgnDJnQI3hSte9Zs2a5Nkxbo80wkYY/bZF2ueeee7r7pMo3TJkYM5GHN3tXqCv4IO7SpWxCiMUHJvLpysmEPGRCHcGSBQH+p40wmae/pSv3vHnzXBnDPnrXXXe5ts9enQceeMDtIWzQoMFS/Shq2cX9kWcilHzbpU/RX8PDaVl4QWRhHeQ63A/5XtOmTV1fI5+kTBYhRB4CmcUGxiLGKsYimNOmaD8suuBCR/3TnxHbPI+xgYUN2idCEDbsF9p9993tzTfftPbt27sxbvPNN0/LknaQqn+VxR67SvEiUSZFoIoTkBCq4hWs4iWXQDohxMSdfS5MsJks+NV7VlIXLVrkJqhMqBBG3q2OST8TF+/ixoTq9ddfL7XuMJFJ5TqWyjUudIfxk0O+z0SP6/mcCTf5xBLAhBzrEJMvVtsRHaHICO+RTQhxTwQeggILBUKN8iImEB/5CKEwr4gD8uyZRYVQpuf6yWTozhd1rYu6n4XPYvLM9VhtmNQxCaTesGpkEkJY9XJlES1r2KuieUPQsC8JCxQprO+wXIghhBbXUf+0Ma5lMo6VJ2y/UZ5hnfMzIghLAZYIJtvcc7fddrOTTjopZftmIh119Yq233T5hintBQsqnPkfKwjWDUTEsggh8p+ubUeFEPWOIMNyx7MR8wgMJu1M/lP1a4I2eLHn3TupL8QJATTghcUp6oaWqh+ziMAiBW2bsYA+GnW3Zf8TeeHeWHFIsMMah+BE0GcTQoh66hKrWyg+EMdYtsePH+8WQVjUYXGD+kG8IMxD8cmCDYsFtC8iyDGeIPKxtCK2UrEkaAopVf/SIbzJfbeq5FWLgIRQ1apPlUYESglkco1D9OCCxkTAb0YO0UUn2kyEWKnm7y+88IJbkWUSi6DwE5myFkKs1rPazoSJSZBPUZGQjxBi4orFwgsh/10sClgwiiWEMj2XleqoFStXIcTqNy5Rjz76qBMDlG3SpEk5CSFW03NlkY8Qop6wMGBxwkISrvpHy4V7FRNjJqKs+CNymajjdpmrEPr8889dfdI2sRj4FN1sH7bvVBP7fIQQLlZYJsg34daxfmYLQIIIoc8RqILv+YSQwpqEBSuT4EslhHA1wxpC3yRPuHnCIwwyEBWtUSGEoOA+tFFcMLEYRxcUUvHCJY2gD7hPYoVEWGLJCxNlQwgRuMQLIeoJCyN1hstaNiGUak8eAgvxjAslgg+u/E7I+7DsoRBiDGHxxwsh3xbp99RdKpYIL/Kaqn9JCOllKwJVg4CEUNWoR5VCBJYi4F2ScPcJgyUQjpbJPi5VTFKZQLA6ilsO7it+kzuWn9Ai5F2BWPnGzQQXJu8+hAUiV4uQz5f/TiaLEJMv8jp69GjDJ5/9RkywWXlOtWrOvhBWjjO5xuEOg+jBHYh9QKE1A4CZhBATTaxTrIJHrVfeIsTEHjZM5MM8ZnoulqhonrHmMLndZ5993Ap3OosQ7kxYQnB14jpW5xE3uViEaAu5sqAu2MPirTVhY8Mliz0fTOZhSqK8rNQTBCCVEKLtMIlGBOGmxMQbt7lwxT8XIUSd8z2sS3DHIoFbHO0YtyzYpGrf7HsrxCLk803/YCLN89hr5SfFtG+spZQjOlHmM+rlvffec66Z3oUMy4p3NUsn8iknFo7o4obf80e90EcRBV5wpSo3CxihEOJ5WFMQdVijvPsp4iVsk6mEkC8P4gKrDYIsmuivuNJipcJKQ79nrOF//s6+w2xCKNVCDfyxaiOqqG/yS/vcbrvt3JiGQCL/7BGiX5A36g7RRp9hzx5uc1yLeIRtKpbeapSqf0kI6aUrAlWDQHyF0Mcfm7GZm02XO+5o9m/416qBXaUQgeIRYPLBhJwJChuUmdwwySFIAJ8xASQIAgmXFib//I5bD64lWImYaDABweefiRUTRyYQTN5wc2Hll+/gzsTKMJv2ESpMbBFLPJO9L6xOI5zwwWdywjOwXJAfJnVssmYl3FunWCHGXYt9BaycM3EkiAITTiYq3IuVW6xRuK2QRybilAEXFybe5J1VXDZl4/ITbl73wRvYi8TkCGsKG7WZQGKBwnWGjehsEGd12SdWthEZ5J0JFu507GVhwzZ5RbDAB8bkicReBPJI+fgf153oc8kzAQTgzGZ7JosEOsBdiTLCjE3grEgzaeTeiDCuYxXeb7BngkseqCf2tbRp08blk/pAwLF3gs9xRWICyGQUlzwEYSYWtCGY43rFCj6ihoklopkEFywIPAeerK7Txpjcw5LJOJN4EtYrBArl8sEmsALhhsneLxKr9pwTg0BGXJNX2gnt2POM1jnsCAxBHmiHTLIJMoHAStW+mQQz+ac8cECQIa7vuecel1faLxNj6jVdvhGmtE0sWDwP4XPwwQe7vUaIS/atwCx6jpIPlY0AIa/UDW2S/oKgQjyma9v0gbD+qE+eDT+sewhRb5FJVW727dEGqUPfR+nPXvAgIuCI9YZok/Ql+gD8uW/Yj3Gho4z0PfLLsxk7UiWsurRh6oP7IQRpv7RZ3zboV+yn84E4qHfaFe2P9sB+IPqz/5zAGohcxioWe7BksRcMUcMiBOXjzCH2rBHYAYsd7Yf2imDmu+xTZH8ZP/vohlGWtGX6GC600f5Fu0PgKYmACAQEliwxmzTJbMIEsy5dzNZcc+nfsxwRUBEs4yuEJk40GzLEbPvtzYj6VMRD3SoCvJ4pAnEhwMouQQtY4fQTAu8a5y1F4Qvfr3r765nc8jkTkFSJSZ+fLBZSZibB/Mt10uEtApnyxOTThzsuzzDNxXou9QdjJtP8zASccnkrWqaDTYuVp2x1zXOZwGPtI8Ibv2P9Qwyw1ynqZpXL/Whr0XpP1b6z3SvT59yP/VUwRcDR3vw+HcQV+cadC4GQjrsPt10WYcJ5PoETwkht5D+fcsONhYZMfSxVP0bIIdIROtFoglGGvo2WlSUlbLf8TP79vfmd/MIfNvzdj0/wIpAIn0XDu6djma5/LUs70ndFoEoSYO4+fDgrX2YsFER/j2Gh4yuEfv/drHt3s+nTzdhQ+b//xRCfsiQCVZMAq7FYa0K3uqpZUpWqoghgVcEigJuY39vD5ncsPlghwuhjFZXHVM/FWoUrIBZA7wqI1RRLIn9nDx3WTMRdVU4ILaxeWC0VTroq17TKJgI5Eli8uGTejtVn1iyzFi1KrEH+dwKmHH54jjcrv8viK4RuucWsZs0SixA/c95ArVrlR0ZPEoGEEsCvnkkeLmj4/jPZK0+rSUKxJ67YuInhZokIYo/Pd99959yVcFXCdS6uCUsDAo78InywOOASSTh5XBCTkKgn3ENxh8Tyle/BuUlgpDKKQOIILFhgRiCY9u3N5sxhs6jZjz+anXpqye9Tppj162dWvXqs0MRXCI0fb/bMM2acywC00083S+N6EyuiyowIVHICTPTYrE9CAJWF+04lR6LsF4kArkhYU/gf166ycpsqUnZLb+vdQ3HBYr9Urm6bxc5Xed3fu5exp0uLJOVFXc8RgUpAYMwYs3HjzOrWNWvWzGzu3KV/528xS/EVQjEDpeyIgAiIgAiIgAiIgAiIgAhUHQISQlWnLlUSERABERABERABERABERCBHAlICOUISpeJgAiIgAiIgAiIgAiIgAhUHQISQlWnLlUSERABESg3AoSA5sBJzopq0KCBOwMozsnv6yEICPuRttxyyzhnV3kTAREQAREoBwISQuUAWY8QAREQgTgR+PLLL43Da99//32rW7euOw+Hgy85hJIDLHOJAsY5TBzIeuedd7pDbDlMtdhp0aJF7rDcBx980AX04OBTIrfVyeGQPoQQB86ef/751rFjR3cwrJIIiIAIiECyCUgIJbv+VXoREIGEEuAcn2OOOcad23PAAQcYZ/i0a9fOiQRCI+eSXnnlFevSpUu5CSGfJ865Gjt2rHHwLyLo5ZdfdqLsuuuuyyiKiIh47rnnWpMmTSSEcqlgXSMCIiACVZyAhFAVr2AVTwREQARSEfBC6Oabb7a99trLvEhYf/31rVevXjlBqyghhAC67777SoVQ9Pd0mZcQyqladZEIiIAIJIaAhFBiqloFFQEREIH/JxAVQj/++KOzCHGgaatWrWzMmDE2Y8YMmzNnjiGOunfv7s75mTVrlg0cONDWWGMNe/311+3bb78ttQhx/a233mprrrmmTZ061VmL9thjD0NsPf/889asWTNncXrmmWfcdziEFBGGe12NGjVs2rRpznVt1113zVhVofDBRe+aa64xRBl533777W3TTTc1rEbRe4ZCaOutt3bWMFKPHj2sfv36Lu8cFsrvu+yyi5qLCIiACIhAFScgIVTFK1jFEwEREIFMFiGECYEDxo0bZ/Xq1bNOnTrZp59+al27drUhQ4Y4MXHKKac40bDRRhvZWWedZeedd57tvvvu9tJLL9nZZ5/tRA3CCOGDiOCzN99809q3b2/Dhg2zzTff3E6/Eo2YAAAgAElEQVQ99VRr0aKF+x+RhDDi+ksvvdQdSHrRRRfZDTfcYF999ZX169fPVlhhhbQVl8kitPrqq1vv3r1T3vPvv/9eyjXu4Ycftv79+9uIESOceLr77rud6DvwwAPVaERABERABBJAQEIoAZWsIoqACIhAlIC3CCE6dtttNxf1LRQfBBdg39D48ePt+uuvt9tvv90FKEA4PPDAAy7IQuga99133zkxw2cbb7yxiyiHhenQQw91ViCsPhMnTrTBgwfb/fffb02bNrVtt93WZQtLzZQpU5xoWm655ZwgwvqULuXiGpfqntwv3CNEHr1Aa9OmjdtjhOULUackAiIgAiJQ9QnEVwjNnGk2cKDZokVme+9t1rZt1a8NlVAEREAEyolA1DUufOwPP/zg9gk1atTIubN16NDB/U6o7DvuuMPtzcF6FAoh7oeLmhdC3g2NaHKID8JWY1k655xznMsdViWEF1HgHn30UWfFefXVV23SpEnLJIRwy0t3z6gQ4ncE2pNPPukCR5Af3PWUREAEREAECiCwZInZpElmEyaYdeliNmCA2fz5JTdabz2zCy4wq1atgBsX7yvxFUK33GI2Z44Z0YuuuMJsyBCz1VYrHgndWQREQAQSRCAaNS4sOq5uuIkheP755x9r27at9e3b12rWrOmird17773O/W3ChAlO5HA9IuKEE06wPn36ONcy9hwhoBA8hLnGLQ0xhVBCfCCwvNXouOOOK70vYgiLEJYh9v+sttpqVr169aVqhudzHx81LrQQcS2WqFT3TCWEEGjke9VVV3WR59bjZa0kAiIgAiKQP4GJE82GDy8RQCuvbPbhh2YbbWTWv7/ZUUeZ7bBD/vcs8jfiK4TGj2epzuyII8xGjiz5WUKoyM1BtxcBEUgCAUQKwQSw4HBuEPuBCA6A+CC9/fbbLvAAgoJgCAgeBALWHD4jkMI+++xjCxYscBac5s2bu71ChLEmkALfJejAZptt5n725xKxL4h9R0OHDnXuZwsXLnQCa+bMme5+nPMzefJkw02N/LBfCcGDaCIhpng++5XeeustJ6yOPvpoQ9Qhuho3buxEF2527HMK74mlh3v27NnTueRdffXVLkCCF2hrrbWWE3XVYrZamYT2qDKKgAhUAQKLF5t1727GuW6zZpm1amWGhX327BJh1LevWe3asStofIUQqDCxYRnixdS5c+zMabGrTWVIBERABMqIwOLFi51Fhr1D/Ixg8Pt2cHsjEUiBz7AU+YQF6bfffrNatWr952BWPkM8rcxKYZDmz5/vRBj34We+i2Vn1KhRLgKdF0KZikZeV1xxxdJnprtn9B7shUJYEcjB71kqI4S6jQiIgAgkh8CCBWYdO5q1b1/i0TVlilm/fmajRpktXGh24omxZBFfIQQ0LEHz5pl16GC24oqxBKhMiYAIiIAIlD0Bos598sknduSRRzqBU6yEaxyudUS7K+ZzipV/3VcEREAEYkNgzBizcePM6tY1w5LPUQhYibp1M9t669hkM8xIfIVQLHEpUyIgAiIgAlWBwF9//eVCd+Oux36obbbZpioUS2UQAREQgfgQwF2Of4HXQHwyV5ITCaG41YjyIwIiIAIiUC4EvItfplDd5ZIRPUQEREAERKBCCEgIVQh2PVQEREAEREAEREAEREAERKAiCUgIVSR9PVsEREAEREAEREAEREAERKBCCEgIVQh2PVQEREAEREAEREAEREAERKAiCUgIVSR9PVsEREAEREAEREAEREAERKBCCEgIVQh2PVQEREAEREAEREAEREAERKAiCUgIVSR9PVsEREAEREAEREAEREAERKBCCEgIVQh2PVQEREAEREAEREAEREAERKAiCUgIVSR9PVsEREAEREAEREAEREAERKBCCMRXCP3+u9m995pNnWp2ww1ms2aZDRxoVr26WbduZvXrVwgwPVQEREAEREAEREAEREAERCBCYMkSs0mTzCZMMOvSxWz6dLNx48x++snshBPMGjeOHbL4CiFQTZxodtddZkOGmF1xhdm225otWFACtEeP2MFUhkRABERABERABERABEQgkQSYtw8fbjZggFnt2iVz+GnTSlC0amXWtGnssFQOIYRF6OyzzTp1Mvv4Y7PJk0usQzVqxA6oMiQCIiACIiACIiACIiACiSKweLFZ9+5mdeqUeHEhfBo1KrEM/fVXiVFj/fVjh6RyCKGbbza7+GKzFi3MvvnG7KuvzPr0iR1MZUgEREAEREAEREAEREAEEkcAj62OHc3atzebM6fEaIGrHIJo7lyzV14x69evZItLjFJ8hRDKcsQIs9tuK/kfdTlyZAnUM880a9AgRhiVFREQAREQAREQAREQARFIMIExY0r2BNWta9asmdnMmWZ//GH2229mO+9s1rJl7ODEVwjFDtXSGfrll1/s4YcftsaNG9tWW21V+uHnn39uo0ePtr///nupL6yyyirWrFkz23LLLa1atWrus3/++cdefvlle+CBB+yPP/6wVVdd1Y444ghr1KiRDRkyxP78809bbrnlUpL466+/bPPNN7fZs2e7Z/H7O++8465dbbXVbLfddrPWrVtbvXr1Un5/8eLF9t5779nUqVPtxBNPTPmcefPm2TPPPGPPPfecy+uiRYusSZMm1qJFC1tnnXXs3nvvtS+//NJWWGGFlM8gX5tuuqkdd9xxMa9NZU8EREAEREAEREAERCBpBCSECqhxRNCpp55qY8eOtWuvvda64xMZpK+//tratm3rRM4LL7xge+65p/Xv39969+5t9913nx1//PHu6ptuuslGjBhh99xzjxM1119/vc2cOdMuv/xy69Onj3Xu3Nl22GEHJ0aaN29uO+64o7t+k002sRtuuME22GAD22+//Uqf9cQTT9ghhxzinom4WXvtte2hhx5aSqj5bCLiEF177LGHuyeCJUyvvfaaez73O//8822NNdZwwoznvvTSS3b33Xe7/PP8fffd195//3075phj7Ntvv7XHH3/c9tprLyfwEIa9evUqFX8F4NZXREAEREAEREAEREAERKDMCUgIFYD0+eefdxabV155xVle7rrrLqvD5rB/008//eTEDgJm4sSJtvfee7trsR516NDBBg4c6EQF12AJQjAgaj777DPr16+fXXzxxfbxxx87C1L16tXto48+ciKjbt267lr+xxL0zTff2GabbfafZyHU2rVrZ08++aTdf//9pcLL5+/33393z5gxY4aNHz/eiaWjjz66NP+ffPKJ+/7KK69sw4YNs4022qj0M+59wQUX2LnnnmtffPGFNW3a1FZaaSXzZSZfI0eOtK233tqwKL377rtOFKWzbBWAX18RAREQAREQAREQAREQgWUmICGUJ8KFCxfapZdeavvvv78NHjzYCZxHH33UGjZsmFEIeQsMQqdbt27222+/lYoVfscChPtcqpRKCGUSXb/++qsTXLjojRkzxtq0abPUbd9880176qmnbJtttrFjjz3WunTpYtddd53VrFnTlixZYldeeaWz4lDOnj17OjEWpvnz5zt3uNAlLpUQyhOtLhcBERABERABERABERCBciMgIZQn6mnTpjn3NtzcsAp5EYOQ8Xt/QotQx44drVatWs6ygiBBcLCHB8GBS1qnTp2cKMLtDTc7bwUKs5WPEGIPz4QJE6x9+/bOne6aa65ZSmCxb+eqq65yz1lvvfXc/h2sUt6KQ14QRpQRlz1c7HJJEkK5UNI1IiACIiACIiACIiACcSEgIZRHTSBe2CNDAIIDDjjAuX2xF6hBgwY2fPjw0sAEUdc49gg9/fTTdtZZZ9l2223nBBSucAQgwFKE1QWxQ/IWo+WXX740Z7kKoZYtWxrWmhdffNG6du3qBA9ua2Hy7ncXXnihswBddtllLj/8Q7SFbnUSQnk0Dl0qAiIgAlWQAO+9vxYttrnz/7RffltQ8v+8P2zBwkW24K9FpYGBvvv1T7cYuGatFWz55apbNatmy9dY3mqv9H/snQd4VkX2xt8kBELvXcACKlUpK1gQe9lFRQXbX8GKLrZdu6ur7lpX17Y2bKjIqoirqFhRBFRAUUBEUJEqHaS3AEn+z2/ixOFyv3w34fu+fMGZ50EwuXfmzDtn5p53zpkzOapZPUc1q+aodvUc1a5WWZVzKu4QabALQpewLmErEJL/2GOPiYiOxaQmTnHBJuFMMJur+++/f4pb9815BJKHgCdCJcCWxefKK680ZKZSpUomi9r7779vwuMINSOxACXsjBCeGMLN7r777h0SLCxfvly33XabHn/8ceOlIdlA586dS0yEOI/E+SG8PMuWLdPw4cN1wAEHbNfDZ5991shrM92R2IEQP0LknnzySRPuhpcLWfByuZ6u4qDyHqESKJJ/1CPgEfAIpDECa9Zv0qyFv+in+cs1b+lKrd28RVUqZKpOtUqqWb2y6tWsqpyKFVQtp4KysjKkAqlq5YrKKJDWb94qfpBfIG3esk0bNm/VqnWbtHrdJv2yPlcbt+QpKyNTjepWV6vmDbT3bvXUqG4NZWYWZlP1ZUcESIB07rnnmnPBkKKyKpAhstqy8dusWbOyEsO36xFIKAKeCJUATrw3ZHUjS5w9NwN5ILztiiuuMJnhIEhhRIhmyAZHSB3kAk8SqatPPvlkk0iAxAJ4jEhJbRMsWNGieoR4j9A4G3J34oknmh0kQvEoNtHBtddeq1atWpmfkdyApA3Tp08XWedI/mDPM1GXTeTgwkTqbfrvnh3yRKgEiuQf9Qh4BDwCaYZA7pZt+nbWIn08cabW5eaqdZNaarN7fdWtWUUVK2QpKzPDXONXsBNyZ2ZkKL+gQNvy8rRh01bNWrhSU+au0MaNW9W5TXP12H8P1apexWcZdTAmiqN9+/YiyREblY0aNTIbptga/G1D8ndiWGK+il2AnUKhba7poLRt29ZEuXgylAzUfZ2pRsAToYiIQ1RII034WMeOHYve4sxQnz59TIa1V155RS1btgwlQqSVJoEBqadJYtCiRQtddtllJtQODxPhByQn4Pecz2natGlRGyxEvXv3Ntnb2InhDh9bwkgXCyay4tXhD0SNxZIMcZwfgpDZ0Ds8VbTLz3B5Q5I4M2TfJ2yPDHM2xG727NnGcwTxc2W0hGrp0qUaNmyYWSh98Qh4BDwCHoH0RiA/v0DTZi/WyyMnqWXjmjq2y17Kzg6/vy6ZPZkxd5ne/3qeDmq/h445YG/lVMpOZnPlpm7sBiI5+IazgfrII4+Y6yxSUdgItdd9kLkWW2TGjBmmaRJEsdGKPZRMMpaKfvo2ft8IeCIUYfyZ+BAWPCacvenfv79q1aplkhywUJAOm2e4wBT3NXfwQED4/dlnn21ID/G97ORAfkg5DYGBVHHPTr9+/bRixQrjlSFjG9nc7MIyceJEPf300+YPBW8U70G4IB/c5WPbIjkCpIV01YS8QVa4DBVSU69ePXMOCPJin6E+6ud9kjlYcsbCm52dbbxTTzzxhDlLRN3Ix4WwJFNgJ8oWvGTPPPNMkRxgMGDAAONd8sUj4BHwCHgE0heB8d/O1aTv5+n4A/ZU1Zzwy7FTJf3WbXn64vtF2rBFOuuYjqoQ40LxVMmTDu3wXebiciI7iPawIfipkM0lQthAbHBiw3C9B5EskCFsB+wRXzwC5RWB9CVCGzZIgwdLuGUffFBav156/HGJ+NjbbiuveO8gN65mCBNhZix0wVTVO9NRYolJpU2dNWrUKPWuDQkYSBtOem83ZfbOyObf9Qh4BDwCHoGyRYAQtYHDJ+iwdk1Uv1aVshXm19ZXrt2kmQtXaf99d1fzRqnxfKRFx2MIAeHgW06CJaIt3Ks6ki13kAixEUxkyXnnnWc2YimQIyJNOJ/si0fAxM9+9pn0ySfSpZdKM2dKQ4YU2vAXXCB17552IKUvEQKqMWOkQYOkJ5+UcnIK/z1nDodt0g5IL5BHwCPgEfAIeATKEwK5W7bqvpfHqNOedbXfXo1MtreyLISI/7RolcZOW6Teh++nvZvVK0tx0qJtGx2SLkQIUCBDRIYQDUIhgQIh84T5+zC5tFCbshMCu/2//5UeeECqUkW6+mqpUyepSRPpf/+THn5Yyk6vsFdPhMpOXXzLHgGPgEfAI+ARKDMEIEKPvT5OcxevUPsW9dS9QwvVqpZTJsZs7tZtmjxzicZOnac2zeupe5c2nghJRWORTkQIhSXcHw/RtGnTTJgc14RwZojEDr78ThHYto3zG1LdutLs2dKJJ0rLlklcD9O6tTRlSmGEV8WyDcENjo4nQr9TffXd9gh4BDwCHoHfNwIQoYFvTlC3vWpp5bpNeu+reWpYp7oObrubmjespcrZWcpMgpeIRNkme1x+vpatXK/Js5ZpyszFar97PXXeq56WrN2ilnu20D7eI5S2RAjvHSFxnIPmahFC8Dt06KBPP/1U1apV+31PrN9r7zdvli6+WDr/fIm7riZN4nLMwiMt118vHXmk9Mc/ph066UuEYJYvv1wYFsff9epJ//639N130lNPSTVqpB2YXiCPgEfAI+AR8AiUFwQsEeq6V03VqZZjUmRv3LxVk+es0LQ5v2jztnw1qVddezasoeYNaqlOjSqqlE0qbRmCRDps/ijkCiCOCnC2hfuE8vLytS0vX2s2bNbiX9Zp5qLVWvDLeuVt2ardGlTXH/aqZ9rJyy/Qhk1btHB1rlp5ImTUKB1D41z9HjlypC666CLNmzfP/JgL5smMu++++5aJZ7G8zL1dVk7C395/X+LMGMSnW7dCm53QuD59pMyyDb8Nwz19idAuqyW+Yx4Bj4BHwCPgESh7BIJEyJWI+03Z9V+3aat+WbdZPy9bp8W/rNfiNZu1LnebMjMK75KDPIUSoXwpDyKUn288Sw1rVFSDWlXUrH4NNaxdWdUrV1LF7ExDftziidD2epHuRAhp8QyR0XYSHgBJhxxyiEnzvf/++5e9knsJPAJxEPBEyKuIR8Aj4BHwCHgEfocIFEeEYsFhnT+WvkCWYj6bkVHEkaJexOqJUHQitGTlOk2bu0KzFq9V9SrZate8jjrs1ahEmoy3bvmajcrMzFDdGlUKie2vJSxrXFjlkF0udOdqj5kzZ5p7CkmgwL2H/tLVEg2Hf7gMEPBEqAxA9016BDwCHgGPgEegrBEoDRFKtsyeCEUjQqO/+VlDxv6kVVsrqEJ2jvLytqhqhQK1qpOpG8/opqwIIUhffPOjvvh8nCquX6y8gkypZiMd2P1gdWpbeC9QVCJkJR41apROO+00rVy50ngTOTP0zjvvmNTfvngE0hUBT4TSdWS8XB4Bj4BHwCPgEUgiAp4IJRHcBFUdFhr3+ucz9cr4+apYa0fvz9bNG7VbxfW6v//hxUow/vPxmjPyJR2T91mR1y5fGXors4f+cMqF6rBfW3OB61lnnWXq4UJVssTFKyRLILU22eQgQzabnA+Ti4ec/31ZIeCJUFkh79v1CHgEPAIeAY9AGSLgiVAZgh+x6SARarLHvrrvzWlalRn7stktG9fptP1rqfeh+4a2Mm3OUn370r06ZvOo0N+PqHaCDj77Sv0wZYJ69uxpnvn73/+uf/7zn5GkHj16tCFDM2bMMOfICJN7/vnntddee0V63z/kEUglAp4I7STaW7Zs0fTp0/Xzzz/r6KOPVg4Xv+5kSUadpRUJWb799lstXLhQxx13nCqmWf53268NGzYYOdetW6cjjzzSLL6+eAQSgQC7mt9//70++ugj7bfffmaHkxj4XanQx6VLl2rKlClq0aKFWnPngy+7PAKeCKX/EAeJUEH1Jvr3+3NVuWbdmMLnbd2iZhXX6t4LeujnRSv1zqgp6taxpWbNX6ZTj++i54e+o05T71fTzFWhdfyU10Dzul2v/fZpata83Nxc7bPPPpo8ebIqV64cCbSxY8ea1NoLFiwwniHuF8JbVLNmzUjv+4c8AqlCwBOhOEgzgf/xj38YstOxY0ezEFSqVEnNmzfX22+/bTKlQBa++uor4zp2Fwl+zg5K06ZN9ec//znymG7bts3snoTVGaUSDi5u3brVyLmzhT4MHDjQ9D/Yv52tO5HvIyfjBBFl5yqZBXzvvfdekw3phhtuKDHp2rx5sxmb4A3c7777roYNG6aHH35YNZKcHp4PW3Z2tpEd4xfs/vOf/5TqYKtbV2lxR+eZa8iUbuXzzz/X+++/r379+umBBx7QjTfeWCqcStuvRM7noAxu3fPnz9f5559vdOHggw8urbj+vXKEQDKJUIEKtHr9Zi1YsV7rNmxRdnamGtSsqqZ1qyq7QpZiJU/wZ4S2V6AgEdpYsYEeH7NEOdVjE4qC/Hw11C+qvmGV7nl8hOrWqqa+px6sfw18V9067qXTj2isM5c+oQoZ+aHaujG/oj7Y53qdesLh+r//+z+z/rE+Q2xOP/101apVK1JqbLLJsZ6wvlPuu+8+YzP54hFIJwQ8EYozGngann32WZ1zzjmqWrWqMXxr165tjG1SRc6aNUsNGzY0hwrDiMKSJUuMcVeXm3ZLUMi2wu5JSckHHpErrrhCJ598sk7kVt8ElNLKkoCmS1TF4MGDzV0GySZCCMW4QiIaNGhQIhmffvpp/fDDD7rrrrt28K6haytWrDAkO0iSStRInIc//PBDDRo0SE8++aTZnYPI4PHbfffdS0zqgnWVRk7aJtsQH8zOnTuXpoqkvZOXl2f0qW3btsYgSHVJxny2fQjWvXHjRl155ZU699xzPRFK9UCXUXvJIEL5+QWav2ytho2fp8W5lVW5Zh1lZlcSxnnuxrXaunaFeuxdQ8fu30xVcnbc+PBEqHgiVKPxXrpr+HSpar2YWrNl00Z1bSpddHQ7PfXyaP0wa7HOOLGbBr06Vjf8uafGffGFevz4sOpnrgutY0F+HX2z31U6u/fxYoPukksuMd8IvktVqlQxF6ZG/UbxTbNE6MILLxTfQF88AumEgCdCJRyN22+/3bzhGtvsGL/44ovGuIUYsZvfqlUr4zHAYMbAxa3MYvDdd98ZD1LLli1Dd1WWLVtmDOVx48Zpzpw5RURo7dq1JvSLBQijzIbmuHW2a9dO69ev1/XXX28yt3Tt2rXIDU1KS+pGDox3ZGBhwzPBQgVRw3Nl26lXr57pA8Z+GBFid2j16tWmf3Xq1NGiRYvMRWqQPtqiHuTBQwYO/Ix29t57b9MW9dq2MPzJKsPCumnTJnPIkhA8+pmVlVVsO9SJyx3MkXP27NnGmAMrt147zNT/008/mfbYAceDRD8pv/zyi8l2A+Hlb+RHdsYMXG07YM6zyG/fBVvqZVwtOXL7zbu09cILL2ju3Lm66qqrVL169SIyZPEkxBKM0Blu64acEGdtdQpjFeICfryPd4n/ZxzRjTA5rE7RZ0g7BHvo0KFClxk7jH10jbao044BbdBPdNqSAHC1ukH/Pv744+3qYrzDxtX+jPZox3pO6Tfk9eqrrzabDPSdviJTEHd3qjIe9JuPMjqCUc+c4F3qDNO3MGzcOu1ccsd6+fLlZj4R486con7XAOAd8EEPSRMLZuyWxpKN9ggVQQfsXLTrBH1o3LjxdrpLvXY+H3DAAaZtnmecwAh9YOzBgblo68CDu+eeexpZ+Ddyoc9uyKjtm10rmHOMA5s+zB3mh9V55Lb48G93DSrhEuofTyMEEk2EuDT18xlL9ea0NarRcA9lZGbuYDDjKdq8bo3qbluqC49qqZpVKm73jCdCxROhbt266Y6XxunblRWVnRMeplZh3SLd3bebGtetHqptn3w5XRkjblP7gpmhv/86o7VqnvEvdW3TzKw3RL/gDWJt3JnSp08fvfrqqztThX/XI5BwBDwRKiGksYjQ5ZdfbjwwnTp1MuFwjz76qDH4r7vuOuOdOeOMMwx54qIxDGKM0VtvvdUYcbYQFoWhiSH/2GOPGXKBR2jixIn63//+p7/97W8aMWKEJkyYoPvvv98YrDfffLNoG/LEM5CxO+64o4gIYRwiD+eX9thjD2Nscgs05wCoD0MXY4ewP84FQOhuueUW885hhx1m5A4jQrRNRhmyyPAMBhrGPZ6Go446yhij/JtL1TC6Kd27dze7QXfffbcJMXzrrbeM7HfeeaeOOOII4w2g7XvuucfIgYFHSCELZ7CdZ555Rscee6wxqJGVesGU9liw8do98cQTJsQQckJBJp7BsCSDDbtTeEU4wMm/H3/8cfMOizX9ueyyy/Svf/3LHPrEsKUdZIdMMJYYvuBP/zDmTznlFIMpslL/bbfdtp2M1E960TAihAFLSBz10H+wRT8YK3SKUDx+D9lEpyAjyAP5QtcI1/rss892kANSx3vIgs6cd955hixZIsTv33jjDePR5A+GNX2ibmK8qROdh1igB65u9O7dewcihK4Gx5UzNeDCu7TLhxx9tGMSJELoFvgGcScVqy0QXjwX6Dr1EbIGrswXPLiuvjEn2NUMjpEb/sX5GPodbBNiEosIQVZvuukmHX/88WY+Me6QCEhTmGz//ve/jX5BBtmkYC4iL8TZjvmAAQNUv359PfXUU0Z3edYlQj/++KMZf37fpEkTgyv6iBeYOiCmdj4yb/74xz/q0EMPNTjxe9fjFosIsQlApqgvvvjCkFr0Zs2aNUaH8NwRSvn1118bnYx6XqCEy6x/PEUIJJoI4Ql68OPFqtl4T3MvTXEld+M67VNppc7o3kIVnTN3ngjFJ0JcQnvdoLGavz5b2ZWrKjOrgvG4cTYoe9MK3X5ON+3esPizOIOGvK59vntG+1ZYvF2DX29todWd+um0007e7uesBazf33zzjVatWmUIUpTCOsO6ROGbyjfaF49AOiGQvkRowwZp8GBp6lTyNkpffSW9+640b57Uv7/Uo0eZ4BiLCGFQQ14gHn/96191+OGHm1hanmdn9tRTTzW7rRg5/A0BYhfXFnZ+McYxADFWLPnAiMPYgUSwK8+igpGCMU949lkAACAASURBVMSOLbvRtIFngJ1mjHMICQYZhh7eKoygIUOGGGJG+BiHvjHKMEzZgUdeDH+MQepnpxrjmt0f5IkVGkfd9AWjHZLFYodxBJHDmEUuMMGgxuOAHHgtWEAhQBAvdrm5ZwAiQGgUXhCMfX72wQcfGEOREMRgO/QDGdnFpm7IDos0XgTaxVsFIYJMYCjbAvEDR/oFPhh0yIvRieEHmcSQhki5/Ya8Ih+eNOpnXCiMGX8gQXg68PjgJcL4jyUjRnxY+J71LNo+Y3hCTsCMMbI6YHFGZrxFFLAMkwPCwbuc/8EjgMeOfkI0bdglJJq2wBMjl7+fe+45QyzoM6QTb0CYbrgyM6586ILjys/4c+211xYlsnCTbjAm/B4Z0L3icLcbB8EwLvedhx56aDt9QxcglMExcscgVpvMPWLaLfbuojNy5EiDIzrOGIEVY8/GhxtiZuuGrDH2rAF4ZiBdPIce8gyZliCtzB2ro5Bgxs/OZ8YArCCqYOWuR24deBYhR4w73h13TbJ9oB23bvv/rFXoDWML8aePr7/+upnfF1xwgVl3IGKcHbQeSupEvyDovpQfBBJJhOA9dw2brM312kYOsV25eI4uP7SB9mr8m9HuiVB8ImSfeP3THzRuxiLlbss3HuI2LeqpT/e91bB2tbhKyD24L732rjLmjFP1lT8oT5na1KCdslsdot4nFJ96O27lzgN8b+w32BOhkiBXTp+96SbJeg4bNZKaNpWmTJFIJHbLLYV/p1lJXyIEUGPGSIMGSU8+KX36qdS4scTOwurV0q23lgmUxYXGYVhSXKPVEiFLYjDScDNjNPXq1asoJABj1BourjGIsYbxwU4xHidrrGCYYVSx+GHs23CdoHGDcTR8+HBjzHIeBOMGmTD2+ds18NgJxqjDcOLfUYgQddAGJMs1xFySx845hhNkEcMPg5SD5xiZ7Fa7hhlyQTbY7cYwtKQgSjs2NA7MgoQnFhECd7s4Q4rcc1m0yc4XO+kY7q6xDJGkEFZk3993399SlcbCwpUxqMBBImT7DJauTiFT//79jdcBTw1Y4uUJkwNyghcKwxkjnb7gVYhFhCCkeDZ4furUqYZYQlAYwzDdcGXGKEbPg+OKJw4PIESYJB4QAhtSCAZBIlQc7tYDEabnduzos6tvPXr0MHrHTqQ7Ri7+sdoMbkS47wQ3COxcR79dguE+h76BPR5QiDseFkuErPwWR/Q4SITCsEKm4IYFZCVIhIJkLhYRcjdRrA7izQyuNZBj9AW8bajmrpZNr0w+MilsNJFEaNu2PF31yo+q27ylMopupim+M1s2rtchDTfouI5Nix70RCg6EeLJ2fOX6aj/u0/fjbxTlXMqxtUexumH2UvUdu9CzGcvWqklK9crMyNDjepW1+6NasWtoyQPeCJUErTK+bN4Cdmcbd5cuvde6aijpIcfLiRA//mPNGCA1KVL2nWy/BAhWOTixdLdd0s33lhIilJcbAY5dqXd3WR2hvEkBIkQnhu7S0yICoSkb9++4oA5RiUGEZ4HCp4Qfoenh91Ya0jjYcEQJfQG4wr3NOFiGKuE0eE5sR4MDChkxHtC25CML7/80tTJDj9eG8KW2NlFLkJzXOOI3V9CwCBWyGYTDxTnEXIJCjiw64+BB5nD6KU+Qv4gDBjgyAZOhNvgOUA2jCiee/PNN423il1xMubZBBR4hNx2kB9vFl4u+oQ3DAMMHCAEJSFC4INhTsgS4VMuEWIXnDYsvsgNvowDRj0FkorxjzeGv20WLkLKwmQEG8iLS16tGuM5C+tzkAjxPDJh2NszHYRRhskBCcJTBbHEA3HCCSeY81F4k8CZukkNjTwYu5wzeeWVVwxJx8thz4nF0g2IkK0LQ5k2guMKmYJI4SUjlIxzK4TyueQUoo9OQlSKwz1I+K33Au8b5+qQk3nm6htjRbvBMXKzKsZqk0PCeFjDPELoIXUzV8A0SISCstlQR3S+S5cuoV4jdCyMCNn5DBGCBFMXIa1gZtcjd56WhAjZuiE1jJ8lZ3bThHpfe+01Mz8IQSWULxGZAlO8fPvmQhBIJBHasGmrbn5rvmo3bhEZ6/y8rWpdcalOP3h3T4RioBZ2oar76F/+8V89/NxI/eX8Y/TgLYWXn8YqJE04/bLHdW7vQ/SXC46NPE4786AnQjuDXjl9d9Ei6YEHpDPPlP7xD+mxx6QbbpD69JF69Uq7TpUfIrRqlcQu/MUXS5yrSfHFXHz48VBwZgTjEcOKsC525/kZBjTGPQXjFMOJe3dIF4nhAHHByGG3GM8DIWwYZjbUBwMbIxnjFs8PO8ecBYKs/OEPfzBGNRebQYTwTmCA0za/x4DBgIQUEI6HcYQhxE4zZ0IwEtmRP+mkkwwJw3NAPfSBBAnUgcGLAYzRwxkZziJhXPM+73Lgmt1x6+KmTc4A0Se8DNQNCeDf48ePN+cmOFdASBIYEO5HiBIyc+aBOGMw4RwSYWfsfHMeAhKDpwMiQT0YZXiIwCXYDmQJeRgP2oM04snib87OsCMOaSElMIfLKdZTRHsQRcL6IJaE1tlxxKAltJExp036heGKYYjshDZZzyDnSjC8McD/9Kc/mXcgERwm511XRox9q0PoB33D+0YhNJL2IZPUDcmFhKFTyM74UyftcSaEcEAMdEgc447+hMkB6YKIoEOQYPBl7DGmwZ5xQ0bapi4ILPqDbqObtAV5Qq6gbqDnEHTIAnVhUENKw8YVIo7uc26FsEjwtMXKg8eSMUH/bXryIO72HUgXRA6STN84m4QHC3zQHVffIB6EWQbHiD7aAlELG2tL3hkv5g39tQWPCKFntA1GhEWymcEZnViysU4wnqwJzDfwZh0AF8YJTxxzC2ypi/kDFnY+E+7J+NB/dAd9QnbC9yBzJEDhzB1jSn+Zn/asIn1Af234GvMKfaBuzjURJstaAP7oB141dAYdRPdYL5ANvCnoM2fMfCm/CCSSCOXnFejKl75T/eb7KqJDSJvWr9GxzbfosHa/bWx6j9D2+hSPCE37YYGeGDJKD/79LFWsWPz9Zhdc96wGvfqphjx0sf6v14EpUVxPhFICc3o1wrnw3FzpyCM5GEbedIlEY9jvBx2UXrJKSl8iRN75l18uDIvj7xdflCZMkEhXzGV/V1+ddmBGEQijhZ3oWCEkGCcUvCTBe1VivUuIC0arPXeBgcYf93JX/h8jPZ7hQvsYWbxLvYQiRU2Taftv63APUgdl5Fn6R/gdMtlsVq6c7IwjR6zLUcPaiTcGlghh1JHQIEoa0LB2ICv27A5tQpYYn2B9wXfpc2lxdfsWq54wOcLGPha2eKXwEOHNoC4IBF46DH7GIkw3gnWFjWssfFyd4d/u2aEo42vnhD24a98P07d4MtB+lDaDOmbnG4Sf84A2w14s2ezPqSc4T8P0NzifXXyRl7WktCFpYWtFcXMoDNd4c87/Pn0RSCQR4ozQY+9+p8WV9lCFCvFDtEBlxc8/6PpjW6hpvd/OtHgiVDIixNP3DnxX113yx7iKdsv9r+ucUw5WVlaG9mxesqsf4lYe4wFPhEqLXDl9b80aibuisNFJVEWIHAfSfvlF+uc/pWrxz6+luufpS4RSjYRv73eBQKyzQ1E7jyGI8Yl3DLLgehWi1pGuzxHKCEHEC0NoGYVkDHgr8BQk4oLedO37zsplw2YhQnhyfPEIlAcEEkmE6O/KdZv1z+E/qNZurZWZlVksBOtWLtOhu+Xp+P2bqEKF37KnpooIPfHmRJ15ZHvVqla6w9s/L1ujUZPnqN+x+yd1qON5hKISoa+mztHCJat00jGdkipvsHJPhFIKd9k3hhODP2mYFCEWOJ4Ilb3aeAlShAAeMcIPOc9FKmbCjmxoWlQRCBHjHA+ZwTj3Vdqd+Kjtpfo5wrzw/pBSnBCqRo0amZA/nya5+JHAa0ZCErybhP7hbfTFI5DuCCSaCHGZ6o+LVuv5Txcoq3YzVaqy4+5vfv42rVuxWJ0bFujELrupak52yu8RGvj2V1q2drP6HdVOLRqWLjnAF9N/1ntfz1OXVg3Us9veSRvqRBChvLx83XTfa7rnhsINrlQWT4RSibZvqzQIeCJUGtT8Ox4Bj4BHwCPgESjnCCSaCAEH3tFf1m7WqO8Wa+Lc9crLqqIKFXMEAdqyaYNa1MzQkW0bqE2z2squkKWMwHVDyfYIPfHWV6rXoIFmzl2ow9o3VZMYl47GG9qps5Zo3sotqlalkupXzUwaGYpChO578l1d0//4mGHsA4eM0p+O2F/NmtSJ162E/94ToYRD6itMMAKeCCUYUF+dR8Aj4BHwCHgEygMCySBCtt/mHGPuNkOK1uduU4XMDNWuVkk1q1VUdmamdmBAv76YTCI08K2vVLd+A9WpVU2Llq3UwiUrVCFOCF+scdyydZtat2qhGlUra/6iZapXOVMnHJR4z1AUIvTMK2N06vFdVLvmjslLVqxcpxdfH6e/XpiaLHFBvDwRKg8rwe9bRk+Eft/j73vvEfAIeAQ8Ar9TBJJBhOYvWqX3xszQlBkL9cQ/++yA7IaNuXrlncm6oM9vF127DyWLCD3x1kTVb9BQtWsm57D2vIXLjGfohAMTS4biEaHpMxfqtAGPq3P73XXvjaepYf3fLqd95PmR+nLKbD3zr/NVqVJ2mWi5J0JlArtvtAQIeCJUArD8o4lDgGxVs2bNMnfqkHqZbGu+JBaBIMYkQyBteY0aNUy68l25kKad807c02XTPe/K/fV98wiUBoFkEKEhb36l2x/7UBf26aZrLzpiB7EeG/KZnh02QWP+e5mqhyQqSAYRGjZmujIqVQ/1mJQGt1jv4Bnav0VtdWzZMGHVxiNCublbtWf3a5VTKVs/jb13u/C4Lj1v09fT5mr0KzeoR7ffLvxOmHARKvJEKAJI/pEyRcAToTKE316+uatn4wq7fBEjnctguciU+2m468SXkiEwZcoUc6cMyQ24lypYghjz/9yrRPIDm+I5Xovc8XPllVeau6VIDlFeytKlS0vc10T2jcyC3AnEPV3cU1UeSnkd6/KAbbrKmGgitDl3q5546XNzbuagTrurbavtLz4nmcJl/3hNH4+fqQf/1kt/PKzNDtAkgwjd/+o4tWjeLAVEaLkyt25Sv+MSlywlHhEiEcJz/xunlWvW6+rzj1GWE+p34Mm36/arT9FRh7QtMxX0RKjMoPcNR0TAE6GIQCX6MXsJ4iGHHBLZKE20DKmojwskuayTyyaDZMe9ud4ToZKPBgSTCzR33333mHctuRhz8SxEiIs1oxIh4vy5cJMMcvHuoCp5D5L3BmnOS9rXREuzZMkSZWdnlxuSX17HOtHj9nuqL5FEiJC3p4aO15/POth4J4orTw8dr4tOD7/QMxlECFkKQ+MaJY0MzV+0XHUrSycetE9CVag4IvTJNz9o7PRJ2pi3QlmZBdLWmjpw3/Y6oWuhx58xqVqlUkLlKWllngiVFDH/fKoR8ESoBIizY/rtt9+aMC5uWid1MgbX3LlzTbjRsmXLTLphe6kjhicXnXIbO5eCcqO8Tbe8fPlyc8s7N7r37t1bNWsWxvUSKkY93DjP7fNuwVBZvXq1fv75Z2OYsuvdpk0bY2zxHvLx/xisa9as0bx589SiRQv9+OOPRr5WrVqZCxwxninIBQFh15qfc7M9bVAHfbChVdTbsmVL1apVy/w+2BYYIFP9+vWNDMjfrl07I9fHH38sLpocOHCgacdNwxwkQpDD6dOnF8nKB4D+YlCS5pp2eZ9+2AtnFyxYYPAHDy4D3WOPPYpCoegzF7bSD7CnT3jhkJX32rdvb9qi2P6zk08fke2UU04x+NGfn376yVyW2bBhw2IvmLU6sttuuxkvDXLafqE3kBYK9fEMJINi9Yl/h9XBz5Hjhx9+MFhQNxeZzpkzx9RJ/5Ad/MDN1heLCNE33qfwLhel8v/Iiy7aS2ypE33h/2mTe5hWrlypJk2amItX0Xf6Ebx0N9hnxg3sg/rNzxhfdLFx48ZmftEfcEYfXWzs+66eB6evHUf0n3TWxx57rBnHsL4iM2MNrmH6FaYr4EFIJ/q2efNmM36kygY/ZKce8OD/6Rc4MJfDxi94UTDhfIwf2DJX7BwEB9q1czuIA+tMcfMkVj+C6wDz1441eh82XnaugIG7LpT00uUSLLv+0SQikAgi9OnEWdqjWV299v43GnDWwapYsUJcicuCCCGUS4YWL1upnxfvRLKEbdvUttXuql41Rz8vWq46SSBByByLCL0+bry+WPy6mrb8SW7ivaXzd1fjrEN16R9PjjsOqXjAE6FUoOzb2BkEPBGKiB5GNvfP3HzzzXrvvff07rvv6qGHHjJG+F/+8hfl5OQY461Xr17GOB0/frwxxDijcOedd5ozGYQkxSJC/JxQmqOPPlp77723rr76ahOOdPrppxcthBCOl19+Wddee63Z1ceI59+DBw/WUUcdZdqijocffliETVEHl35Sx+23367DDz9cxxxzjP7+978bkoRh1a1bN2Mo3nrrrRowYIAxhIYMGWLqeOCBB4THCmOXdv/2t78Z747b1iOPPGKIxRVXXKH99tvP9H/EiBHGUKROPEJRiBBGNffz3Hbbbbr33nu177776qyzztKzzz6rf//73+aSSogLMjEGhGk99thjxhjl8k/GoH///jr44ION9wkZ6AfG5QUXXKC7777bjAF96Nmzp8GOS1Eff/xxM3ZXXXWVLrzwQkNs+Rn9xCBnzCEt5557rrlsFKxOOumkUK2xOgLBBRdwAw/eo1/cQQTpwFgGL/rDnTP2/hnk4VwLbbp18AyXmiLH+eefr2uuuUZHHnmk0SXaIbQQwk2YHP0cPny4Me7Bf8KECWbsecb1CIEfclHAm/NDvI+udO3atYgIIQ96dPHFFxvc7rnnHqP/Z599tiG+Dz74oJ5//vnt7s2BHICz7TNYgwP/H9Tv4447zmBt6wQf+nTEEUeY+UL96CX95X1X9x599NEiYkk/IGn0Ab2BzCEzf2L1FZkgL/fff/8O+kX7YboCCQQPsD/nnHM0ZswYTZs2zcwzdB59fe655wyevM8Yo6/cX+WOHwStX79+RXrEfGXOsVbQf7Bm84F3L730UjPH6C8bCuiniwPzg3uMwuZJrH5AnJDPXQc4S8V6Amaxxov7s2655Zbt1gVk9vdMRfyQpNljJSFCGzdv1ZqNW7VlW4FysjNUq2pF5VSsoL7X/VcTpszT+Ff/ojq1qkTqYVkRIZcM/Th3gXq0a6ImdQs3w0pavp21RHNX56pG5cqqW0U64cDEeoKsPGFEaNSU7zV6wUDVbzYvVOxVy5qoXdXzdcpBnUvarYQ/74lQwiH1FSYYgfQlQhs2SIMHS1OnSg8+KL3zDtfcS1OmSPfcI7VsmWAoYlcXDLNhtxmjGU8OBglhRhhFNtwIInTeeecZAxNjGuMIQ901FoJ1snN/xx13GOMdL81bb72lp556Si+++KIhOLbwHIYRhhU7zXhcaIdzHNSJ0QtBwCi77LLLjFEFqcAIx5AcNGiQMS7ZtcYQZpFFPuqBMGDE0u7TTz9tnsWIRXYMbRY0SE2wLeqn7xhWhx56qDG6IUC0M2nSpCJDvLjQOHby8ZLRJ4jMV199VfQ+ckOS8KjYcCfICP3DsKZt+k2B5LleEH7G7/k5Bj5GK14jxhBSgeGM0Qwx4bwSuNnn8QAxzpAfxhG58EZRV7Cw8488rVu31gEHHGDOP+HlQF7GC8ww5sEb74SL19SpU40hjqHLWATrgBRBhpAVMod+IfOKFSuM3JwRgnTxc8gtxjnGPeMAwQwjQrT/5Zdf6rrrrjOGOx4HdITzLIy1LUE9pc7Ro0cbo53fWawgoLZgXKNLbp/Rg1j6zaaCrdOSavoEYbTjTf/C9NxtF9nGjRtn+o6nxw2Ni9VXiGKYfkEIw3QF/Kn3oIMOMmPm6jpzx44Hemx1Eh3i8t7g+Lnz4euvvzYEC6IJecKbytzHG8TPIFbUz0ZF2BwE+9L0w10H3LFG38PGC/2EuLrrAvPSe4RS9jlKaEPxiFBefr7mL1unT2fM07y1c7U1a5kKMjYrq6CyKuQ1VtPKu+nRJ0bqqAP31vm9u2qfPbePYoglbFkSIUuGlq7ZrPOOab/TF6p2blk/aSQIWcOI0D9eGqZqLYepYqWtMfVhzpe99MBFv222JFRxSlDZ5MmTzbeXbzw2h10XS1CFf7Q8IcAG6/r1hRI3aiT17MnHSfrrX6VDDknLnqQvEQKuMWOkQYOkgQOl2bOlnBzpllukq6+WUpj1ip1ml+xYg4HwEbwQQWOQsBiMHgpGTZ06dYwR7JYwAxPDxyYOwJjHkHzllVfMzrBLhKxhiyHlGqbs+NtCCJVrlLHjzP9DjDD43XMi1IfMeBBcgwZigtcLDwWeJoxljGyMYLctiw8EAcO0NESIdiFwGL/suiN/kEi5Hg12/TGWCQ8EJ2SHjNJ+LCKE8frJJ58Ybx4Elh10xgnyAAFgh55wRHbcMT6RwyWTxc1gi4Elg/ZZDHI+BBiVhBJZkurqDGF69OeGG24wfQrWARZhcrhjDG4YqYwRoVV4aeIRIUve8Ppx3qhHjx4mpC6enlqSawmdHffi+gyxjaXfEGxbp0smXCJE3ZYsubrnyooe280AcHCJUKy+xgodZDzCdMUSITt/ohAhPJbx9IgwtFGjRpl5Rr8hc2xIBOdlrPm+s/0AR3dN4v9jjRck3F0X8Fx7IpSW3/e4QsUkQhw3ycvT17MW64Mfxqpm42mqmLNOGRkFRXUWFGRq7coaWr2ko846oLs67FEfsz1umzxQ1kQIGYaMnKpDOzRX84a1IskcfOirHxZq+ZqNOv6AVqV6P+pLQSLUpv3+eux9iNDrxVaxbOaB+vPhfy71hbFR5Yv3HN9GvMZschGx4NozkCO+4YsXLy46QsDGL2sgofi+lDME8vMLHRbNmxNqIvXpU+i06N9fuuQST4RKNZyWCD35pMQu9SefSA88IME4u3cvVZWleQmjCiMVQsOOBudOMGzYEeZ8QNiuODu57IpjZGPUuF6doNHB++wIUycGLLvJ7M7jBcFL4B5SD56rwZODxwCjBU8CCwvG9+zZs7cjQrY+dpMJt3GJEAb0G2+8YUK02Hln95nQGcLL6OOHH35oyA8hMyxowbYw8F0MSkOEMPowxiE09DvMo+QSoTPOOMPsTBPOQzgVONvzPi5GGJgYtRjrEAQwxogjrMv1/BByhxeAnXh7vobFmf5DkKy3DxnBF6+JPQvGeFpDe6+99jK6QugUYXt4FSAMkDB0h91zQr1cvPAI0W+IGYQpWAeEDBkga3inGGPkgEBZsgvRJTyKcYJ4WbJcnEcIudEfPBGEamGEBzMYhhH2eEQIXQYPt8+Ep8XSb0L54hEh9DJMzxkvW9BjPHH8TT8gyKRmt2MX1tdYBIIdzDBdKQ0RwiOEHgXHz53XhAbihUFH8SAef/zxRn9sf1g/wBR5IcrBOYjHK8zzF7UfwTUJL2/YeKGfrAfuuuCzPpbmq5Ie78QiQmR3m7FguYZM/EDN9p4Y6+7TXzuRr7nf9dCVRx6nJvWqR+pYOhChSIKmwUNhHqG/v/iSau87XNkVi/cI3X9hvzhjl5oOsqFDcaMNFi1aZDYdP/vsM+PtJkqDc5NEZWDL8I0/8cQTTei6L+UMgUWLCm11PEFcnuyJ0E4MoEuE7GR44gkJkH8NhdqJ2kv0Koe8MUDwJGCgYIxiKDCJMSQJ0eL/8RK5RgVncjBegwVyhXEOYeJdDF3O4XC2iJC7N99804Qt2YPWvE+oFeFqEAD+EMfPwoH3gvc4D4CRjpcK4xkDkD8Y1h988IEJcYO0YJDj+aB+khrg+cF45x3CuiAcyMzvkQVjmrA+iB3GutsWP8PwBgOexejD44Rhh3cDkkKYIN6GM88805xJorDo4R2BABHyhGEPAeKsBYYWiyR18zdhetSFoYhMyA4hg7hRD4fsKRiphOZxSJ13u3TpYhZejETeZXww5PDS8XEhvJDxhCjRL7DAgIbgcHYF7BkHdrF4jp/zN6QRoxSPlRvuSJgVGNNHvHUdO3Y0u1r0kTaGDRtmzhpB2hgX5OXcFkQAbxbvhdUBiUAOZMSwR//s+RT0ABIHUWBcMVAJQ8Ngpi3kJPSN5zjDBtkhNJBnCf0jvI4xQ7cZe7fw8cILY/WbUEI+XJwbQhZIJkQMox39sQk/aPvJJ5/crs8kBWEcg/oNPrRNWB/eOc420d6NN95o8ID8MN78Dt0P6jmE1hbrHeRnfEwhPmxeMOaMbbCvzCd0kHM3Qf3irAxYBXUF7xl9h4BbooDnCB1m5xMSA7aMLTIjOyQXsuuO3yWXXGLCLG2BTEBmqR99sBsv/I2cnBtk3JhjwTmIbqHLJekHHmr6btcBDA93rBkD9Dw4Xjbk1l0X0AF79rFEi6p/uMwRiEWE1m3aogffG6V6Ld9TBtnI4pYCzZ10uv7VN1roiydCcQEteiCMCL0zcYomLn9WdZsuCK1o3S8N1Sr7AvXp/ofoDaXwSWwGzkGy3vOdwW5xC31mY5N1FXvGl3KGwNChUm6u1LevRFImT4RKOYDbtkkvvyzhDRoyRBo2TMLomTxZuvhiqc2O9w+UsqUSvYZhibEc78OPYY+BijFqDfVgQxiSGLVuqI/d7S9pqmKIFQuKNcxt2BQyQAKi1Mfuf5inI9jfYFvxAKSP4BUPM1svO0DIQl9ihdwwDvQNgwxjDi8d5AgDD8+OxZY63LpYcHkWPMCaghFO+B/nOCCWYAf5gejgxqcu2rNnIfCWYehjCAdxdeu3WcGC79swOgxmPIrBMxZhdSBnsJ4g7q7u4IUCx2BmsuA7JJPAICaMLIqOxBtr+/tYspZWv2298XTPxQ69czEoaV/DdMX1AkbFIh4m9vexsAmbl/FwcGXbmX7EkinqOlhSjPzzqUUgFhH6DWpd5gAAIABJREFUecVqPf3Fq2rcYlpEgQq0cE5bXXtYP9WsXjnuO54IxYWoWCLEL5/7+D3NXP+hGu8+d7vKli6sp9q5x+nqk0+N3kiKnsRGIbyeb+eMGTPM94lNPDaQ7XecSAcSy/As30Y2ZNiA9KWcILBmjXTNNYVHWPbdVyIz7kUXSTgE+BsPUZqV9D4jlGZgRRUHI4VdeXaBMa7LIn4+eEYoquzl5TlCzsheBSHBA4Cxh8eAkB73AH2U/hBKRfyyPSOFlwkSxO6+63GgLgguIWh4T4K/i9IWzwTPVEV9L9HPYWDTF7AjBGFXLr+nvu7K4+j7llgEYhGh2ct+0bDvn1WNOuEehzAp1qyurTNbXqUWjQqvgiiueCIUD6Hffl/cPULvT5yuCT9N1GYt//UeoTrq2GI/9e7eJXoDKXzy9ddfN5EwkCC+O0QK8P94wu0VEFz3weYcxwTYzOIqAUKn8Yj7Ug4QYIOZP+UopNEToQTrFTvhGNF4GTCsS2ss74xYGPKcIXj//ffNTgphVLvahaXsSBOCR/pjQuDYucYbZEOZSoIf56kIHcMjQhghHjCy0iVj7CBShMi99tprRlaIMgdDU13Aj9AvdtxIHZ5Ib1Cq+xKvvd9TX+Nh4X/vEXARiEWE5i5bqZemvaDaDeZEBKxAK5Y30QXtL1WTevHTUXsiFBHWYu4RsjWQ1nzFmg3inHq9WlVUrXLF6JWn8EnCfwm5JRwOEkToOcSIzctg5AJhzGx0Eu7Ls9hUhJ374hFIBgKeCCUDVV+nR8Aj4BHwCHgE0hyBWERo1fpNuvvdt7VHmzEccY/Qi3zNnNRTD/Q9LsKz6ZE1LpKgafBQcR6hNBAvrghsUnL+meQ1hCcTIs/5T84RsxEXq3CumU1czjBzZpm79NxkC3Eb9g94BCIi4IlQRKD8Yx4Bj4BHwCPgEdiVEIhFhLbm5evjqTP19aoRqtOAMyjFpcUu0OoVzdW+cm/17BotfMl7hKJrUXkmQkTIkNSIxDEkPiLLJxdlk73WTaMdhgZJjkgEM2vWLHMRPOd4iyNO0RH1T3oEtkfAEyGvER4Bj4BHwCPgEfgdIhCLCJkEG5u36uXPp2pF1mjVqjtfGSFnnAsKMrRyaUvVzj1El/6pY1wEScs9cep8PTNsvG768zHafbc6O7yzYdMWLVydq1Z7ttA+zerFrXNXf6C8EiE8QWS0JakRniAKHh4SEXHuJ14hGyfZVbnGgsyphNEFr3eIV4f/vUcgCgKeCEVBqRw/Q+KG6dOni/TfpDlO1o4K5zA4r0P8L6mndya7VjmG24teSgQwvEh/TQppUkWT2ru8FT78ZDziHiUSdpANyRePQDojEPNCVSN0gTblbtPH3/ysCfO/UY1G01Wp8lpzqWp+foa2bKqtNUs66IhW7XRY+92UlRUtG1S/6/6rCVPm6bl7ztRBnXb0IHkitL3GlEciRHIazqBytgcbhHA4rmng+oUohXc4t3vbbbeZbKmXX365ueLAF49AMhDwRCjBqHJPD7Gw3LbOLkawMMFZINgR4YLFZBeMsyFDhph7Zbhs003VnYi2OfyPu5t2SF/Nom2zryWifl+HDDkgtIAPQbNmzcyHgUtvS7o7Fk83yxJriBApU7n/iR3DkmT+S/WcioUT48K9Ytx9ZC9Gts+WRMbSjm9Jxs9toySylaQN/2z6I1A8EfpN/s25WzV9/kpNX7hGG3LzVSMnSx12r619dqujgvwCvfnxNO3VvK5ataivalUrFdvxb2Ys1J1PjNSr/zk39DlPhMo3ESLTG6Fv/OEONBLxcBk7doG99Lw4BSFtNt4fyA+bY3znSPzEHXq+eASSgYAnQglGFYOOW5K5eDBWJi4u/IQ8pCqTGySILHLBC0B3tutjx441F5698MILpi9khSEDG+kwfUkcApDNhQsXmvug2Gkj80737t1N2EBJShTdLEl9iX52Z9KKp3pOxep7cWnro8iIZ7W04xt1PMLaiCJb1Pr9c+UHgahEKF6P/nrnG3p3zAyd2bOTbrsifsKEBYtXa7fGtTwRigdshKxxEapI2SNkrOWCbGwC1hkKF8ZzCXSHDh3iysGmDJniuASbJAkkR+BSaTYCfaKEuPD5B0qJgCdCEYGzoTsY+hzy4/IvJi0GKoWdD8gAKZf5GekguSSMXXhCxrjhHkMWAoTRwSLBzfIYf1zQ2bBhQ/McqZR3220341nBy/Ldd9+ZdmgfQkP2FOqlcDEoRjJtsWuCkUwh/I1dGd7HJU29eIXuuusuc/CQXRnatikrCWdjN55wJOTgXUJ86COy0od27doVXdZKG9T98ccf66WXXjKeIPrOLg744BEL9oUdaMLzqKtNmzbbkUT6xs+pk7sE2BHiQlD6RF9cHMC+Vq1aBg+3Pjxd4Mh9QJBQdpJoh8XTYmjfde91sqGD/Kxt27YGL3CcO3euwQlsGBP6F8TJrYd3wJBnwQx9ID02sdFgQqpQS3xtfxg/nqEdq0t27CDT9nc8Rzp29IexweNw6qmn6qCDDlLNmoV3doAF8tEO4wbe6BY4UD/YEHJGvDXjziW/6GlYe9RHf7irCX2lD2B45plnxiTvtk+MC7jbMaQuNgSoD5kImUQuCmNDP7lUlmeCRMjqTLx+kX6VZxIxp5CLdtEj5kCU8eEdO89XrlxpPHePPvqoGQtbwCfKvCdtbKzxtXMnlq6jj4TBurps56qdA4wNc8ttA+wTiV/EJdU/lgYIJIoIzV+0Sv1vHqoDOrTQ2Sd1VpXKFdWgTjVVrFihxL30HqHtISsvoXGQIO7eI0Mca6gtrPk9evTQ4MGDiw0XJsqBtRPSw/eT78M111xjSFG8y9hLrGT+BY+Ag4AnQhHUAaOOsDIMcEJ22LHFE8ICxe4HkxZjDCOjU6dOJt/9X//6V3NZGL8nHz4ZTyAa/P66664zF3IOGDDAHCYkjeTZZ59tSBR343DBZ5MmTcz9LsTVYkQSW0vMLJeK2UUBA/Wmm24yxvCNN96ohx56yBhbyIZBBvHB4MHgveKKK8ylmcjI7+kPhvTQoUM1b948nX766br22mtNuB718/x+++2nXr16acSIESaUD9e23ZWxRIj3b7/9dkP0IEKPPPKIzjjjDCPTU089ZUKEIHaEA3KnEeSGw5NchArpomA8T5w4Uf379zd9h6SBG79HfnvhGgbgO++8Y/pMH9z66A/EjD6cdtpphliAM5esclmbfRdMcn696AviwqJLKBaEDpJBu1999ZUZQ8YA8kKWG37n4sTYHX744UXyc+Eb48WuFyGRpPoEI7LeQIS4QA7jGFJz8803mw8G+sNCTxw0uoVegT0HSr/55htDWu6//369+eab5oK5V155xeAKJvSxa9eu5nmwZdcNokMd4E+WHT4q4Al5Bg/uRgJLdBNiG9YeMlpjHGwmTJhgwr0YYwhW8L4HAIBs0QfCH77//nuNGjXK6B43go8cOdLoBPiiI4Q3IANEE52FbKD/6D19wcvF7yFH1BmlX/369TPtJWJOMdfQgZ49exo9IbwDXQWTWHgRukj/0EsuqAV3vKMuEYKoRpn3YBwcXwyBeLrO+oGuu7qMPMiNvhFmgreKdQisqNPqECSIXddE4BdhOfWPpBECiSJCZvNk81ZVzsnWa+9N0U0PvqtbLztWZ53YucS99USo/BEhMsKxXj/33HPmu+cWvnN8S/ku8I0KK2xiYePwzeHfbNDxPeFbYDf7SqxI/gWPQEQE0pcI4VYdPFiaOlV68MHCW2oXL5Yuv1y66y4pxoSK2O8SPYahzo4qRIXdDQwidscxsDEqmdz8zYTHkOLfGLMY8hAZnueyTww93seohBRh9GEwjR492hAT3rWGIJMfMoKBiAHZt29fs0hgrLiFFJMYwk8//bTZwWfhYEcGtzLGN0YiniSMOYxpZEA+QquOOOIIIx+GMt4G3NmQEIx85MAgPPTQQ42MGPrB0LpgyB3PgRP9wwNh+wKJgLjgKaKP/B5Z3HMgeAMuu+wys5hiQPIMBWIDfmAPOQG/8ePHh9bH8zxL/yGMtBt81z0jxQ4WnhbI4ZgxY0z4IHJBGpAdYgY2EJIwnNwQQOvNsJhZ+XkGnPh/8CHW2WKJoY03DdIKycQAhpwy1u47GLPgAklBfqtf4MdzGLV4/Gx44vDhw03KUggshi9kqHbt2tvpJoScesLaw7CHACAvesRz4BIrgQH1Q0I534OHxyXAGP/oHBfVolf828WGTQRIIX3p3bt3kc4wllH7xbOJmlN8xJlH6A/6wRxkfjEvwvCi77QN+WWjobjQuCgy2nFh/QATcA2bO0Fdj6XLEHLmJBsu7LgyPngtmRe2jUTiV6KF1T9c5ggkkgjZzkCE7hr4kfEKjRo8YDuvUGaGzHeywHhe+e+OxROh8kWE+IayNrJJGSRB9ITNHdZy1hu7Cen2kI0YNnCwdYhwwUONrcM315OgMl8iSi7ATTcRrlT4HpvdNWoQMiFNmyY99BAKUfI6k/xG+hIhOj5mjDRokPTkk6yeWMXSyJHSm2+mlAghCsYhhjLkAS/Isccea4xkSyrseQ2XCGFkTp482SwCGCF4QjCoggaRNYwJWbHkAeOcXdxzzz23yLuCQYRB6xZrSLKDzYI0adIkIyOeB+TDoHMJC+9ambt06WLIBzv2eLRsCYYolYQI2TNCbh3s/luyFytZQywiBJHAGMfb9fbbbxftGEFcgskfXPJgw9CC7+LhsqEGjBWGLMSHHSu8V/SVYscBYxTjNgwndxyCmMUiQux64cnDMIXUWWzZpYdE2bM/UYkQ71viw0cjFumqXLlyKBEKaw+dgnRCAAgRwyMEEYuVnIG+4jUNS5LBvIHYQcwsiXexsfMF8stzFnd0Jmq/wgz50s4pNj1I2/ruu+8aLwyx7XyULUEJ4sXcYZ5aAlwSIhQmY5AIuRsl7twJ6nosXUbfgmPjrlF2MyKRa1KSv1m++gQikAwiZMVbtHSNalTLUfWqlbRi7SaNn/mLZi1epy2bNiu7co5aNq6hQ1vXU80qFVXg3FPkiVD5IUJ87y+66CLzfXfD4WwP+O6wwcomUdj3g+8mG4Csc2xcEsbNmsu3oKTJgBI4LXxVpUWAkMgZM6TmzaV775VOOEGaPVs68EDpqqvYqZYOOqi0tSftvfJDhN55R1q2TOLvBx5IKRHCcGU3g93tP/zhD0VEojgiREgUOxu4eSFEhKng7sWwx+jgnA+T3SUZLhFi9x3iRMga5zTs+ZUwTcCYxyBjlxeDHs8L72GcEcpGUgNCd/DouEQIwoQMeI0wQDECIWyQKJcIFEeEICgYuRjhxAATPkYfXWJgz7VAJFu3bm3agIy4cb88f/7555swQoxBezgSAoJBjJwffvihIT+4zPGkBOv74osvijwvECHGLfgufbEkCUJLKBN1Qlit1yZIhPAIheHkLtRRiRAEDu+N9dLgqSN0Ed0iTC4WEQIXPELoEETWeiDwCPIuIQmQXkLRGGuepe+uJ88awOimq8eMtWtYE15JGB6kkfbseTI+dDZswT0fRV8Ig0MPSBltMwnakE5CIwnvA2e8pC4RYowIx8RbhI5bvUPno/bLEqFEzCnCJdE59BovpJUnFhHCE8vYQPIuueQSczYOLxLj6obGRZXRtmPHF48QhkI8XY+ly+gAO7VW3xg/xhFPq20jqmwlWZOS9sXyFScUgWQSIQRduW6TRk+cpczZE3VchUlqmrVCWdqqPGVrSV4dvbuls5Y26azzj2+nCllZpm+eCJUPIsTGK2se3xxsB7cQQk04Pd8lomHCChtuhJMT0suaxHeZTWM8Qf5MUEKneeorW7So0E6/7TYOrUsffyxNnChdc41UoeTnBpPdgfJBhB5+WPrf/yQOWQ8ZIg0YIJ17bmG4XAoKBh1GGQf5IRqEXnHwHi8MBgauX36Pkc/OCISEsw2cISE0CcLEO4QA4QWAFPEOBhcGDqEr7L5jQPIuuycQL57jLAcGN21TJ0ZpsLAgsaBAnDhrgmHJ/2OcEVbF2SIWK4xjFhgIEkYn9RNmhlua3W/c2siKcYocGP+cI8BljUHNeRU3nI3dfsLHOPdBCB1hOLi52dHBk2DrOO+880zbtMWhSYgQu+gYmrbQd7wOGGoYzuPGjTOhSZA6iyH3s/AO9RG65dbHz9566y3TV/5gxOPpwbNBn+y7YG7POWH8c34CrxskCsKIXBjUnJkAb54nlAiD0sWJMC7r4WDHHWMTA5gPA/coMRYUzsFA4DCMLX7Ijk5xxoc2kYExtONCPXgkIK70hfhr3qFOzivxsSDEibGg3xBQsEAm3oMo8VGx4w5pRBd5xuomHyc8jOiB2x7nWyBUkFn6B1Ykn0DXOc9DkgbIpKsHeN3AixC/zp07G33lzio+cHwMIRPoPrqJzvE+eIMtZ6H4OWTcnvHivAtkF32K1y/0llC2RM0p+gIpY2zQU2RlPNFbxiMML3YxaZ/nILV40Jg79M96cdC/KDKi74yLHV9IK+3G0/WpU6fuoMvUBdmBqGF0EMLL2BLWy0aDbYMx4/8TuSalYFn2TSQAgWQSoaWrN2rC2AnqvvI9tcqab4I6Cgv/+NVwLijQivzauivzHF11ejflVKzgiVBgXNMxWQIbh2zc4T0PkiDE54wndgDfnbBzpXjOWQ85V8z7JO+x4XNsgvlSzhEYOlTKzZX69pU++UT68kvpjDMKSVHdumnXufQlQhy4e/nlwrA4/m7WTJo+XerXT3rkEalbt5SDiZFuvQCQhrB416BQsXbR4wlvDzbjdmYhwWCETGAU2axxtg4WEgxr3NAsmniWkC1sAQprt7QyUhfeHshVlB0ciAmkATljFSu7vYTN1muxd9uJUh/thL1r22ccbVxyPNx2Bqdgf6PKHmu8wN0NlXL7EU+34v0eckbSA0gPfcaLBRHknBCkjs2AsHt+0EGIU7zLdK1HCLLOfCpOdxLZr6hzivmEVxSPro15j9cnKye6XZo7ntwxAfPg+EbRl+J0OTg2YW3E04uo+MWrx/8+fRBIFhHayL1DU2eo4bSh6ljhp0Lu44S/bY9AgZbn1dZzDf6s84/voA2btmrh6ly12rOF9mlWL33AKiNJ0o0IEUXBhhqbL2EFTzgbvyRbCrNByGzJhiPJEyicH+XbwsZjVJuljIbCNxsFgTVrCj0/hMFxqfjZZ0tkOiZEjrPfXbpEqSWlz6QvEUopDOnXGJ4mvCr23AWhV3gE2IUJnhNKP+m9ROUVAYgqHgR7Zod+kPGM0KsTTjjBpImGBO3MB8sNjUslTn5O7RzaHr+dwy8d304WEVqycp0+eestXZb1tjIy8P4UuYNCYchQvoZsOU4dep2hGpUreCLkoJRORAhvN957zgYFC98EQq7x7Me6Q5H3CNsnMyuFTTW87WzcEhkRKyFPOs4dL1MMBHBi8CdFEVuJGAdPhBKBYhLqYMEgtImwGxYHFgpC5lJ1CWsSuuSrLCcIkMqcEDl26giL41wPIVaxPm4l6RYhXoQJ4jki/DOVt4X7OVWSkdrxWY/fzuGXjm8ngwjhUV214hfNffsFHVPxy7gkyOIyK7+JZh14vfZpVlsLV3mPkMUlHYgQY0q4OhEqZKMNFrz6nDnmHKibeMk+hwea7wrvc46SQth0s2bNzNEAQnfxCH3wwQdFyYzScb54mXZNBDwR2jXH1ffKI+AR8Ah4BDwCxSKQLCK0dsUKLR/xtLplfxOZCP1c0FDfdr5e7faspwWeCBWNW1kTIUjMa6+9ZsLhOCcaVuy5w7AzzLwPwSGaxV74DFlic/fHH38sCl3nDC3nM91EPH76egRSgYAnQqlA2bfhEfAIeAQ8Ah6BNEMgWURo2S9rNf7t/+nC7A8iEqECjdp2gKodf5Ea1sjxoXGOnpQlEYLEkPGTBExcnB0syEYiHBIjxEp3TaIlkr6QSIZCpAFnKfEEUT9nXcm+ScicTWSUZtPEi7OLI+CJ0C4+wL57HgGPgEfAI+ARCEMgGUSIdlau26wJn47T8SteVf3MVXHJ0LaCCrov+wL1O/VQbd2W54lQGhAhErQMGzbMZCElmyZngAiB4+cUQqUhSJwpJattsJDw5b333jPXYnDBOu9zcTvh/WSdI7kLGWK5Uw8SFCXhkp/FHoFkIOCJUDJQDdTJwjFr1iyT5pe0wtzNEqUQl0tKYlLvkiCBg4i+eASSgQA7cyTn4BAryRC4DyhRhax9pFonKx9x4LFK1OcSJZevZ0cE/Jrz+9KKZBEh9Gju4jX66uMP9X/5H6pG1rrYZKggU/ds7KkjTvqT9mxU06fPDqhgWXiEWIvJUstF3yTIgaRwrQFXWXCeB88N113gDQpL3sT7nAXlfRI98X779u1NNkyyT/K94ewp2eJIwhMvK+fva1b63qYaAU+EEog4d7iwg8KBQZIcsOPBB4GFjEs0uaTSvdAzVtMsEjYFLzG5XDDGwXLuY0lFsXKTz59FkPtI+vTpYw7MRylBHKK8k+hnIJ/czcSBTHatyqqw8BMykKi4Z3dsEtkndI7LWbkPKOwy0J1pi48i2Q+5dJf7iYojQlGe2xlZins3XXQmWf2z9ZIanfunDjnkEPMj0uB26NDB7NqyYcOdVdzxkco1J9l99vWHI5AsIkRrefn5mvnzSn017ksdsnmcOlaYrayMPEeQDE3e2lIjMrvpyCMPVqumtcw66S9U3X6sUk2EuE6CC6W5N4+7/LADuGuuS5cuJsQNm4bETdgzsa7CwAbibjLrCeL+Nf7NZhvv4wninjh7V52fnx6BskTAE6EEoo/BxwWmXMDJ31zUySWZ7LBzeefzzz9vSJJ7/0uweergUCFGCsSH+z9wTbMAcWlpsgsucFduFi0uXiR7WNSsYS4OiSIApen3kiVLzCJeVpn2IL+MO2nPi7s7KWrfgmMT9b2oz7FTxwePjHGkz05kiZoyO+pziZTNrausdSZZ/XLrRScxSricF1LExa/s/nJJ9OOPP24uV0YHUrXmpKLPvo3UEyFa5PuxbtMWTZ21TDO+n63MdUuVrc3aohzlV26gNu320v4tG6pa5YpFAnoitP1YsZHGJg2pptloPeigg5KmzrQzcOBAc0E8hAhbhY1YLuXmome7PkNi2BwNFuwVLmC/9tprjdcHTxCXOPNvNlkIjyML7jPPPGPSZvviEUgHBDwRijMKTGB2RfibScwfduX5m7hY3MT8DkOXhYMdD25wx6BiAYHUHHjggSZlJIYxrmIWBDxGZFgJ3seCsXv99debd3r37m1cxmRrYXcWggUpwcXM+xRk4dAhH5w2bdqYhYe2kYvbmmmXuFzc0DxHYXfGxvraLC78DHf3vHnztpObzC6LFi0yctqLXJctW2bc28hD+ku3D8hhd34wpiEiYIJnC1wsKXF/Bo6QJ2QibBAvFIWf8zPw5S4bfk4fIWQ2lMut15UDXMCBemkXmfh/ZKYuxisMfy7StB8A8ABHZEAW9CBWHbTHuCIjBiUfkMGDB4t00Xw86Dd1ceCUsVu1apWRhX5QN/f3EDrGR8+GTlIX4wcJ5ePBYVOrU91+vVCY94Lv0zbhCLYt+t6uXTuDaRBHfmbbIQwTAxijOEiEGFfqI4Uy/WvQoIGRnXZ4j480RjUhdez2QYDtuLEp8MYbb8T0CIU9x7wBD6sHFh/GmDkBFvXr1zeyo4/0jzGNJWeUOUFbVmds/90x4JBvWBx72DO2T8hGXS5e7rgwf5gLzC0yKAXXBVs3OmHnLcbG3LlzzbPUjx4RnmLnlLs+xPvIhJFfu/kSdc3xYS3xUE7f3yfTIxTsNR6iTbnbtG1bvipmZymnUgVlZux4v5AnQtsjx3wmrJ414MUXX1SvXr2SolBEoXBhO157CFGtWrWMLUL4G98YbBc8xRSiBvr377+dHNgueJNJnMA6zHeadY11nPWK0rlzZ+NpYrOlLDdJkwKgr7TcIuCJUJyhY0JjjDLpcfVi1LCDSlzrBRdcIC4YIxTsL3/5i1mkPvnkE0N4MKiDRIjddlzKGDR4Ce644w4deeSROywmYUQIY5MdGA4ZLl682BirtMElZKScxDCkXe4eYkeHQ4rE9LKAPfLIIybHPzvALHQ8D6GgPyxKw4cPNwYVhx5tKJ4lcBhK/Pviiy82O8RcrPnTTz+ZA5D8/NhjjzUXrNmCsc+uMjgQBsgN05TjjjvOyMbByODPiDVGLvpDCk3wtiFaGNX8noUTY49wN/o+YsSIHep1PT/IiDeOjwhychkkC3Tfvn3Nz8Af7MDELRj6eMToL3iDJWSRj8BLL70UWgfnXvh44MWDCNA/QrzYNbNECGORutgtw7NXp04dnXTSSeaG7eeee07777//duFjY8eONfHY9AG5+aggO3pIfyBCjA3GavB969Vx20KnwC2IIx8v9Ba88RQwRoybS4QgIXgy+TAefvjhxmvEONqDrlbXICaMI55P3qeuTp06mb7RPjoXDI3D6A57jjlmP7rsRPKRRl9PO+0085FmvnFzOUYBugBZRE/oczw5i5sTVmeQMzgGGCL83CXcYc9cddVVRk/RC0g4GxnoEnOAuWjHBTm7du1q+nXqqaeaA8OQZjAmHJXxQAfQUzBmnSFkBaOC/rNJwQYHGBDW2LNnT0OO0FXmIBsh8UpxRCjqmkN//CXP8ZBOz99v2bpNA98crwP2qKk61XPSQsj1G7do4arNar33HmrZtG5ayFSWQlgCAnHgG8P6moyLR1lfCJnFFiCMmTWfbz6bmZQvvvjCfHcoeHkIjSO0jcLGHl4gvn0QH75XyMjGEt8YCpExfIcTHW1QlmPj2941EEhfIrRhgzR4MAHs0oMPMgulRx7BnSGddJLUqVPKRgAyhIHHzjrGGYYLngYMNBaD1q1bmwUBwwVDBkOSQmgbhpMNjbO/Y8eecLfu3bvvcO7H7sba3wX/320DAsMtzhAyPEVPPfWUWSQ58D569GizkLEy7cxsAAAgAElEQVRLbA1jdo5tuxhNc+bMMcbpmDFjDAEJk9ttHzLFhWj0HwOX91kwg6Fnrox4RbiADSMVA5QFErmCP2MBJc0mONMXKzPEDJwxDJEFDDlgieEXrCPoXXPDrJAJGSAzGLRR8QcTK9ekSZNC68DIhUhghGKg4kmiDdqy7+KtoC7IKsQDwx1viqsjVl4MaYjAySefbIizTTuK4es+H+t9dC7YFnoSxBEyCFnD8MYIjxUah/7jTYToWA8lBB5ZaMfqGuNj5UP/aQ99xEiOFfLGuMR6jjEmRAOiB/kZOXKkOe/FPKQdSAuk0o4R/YHIxpMz1pygznhjwJkzW1gDwsYJosImB2PN3HjrrbfM3GTcMTZcHQBz6oAgcbcGfURPBw0aZOaCXQfwRrKxgpcYMous9gwP3kh2jDFOeI5NCuYo6068UhwRsm1HWXO8cRMP6fT8PXP7zbHfauum9WrdvLYqVsgqU0HzCwr08/J1mrUsV+cc30VVK1cqU3nSoXE2ovCkcJbPnjnGA78zqabxbENy+G7xTWZ9xY5gLYVwsUHHBlUwJTZEjItVkYO1jfWZdQeyRkIcik2MQHQJmyl8l+06jdy+7OII4DVcv76wk/XqSXh9CwokCPG990o56bHh4o5C+hIhpBwzRho0CD+shAdg8WLpggukKlVSrkkYguzs8gejHWMHg2XChAlm0cDQTTURYteXRRLvg+tmdo13l1S4ROiUU04xuzM29hiDNR4R4rCka7TFGgQXB4x3jEDrSofgEHoW/BmepjAi5JI692wVRmiwjmDYUpAIlYaIBolQrDrY9WK3nh18vAGQozAi5BKjWEQGj51r6Fucg8/HI0JBEmYJi8XRvo9O470o7owQHzkMecgwY4Un0BIh2w47gZYIMT+4RA/SCgGORYTAN9Zzlmjw8UVniCnHmxrstztG9CGenLHmhEuEYo2Bq/NWDkvI7O+QBxlsYhTmA0SeTRN2Vd1xCWIOzswRQkyY15bs2A0JQk3wCrqEGKMEDywkC5KEBzFZRCjWmpPyBdk3mDAE8AoN/WiKFixdoUPbNFK9mpXLJGxp85ZtGj9jidZvy9BZR3dS43o1E9bH8l4RYbPMedYHNj4SUVhLWZMIK2ZNhBixVuFlZu0KRqvQJmsMayPPs+4EC15uQvHZwCQkGruEetjUseHZiZDd15GmCOTnSzNmSM2bF5KeE0+U8CiuWyc9+6z08MNSzfSb1+WHCEGCVq+W7rmnkAwdc0xKNQFDjN0PjBhCjN5//33jjcHAwzikpJoI4RHi7AUHDwnJInyIhScWqXCJEKTho48+Mt4Zwu1iebKCHiHCs9iVh0ixIINLMImCxYFdbYxcwplYyPHCcAaFdODuzyBJEB5rILKTZA9w4w0hrArDEs8bbSITN10H6wjuSieCCOHRQq4gTq5Xj2x6jAXYfPjhh+ZZPiToSJCMxCJCHIDFeKUQ+ga5JoQPzPjgQArAmnBH62V0CYH7PgZ0kIShq0EcCUWkftsORjntBs8IEfaAQY7+k8Ld9aa5JMQlQmTLI9QS7wcfRvrGDmYwNA65inuO30PUIF4QTHYoYxEh+o3HMp6cUYiQ9coFxwBPn910sEQt+IzF0YYI4uVhPMAVPSmOCNln8W6hv4RQ4oVmrJgT6Bihhi4RIgyU30HE8YbZ36ETvMf8DHpL7eJZGo9Q2Jrj7wBJ6eco8Y0VFOinBcs1Ytz3Wr5qjVo3qaE9G9dUraqVzHkeTN4Qu7dUcnAqiE3ivLx8bcjdpgXL12rGgrXauKVAR/xhbx3UbndlZ5etZ6pUHUviS3wDCNFmE5Y1ke8ia2wYGYkiBmsx3y1CnDm/iLeJqADOeeKZJkqEnweL9czjwR41apSxOSiEz7EusQ7gnSZEnjWHDUG8RckI5YvST/9MGSGwaJH0wAPSbbdJ6MiQIdJnnxVGdYXoVRlJWdRs+SFC1p12xx2soNKtt6YcOxYgDBqMeTxEGCs2Pp7dD1zJGDKEmRE6BmFggeAcAGFkvI8xhPcI44YwGxYJdmBsYaHBWKR+dlI40M8ZARYtdmLwOLC7ggyE41EP7mf+jXFOKBVhObSH8Um8L4bkjTfeaOJ7MYZZ4FigWAQxrAj5grwgL6E37F4jNyFTyMg7eAwwMDkTxY7zYYcdZhbiSy65xMhoi4sDfWMHCbc+z0JwMPJtaJ39Gf1lAaZ9zl5xQJyFmDYx8NiF5qwNhJOFH5kJpwJjtw6XkEG2wIa+Erv8zjvvmDM64IZhTl/4HRi47nrqx4vB84QWcR4LwxUM+fjghQrWAT5gDnb0g/FlVx8SSN/oB2dAyPiDfpCBh517Cl5FkizwEeFdwrZ4h7GkTcYMmSB9hDHiDWBs0A3ao67g+7RN+ILbFgSSvro4UhfhhegG51cgGJA3ZAUfwh4pEE/+n3bRB/oB6YQccev4xIkTjU6QIIC2uSuLv5kP6B9necAQ4kDf7MYBdfMzxinWc+gTIWF4XdBxPKCQTbCh//yOOcgZGrwohKGFyYkBEW9O0B/mLnrBuNi5446BjZG3+o5HODhOeE65KR2skRGMwI9QErtGWB3AcwZx4Q/JGNAZwiuZUyS2oN/oCnrOGDIfmIPWi8f/oyusDRAyuxHCO8ccc4wgdJB5G8vvLprMx9dff914nviDrJz7wnNI/VHXHMYgakbJlC/avsESI7BhU66+/nGhps9eouWr1ilT+aqek6X6NSurTvXKqlm1onKys1SxQqayK2QqKytTGdo+6UGBCpSfX6At2/IN4dm8JU9rN23R6g25Wrpqo1Zv2KKtBRmqXjlHezVvoI4tG6tZw9pl4okqMUBl+AJrADYC6+DOFsKcbeib3ZwktJh1hDU9GBZn2+N7xKYc30ae49+QJ9YuzhyzIQYJ4vuCDeDPD+7sSJXD94cOlXJzpb59C4UnVO7886UrrpB+vbYhnXqVvkQI9y8H7QmL4+/hwwuB/emnQjDbtEk5ju79Pvwb46S4VNgsWvwhPKwkJUrdbn0YquzwlDR7k+vRYfFCTpsVrzi5kQ8D1t0dL65/YfKF/cziRT+C2NrF301DXdp+RxkL2rcZ63g+CrZgwsfD3R13cY3Vrn2GPvKufZ8PTnBHP0ynYr0f1l4YjlYPwLY4nbb9o96oem3f4Xm3b0HZYj2HNwpiihcqqrFdGjljjU3YGASfjfVMLI+p+771yLCpAkEP62OYXhUngw2dsfMokfdY2XaTOfeizE//TPIRQK85s7N2/WYtW71By1au04pV67R87Uat3ZhrCM7WbXmhRjneo8zMDOPZyczIVPUqlVSvRhXVrVlN9WpXU8PaVVW3ZhVVyMry5Cf5Qxm3BbxNZ5xxhklURIIXQm2jnufhXCJREJAeSBHrPOcU+f+yuroibof9A8lDYM0awlqkq6+W6tSRcF6Q8v3rrwsdGNWqJa/tUtacvkSolB3yr3kEPAK7BgIY24Rv2gv8do1ebd+LZN7dtCvi5fuUJgj8GieXl19IlsIKPqJCb9GvsXBpIroXY0cE8H4Tdk0UAeG4eLQJf49X8AoRsszzeKnYTGPTCo8y9fjyO0QAJwZ/SugAKEukPBEqS/R92x4Bj0AoAnhB+MDidSS8K6o3qDzByU4qZ98IRySUjdA8v4NankbQy+oR2DUQIMqD8F3CviE0hKhz9pjsprEK2TsJdeccKJ4gSBChvJCgRFwgvmsg63tRHhDwRKg8jJKX0SPgEfAIeAQ8Ah4Bj0CSEMA7zb16nDnlrCH3A3KmEc+OG+5N+DRnNzmfyPlHCplBOdsIESrpUYAkdcdX6xGIjIAnQpGh8g96BDwCHgGPgEfAI+AR2DURIBkTl4mTOIdCymsS9ZC8BTLEmU3OEb399tvmChEKXiOS4PBerAQLuyZavle7CgKeCO0qI/k76QcufDKrkW6brG6kDS9J4SA5O16kCyW7GaFXFM6hLF261NzTwF0tpOr2ZecQ4KP5zTffmEQTpHJO92J1gItcyYLEBbn8G11wMyOmez92Rj7mF3cdMb+4v4lshu4dZTtTt3/XI+ARSG8EWAPJJEkmUdLy8/8kYrIp+PEGEQZn03ZzmSqZNslWuzMXvKY3Kl66XR0BT4RSOMK4nonDxd2MoVWSggHP4kNq4F2tsLDSr1h3nbj9xVAjfTApq+09LVHwII03aZ9ZtEnlTMple+GlfZ/7Zch2E/UyyijtlvQZPjTJyPIVS44o7ZVW9yBCxIuT6pv00MFCBjvOAZGSm9TpiS6LFi0yqeZJ7U0sO4d4SeXKvVXcudOxY0eTJpt5xZiT+Qhd5IZ1Mh4REoI+oDOQ7tKWWBiTepszQqSp5l4scOLAclkWLljk7BIpwJGN8YEQ+uIR8Aj8fhAgtT5hblxHwF1BfAP49rIpYjPUHnjggWZt5XoEXzwC5RkBT4RSOHoYWXgzSJNbkgsIub8GtzPGGnfy7EqFO2G4eBXj1N5bE69/pcm0xeF74pq5VJY7duwFsu7h9OBFnfHkSPTvybxD3zDCo6Tr3tn2o7S3M7rnXsYbRoSQf8mSJYYEJytJQJiu2HEmOQFyMS/pJ/MS8mYvJGWzwr24tDR4x8IYssFdSxDFDh06mDuOuGyVOPuy8sBwCeKll15q1pqdIX6lwcm/4xHwCKQfAmwg4iHim4mHqFatWuZSbTZsuIA1yuZl+vXKS+QR2B4BT4QiaAQ7IRhsGArsKHPpGJdbslOKsQe5YYHAmMLQxqgjHSVGGJczElbDgsGdMKSbJJyLw4XssnBxKqVt27ZF5IgLRYnDJfa2ZcuWpn4MphtuuMHk+KddayxhULF7QzjXjz/+aOrmUkR2cZAH7wIEAJnYebd1ExJm24xVh20jrC9Wdnb1kZH+8zzPsmDyM3sztX0fuZDBGvnUwSWzQ4cONcSEHXiyzYTJ6A6TNW65aJbdKS735F3eo06wJfMN9+vQf9z6ZLgBR54l7MclQrYvjA0khEvhgoagDZvikkv6QP30hzYgteBJ+xTa52fuOKID4MPlt7SD0c1lpowlv0OGF154wcRdkyWNZ2mTe6roI7pHndSNse7WwZjzB73kOS7EC8ZqB8eLerlo07ZnMeNWcMYH3aBddCuoe7SBfqLrYBA03Jkv4LRgwQI9++yz5gDumWeeaeLO6T/jwd8QDXQDkgqmEBLmCbLYEAz6AbZBvWLeoWfIwNwEa+LZg9mKohAh5iVEhDFBn4NECMICSef3yGlLmEzuWsCYjBgxYjuMre4zhueee64xJsDGYsg4gRsF/Omb26+gTllDxM4xZLRjYp91x8n+jPnCsxYvdI2x5nJUvGeExYG71RswQq/QVzAKW1siLKX+EY+AR8Aj4BHwCKQVAp4IRRgOiMI999yjsWPH6vLLLzdGJmkmuegRw4Jd3Pr16xtj9NRTTzVGN0Ya4T6PPPKIMe4wJjH6uTgR7wfEgbAcdl85l8LNzvfee6+5qZkDi7il77jjDkN8SGUZRoQwUsjawq3wHGg87rjjjIGPYUVs/0033WSMTwwYwoCoy9aNgUZoDmF6XJ4WVgcXrL366qs79IUQI2TDWCJDDKFmt9xyiwnvwZji/gHkBxeMXkKO6CshRhha7IBTwoiQ238rI++54TkYtxiRhBlCtiBE9913n3HdY8Q99dRT5jI4ZGjYsKGRAxmQjb8nT55cRIR4h/fPO+880xfqZVxdIoSR+PLLL5uzRdyWzdiDK6SJPxiMHBb9/PPPi0L2IJ+EFoEL4UWHHXaYTjrpJEMMwPqiiy5Sp06dzJgjE7tsLhHifZ4B527duhm9gbTQ3ksvvWRSm/bs2VN77rmnBg4cqEMPPdTU//jjj5vxJ2bbFgxX5HPHixhw0p5aIsT5KHQHPUdudJxxxih3dQ9d5aAs8+DOO+/UEUccYS7iswWCwliDH3rHc8iDrOBGSGKfPn2KshKBzcknn2x0nPGE/PMz5s+jjz5qYtUJhXT16sorrzRjDUGh/3h23njjDaPf6LxLzNAV5hhYWhIDkUN2ZOvdu7fB0/5hrgaJEPJxxglZqIu+QN6DMkFU3bWgV69eIjzPJZuupw9vKKQXL+8ll1yirl27GuLDhgdEEe8M+L/33nsGNzAJ6hREClkgwegumZwI7YNMEtbijhN9YE6gk7yDXh199NFm6MKIEASVuYEckFTGhU0CPHjU464tzGtfPAIeAY+AR8AjUN4Q8EQo4ohxngSDnzMH7NRirEB+MIwxnPgbAoABi2GGAYEx+P3335vfYdRhXGK8YRBi3EGMMFo4m4LxjrGDUXzWWWcZA4VdV4wr/mDgYGDi0XBLcMcb44e6CMkhlA7jEIOWHXb+7t69u5F3+fLlph2MT3aMrVzUb+vgHAWGVLAvEBPO59B/jGTwgCxiDIEBO80Y9Xg66Aft0md2tjGi3LBAyAPGHbhSYsloDTaecfuM5wkjHwNzwIABRl4MNvqBYU+xJMW2M2nSpCIixB0ukFAIAAZyWCgUxiwGMMYzJA5CjOGMzJw7wiCmDVcuiC4YIwdjz466lYNx5H0IlNtfdAyDlufwNGHwY9yiR67+Ib+twzXceY4+gy9Guy2MPePkjhceIbc9xg+vCJ7Od955Rx988IHpH3JY3cPTwL9JHnDAAQeY58CM56xngfFEh9E/xiTYP4g4ZBDPKgV5ITPgznyAGKJbeMsotBWmV4w172CQQwJdfFyvUBSPEM+AJ+NEiRUaxwYG3kSwRc+Cum5lsmsBdbkYhy01bKSACRsSkHHGCbJh9dbOKwgbZDqoU2BDu8x1iCdjaO/zCI4TY8efa6+91pxHQndcYhYMDXUxZZOANiDVYM6Gg11byiqUL+LS7R/zCHgEPAIeAY9ATATSlwht2CANHixNnSphJFeqJH32mfTJJ9Kll0p166Z0WIOGFgYc4VEYFsTLYrxiiFpvBUYVO72uccFutyUceFp4H++ANSTss9a4sx3k51GJEIYoRh3nbjDcLfGxdWM04S1wz29wMNolQrYOCAU71mF9wQiCKOEdwEDC6MI4xAPmJoJg537UqFGGnECMIBwY5La4RAijGyM0TEb3jEnQuGUs6A+78ZAHSxijECE8KNbojHVGKNieKzPx05a8uM/RRzxLkEx2910iZMPyICOxiJAdH0h1GBGydbiGuyVCtj/uBMGAdscLbwVkzMpOexAUDF28aaNHj96BCKG/LvkIm4DuPOH3wf7ZzQRLVlwiRLgYJALyR2gd91gQ8oXuB/WqOKM9WUSIvkEQ0TOSdcSTKQoRshji9WENIVkB3kc7hlYP8ObgiQrqFJ7gID6x1hG8PnhD8TISOouX0c2GF8SUsWFMmLMQJju2eCVZo+zaktKF2DfmEfAIeAQ8AumLwE03SevXF8rXuLF0/fXSqFHS0KHSf/4j5eSknezpS4SAaswYadAg6cknpS++YHtVeuAB6deUx6lE0zXw2EnFk9KjRw/zx/UiYDjg5YEcsWOMtwBjEC8KRqYlHBiaHERk55zwLkJP7O/Z2eUdDBd28zGG7K5vMNtc0EjHMB8zZowhJ3itrLFC/cjMWSLqZiea0D2MOs4/uETI1sHON+0G+0JoDQZV3759RXgPxhmhaTzLDjV4QIAwtiBBeIgwrgmxIQSKcB6XCOEBwIuAZymWjHggbHH7TN30k91yQr8wpCGXYAgG1ImB6XpxXI8QB9TBiz7Y8yFBIsp5HPoKKSTldpAIcc4LoxHjHTIIcQRDMEcWPFHWa8S7xREh6uAd68Ej1BJvGOd5OLCK98WVPwoRQifppzteyIT+2fYg5h999JEZB7we1uMFObW6R2gZYwjpZZyYB/TRvUAPrw4EnLA7vD7oGkY8bQc3E2y2NoxxS3QhYxAMPCOQQLxx/C6oVxBLd97tjEcIry2YW1Ic5hGiD9YbjHeGORFPJkuELMau5wQ9IE01+PBzvJKsEXiF8Z5aIsTYMU/RPbAN6hQygC3PsN4Qbmqz9QXHCT0l3I2+EEKI19L1HAaJEDrMOFoPHv1nzAjjQx5PhFL5BfJteQQ8Ah6BNEcgP1//z97dx1p31XUCXxKZIXEChiEMMLQEcBT5A0SIoJRgbRGCLSCEl0yYBHAkGCJDLFCdEq0MihRSwBHKi4I0hAIOKiAvFSx0ykhEQEJUlJDBGaSomAyNZWaakM7ksy/fslisfc4+95x777lP106ePM9z795rr/Vbv7X29/t7W0U0x9lnl3LZZaU88YmlfNd3lfLv/l0p/+bfHGD5QYQ2nMQQoVe/upQXvvDAC/Tf/3sp8h9+8ic3bGy72wEtAI0lWCgb0CA8RE4L0KYELm+EnBS5N8JbWLYlnwsJY4FXzCCEQ7IyAC+0SH6IC+CUhK498ftAPNCF/AD4CIswIDkXSZJGCgA3f5ACYW2APKID7ACv3gNsAmR+x7Ls96y8SJvcl14bnumNBQAC4AAvAO6ss86a2uEdMm7J8QCbMXsnAGaM+oaUCIXKJefE2BAZoXpyinp9rMPpAFeyjRwyDsTLszxtPDHIJuAHtCNkH/zgByfPlDOEAH3AU+lPoI4Hh3yBTeF2yAp55uLJ8CwS95d/+ZdTyFhICTmbJzkcQu1Y6e9973tPOVPyYeQ6AfTmFyFCQrxbHgdSqTCB8EMERIgU+QK48l6QHrKjZ/oNuAobI0sW/eSoCXfynPHTLV6xyJmuIrz1fGlfX/M+3kv6Ta7CNj/2sY9N+mwOkbvonnMjyMt8IUDynJDbgHzyJg+eHHpP7jw03u995Ei255577nTGkHsZAtJfoV3aNzbvAryRuFqveDQD9pEAZBF5oGe8FdaOK3laPBrWAGJF5gig9woPo3v6SA7IfPRPu+banBmjNZhcH568Xp+Mvd0LhA9GxsIr6aWLJ84aIkdycp9cK30nHySJp8dcWMNynOiTfajWKbJy0Sdt0X1rMXNezxO9eNOb3jTpAeJrXnmDXZ7TB/uTn/PGmTeyY9RwX3Lg7H/t3rLd7jqeHhIYEhgSGBI4YyRw/fUHTgsh+v/5P5dy97uXct11gwgdaoJDhF71qlL+w38o5RnPKOXLXy7lU58q5dd+rZTb3OZQzR7moVicWbuBqXXljQE4VuscROadOUcIaOOZcfH2pC5/+tV7lrfC1b433hHAEXD3vnUXwCZfKeRiXRu9/nhH246fAU1+Lv+lroSFGM31DakAqutSnL22M66ca+PvVbIjs+RYrZKJ8ZkHwE8/587xyX28Yck38oz3AJKe48kBlF35ubGl/VX5FHU/amKhXXLtzf+6ua5/38q0fR95Zp7qOWl1b04f6nfleeR06RlRnu/JYE6vNhn7Ye6NV9NcmN+2Il1P19v3zI0n95GtPznY188T0onk1Ot0lU71+tKbpyV9bscQPW7HfxiZjmeGBIYEhgSGBM5wCQiDu+mmUh7+8FLe+c5SvvSlUj72sVJe+tJSHvawvRv8/obGff3rpYiV50rz98c/XsoHPlCK/JLzzjv4c4zXXOjNki4AHzw/PEKqNSFTbXnjJe307jnMmTptO7to47D9P43PCbNDhISRhfScxnGMPu+nBOrctv3s4ejVkMCQwJDAkMCQQEcCN9xQyvOeV8pFF5Vyn/uwjh+ktSBH8v7veMe9E9v+EqE9EpXwLmFQkt6FYwmDY+VeeglfkoMgZ0JlKKFku7hUlJJfI+TokY985BT6s+nBlLtoYxdjOS1tCAsShiTETSif0sqb6MJpGefo58lIQEii6nQ8ndaz0LZxDQkMCQwJDAkMCZwKCXBi+LOHuUBz8htE6FRo1ujkkMCQwJDAkMCQwJDAkMCQwJDAkMAuJTCI0C6lOdoaEhgSGBIYEhgSGBIYEhgSGBIYEjgVEhhE6FRM0+jkkMCQwJDAkMCQwJDAkMCQwJDAkMAuJTCI0AJpqqalxLTyxc6RqSs8LXj81N2iuMMXv/jFqRyx0sF3uctdNhqDKlNKTP/d3/1d+bEf+7G1FfbSuJLIykTLpUpJ8Y1evIc339p0Zw+nYO+7pLrb3//935ePf/zjU5nu29/+9tO/nQOUA09zj3LqzsjaVZ7hpsKxtpX4/9KXvlQe9ahHLV7bm75n3D8kMCQwJDAkMCRwHBIYRGiBlIFZZ3g4WND5M86cOU2XM0WcCePsmCXJ10AXQuKcpNe//vUTOKsv59so0KBkd68kNnm99rWvnc6J2aSyGjDobBUAy1k8zhxyxoozTY7rWje2TfuxTneUl1aeuT4nadN3nPb7nYukmAjwn7Ok6Kx5v9/97ndLGfbjHOeu9aDXd2d0ObvIYb4KsTzjGc+Yzhyyv/j3ZZddNp0b5rImGWKsSec9tWvyuGSDCFnbyNAma/u4+jfeMyQwJDAkMCQwJLCJBAYRWigthwk69PE0EiEgykGVDntdcs4QkSip7UDHHuhSaU4lPAc91mf/1KJUbtyBppuAJWftIEJOvnegJa8U7xsP0XFdS8a2aV/mdMehms6KcWjlSQHbTcdyVPcrSa5sdNYXUuwAUgfVOux31flLR9Gno9CDtp/0ndeUd8f7jNOBuA7Yzb9DhDyLHDrg9Zd/+ZdPVF8Os7aPYo5Gm0MCQwJDAkMCQwLbSmAQoYUSrMHsne50p/K3f/u3RSllYSpCWVhKhc/5nUM1ARzejBxCKJQE8PV7oE/Yi2cRCWAfsXA5rJV3AEj68z//86lt4TEhHG073vHQhz50el44mkNVEZ4aOGrrb/7mbyZLs/ZW9TPiCBHi9clhngCafgBkgKoxKPPb65P3IUIvetGLpnGfffbZ5e53v3sX0GpfiXJt/uZv/mY5//zzy1Oe8pSpXe8DFMnTWUxI0ec///nyfd/3fdMhrMbsZ/e+972ntnlghPT5nZ9pe268ee8//uM/TsDyu7/7uyfLfD024XreYd7Mg3e458tf/vIka94MoYMZW2/eekQIOf30pz89EaGXvOQlk65ED+p55DFa2v873vGO0z28fqwAACAASURBVMGf7jem6KZxmrOvfvWrk1yAbnNZ68g//MM/TOSXrI2HvF3kSQbRZf1udT/3kbt1cN/73vcWwq1d82++VhHanox4iJ7znOeUN77xjeWud73rNJfO3zIGupD/I8y9ddfrq/mhP+bL+iUD/aVrxvUDP/AD05ptdTzyocdkRC9rmWkvXj3vcKCsywHIOZDW/NobyNTP/a3vZOPw5aVE6Gd+5mem57/ne76n3PnOd57eE132buOpD14mh+gs40X0y37g38Zifv2dUM5af7InGC/Z/cmf/Mn03CZGjoXb7LhtSGBIYEhgSGBI4FglMIjQQnEHqDlI0x+g8/73v/9kxb7iiismsHjRRRdNIA2I/+AHPzgREr//nd/5nSmU5JnPfGZ57nOfO4WoIS9vectbpvCxV77ylRN4TygacvGLv/iL5Vd/9VfLG97whnKPe9xjso6/7W1v+7Z2Hv7whxd5A+9+97vLs5/97CnEyPkjj3jEI6aRAUGAi/cKtXHO0Fw/vbcmQglNuuCCC6YQOeFqj33sY8uv//qvTyASEPLedmz69K53vWs6ONa5ScCa54UWtp6Pr33taxNZOu+88yawawzkI0eIddw5Pd7Ja3L11VdPFnGgjudA/7RNRm9605umw0157cjKeSxApnOfnv/853/bvHinkCRj/qEf+qGpvZ//+Z+f2srYhAcKkXrBC14wndeE/LDGu1d40OMf//iJDL3mNa+ZwDoA3Zu3VURI3xCh7/3e752I0Xve855vmce73e1u3fnq9f+SSy6Z2pLHBuTyrr34xS+eQC75vfnNb55+R86/8Au/cAtZ+cQnPjHJgrydl0V/EVKEEBEhh+uvv768/OUvn864aXX/Dne4wxTGqG1AnDzo9oc+9KHpvKXHPe5xkwytBaFuvasno6985StTqFzmWf+8H1khb2DfGjRv7bqjB/Sz7qt+IYn6Qib6ZU3c8573nHRb+CuC+NM//dPfouPRA7J44QtfWH7iJ35iIi+1zPwuuk0GQt4YA8ifLP3bzxAM51AhwMZsTdMnJGQJEXrqU5866Z13kTk9eOADHzj9zYCAdL3jHe8ov/EbvzEZVVz6Y+3RWc/bl+iJeX7Qgx407TM8vwhU5rHWHx5aB0GbS3sLPUBEBxFa+PEYtw0JDAkMCQwJ7K0EBhFaODUBasJCWEZZt1mThXABx4oK1GFdCR8BtJATgMO9wKDngFYAKOFjQHtC0QBVVnRgxz2AGCALZLftIDg/+7M/OwFMf4Dde93rXtM7Y/Fn3Q7IQjB6/WxBTTxCgDHQqN+8DdpNv9eN7ZprrplIHnCW9wNYALYLIAOw9RkQA2zTtyc+8Ynf1k85EsgVYpcwRQAy4ULmiLcNcP6zP/uzKY8JYPZMwu3qsB5j5iVBCsgKcLzqqqumOSFvc4SEAfhCC7ULxBpP/f6MDShv5438ENVeWGUdfsjLYP7beQTageYl/ScfRI4sef68G3g1T0D++9///gm8Iy71JVcFAAaeES9eF7kqvCzPetazJgJojMaASLe6z8sB0PMemg/vJEvjQTZ4mMgaqbEGlhKh6K3nnvCEJ0ztPeQhD5nAvHeZd+S3p8/0zpy1fbWmGCQQGv9un+WZrHUcSTAH+i2/Tps8O+a5lVnthWHYsDYZSTxDx8iIbOgcMvPHf/zHXT1aEhqHiNFrZJF+mleeImsLWUTca6ODtaEv7uPty17DyEIGZMwo4NlWf+ifsdh/HvCAB5SsIe//3Oc+N3mReMPof8jXwm113DYkMCQwJDAkMCRwohLYXyL0ta+VcuWVpXzmM6W84hWl/Kf/VMqNNx4I6653LeXii0v5ju84NuHVFmthNMAAUgE8svquIhi8JjxEgARLLNAh9r8G5TURAk5YcAFuoVHCUeJ9aduZA021YLYhQskR6hGhuT61Y2ORDllAGG+66aape8ATD8i11147jQ8ZWUWEAlJbABkixPMWshYS2OYd1TIH4HkJ/GHl5j0KyQOGeaYuvvjicu65506hUhkDwNgjQnSgN29I2ToihCD28kI26b/wKOTTnMkFq8fKszWXswXI0lHkzxgQJ0SDHiIAGbuCG0h6q/t0t217VY7ZUiIUjxAgDuz/0R/90bTezAtjxNOe9rQp1GyO2APpbV+tl+hLSEBNMlsiFD3gjarzdXoyq/Pv6Hg8T4gHneXd5BFCqIWo1XvKUo9QnSN05ZVXlk9+8pMTOdHWKg+N3yNH7mn3mhAhPyfjVn+QprpIQ/SKUcB6S+gsElSTwWPbnG9FL0qY41/91V9NRqRtqpiaN+v0wx/+8LSuGdnmwpfPZBFby9YoWdhPyHQu9/W45ZCQe4YX0Q+MDbza+f+ZUl31MHL1DXjf+9437UEKLNlTe1crw1uzzA4j542fueSSb8Xq/+f/lPK//lcpZ51VytOfXsqd7rRxk0f9wP4SISO/9tpS3vjGUq64opQvfKGUs88u5bLLSnniE0uZCbE5KoEFtADNgIPwMtb7JZ4WXgb5JxZqnSsBfP7+7//+BDwCTgA94XJ/+Id/OHlT3BOQ2WtHvkdCyYRZuYAwoUK5jpIIzY2tBuE1EarBpP4hdqzu7icjYPthD3tY6XmEfPx534S99TxCPB5kxQvEc0EOPnLmqvWoeOcf/MEfTOFBiIr/C68jd20gA95hzsiVV4TFHSEUFtQjQu7pzdsSIgSI9OYR8OkB/V7/eQb1D+CVP8K6L8yPzIQ2zREhOiYsivdEH7wPOQ0RArj8jByMu9V9ZN07hMPJoRHuCFggUeZT2BnQ5b6A5uTORUfb0DjjRt70mydDiJvw05/6qZ+aQiN5vuRszRFF/eH5afuKCJlHBIfndKlHSPiZsE0fXXqFMLQya3XbPcavz7yq3uXffgZobUOEzC+PJfCKfJh3Hic/71Ui9C4k3V4jF6rnEbJnIJ2t/gg1Rd6QQSG3CNh11123N6Fx8qvsy9bebW9728lwgZTaWxTbSBgkMmfcJ3XRVZ5Cekefe5fcMnpij5GDieh6zjwj6X5vDZon3lD7pr1u08v6snfb83xz/GGU8j0SenomXkKPeahbPbAnCeNlWLE38PSe5FX30x4mpNWeYX/1Xaz/D38c5jJm+zTv9mEK0SAX9kL7uH+TmUgNe4NvwFFfcnNV1vS9su8JLWeYCe6h3/YF+0Cq2EaGh5HZYcZo3TKarjMO9dqu++9bMae7Ry3njdu/+eZSPvvZb2L1xz2ulLe+9QCzP+hBrN8bN3kcD5wOIvS615UC2F9/fSmXX17KpZeW8i/+xXHIZ3oHsiG+H2AEQIVc+eAKMfIzwN3Hl0UdGJIv4MP80Y9+dPqZ0CibhA+yC6hKmI18BM9YtO4HNJy9A6jxHAGvwCzrMk+UBPK2HdZmlmK5PBa+XAEhRDY4m5U2AEKWLu/Vdq+fyEKIFBDKg8Xb9eAHP3ja6HychfjwvAAZcoWQtrZP+mdTQgB4FoQCkYnwJiE2dfiMzRigAy6FYmlXmJhcBDJkBdN37xJWJGQLEZJzhCiaGwBVngiLu3tdrD6eBeb9rh0voPy7v/u7U0ij/gGPQq6Ek2VsQrr0jVyBEMBXfoixAQzAg00KuDI2MtduPW9+Z9MGMjxnbpOLFRJLHt4BHLm/nkfz58O9pP/k4ENE7vSId0gIGM+beTRX+qetOh8MmLLR6j/dBrSQSXrrQ0wveR3oD1lqr9Z9ffZxFgLmPnIzf2SkLZ4273vMYx4z5ct43rrIB4J1k9zlgNE5IZPC9YToyTGry9XX5E47AL45n5NP3ddzzjln6h8ZAJLy9Mwvg4Z1iEwgffJt6H/0gD5Zfz/+4z8+6ak+AaitzFqLJGJsTsiATtP9EDNriYzpMz2mRwFowhORDmtGv7JeeMh8/OkQEExvA+yNw/ySsXWPcOU577J/mQ9yTjgo7zQQrV/GlvC9Vn/0ByEFmuXyWX/WIjleeOGFx7YPr3pRjD0IuL4yONmXkFHjo9f2MWM57otOIaH+MPakf71+mGO/N+8poJExMZZYZ/YaeuU6LBEyf/YpMrEWGRmswxQLOW4ZHcf7ANM5PeANevKTnzzJ9qSJUNtPc+zbhAgB8e3/N5WduWbc8L2xH7RGqXXtCdVHyITGhlTIE+bthoWO4ygIe5d14g/iVRMOXj1zqE9ZH9vKjEw2GaPvB5IGH/rOrLvqthG3tv+rdHdd2yfy+2D1F76wlP/5P0uRDvGqV5XyhjccRHTt2XW6iNDb387dUcpMnsFxyRZbV6UtG0gsI733xxrBoseC7eNmAwF2gRa/p+SADWtfLDSsBH4OzCALQCHwP9dOa0E4DlmsG9smfcgYjZtVZ5vQhKWWGP0zHzbRVR8D9wDt6yw72mvnDTFdNZbasub5Teex1//o1CbWvvRbbhEgjRT4wMhlIZt83FbpPrm7alm2lsd2vJvoiHuBSZbykPZVz2+yTtf1wzgQCusx89nKrNeGNR19jo4fFijog4+853t7zrayTf/n9Cfth0QvWQ/r5Lqr3/eIkLbJjMEhVRDpTirsIaqIB4DJEMITw8CFrCAdDBguhh2EEYEUpoxMedY9yG+qB9J7lRrt1fXlHeYe4UDwQ4TImfFAOFpv/5kbU37uHQwL+uKdqfzn56v65L08esAwwxhClIsRgoxSfRNoFooFSPI28vL6XU9GfkbO+kMuqapqbAxJfm6sqfCZd1qnrWz9jizp2JzcU9HTfCK+gD1jgHXqsn/5TnueMcW81XrgnlT5FEaL2DPghAj1ZOhdqrnySs+NhceVzHjYeaCtV2uHIZMukiPdaudsTl9XESFGz+ipeSNj4zUXqUqrL/pEPvojl5Tni/76m3FIH1vdJq92LPYdhlByYlAVkiYXkYFIQRjGQntkqk/qz2HkkG+hnEe6Y89NFVTzwmhkLenDD//wD09e1lzWFEOXd8fQxZiHTCp0pZhT+hpvaq3vcFpr1KIndCnPmbu5+XSvEGTvZsxVjCnfwd66gRHqthHKuv/WddaWMXq3teXyc99s//edMZf2Z55n66M3ll3tuSvbabG60LinPKWUX/qlUr5hcD+Wfix8yf4Soa9/vZSrriqFN8jft799Kc97Xiks/s0BnwvHeiK3CXmzaFlkbcwWBO+Gxcsat/TaVTtL37fkvn3s05J+j3vWSwAR8jHggdiHy7rxgRPOA7AuPQ9rH/o++nD0Egg5iPfF/1VDtPfSGXrM08fTxkvNiy7UE+DgCeBBAygBPB43+7WQTDmCQu4ADN47uYS8/8J0EQneROGG2hUtwMPM0NWSoYRw1kSItwqQ9RxvXHutI0L6wNsKLCqGYpw81jx/vjFzfdKX9773vdPvQ4R4OMmKbBRI4QF1KRbDsk0ePMLKpgOUPRkB2sCffvnW8bLwUCtgA+h5l8gFBj3t5tJ/HmsedkRLxIR+8DaSP1DZyp0HWCiwn5tzc2m+ECJhnMC3fE/fKF4P+xnyFz1AdvSP541X1V7H0xsi1JNhKnXymJp73jl9rkMT9YFnmwzpljaFZHk3bzCS9uhHP3oiKyqrZs4iC4RCv+t+riJCDFXGItoA2BdVYfxCxRRGMc+86PpO7vSMXpEXIsTrjJjS4VbGyCPdr8dCXoiQSAEkxPvpukgB+zOSjyDSH+RP+97JKJfquEvkkNBNeoBM8OSRC0MYPaO7wL5x0cUcI0COPPVILSIkwgDO8jy9FRopz8r8InBkwgiiTwiHsZCl9cTonAsZMyZj1A9tz43D++iFPui7NY44z+0tKs+mbfKzPuv+23v0PzpBX93PCGJ+rBdeb2vH2MztqrEc+W58ww3fxOp3uUsp//E/HqSyfO5zpbzoRccazbV0rPtLhNoRIEb+VLkvSwd5kvexNFi8wtNYsf3fh9QHdBOvx67a2aUs9rFPuxzfrbUt4WY+jCxMPvhI+0lfYvh90IWZsWqOa0iglkBIg/AuAA3QBL6BMPosLBJoAkqBOFZrANK/ARFgmXeVdwQw9H+hs8ATgCm8JYBUlUt5bwlVBPKAFKGOQEwvXK1HhPxMSIz39fJ81hEh4/cuxCPjQ1oAonV9akPBIiPeMSQDwQLg/F2HjKWASU9GqZyKZAJ0wpL9G1hGClinW69L5rAG+0KczZM8RYCUjMxD5E5ufg+MAqWArBAtxhH5bUggkAjsehYp0odaDwBJfxA7bQCqGeecDFOBFLkIadB2/R0XNkaPQshY7PXFtzJhZPWc9Uhw3U86ui40DtlEfugpcO890WnkQxiZP/Ll6FkOb849PHatbvMQIXy9sfCI0beE6rW6zTsh1NZ80UX7NjIll4dOLZEDcus+3jNEmLdK/4V8I83WdW1UqPeC9If3phcaRxcY0/I8uZlzpMWFrGdsabcdI8K5ahyRZ/aOJesm/WFE0L+6/61OMKJYJ76HZE2H7Xv6vW4sR/7lOIVY/fQQoSOfvfGCIYEhgSGBIYHTKIGWNADqwAtCAIyHKMiZA9JZmnlAAFoWVDkPaSMAcY4IBSSFTCAAPA4MBwBkwkt74GwOvPVkfhgihKAB9Ov6tIoIeR4RBOKAT/9mGEEGV8koRKgeYwAhyzsA6hIG3oYC1mDf+3mWeFdYvIV21TkydWig51xAqZAiYBupYfl/5CMfOc0/Aoyw1GAS2K2BrGdDhFbJEMgHUuWAaENRndo7DfDKpUPEVTSTL1n3sUde25ykTYlQDbpbImQNaB/I54VDSoTXIvxCzZIj1MuhmRuL/mlrjgjxxPZympA+hocegTBHtRyin/JW9ZHczQ9vk0I5CPXcWkruLe/bEiLk3DWeI8WWUlGurYC5lAhlHPqM/IcIbbJu6AwyU/e/1YkUDqJnyKL7heDZh9aN5TTu70fd50GEjlrCo/0hgSGBIYEhgSOVwBxp8NIaRCBCwpF4AgBaoTDAsittKGzBCg3sAnTAOEt0CxZ5JFi8ARbgl8cD6QIwAe91RIjV23uQjV5J38MQoXgz1vVpjgix4gPJwoOEICEvNXFZJSNks7a084rEci0sCGkQLiWPh9ep9qTUspU7qxgEQAv0KlpSA+uUpgdceYyEeOkzkCwkySV8iHeIN0bYY6sHQKp7FDES6iWvAgEyXmCdh6WVIb1wLxkLOxPpUVfZ44FsvY0hPiFrR0mEeNBynIZQMXOIrCAQZKgqnkqp5iWHKc8RoVVj4Z33/BwRMm+IqPcB5uaWrK0nxTiWEKEAfX97Xn/MTw7nTo5Qr/CIZ+gbL9wSIhSPkBw+4W7yyOT/1KkLmxIhHjjhey0R6u0t7boxd23/WyJEj+gfXSRneo+Q52erxnKkG/EpbXwQoVM6caPbQwJDAkMCQwIHxwWwvvMiSO6WVyKkU/hKqvOJoZc/w5IMNDg7B3EBxsXYCwGTVyHUBMgF1Hl3VF5EVDwPlHsWqEOoABZAWJgOYgFgAkDAWl2SOBWfvBsJYDVGoBIugzxIWq8v/ZYXkDA/YwNohVrJQeHFUohDGJhEf/83Pm2rCLeqT9o2RvfwmngGQAZaATCeDtZ5+TXC2xSQAAoBLmOekxESwdMmVE/4EsALjAJlCJ/3KhLkHrKvrxAhspWbImeJvJCc5A9F7go6GKPQNgRGXgQCyruXdnnzEC+k9573vOe36YHfAezkbp69xzsl3cvx4lVqZSgXxf3IBmBubGQXjxA9NE/ImfB3OWdyS5Aq1dT8TvEHBEV/We7plvHRHVerrwD/O9/5zknvUi5aGFT+r03An6zpMkItPM+YyEdooNBBXgZFErybN44shfjJ27JeFBGodZue9cZCB/RZ7pOLJ1XOk7kyJnl0SCv5e5f7EDR6pv/WE7KxTg7aVrXUGKQRGA8Sbn1Za/SdMYOXiXzrSrTItv7wYvKSIL1Is/HZF6x1v+e58rx1Yw6EPrr0k87W1UrpBnkYoz4g3fRjbhy8mNaS9YOskENyzNq9JR7YyA+pp5/pv73GvpE9zO8UpZCvZCxkFG+rPUW+1qqxjG/Gt0tgEKEttMIGREGFQkhOszBZE2yY6yoq5ZAv8bb1oXh+bvNikVCRZV07W3T/SB+V3O5DajMjm/bDt/TlNj+lp11iYpVtPsor1W58wHwkYi0+yndu0vac3rRtuI8+Gsc2hy5u0reTvHdX+naYMagIBoj7CAHBS0o06y9rtPAOuYM+2Ic5z+Mw/b01P5Ny/SzTQuAAWqTAHs574O+cP2KOJG0jAquuTSs9Hof8t+mT4gVAH/AKDPqmAYa+a/4mj01lZF9FFOaKnIQIsWgDd0tLOs9VSkyFRd6sVVfuE9YoZKy+f06G3unqfZvrZ7S9asy71INaDsbB05n9hOz9qc8W1E8EnZzn9p1VY+m12Y5nGx2s29qkCmz9XF2xc4msd1V1M+9q9aSV57q9ZUn/5+7Z9ViWyO803zOI0Baz54PBmseikIPOgM8ltfltJCxH3Pd1ci0FZjGTKLeknS26Pz2aCissi9y22145ONNHggVKUqu2WXU2vQBLFlEWD7Hfqqf4OB/lZV5YysSnmxcffWOI5eso372k7Tm9ybM+vPpsHoQusMABerXFbMl7DnuP/mWDBzKPWna71LfDjNlHmo4KFVHFiPxZANdd9JlFGgkSjsQ6DIQf1xW5tdXNjuv9J/WehJggrgwEygHzfghlYzmuz9c6qT6e9HvtezmE2Z7LS8GDQF70/CiuXZzzchT9Gm0OCQwJnPkSGERoizlO3Ci3dw46UyZzKYHxUU4MbV01yEdhk3a2GMIE3HifWEc3qWLXeydrK7d35MGb4wMqlCKu/036Kq5ZWMBSeW7S9qp763kRJy9RU5jNvpRsntMbZWq5zQFr+uQ+IQ/HJT/nOwgBEBstsRohOkrZ7VrfDqM/yD7QKBm8V/mr1yZgKQdCmMaSw/YO069Vz7Ry23X7+9ye5GLrQaiLEBX7n4RsoUyHPd9pn8d7mL7JXfJd4gly5grvjxypo/JaCqVT3Uyoj2R/3xCVs8Y1JDAkMCRwHBIYRGgDKbNwC1sTH8p74iPKIzRHhNr7QzRyUBsC0nqEdAcRUm4bWBLfm5rwLMgsuT7YQra07/91MquPln75Gesm0FVXMsq7jcHZCTxQPkCIUA4J4y733hyIF0t1Dp/jcRAWyAIujCEAkAdHvLFyy+KIeQecI8Dabez6aywJe5iTDxnoF0DvFHsfZSEaxiHUyxgQK/Hqxo9w8c7pJ6Aj1t+YkBdhAsYhFIb11/wZaw5MAwp58TybnIGaaPCkmCf9F++bPiNI2iFj8cBL3lWrWvte4Qn6DnyYG+Cg7pNnV+kNWUtMdt6H8y2MT1giIiQOWh/r9nKopPGIN25JnrkW2kju3js3d/RQzDw5iNvnDRHXTgeEYgBVkV3e2Zs/Mfni2IWKAkFkQCatvOuQmW31jczMrcs6ocfktm7d0ju6YjytzNuQnrS1Sk5tlbE8Q6esSe+zHvWXPtJjIRFJ9Ec46b/S0SoI1euiJ1cVsrJOn/CEJ0xyNpa2bTrheUUB6LqcB54TORfK2ZJZ7wDRDbbUceuQwJDAkMCQwJDAiUpgEKGF4mdtf/e73z2FT0i6U54VCfD/HhGSsNjeLwnPIWqsyEiOUpbabc+d8H8AVgKfWv6qFnknEI9YeE5IjZ97DwtagCwwJKFR+3JqgOKE60kylLSKWAi/U50HeJWU552AlrYQDol+8p+AIO8OeErZStVQtAN0heD1gClgDEwLH5SQC2gKJUI2evJJvHJLhBA7gJ5lEtHRT2EaaugLvRPKJnQDOJRsSHYZh2RNxEJSpZ9JoJX4TFYST3mseFJYI1UYqomQe7yL9d4883akPCWgimDVMpt7l2TcXNpv36vP4uMl/EqkBjDNkXGcd955U1L2Kr2ZI0IOHTTPyEraYwGXuOlMBzlXyBO9SG4LYM0jSdckIst7aeeOp04SpyRUfzwPnNdEiL4hRWSnDXLuzZ+8A21IsqUr5pIsAPNW3qk4RJbb6huyJheCjpOPMCBE3Vjrdc7LpcQq8G9d6Z93k6EE15p81kTI2l4ip5oI0Z+Uc9UP7xLiiBxZ15Jg6YY1ZO7Ih+wlN/NqmDPyRCTn5GrN1kRIsn3OwanbNne1Tlp39gIJ2eZTv1Q8SlWuhVvpuG1IYEhgSGBIYEhgbyQwiNCCqWC9F+L1/d///VN4gBwS1lDAHBBpiRDwqqpJez/g6GAxfwOjS0LjcsgfQCs/Rr4MzwTAAwCpFsJCmyvheohMDgFMmB1iw4MlNETOjjwengJtIRM5yAvJAsbr/sklAvgQJiBQBROgiAW6fXcdGpcTqL0vIX9z8mlDuOoQQd4NzwFfLPeq0iA0EpwBRoATaGOxjgwyjrod3qGMF3g0Ft4l3iekU6UbYTMJWUTA4vVTOQnQR3yQE6SKdd7v172rDg1kvZ97L7KAJPEg5L3mHQhepzetPvk/0ixHSF/THs8L4id/h6yM1T11mFbK5NJvIUSRYavzKXOqf55HVORc+HcdOsqjsGr+eEDps2fShupQrbzrBOU2NFWfN9G3jAXAJxtErrfOyd2J6v42Lt5G5Iiu8Dj2wlvbvq2SU9ZP9hkGDOQVkYyuIt11mKl3uvSJZxaBJBu6SV9UIopnuZVrznuZC2FN2+aRDkUnGTzq+a3vW7CNjluGBIYEhgSGBIYE9k4C+0uEvva1Uq68spTPfKaUV7yilD/901I+8AGHPZTy1KeWcs45xybMFhTOAf+ARQCClTQgMvcDNsAMDwzvwxIixNLPCs2jAtwIxQFieSVUnEJI6gTfVUSIt0TyPEs20gPICcdqiVAAUt0/xM+7PCtkylkCgGRtAe8B0xq8rZNPO6E1gUF8eMniPdM3ckaG9KXOqVqVu1UTIeARASALIUDmBxlDunpEiNcGWQLoU20q5LHnFazfVRMh79rkvQ960IMW6U2PCCVHiGxDhPw7xGOuqlJ0PqSmnTtEGyiOrOMlmCNC3rlk/pCRtIFcDC/5wAAAIABJREFUtvKu5bitvvWe9+7eurX2QhYjG8YO4X89IpR7lsgpet/KfAkRMj+MFGSrqpdzNRChNmexluumRCjj089bAxHiEbVGeZGFdh5l1UX7u5LfQn5dPKa3xkvYN8+kPZOxgbHmpK5U5hQNwHvaO+PppPp2nO/dZh1s8+xxjnGX79oXHSZ7uE4EA0O370F7rtkux/1tbV1ySSk33njwY5Ewz31uKW96UymKAT35yaV853ce6esP0/j+EiGjufbaUtR2f93rSnnrW0v5i784GONjHlPKwx9+mPEe6plYaoXDqdHOus4SLK6+FxoXj0d7v4+r8CzP+LgKnUEmeqFxAfZyRniDkBYgEAD3f6Fq6tm31dgC7tT2Z1W+8sorp/AdAB/4ZZkXAoVc6QOQvYQI6YdKV0JieCuST1MLtAWWvB7egzwhfq1HqJVPXfJTuzUREt7H2u3gQh4whRRynoKwscMQIeRKPpUwI22ljTkiZAx0AUAXUkUOwofm8sTmiJB52+S9AC4P3Tq9aYkQ/QKQeQSEHNYeoZwdwWtZV3qbA+WZC+dECI8UeqU9HktkV/9yWF7PI5Qk6HXzVwN2JKOVd336+Lb61q7fuXVurfMICYXlgQWOnSdi7frg9IgQMGWvWCKnyDzv53XmOQYMa4+Q8DUGEETGHDCAkD2yxVMMsM3p4joi1Gs7HqFbIxECIhizGAra/flQH5GZh1Kl0r6aU+mXtn8mlchNBVb7fO+QzKUyyX05ENT/FTLZpCIjuQop5zHPoaGbvn/J/fswf4wodM93zF7iSr/sv5uug22eXSKz47qnLf3dk1Pbl13r8DZjlfIAe9WHym7T3uJnb765lM9+thTFTi67rJTHP76U9763lH/9r0t52tNK+Y7vWNzUcd54eojQV79ayrOfbZWW8trXHgj2GK94X4S0AcBAhxAtwER+QWLshakADsJIgJLcD9w4TE78P48QkmKTAb7d5/mcV+HDK6QJ4ZEXxEImFyb5M37/8Y9/fPIMteVvLWCWa54f72TVBOyF0ADf8kzE9SMPPDzIEXArfyT5O4gGECTkTM6KsLn8TJsAmPwN46mr+9gEPYcACCMjH4Ababjwwgun0Do5TUidNry/lo97MkabCkLpfvLkcQGiFU9QiEH5W3LzDv1HjByEJ+/FQWlIkzmSnyLsLQf0SdT3O4ehATkIkPZ4lXi6zIMEep4m7ZIvkMlSKwcDGeQZygnjwPSSdwkdy1xpQ5/q9wJdALbcJfJGWL3XnBiXeVqnNzZroWHOP0KEhXCSixBG5J2nwzzSBbkmZKkqlER8upYD5IT7yT8zLn0UniZXxSGU5o6VVFtkbc5ttp4Htr1f7godkxflA0t22nKyeDt/whMzz3SNPIF/68OcI3K1vOX15NpW3xgEcjAmWcsPatc5faeXzvxBPhgyFA2w5p3z9ZrXvGYCTfJxHvvYx36Lh5SVv5WTwypzqCAAAmwJAcyVZ5BtckXWFVShD0LUGCQYIax/Fkj9thbsHdYivRSuihzJR7R+Wrl6p70j1nckFjlv2zZn3qPMv7Ug9M56lptnrJ5h3ImR5hi34yN/VbxzMcgsrQh4mI71To1f1455VdLf3lDnza17bl9/H6OG9bcLIuQ7aK/xnTlMtbujLue9L/OXw359r+2Hbb82WQfbPLtPesnwBcfAXjGCtHLq9XfXOryNTNIXx7AcpSFnto/XX1/K5ZeX8sxnlvKc55RywQWl/Nf/Wsqv/Vop97rXNkM7kmdPBxF69atLufTSUi68sBSE6L/9twOB3uY2RyKUuUY3PSBs1YFswCbw0jtUC2EBXAFLRRDastYAJQuXPJW5y2LWBmDpSm7FuoPt5trjXUCqVJnSpqRuZArpqg85XXqQnfdsKk/PHLb/c+OqLVjrDpjThvGx3CPD2xyAuel7vTvPzOmNezLvS0oBb2uRJAfkrn7XuoP2Np2/dfI+Cn2b08vD6Ks56clp3cZl7bPqMRYgxgkJzAF65o7cI/u8I2ukPjyx966e3ObaXtfXffl9qu3pj6IP9kj6huApiKE6IuMT4p9qd+ZUaJoQEuEjCG5OsQ/BCJDIIcW8gEh+vOKphugdvOC8CPZwhD6hp0i23zHwMCIpQpK5CxFCyhkeeFl5V1MApx6Xn3sO4UV2ebPzHfBNcTF26J/+IgIMJPrj5/JLU31SWHNd9a/9uW9GQmwQcXsLYEWOPWLYk3+tG/VcMPCQuX6KDNA2wxYilMI9mSd9YHxw0WtzxODoGeTfuLRlHlXzJGu67DlzImrCPpXxaSPVS+u5q+d0FRHyjOqWjAA8vr4Fvo1z/SO7+n7PMC5k/hhUFGqxrzOE6LN7yMWcRn951YXLRr8ZQvz/Xve61y1VUP0u1VGN38XQQld934ydMVSoO8MX8qN9l3ZqvdIv+iIf0iUfV9/IkvxqXEK/Nnk2VVKtR33QLvnXVTu9c9U6aCudWjfag0eMz588P7fOrRGGT7KkO3TE+uTN1ydGXGNlsIucRFH02qOv0eGQ+Vq/MqfGbr+2Lv2+t55SoZeOp0JuHfI2tx7zPt8OxkvtnAgRevvbS7npplIe8pBSfu7nDqK6YHihceefvy+fjFv6sb9E6OtfL+Wqqw4E6O/3va+U//2/1bkt5Qd/8IBh3souSm4xsuZzex5X3KeNlefLgmQ9dtmwhd2xeC89BfxWNl1juEMCW0mgzhE6zDlcW738lD0MVPC68h4DZEARrzqvFzDDWs0Dh5jwkPKuCgUCFq6++uopFFHoKdDnbyCyJkJAPO+ysEQAkeeTh9j7tCH8WM6YZ+WT8SwD9drjQeM9Q4R42fQHAYkhJUSIl433n3GJF0P/Abu0CzwDRjxwH/jAB24pDKK4BiBq/EAbDyUZaNc4PYc48CjyRiLW9m2hncbDq6RqY/tzYxFSzaMoz+CBD3zg5NVFLNpwszn5x8tMncjDe1O0B5EArrVl7ECkfvMAI3C+c/rIWy6aAOljfOOh5enm8dR380dWQgu1hVACtogoAAsIGr93a0NkATAvCsLYFDIxl/RBGLH5miNCvoWek7tIH8haGwr19PqnT95X3897zOOewi7CbZEeY0UmefR5jo0FeKYvyAsPILBN38yHaAqRDIixb3EdnaGgC7nRC151RFH7SDrSRu7+L9KAruono4tohbpfyAnC5hmhwYg8fRIxIW85F9KxybM8ULzMZEf22idPa4vXme5F3+fWgZ8HA3m/dSPSQ6SKP+SE3LlPW+065xkXkWNNWt8ILQLN80+eiBDcg6Rab5ET/UJ0zCud4j0yZ7zzIiDi1TQfySeu55S331j9zDsRsTrkW2SKfSNyF4lhDo01MuutR2uGriCodFk/rbFjJ0I33FDK855XykUXscqU8vznH4TKfeELqvsc5A3t2bW/RGjPBLUP3fFhs3HYKGyCx3kBEqkSZ0H6wPgA78sho8cpi/GuIYGjloCQFOGTAB/gB+TOFbY46r6chvYBNF5r4ZrALBD5nve8Z7K21lZaY0FUEA6EQvgL0oRoCnu0rwGJgFFNhAApZIkn3LOAi/0QMRDOyorsZ0Akay0CwXAFkPBmAI7AsHkValp7k+vQuAArbQP6AJnnARzjEaoIhMkRFX6aHJaEwpABcO6AUoBMv4E4RIPlnSEL+Eoot+cAe6Cw/TkA5Vll7b0HYCdLocdAb10xdE7+yFOuNnSIhftJT3rSZLX3XUsBIOPLPPnOkaXCBYiAMFvkE5lAWJAyJDN/eNR4qxChzJ/50TZga0xCkIFNnjQy4iXhPaQX9EfbCFnGXYceIqKAs7DjgHjfQ3PU61+OemjvF7ZXz58iSL6nCADvDTAOCCcHNeAasTFGv6NvZKFiahtOSLZIohBYuod4IbruRcgRHOHHbVhm/h+9akPjEBb97uWzbfpsyKZ9jh4YGzLW6rvQYGu6tw5qA1E9FiSADP0xdut61TpHcI3ZOk4+bR1WVrdt/VpHyKs9ROqBi66bv8wVD2VvThFKuqsgCKJkHVl7NanUZ2HgiK59yV5gvmqC3q5HZFnEjj0q+aInEhrHieHP7W53Gj4dUx8HETo1UzU6OiQwJDAkMCTQkwAQJacRCPHxRwCcdZYKeQEnLcAGjlh2eYDkWgEnwIarJkJywYBpbSJCAKj/A5kuZAJoBY55cIBiFwADtAJ4rNa8FPVxB+5pwai2eUCAcSQAKUNuAG7WXqE/xorc1Mn88skAIYBeWBsQBZyxirP+A2Z+RybegQDwJiAIgFn7c+RADmVLhHp5PHPyr0vyt0SIEY33x3uQlZxR1yNCxo0M6g/Pi9Aff/PssHojBeaITHgAjCvzxysmh9HVWsfpinfztPA2KUxD5mTZI0La8G6EEAnmuUE2vG+uf737EZ96/gJwEXgA1xXDR4/Im+dVRMjzSDMvKB2gO4AyDx0SxLPg71b3nO1X92sTIrTps63XLe9q9d3/raHeOqjD89qx8BAxRCDt5nXJOg+JRnas17pKbQgg0mYdhaQnIqbVbwYDOtTOqXXHO2VPQMqtbeQoxpGkHtg7tOn5rPMeEcp6zPlz9b53IkToFH6iBhE6hZM2ujwkMCQwJDAk8E0J8KAADMAAAhHSsooIAd48IbU3J2C5JUKsrMAn0MLr41nv8gfAVO0MYAXMa+tuzo8CmgFX4L0+7qAlQvEAICes4N4jNIbVXPEQXiXFSoTiIS81EfIMS7VQG2FlCAFrOi8AcJ3fA3hAIc+DdrSHKLQ/F76HHC4hQnPyX0WE4t0QBuT9dVhRS1iBzQB75JU8eXR4aIRAAaa8pzynSCKQ2nqEyBHJYi0X2m0eAF4hSoBoDW7niJD5RJw8B2gLiUOgeLV6/Zu7X9hrPX/xCAH8iJXcFSGE+soDFbAbLxqiHSIkbArxbyvIpgql+U+oJALMi0FXAe+WPJBP3a9NiNCmz7ZEKP1t9d164qXrrYOzzjrrlk2g51mlv+aIYWHJOkeEzFmIV48IxSOEpFhf+iAEN8WBWo9QO6cMACqCKlTEy2x8dagp7yF9pMc8lzUhX0WEECB949H2vL0NEWI8qENUx3fj2yUwiNDQiiGBIYEhgSGBUy2BeF6ETrGoAqcqbcqTQF6E9CAWcjCAQMcGIEvABhApT0HoDYCMTLD+AppyBgBTbQHcALhQFe3zBngfEA+kpXgCCzwggki4ADHgExiV6N9eAJz7kTZHGvDk8C4A10AVL5LQZMncQmmUcpd8D7C6gGL3S7ZHnISF6TNApc/C64A0IFq/5VEA4sKKhJTxAJBf+3OhOcKrkBy/k78hDwLoA6h5c2INn5N/XegjFnOeA14zlTzlwPi3+SFvVnQeGWORsC7PQh+QFaQnJZ71CaBM5UgeHd48pNTYzSUCwdOnPWTPvEuGNwdk6KDolKk3Z+bBO5Ap4WM8TEIIyZZXzUV/PKMN/+alECamLwHy7kv/5u6nZ/X88Q4IZ6SjCKkcF15GRES4JPnQIf13r/yceCDNs3mUNwzs1xfd83t/eyedRar133sQ5rQXApZ+If7WifFbB+YSgDdf3k8H5M/kkie29FnvpDPklHwWRR3m9J1e9NZBXagnREjoIKMBMmuNy8kRKteuc+vYfcbnIl/rXJicdcSTKFfPs0hp5MSbRg7WhEvxBOvCvhMd5oG1Lo2vnVN6Yq7sTdaCdeTeeISM1Ri0K6TP/Anx9T57w9x61HdjER6rGAtPpDkmX39SlfhUb/RH1PlBhI5IsL1mWRosKKEAPnrjOjoJ2GzE//sQAiutFfbo3nxQ2U5yqo+xjfYoS+9mHECOj6WN0iZo819SOe4o5TDa3n8J0Bv5HUAMUCrZ/rRegLZ17oPPa9CruNmOra4ECMjwUqzKe2yrGNpnQlrkBuWgZXs8y6wwNuCcVRa4ao870J9UWrRejaFXkXJphca6EuRchcZdV0WMTNfJvw4dAszrynlLdY6Xi3U74WN5bl21Svdl3Mhb9sZ6PpEpIHhJ8R9ydqUaa/ox17/e/b0+b1pVc53c6vbWVeDcRJZz710yD+v67PdzlTZXVeCsqy8i0fU63nSd60OqaLZVe9N/8kQ0kM+5e7K+e/vKqvbrdbxp1dG0i9QLw1vVtyVzcWu4ZxChY5zlHLjFmrLu7If6kEsfV25OVgPnw5wpl8XOmqZkpgMqd3FZ/MCGjxrgYSOoK7Ls4h3r2rBBCnVgYVpXsSX93aYUt/74CEhsZuViSWQ9qsMG1vV5298bM5n3gN62bfeeX/o+HyDAeNuPgYRYFmZjZOEDdFkBnS/EMsqKLAdDZS7k29+A3j5f0b2cn2W91KFM6/q+K91d9559/n3AlxAc3hxA2n4jJ8OehmAKn+HxWXXcwT6PcVd92+acFd9OYXy8avZVHq59uva9f/skq6Pqy2HO4zqqvox2T5cEBhE6xvnKh4CXYBUREuOtvCJgwmXPmiEc4U53utMZV6VNOXBAdRdeE7HbQj64pVnqkBDVho6bCFEp/QCGubHnxtb297CqGPAl3GEdwT7sO1Y9lyRwFXJUtjnqa+n7VN5JrkR91tVh+yfUog41MsfWqZAR8fnWqfASYVZCKvb5qnWP/ggbEsu+lAjtSnf3WUZL+pbQK2FeQq0Qb/kpdMA+zjItfEj43BJPw5J3nsZ7GC6EIQrLYrHetBJiwvzIsT5cfF9kse/92xc5HVU/klMnh45nm54ILR3XkMASCQwitERK37gnB8aJWxaPLPzCBs8KzvMAoLkSp+vsAvfkcL+aCPHuuJ+LXiiEtl2pK8/67COq/Ka2VRdh1XbAWQ7NEi+cw7ZyxpA2WcuEhemnTaH1NvA26RuPjD4J1xMPrLxqDp0TUy3m3UfLx927jYsV2P+TFOx+Z10oAekZ7bEwi20FBHglvN9GJXREuBhrurbTZ65f41T9p3efd+cAM8l/QK3EQBb3ADdj8ZH1eyUs9ZX1EBHiTWvlERmQeQ5RjCr4XeZSX82hn2kTaDReckVOzU1yAzwfHTEWiczizBEhY5RQnbFrr+0v8tbKs1XP9LvWK/HsSqqL6RdbTD61ByQHQfJmCCuhY/ptHlUmEk4UXdQ/Fwsn2WVeV+mXUr7er5pOTnF3f+RFh+iLdyG+0VHyEHtPV/xbn9uD+mqZypGgQ8ae9zmPwnjpXS3feOUk8PLYeBYQ7ck3Om9OeSfbcJfMgZhrRJOBgnUfCJZD4EwHhIjuIr5i+oVlrJvLVie8R04A3fG8v8nDWNr1Kl/DmHrzZ73Ve1W7B7RrxR5EnoiQPYNeZ8/Sp6W6u8FWOm4dEhgSGBIYEhgS2AsJDCK0cBokoElskzDH6gt0ArhAD+so4KB0qtry8jN4AyTEAZvCvyQzAswsrzxCYpx5KoBSf3PrAiOq+QCpNRGS+wHMA3RpW96LMqzIksRP/VFZxcF4qozom0okwjLqWvvylIT0qHwkqRZQl/wHYKouA+QL6ZAoCJi6T/94o4zD75Osh4wAh6rt6IeEPKCKjABuZJGHwD1kIwkZsCM/4UWIk74AdX4nbrx3nzGr0KM/kki1r1+qrsTKOkeEjEMCJ7CsffIA0M0P8Eq2ZK9PaStlOhFECaz6D/DqG1BqnlibVGgRE27OzZcwKbkAcgZ4I5Tt5JXyDpV9vJMemCvzXxMheiARu5Ynq1ZtoUdOJG62eoX4hgghI8hMyK9n/I7MkFiJvmTpGeFckq9ZsIXTIZHGyOsBZEsY96yKO+ZqTr/cWxMhiaTmlf4h19aIRFjJrtoQNmhO9NGcIG8s6Cpq+X19RhZQ7nlJr0iN35F9TYQkjpNzLV9tek+IkFAl67eVL8JBFz0r5MacttWXskXE80bH9ZUXgN4if2SqapT+kqv3rppLOtfqhNAq3iXyT/IsUm/dt+tVnyTbtvMnMVxifb1XWT9JYvbcHBFCvLzXOJBX8jDGdbprPc2Rx4Xb67htSGBIYEhgSGBI4EQkMIjQArGnGowqHkAPNzirNhCiggrACGgAfgCLyjxOLAZKkBoWZBZa4AmAS2hcHbpVnyKPdCAVwBkSE08Si63Le3kbkB0VgRy0JzFX6IGTogE7z7BeIzE1mAYaAVJgCwgEjIFPpEX7gLb7gXeADsBj+UYUkAgeHRdZAI0APRIF1CN6qtJ4LzkkoRXoMxYkAeAPGXQfkMcr4N9z96lqRB7IH9KFaPAgAYL11YbC5URx78hJ8eRhbECy5wHXHmEMUDWHQGFkeZ/73Odb5AooIqkqUyGIcriQvzo0DrHitTGX7uHR0I+6v7wJPXnWYX3uX6JXtUwQNYCcDJByfTWvKSuccKi0jRDxBCGyiCfS5Rk64Z6efrVt8WrU+uvdrow5bfAc0kXgnyei1ouMAfEmF+uMF0af2lAuZK8n33oOzX9PvnTKe/UBSRemuarIhBK91gLjh7A7BhBrhJ74HSJhza+by7k+kzGDBIKIvM2tV+S7DmfL/GVPavcq/atDs2rdy/7CK0we5GbO3LNEdxdsoeOWIYEhgSGBIYEhgb2UwP4Soa99rZQrryzlM58p5RWvKOXTny7lLW8p5cYbmUJLedjDjk2gqaXPMi0OvL7kDSAivDAIExAMRPC8IBjJVQFg5a5oYxsixGqPaKUiUQ1aJMsHKNfgvSZC+sXTAAwDRtoBfoXx+BmgLi8pYwZelW5EbPxeCU4J+e4HdnlckINc9XN5b91HoTyriFAAWH2f8pKAKjKJvMTDUZ9a7v09IpQcobpf11xzzQSmEdO5IgVLiRDCQw76jexFR2oi5B3AMrDP6t4jQmmnlWeta0v1qn0mJKQm1HNECGDWF14Ah9DxbPCchQj19GtTIpQ2kNB1REhIpLhvAF9oH10V6lWTADLtybeeQ+/q6SsPH33g7UTkrdlVZy4grNYBUkaHkESFKfSTZ8y/rdHeu+p5metzTXatz7n1imz1iJD1ao309qo5o0GtF+a5Xq9LdPfYNuIdv8icIcjItiqPQhyRz3F9uwTIis4yIgnT5r2sz0taIjOeSHK2J/MwOyPnTLjs53SIJ5y3f9dFanYh+32RM8OKojJwhIvhZZ+uM0nWJyZX5cjhdJdQe9j9oQ8t5aMfLeWFLyzlIQ85sa7NvXh/iZAeX3ttKW98YylXXFEK4So5fbe7lfLOd5byqleVctvbHotAeX9YxnkhhIDJqWBdB0YAI6FpPgpApJAj5IjHJlZdP7fAeF+EutRESOw/gGtjQFAQER4hxANQF6aD1MSSz2It7EgIndA4ITC8G6zU6uSvI0L6C0zyrGgr+TE5+A+h48nJadjCY7zHWIB0IWC8CD6GvCRAl7+ND1D1UWg9UXNECMHhLQNA4xHqESHeNuF7PpzCcBCz5LK04C7yNEe8IQgbcFgTIVb2eNF4wnqVxfTZ8wC2kDJ9RXRaj5AwIvIkJ940oVuIg5K55o+3Cdn0Dv9HMMg23pH0l4egJ8+6CttSvaplYt6ccWIcSHnAc8hLvAA8i6oy6SN9pmPOkIjeLSFCaYuso788JubYfGTMmxAhHjcGBuFdPIHyiYT5GUfeJ9ywJ996Dq3hnnyRIB5NIXzWuCRu7c6VMc4ZE+aUQYKH2LwgRznkcW5t1HM51+eWCM2t19aLk/lD6Jwv0tur5taK/cXYQ3jr9Up/1+nucZam3/WGby0aO4C2rsLjrt+9q/bmymFv2r4Kd4973OMm/cl5PXVJbGDffs9ItVRWdd8ScmxPqQ+C3bSf+3Z/ws2FpDIc1aHoS/pq/dnP7FE8ufY8crf/wgV+79sDO2wi+yXv3vaeusxzznQSIm4/YvhrLzogooae2at2UchIe0LXeehV5D3MlXHAdIfR88O8s35miey2fcexPH/zzaWIGjL3l11Wivm4wx0OCJH//8qvSIQ/lq5s8pLTQYRe97pS3vxmpbjEZB0wTF6if/bPNhnrVvc66AsAc7CbxQJIAk0uRMeV05oBN5Zl1mabGWABWNrULHzkg+X4C1/4wgTu5DNYfDw6cjwSjiSvRdhdTixmPUFEAC5WciFjclF8tBADVnPA2gZjU3WvHIb6oDXAyodIGBBghlhoFxkxRgANqEMW3GPDYhXWVxsx0I8Y5XA+99t8gCXeMGP3XiFi3mPjBsJtjMiC98n3IAP3+xnroNAnG1rvPrJCSuQ0kQXgBYC2Z+V4HmFCNFksgThESN4LKyTvAzKKBJIVGcUqKaSvPncguVIqFLEay72SmE8HjMv88w5eddVVU04VAiSPLAcPKhQhh4r85ccgqcKmhC8CymSEiCKw+os4KNFcy5Ps6+pjPb3iHWOJ1J6x0MEc/kcnPUPe5kdb5s986K8QSu/0nI848obMISrmybzIc/JhF+r1jne8o6tfiJNx8LogTMg08oM0+BgKhdMPAAtpIBt9UsDCeK0fYZ7WCFkYE2OAy9rxgUPOvZ+xgHHAOsr7rBO/a+WrsIj5zsnxPDWtfK1Ja4YMGBW0a23JixLKWcsyG4g+AXJkyWuTdZyyvr210c5l8sfqPpMjmdAbBgF5U0L+eutVv3rzZ+0j9729qvZ+Zq3YX5BV68aatQ6sG/pqPEAeHV+luwhUD/RsteEe08MhlHRjKbg/pq4teg0jDZ2lN9v2nyx8g+xzDAO+M9a9dWFdx5ikY0ve1eub5+wPZxIRIg/rVUjrYYiQNe456z+GREVl/Mz3Ttg144zv+FLZL1KeLW/yzbAvOPA21UrpoeI59vG5EONdl7nmqbz22munCIbDVAdtx7Gpnm8pxlseXyK7Xb3ryNu5/vpSLr+8lEsvPSA+V19dyv/4H6U885lH/urDvOD0EKHb3c7Jc6VcfHEp551XygmcpzNneZs7XK22lsxNTu5BSnw4EAfXXJtp57AHrwl7smHbdOVb2ASQDKAKmFl12J4PJeBXA6qlh7QdRjnzDBANdCKMwLmN1ofH2Ry1BUjfe32ce3esnXOJ3pGxOUm7Nl2bfg5RbA8/zDP5WCdcAAAgAElEQVTkVJ+rU1uc0pZ+tf1dIs8letWOORUCUx0sYYs5rM17XZFFfu5nxoT8r7rag/RqPfJuH8XDHvDak0n7vp586Wl7aN1cW/WBd+6p12I77vYMI2ONh7i+d91czvW5bmPdep2bv3Vegk3WylLd3WaN7+LZVMrTVl31rtd2Km/yCMmXtA4D7pE/FQjdk6qcaSMVBq0HxhwGFvuR/6uwKHSMbjIW2U8TesfryJDDEMWjbU9hbLLv15US0779wxisx7oNeom0aYPxIAYq7dqTGAkYAHIxRuRgaT9jlGH0Ml59ZvxgEBIOivwA4C59903QpoI6Qr78nmHHxSPqnW3/a1n3+obkI0I844rd1GMhN+/XruqNqV5IFgwWfi4sVn5cvkGtvNpzzKxLhg1yc5kX5IJOM6jxgrkn88Uz712+jdGhuX6ZQ2Fewv0YTUQHhAhZl9qmQ5mrJToeEB4iFO9SDc7nZL9OFtnLaxnrO3lEpvSCXpJXdL8OIaUD5oHuITSiQ0QRKHgkWoIsM6eMab32ekSoXruK4TBKeq/+kbGw415F0VR4tY6FtbZrrl0v7Rzor+qy9Tisn6c//ekr9XxTWZONvTx7k73A/xm06Do5kUEtu1SItR+ZH7pPrxhpET7rlg76Haxhz7JXmM+6ku0Svdv5PW9/eyk33VSK/cLfIrr+/b8vpUqj2Pk7t2hwf4kQ0nPVVaXwBvn7jncs5fWvPwiNe+ITS7nNbbYY9q33UaFSNlUeGB8TmyKLvJC/fY2PtzHzsPkw24BtEIgRCxCP23FevRyo43z/Nu9KiKVNv81126bd8ezRSeA0rtejk8Z8y0AnTzYDCWDDss7A08v3AiYAfGCXN50XlIEDEbLXsLzzIvPc2idZ5Fm+eXzlXgF+QpOBbp5YXjSABLgXaimUN1Z8njZt8WgiKZ5zL28+gPeud71r8rgx6Ai1lAvpHfJJeZ154e3P2pDDJC+Sp0ZbPHeIGO8rcMrLypvTnluGkAhpA/r0EbjUPq8M4gZY+z/PrRAjXkVebmHa2kaERA0IS0ViPMMIhTTwHKb/7eyYk7ZvPE7a4CF1/IExA4nGgoCYF+0DtICiCAFyBxJ5duOxJL+evHgnajIETKe6IyBtXugHMC7UW/95hM0pL6nvivHqJ3Jj/SGMbb/8jjddZVFha9r90Ic+NBEhoJ2XVH9zHMbSELB1RGhO9ktkYX5EfdAv/RY9QO/NP/kzjiEAvg/eI6SavsAF0WNe6hRSQu6Nk+zoN7nDEfSNHOgLDz45JCyS7IF1nuiExjHGWmd03XwgL9bu1VdfPf3tPv2zTtuwQ2QALiBf+myNpK+99dKG1Huedz6h3MaBSEQGPT1fKmt6R28YG+wfyAqji36JyKAvjIN03NoUERHZIT2eZQSAccxLcqB5+3ncRFaYD/eZS/sFQmosfm5Nn8jZZTfcUMrznlfKRRcdEJ9PfaqU3/qtUl72slK+Yeg/iW/EqnfuLxHaN0mdIf3x4bRR2BBYI2zyFv9hXMrHJRLAxQYCpAjvsqFY8JvGYm/bX5uVDZ5HDRDhVTstIUFkBkD5gLN4AXCnpe/bzttpfv40rteTkDdQDjCff/75EzACnOQBtgVV9E14plAj4TQJJ2WJBboAKqTCOrFmeH9Zp/0OEPM7gARJUvUQoLOW/Dul8v0soV91KJhQYCSLNbm9l1GHtwVwTr5DvFQhD9q0VwM9n/jEJyYAx5rs/6tC+5ABBEH4KtIinBrhso8JywL89K211KfvvDi90DiAuAa07bz3wg5reWQswLl9NZUj5Sr6v33Kv90HJLNyI1ZAqpC9OXm1RDD9oB8IiyMRvBPoJlukigzMNa8e/WF1F4GAAAqjFvJc94uXzQHSDHT6UYfG8TQhw0JUPavNpYUl1hEhMq51B0k4jCwic7ohHJ8XBi4wRt4/IF1RJESdbmTeVId1PwAvF6jW9cg5bdMbffO33Cd6J9Rc5dnojXlljPAzgN6ajWfNOhXK7I+5MK+9qII23LKnY1kv5qK9ovdZs21oXK3n28gafjAO+mufqXUmuh/ZMZLQL7iH/pOLeeElJTvkk04yZjOuCAG3n1mn2mbEEM6PLCFXLoaAw+ZQbbSnc2L4kygS3tjv/M6DP3t6DSK0pxMzujUkMCQwJDAksEwCQIb8O0ACKQByA+DbFgAQ3hO/T9EQz/AQsGAHbPobOBb6BkAjQvldwHYL9gOaekQowD+kpb6X1Vfuov7oHwMV0MdghZQlr6YlD8A2cMayvSpvB7jkhUEMWfhZqXnLEAAA2N8tEeKJAlQPS4SE/7R9W0KEAgYZunI/YpvjGHjUAMI5efUqgYb8eka4IaBPFoyBLOeAp9+x1Bt32meZVyofAev1K/Ncg1qFSngzWO4RZrrDszBXobTWz8MQIcRkqSxasoLkKwREz5AceoH8uI/Me3qcfCC5Y0hk7mnblreZdVZXrq31LMdtxGNEN3lqGWZ5joB6HjrvYYwQ2tleS4hQPXft8+04VhGhbWTtveaJEWYdEULcerl0vbDCej8j5/yfXKyhHA6PjPbkt2yHPbPvGkTozJ7fMbohgSGBIYEzXgIsoIAb8CX8pgfAIgThTgC6kCAAVTEK5MQ5abwmLKmIFHIAJALDyIL8OuFCvBU8SUK5AAvhQMkTUbiExRb4FTZUgzQWXu9qvUfuZXXnWQBaWHh5P1jn5am8733vmyVCciZZmNdVvctZeLxACQ0DmBTESJGfFmSxxAujOiwRktvQ9m1TIqQiKrlpx9zI7RHWRT5CIXvy6oV48+SRLwu54itAtfkmDwQrVVP9rY9C8YBe5FHIkkIvNZhOv5Adusbzg2zRP7JGcuVAsdTzBgHz5OtSyGcuX/IwRCheiiWyaMlKvBRCr3gMkBwGBTpaA/FekQvrgOdrjgjFIyTckN4np0zIY+sRsq4QMSFfcroQIV4QxMH5bOZav3oejW2JUDuOJR6hw8g63jdhciFCQg/tNfTZOmw9QuaWN1dYu7mTC9V6YUPy7SPC4pD27IPyGMe1XgKDCK2X0bhjSGBIYEhgSGCPJcCKDSwLZZKgLo5fGI4QsDaEVjiYcDahUvJUgAvARogOQgL8C2/yO2REfk6qaqo8KbQNwBAa634g1zM8DELVADOATeiK8DUkzb9Za4X/sHRrU6gv0CJchlfC/90HKOozIiIcBhBKG0KCAXMeC0TGswgCb5awYe3UlSbrKUMA5cH4G4ljjQc+jcX4EQTAXt+1iRySqRA14XpyQrwbKCNXpE9uh/v15QEPeMC3aAjSYnzpG+8SkmksSCIS6ves3/qtqABCgUT4GyhH8JIfqo8XXHDBlMcjxMkct/JKldNWVVP2npfK2MhB2JH8DITXJefH+IQ9IyoAsXcjuea37Zc+A5/miNeQTKMT5CIvi7cBmRaymVA+hL13/IPxCdUT9kRH6AoiINeGh0mbPdkLj6PDS2QRIqRf2pPHgugbtzBc+sRz4J1kZE60y4Nm3pJTxwAgBwwRcgH3qk6aT2uG4cBcyZ9CvIXeWZuAPaJvbNEbZMy6kiskv8rcC8vTlvBUXk+eKqS99WiQe3KC6Kh2GDjm1ou5aPNm6nHw1vDO6t+2sk4+Fr3Rd/tG1hdibQ8gY+vc3mCdR3bkKUTTH+vT3mLPQtrMh3nynHVgToV7Cn0nN+vC2p5bC3u8jZ9Y1wYROjHR78+LfbBUHGEFslmtqxC2Pz3/1p4Yh9htVj+AYa4a3JL+swzamFkXAaJdtbvk3evuYVmSE2EDB1J8uMb1TQkAT8CLD5CiEPtaBOQ45+zWoDP1mTeKJQj7EWYzd6WioORse15971xlxlTjA6Zqq36q92mjrha56Ryvq/a3biyrxltXGl1X0TDvWVe9dMn42sqNS55p75mrkrqJvOo5XVV1dV010bpvdIceaK+tjNmOexeyXCW7JbKoPUIIsW9brce1jKLTq6p9ttU7e/3zTte6xP3e+5a0fxh96unXkuqoeW6JrHfRL/Phz5Ics6Vrehf9OtPaGEToTJvRQ4zHBiBMgGVOfPS6DesQrziWR2wYLHRI3WHGIRyCC581hgWGq5rVyv+3aXdXg6/LNrMIs4CxmtXx17t61y7aARJUEloSG7+L96UNchK6wgq35LyTXb57n9uqdUZoF0syD4YKYeMaEhgSOPMl0IbGHXfBoTNfwmOEp1ECgwidxlk7gj63J9ofwSuOpcltxsHKAyw6zJNlFRESsyxEY5t2dzFwYRPc/lz7vHb7XsZbgrHQGmBbmNFxX+LxhesMIvRNybc6o3S+Q33bKlvHPVfjfUMCQwJHLwEGInk2wiF5qxwIL/cmZxcefQ/GG4YE9lMCgwhtMC859IubMkloqcgh5lc4Bu+Kg8QSY6xOvxANf9cHgrHMCEUTiyuUS/lEgEQcqdKdYj8lwrpyeJdYXhZcIV/pi+f8nNU9h5f5vf7pQ+89QoXEM4uvzaFxAfrinoUVGU97KJe29M37EAbhJO7xbjHNgJUYX5VyxBYDWd6j/zmcba6NhHS0Mo5bvpWBtlX6AbbrQw97hMU7bfwuskmIgg+A2HExyt7PEyah07/Jfh0R8mExZjpApmKsjTvx3+18CJlJP+iId/t/qkNpRwhePadRT3kNkrUl8DorhJ6lDKf7c/hg3t3Tj7RFTzNm74486DUvTsI8/N98R0/0Wbt+T0a1zpNlPIna87E1N/ICPEfumUOypTfGvqQfnrdG6rn2Dj/jcdI/a8fayLjpnfyMEKHeGqqXfp5Dglu9r+dZPkE7RzmcUxvWuGuJvkkIJsdN9QixXLXe6nWtLzmYj25b32LL6RDdFY5i/TACZD2Rt+RlFbRUwPKc/BAlbsXr+0PX6av9oz3EcoMtddw6JDAkMCQwJDAkcKISGERoofgl1qowI2mSVUVlE8ltqn6oYiNZDWiUrPbqV796AkQSSiVkCq1CFljHgUegQw1+iXNKmAIWkvSAG0mPqth4j98jURLmJB16hyRToE6yo1Kv+uAMCqFcqtdI7tQnYMbvlU2t3yOBUUKeQ70AGH1ivb/uuuvKy172sinBUbItsCThMOdw6LN7gHGJj5IeVd5xqrHEPAmR3iN50lgBYEmLvBdO7VZZSX8Av14bEgH1q5WxREigtpaBd6ukhHQBdMrakg2wNkeEjA3B87ezNHgMzFOSaIUHIS5C4yTT5nyRVR4hibfkTTeMjTzNueRpBKOdD4m0EiT1w31Ih+oxZCXnR5Wcek6TiEpF54gQAoIQmWekQn8kabb6Ubcl/0lyLNBvLuiA+ZWkCgwLKZPMKclZwqVLgqs++73KNJ6TKC6PSgKnsSYXpyVCCJVETuuDnLWLNAnto+er+iExVFWddq7NlWd5OYBxidpAe5JJnVmhcg59YHBo15BDHHPRBWvGGMhCVSflWnNlnukNXbdmxdcLJ0WMPCMZmgwlnNMx8lqnb/ptrRxGj5C8er2ZL/NTzxc5mwvrg6yRUQnc9B4ZpQOpyOVn1qaEZ3NkfiWNK91sHdsXlBr2DmsCIafnEt7pwbiGBIYEhgSGBIYETqMEBhFaMGuJqw0oBkqFKAESSAmCICeFFVgYFXArbwMIA+yBpjZhO2EqQCXiw+oK4Ps3QM+izjKNSPBMACDIFWADAEmQR1hUHWGZzQnePBJ+pspM3ae8R+6ESjlIDmDksC3eJwDSMwAREO+dQFENctrQGuAbiAcIAXlkBlhEfIBLwFppTdZ671R5RrgSMhcZpQ05OPrUkzFSV8tA/1RWAkiBN4cUIjCReeajznVyejiAh5iSF3noG+u6g8j8DjHxHsQi54usC42riZe+0AnEFmAm23Y+WNLTD9Z4VnYVYFTjaee0znOKDupbfbghmdMR8kYGczL9qraoPD1A+MwdeZGLsegPz4awCVWszCUdB7Tdj2zoF8Lu/8iGd6m0U1/aMlbzzEOh3wC5vitiQP7m21pa1Q/A3ty1c5350R9zlrmLztahcYh0rT+8iXUCMN3VD54RfeIxa0+CN56PfOQjE6EyF1nn3qv/9M/P6bc1xNO7Tt/q3KlN9UiFq3q98fr05kven8pQCDK9r/cnfUVukL5UTEMCa08oOTLCIET0u32eHJHVcQ0JDAkMCQwJDAmcRgnsLxH6678u5Y1vLOWGG0o555xSfvAHS3nVq0pRBeiii0rpnBB8VBMQAgDcIgY1MfLOVUSoB8o905IKwB4YYcWtrdXCZq655prJ6owYsdTKFWENVxErlz4hXIjS3e52twm0zZGzALo6NrgGYtqswVDe0euzvgDfwG6dk6E9ZRxZk4UABZjm0MIQIePWhvEpG9qTMatzLQOgTlgUKz5vGBKHXK0iQrwlKY0KECICznlAln70R390CiWsycZhiJC2yMCFOPTmI2QJQQK4EV9eQgCzndNan+eIUOTYyndVW9rlFUJG4k3ioXSWBIIjbhyZEx7F88bbwdNhbMhCSKV3A9rIcBseVRMhc6zNeBhrPSKHVf3gcVEdr53rdn5a3ayJECNEqz+IVS5hq8iLEEP/niNCvXUuXK+3npboW0sc671inR4hQvV6443qzRei6jJXrYxChBh1rGEEOHqotC5vcC1H7bREKG0f1d472i2Tp5FeMiAIO0ZWU0XK70QS8LbyQPL0jyqJ+6M19hJzo9S4MttnnXXW/nRuy57AGnSOwYuHWRTF3LVKhzftBg86eQoH9833rdq3a5frcpeyOxY5XXJJKTfeePAqB+D+839+gNv/4i9KeclLSqm+vcfSnwUv2V8i9KlPlfJP/3Qg0N/7vVL+5b8s5f73L+X//l8sopTnP3/B8HZzS0CNUsUIAsDA2sszY1ECaYAU6zBQwYK6CpTrVQtKfOCADF4hf6dCGADHQ4Tc8HwApX7GCg/YA9b65xwNHhcWa+CUBbdHhBAAIUC8Iaz9Kf+JTASILSVCvDnOdOBNUKmtBmZ+p39ChLxHqJZ3C5EDuGuPkDZ4M4Tj9WRMVrUMkB+HiGmfJ4I1HtBeJ3PvZ0UXqnjuuedO4UJCfoQXAvIIEhkjVYchQiE5CJZ8oN58IEv6oc/OiEBYeBK9t53Tuox5iBD9QoDngL9wRbJd1VZWBaKGmJKJEEz6jNTomw8cYm5eePT8G1lFhLIePvaxj01zdt55533bQkOEeGJyJoaQLAf0IX7IlnUkBI9urOoHkIestXPdzk/mjg6Yv9qTYT3U+sPbRfa5jMGY9NVa1r+eR6hHhMwd0mD9kI155+nhKVmnb3NEaIketUQI2OrNF5KWMFDAJUSHnIyRAUDYpBBUQIb3tc5zG0RoN9+QbVoBhMyvNcR41RYAoa/2j3WHqm7Th/ZZxgneWgYfejeuvgQShpwQ4qVV2jYpzzxX6v2o5yRVWn0vcqhq/U6/t8cwsolw8f85HV7X13qMPPi+HzBH9t11z5/E73e1Ltet/5MY2+w7b765lM9+tpSzzy7lsstKufDCUq64opQHP7iUT36ylF/5lVK+kfu+T/3eXyJESkjQpZeW8m//bSmXX17Ks55Vyuc+V8onPnHgHbrtbY9NlkAd0Ao4I0KJt2cRRooc3ie8BviVt2JzAPCAJwQB8E44jrwUAAUAFcrjXhYVHhSgTMlmwMyHxntZ4IEUZMLGkoO5eDKAZaBQDoXfIQROdAZS5ZsgFshH3sOSyKMCHEqG9n+gEIHSV+DUpW/Cwnig5HDU5M37gHFhcMYOTPEYIF7aFmoj/EjukVwq/5ez4YOpn8BY24a+zMnYZlfLAPBEvoA2cpMv4QODYAGyQtIkhWuzvnyU9BfY1+dUYQPk6zkRaobMCO0jd+SUxbzXLlCCTJATCxWC4t+AglCwej7Ms0P1gOf0I4cfyutBROo5BdgTPpWPinewLAoJM688lDwqDumjH+YP2TLGubYiE+NxHyJKj4Apuko2dJl3ji4jyz50dN8HSFECp32bg17Yp/aFZwLXdAgxQfTpNnkI4RLmmQPfVvUDAUSC2rnWF+/WF3LgLZWrheSzirMYAh/kzftDt+o1JCQsV4oqIMjy//SV/tNbpMSHly7QQWSQdZ7uODWezvF0WW8s9Qwj1p13rtK3duPaRI/Ikz7Qu6w3lufefCGf7kEEkTR5eEJh5fgkV8i+YX71nQdOuCiihBDRJ3pFR+x7dNT6M6/2Q+tZ+ww14zo6CbSn3deV/mIk8S06riqJ3unwT/vDmPvV825PFSK/FLQnd1RRlnXzaY+zbzHm+a4e96V/9pgeEdIXYxAtYr+wv6SP68ZVj6Md42kpAb7Ldblq/R/3nC963/XXH2B2+P1P/7SUn/u5Up7whAMHBg/Rnl37S4SQoBe/2JHFpXzXd5Xy6leXcsEFpXzpS6V88Yul/NIvnYgo5w79QlxY6/y9zYGkvUOxeoe/9SxG9X3rDrE7jBUpi9GpywomIFHrzohp+76kjVUy5rnIlfv8f+lhaLVczBXCtuoQwnVKlpBCH6JUR8szq+ajNz/rrICbHC63ri19dI/NGnEyj+25P3Ub3u3KIbU8fvKJFAfpXW3beV/voMt1/fDs0rmOjPSzPthy1QGK2s96sHZrmayb//x+bj0t1bfD6lHdv7n5quVL59uzncgW0ZGrxrCQMFchqYwyp+Wyt7ASW8/2J3tFKuYhpQq7pMJmDpHmcUT+UikwoUzCeXkZ/Ulb5JDqgv5d/zwyIjtE38Xw5cBKa4s+6oM1k5+bB/1d1wffFTlnAKcrIDLVClmeGSXobQ9gpiIgL6+wuVQUbcfqPWTEKIT06y+5MDbUl/cCtaoOunif05b27SfCYRkb2mfTTj1XZITEkZ31h6gLAzR3PMZCVhP+h3TJp3XVFQt789Ibn9A0hg79R+KFddVjzGHM3lHLyvt6+pU5cD/dIj/zXctcdIb9co4Ite0ydDJQadO3VtES/WbM8bPoq/1NkSIec95sh4grGsOQ0Zu/Xv97a9sewYDpe+AyB95pzWibkc89fs7oSi8ZIBkPzSMDCqJOH81LfhaPdK3D9frs6Zr3tGOUOsD4xXhI37VBFuv0oR6rNcMA56Jz1rI26C5jY6rikqf5XLpOzb+5N1ftuqRv1qCCQ/5dVxFO3+bWao8Ize133tHT32Pdx9/+9lJuuqmU88+XJ1DKy19+EBanCJGf7dm1v0Tov/yXUl7xilIe+EBflFIe/eiDELn/9/9K4Yq/7333TJRnfnd2cXbNLtrYJ0mf9PlCxy2LxD4LeeRJnAM6x92v0/6+k9QjwIa3ThU4AAawQIyEoLZFMPZVzoAHQMhbBQQCJDyOgCRwYxy8d6oXAiAJfwUeeVR57BV94Nn2N4+jPwgGQC/kFKDTPpCqkiGg6Od1Tg7Z8YTzzvGQeycPIQ+bEETPeueP/MiPTB5YnvG2DzztPG+s6HIh9Q3QVXUyIBJ4Mzakj6ed95mnskeEjEEhHB5M79cnbQlX6r2Hh5CMEDUeQWOt9QA4Be6FFvOQaoPc/G2cogV4ZxE+RXIQmfrqzRUvd860AaqFf5OXIjrmkUeW55WHV+4a/eQxV6gE8WznRb+FT9fj4yE3p+SGwJA/Ty4vKbkBw7zPADuPLz1g7ON5TYhurV/CfPUL2Ne2OeeZZzww96rJCpM3BpEiPSLUkwWimuJHPNzAuLEjpnTBfIvg8B7ebPpLP/QHYdHHdv4Q+3Z9zHmQ7PEKrJC1dvQfGREmSxb0wRozNpVOESFzhNCKakFUyIEnnTwRDmMXWVJ7hOgEz/sqXWOIaMdobXtOn4SKI2f0TxQI2fAgrVunSBrd5c3WZ/ptHLzc5E83RD8gZ6I3lq5TffCnty5FUdgvvJd8rNk2VLK3Vq1Z+lfLzlrv7Xdz+lvnxB75Hi6vH/mRy3/3ux/8G/m55ppSLr64lHvc48i7sOkL9pcIbTqScf+RSsDHz2bGxc9C5UPafuDWdWAXbax7x3H+3kfMB8+mxHou/JCH6Uy+WHp9nIEg4aDrPIJnsix2NbaT1qN4hFgShWqyjALnS/MZdiWHbdphHaaPwoQAWAQdwFUeHLgAEoE2gFsBEKRAtcjkSgGawnd5Q84555wJrAAqAKk/wgMBax4dQFpbc1Z+a4SRAIAFrgAWYbraBISAZ+BuXR+AW2OxxlLxL0RI3x254O+U+p8LjQMMeUfMJw8u75IiNgiEsdbvQUKEAiPFLuC+F/YEFEdOiFP7f+FgysiTaRui3Jsr4FvosFL3SAmPkPbz7joEy5y619j1F1DvzQsPUzu+Vo4APU8GOfub3iOISIC5MkfmSoj5nH4BqgAzPTHXQnMRAyBbO6tC43qyIHcgPPNpvnhekF+FdeiWXGHtm9taTsKFe/OHPLT9r6uqtmsvYV0ILfnKFdVXJEhIpLBhhLSeF2tMv90HK8AH9f9bIoSAbKJr0YU2NE7fyYSeWVtI0JJ1SmeFMyPLyJg2EGBrVt+sCwa/Tdap0Oq5dYn8MDj5w/vO6FRXLzWOubXKwFITId+Mdj7piJ/19LfOid1mn130rOgRf253u0W378NNgwjtwyyMPgwJDAkMCQwJHFoCKRSQA3yBASEovfwFwBSZBxwQofwf4BXeVAN8eVSszLw8QKD3AIa8QKy+ORS37niKibAAszQjITwCwCPPgYTxTfqg7TY0BlHJGFI4ZI4IyfcD6FiVkUBVtmqygaClOEj69f73v/+WKmBtyK/+LCFCtYxr+fTmCgGvwf8qIgTUIaMILq8AY1RvXnh76rnsyRHxAlwRIISSt6wlXyz8wDWZ9fQLwEUCXMILEeZa71YRoZ4sck4f0hYPn7mlg4wUQDpvrXHTMXqVPs/NH11t+4/4rbqMg2zIW2gnHUZ+eEjJROjpNkQoOrxO1xgh6jGuIkL02Ppask552NwrVFLOrXUinE2oJwOA3OFN12l9f7suGTT0z7iNB9H+V6qqVdfcWnVLTYTsO3P62NPfccTB6k/LIEKH/vSOB4AtOy0AACAASURBVIcEhgSGBIYE9kECqmYiJ/6wyrOMAjI8RKzOcvjkawFRPDkAHkIjrIglX5lxoBpZCHgWJgO4IA/O2xKOpEQ5kiVsTR6FnKpeSWQVA3kuvEcYHg8qa37OWQvIXNeHEJSWCMWazrPDG81DAiwLWavDYIRtGSMyoy3/ds0RoXgUeBuEH8kDEp6nKEJ9bUOEenPF+yash1fSGBQ7MQ/kQ3414FYgRuiSPB9zYv568yLPYx0RUn2RrgCPvDo8OUL0UgEVCRZOiczO6Rd9E6InpE44HBCOGPE0IIO8FOabjtVHY5BnTxYq8dGXkCQeW54lJNpcx/uBCCEJQggDfufmzzy2/Te/SIh10tNheSbea/6FngHu1oGokBC/bYhQdHidrvEu1WNc4hFauk4jr1SxtV/wtqUI0KbrNO2165Ihwv5i7pBXOsZ7VOdgrlqrLRFixGnnk+7yNPX0t1fZdR/27X3pwyBC+zITox9DAkMCQwJDAoeSgCqFwtsAGWQDAGWRBbKAZXH/rNnCXeR9CPUBcIWKAWQswICEcDrgGaBAdgAhbcnNUAZY6IzwFcnOAK4Q4Ta8xQACIuUXADtAPiuu98tpAOZ6fQBYWIxZcPVBGI2Kf3J8eCWQOaCbJ8s9QpfkZrBk8yAA7v4kRJd3iveEN8sYhAwJq5FbgTDpT96jSAGLtER0wNcFkJNhTa68JzlBxqYNxE9/kAIykj9iThBQpMXYc/Xmisx535BP8yS0EcjW/stf/vIpZ4WXxdj0xf8RIN4ToVjtvADOgHstR+MLoUSSPCPEEfAV/kRm3im/iGdI6J0wN3NM/qv0i0zkH8ldUtCBxwSJE4opRI/MtYPw5Qwo8ujJAuk0Nvk4PGXGYCzIYc72kp+m//KxUkSD7iON5qOdP+S/7T9yHOLnmTbMWZiofiCcdE5feeHkfclFSiVQ7XovkuZ+FWmNn16af2uKHpMLXax12NpapWtkJIfRfLqMkTcMUfUeZNC80VmheN4n5A8JXbJOhUbaA6w5RJiHiM7527XJOs36QTDbdWkfkDNFpjyyn/nMZyY9qz1Cc2sVGbU+kLXIjoeOTtT7HV2b09/eHnWojfYMfWgQoR1MrPhmSm7BWoyqpmxysfgoM8ki4EPoQ3lruVKlx4eCxav+SNzaZGBzrA9LPOrxb6u3R92/09j+tjIVruEDztq36oDC0yibo+5zr1Khd7LU+9PuLb0KnfF0AKzAVV2lMv3vVbXsja2+D6Cyr6fqYu7v9WETOaUqIWAsh6RXAbOuJuh9AFdvXPV7D1NVdJN+z81VZGYcddXHeB5Y3AHuXn7LknkJEQJIhZr5Xrcym6u4OdfnuYqUOaPP7wHROTA6125dcbLWE3LR/8igV020N3+99wDT3iMssXfV7ayrvLnJ/G+qa5tUTN1knbZzPadDm67TuXW5bhybrNU5vVlSMfawc3WmPjeI0I5mloWJ9YxFhLWuvhAcoQvYu4T69rLZeM6HrD3IcUfd24tmhJhwD7PQChNx2RhiadrkbIG9GNCOOrFKBut0Z1UXEHN65QykuRPNV+mtttuS2qveZwPetnz8jkR6JM2sGl/9u3UyXdW5HBbIKnkS54IcieBOUaNtyNcp6voZ3dV159UsHfypO49l6cAOcZ8QLZ483koeznENCdxaJTCI0I5mflVZaCAJOFI1Zc4Sx9XrOpOJEGuLMAFWuNoNX59eXx8UuKOpORXNzMlgie7MDRApEd8ttGburKRVeit0SEiIcA9JwOsu94mlp8NnYjW5VeOrf6eKIBKTuPN1cqt/n/h3YVmDCG0iue3vFc7GSCP3R9EEZa+FXo3rZCWgcIIwQmWY5dgIPdq0YqkRpOy3HBfeGeGB8rjO9EqfJzt74+1DAvsvgUGE1sxRDo/zd1zbLPiAJVID3Psdr464YuDHJo345MA9vwNIbbg+sDmEDSlwCBjvSIgQz5EwOeC1PaMFSPr85z8/tS/50cYu9l2sbv2+HMoleVbJVDHVPAvpt/cBrP4P4MbFrl/aFe8sNMdhc8L83O/dKuwo5WksKseI+3b4m3Kx+sTrwCWsX+QjFMX/vUdIiL89q09kkUPwtCsJMx6hHLLGQ6bsZxtSkN+Tq2ov+lHLVJ/1vx6PmGaHookDNmalY92TA/BWvZM8gVtAybyIsyeTHMLYvlt/xFVHZ7yPvP1fXLbxCAUkU30lmzkiVOuOxGzJxAg1T405j/5Q48yFeaBn7qEDDr6jq95n3PpDj5AgMfDioVu9dYYIEgQ00E0WQ3MmprqWe5aPnwlbUakrlZUyTnqeOamXG3noA9nqn0R1+pwDHTP/ntGuS3gRHVXu1O894//6Z35ySF0r357ORGb0nE7S7bl59nw7voQ5tWNftRd4J72ni3RJjHhNGlsi1NsrtL9OD8wv/Rarbv4TZlev/VQDi14YTw7b1M+evghLih7Mrc/9/+yNHg4JDAkMCQwJDAkcSGAQoTWaAATL3ZBQ99KXvnQCL5IeJf1J2lNBCHCTKAlQApkqg0jk83NJgiyMkvckxyFHypUCoACNJEQkQDsSNyUFAjDOR1BpxPkFLv247rrrysUXXzyBf7kkngHevE8iL4Aitp1VEzCUdOn/EgqRm1RIesQjHjEBb+/z+4SpAe8SY4En1lBgWFiVOGIA0RiQKsl+qiEBoUCkREAJrdoRHijhFVg3ToDP+CR2qmyDCOmPPAgg23j0g/chp0RLtNUmuZEjGYWskRnQLnkQEPP7JOeSKXlJKhbzTNbGw/1PrmQoNI/snPHByighVV9XvRMgBIJVgjHPEljNqyRRFkrP1u8mJ3MYnZGMSwYALwukPqlUBORqVx8kwqZSUbxi+mteozvmmjWUjklKlgCLdGqPnM27vpgzCZYSilUqIldEzFybE2d7INvC5rxDsm2rtxLB6ZuKPfqF1EqAreVel+Q0L/QR8UKEEGH3t3NSl2ylb/oqAVfYKPlIhrZO6vk3l8ZFByVeI0XGwAsjvIN8zK/nvVvybS1f7XlP3Xf5H8aGTEoWp4feSY69eUY46/HVJYXbsYcItTI1TxK7VXrSZ3NhD0kicMiH8fIIqcwkbEVCs8t+QFcYPub0AHm1trVhHdB1OqvvSDBZILMqUyn7i1hKWNY3e45xWU/k0tMX+Qn0Zm59jg/rkMCQwJDAkMCQwGmSwCBCC2Yr1VMAUQAAwEA0cpZB6uwLZUECVHIB0AB9oJ9XJKEyrPSqrgDRLLDc/aqNANbeo3oLyzYiAkjWhxrWYUxOJgdIeCW0nZPpgUPkBGHRHkDsPvfrC/IC+ABBQCkLcH3VJ9z7OUClD9rxHgAMkWLlV6YRWHKQGbIIQCFNgKp3Af/ANIKkCETazqFnSIFSqLU3RAUnVWYAfZ4XAE45VR4oF/npA28Z7xnwizCFUCIg+uBn+qDqkz74t8pK5JvDAjMnQi9WvdN79REY1xekgFyQQWC3927E0M/NMdDp/eQFaAOz9IgMzTvgDmC2RMh76znPuQTm0nzok7GqtgTc6pP/0wmkGIlKm/KFAHy/R4Lyc++Y01ulZYFjfSfnVu5tuJz5pXs5YHFuTupEZ88A78YAhCOGvblwn0vb5EY/yBBppIN+ryoR0tvKV/UmlcRqnUHCVIpCgnhlkDFVd+T39eaZztfja7eN+neZs3YviN6bR8SKLiHzDp5kdGiJkH0FeeHRQTDpkX0jBxW2eoDsaYscEMY63LZe1/YjhNM4GTXsQTx25pqBwnybg56+rFufC7bTccuQwJDAkMCQwJDA3khgf4nQX/91KUp43nBDKeecU8qjHlWK065vvrmUSy89dgGyvrPgAt8AgzAkwBC45glq8wKA1IDImggBNAHmNSCsQQsgFaAyR4RyECCCUBMhIEaoGhICKAFOwLb7gWUEC5hkmWY9DwCLQGvApH/pl/Kydd6DdyiZCXzd7373m6zUfg/sAVW8T2KwvRMoQ1DSdg49Sw5FTYRCUlblSgmlY9m+5pprJpInPJGHIGAaCfV773MKduTNyg38kUkIgPdoJyB7TrHqPiIAsdq7vwby9buFL0VnhGoB7sBvb/7nQuN6RCj5I/UzwvF4Gni5ECEW/trLxCPIC0FeSJFwMvqLENTzWuttTYToQit3noo6rKsmAy3BqeVS54HN6Vs7//X6qMPHeGhrAtm2l/ls++7QPGuZ/tZrbG6es8ZC9JYQoVq/7QWt3vd0rR6b9eM8DPPqYE5GgZoI9fTA+RKKjzB2WPdPetKTJoPHHBFCqlTP4lnkoUSK7CGKNvT0RZvr1spxb84JXWXQsA8dZ+XFbce6675bz9a9vc6ej+iO60ACwlvte75dDGr0ZC53ct9klnBY+48Q6VFRct9maLv+bLoP7LU+XHJJKTfeeCAQB8Yqnf/FL5byla+U4vtx5ztvJ6wjeHp/idCnPlXKP/3TgUB/7/dKAV7f+tZSvvCFUr5RWOAI5DHbJLCNnABUQuR4dVjWWWDV9m+TzueIkA0YSBEmxtKbEps1wNiGCPF4CN0TUsPbU4PcnHguZIq3ieeqB+gC1P0OWRJaw+tTt5VTmYVVCeEBQliskRHhaSz7ZCN8SoiYK2AMOXCvDzUyJRQPmEUSyMX7c6CZPvNu5IPlvYCeviA5wKE2AHyhQ2RqboB9ZEAo3DoihOSueqe+zwFkpIOse+/m5YnO5CwToJbsc7Cie5CJ2ntTE4WlREiIoHwnnkDEUy4HD2ZIAgDwtre9bQqzEgooj4hMV+ltTYToaSt3XsWEVWZ+QxTIdE4udQnhlrgA4b25cD5EADiPEKJtHVmXNRHqyZcXFFmtdSaHSyKD9BcJMBfkmPZqwrsLIkRH6QPPU8rVtlX2aiIktNX9yC0d4XFF3OIR6hEhHhtzgiDyNDNAuMhFCCo9JA86Ys9xAKQT4/1ceGrWinns6cvc/JwkoAQi5EQlNPk0VZ+c63tbLpm+2iPsbasKBaTqIM+z0M+a5B/n93LJuxLmvGRcS9pbdw+Z0nWeeUapXRQmOq5SxWTFs814k8NT1433pH7v2+s74xtv/9qHi/zITcSMb5+/GcNcviF0weG2jE8wT/bN4+r7kj2slqvv317qA0fFZz9bytlnl3LZZaWce+7B3698ZSm/9VulqKj8jVDv45LtkvfsLxHSeySI9+cZzyjF2Tw8RCdEhHRHmJVD1oT8sLwC7oCJ8JaPfOQjk4VdqBcl5dlQLhqIYYmyKSidLRyHBRbgAnRYd4TdAF+8StpmsQJUhNb4uLPGC3MDRIGhkAgkw/MWMSDOswFkAzTCjPwOmBGGI4wPOGKZ12+W5V4FOyACCclJ5fpuM9O28dngbBTANK8SMIUMWaSs1vESsCwDwsiQ9wKvCCSgBdTKTUhuDQsmcuYEeOFmAC5AKIQIqEOk4rkC3FmqhQ0J49G29wvjEQ7Hyudj5x7PkqG8JO/UX38jazY695gvRS54subeyZviGbI030CfOQBEyYS823cjSNEZYUbeaww2XQTN/MtjIV+br9AsJ03zZDlPiXzMefSK7iCu9IPe+JAbM4DrGZZweoOw2tDNES8Z4OoZckppd20LB9MmMt/TW+OkQ0gm/VTOWR9ruQMUtUeIfppjeUHmhP7PyYVsgDZyN4/kY9zWgPyddi6MQfiltWUNKoqg/9aZD4LfP/axj53k2cqXV0T4XN13OkVOQhj114fIGOlOb57lEAFsGZ+x18VMMnayksNnXbR7AZki9XTHWO0b/pa7RI76YF8Reku3rAf9Nt+IqH4JJ2VAmNMDHlhrMQDYGqI3DDh0RogqXWF8kLsmR8kaNR7vtg71zxgYVbwr+nLhhRdOhLE3P61necnHZ5f3nOayyG3f7S/WnfBr69f+b53aQ+nFqsMRQ6TtdftOhMz/0nHtSlfskfYB35ltiZA1qQ1jOA7yvasS4ruS5Vw7dJCR0r4lTHdfrqwzRjHfTMYo+y6jHdwi5N3BwyJcTuJat4e1ct1rfbj++lIuv7yU5z+/lBe8oJTzzy/lwx8u5cILS/nJnzwJ8a585/4SISToxS92lHApzpy5971L+e3fPlEiVB+GFQvyYQHAUR9Yl4PB9LM+fA0A8kFlBe9dsdADpnVC+JwWbXr4XN1O5OnD7t+AYa54yuY++r2Dz7Y98G3dO1etpLl3zx2gZv5d7QGL2+wQq8Zv3nntAAA6gaQAS4jAqsMV60P9Yj2j87156R3wdtg5aecioXEJ51x3UnZPvj2dIQvvWlIefO4AO3JZ9bt2Tje9V6ELc8R71DuUM+2TNbLKQ40IeY4hRtEQxC9zYay1J6r+ed6FFK3Sl23WyjY6PvdsDSIYCORZ0tNUEUwlTeGqjCC85Z6Rh+iy96i0yLNEt+5///tPMhfSqi2/S4XJzDfPmvsZGYSkuU9YcKpS5v1f+cpXbnkPK7T7PMtjy0jl3ymV/v/Zuxdg26rqTvizlS5TXYmxuyMohiBiKLkqAtcSNSAYlBjloSKiBqOFJVASTOKjRJIWNLQSJUBEAyQRX6kC8QZEibxBBDQKXjSKiCIYSeRhVIhIdRvs7vrN8437TSZr77P3ed197h2r6tQ5Z++15uM/H2v8xxhzDFrrIK0iXSKvykSguVX7GzFi4VUOMq5P7tU+40LAa4lQRB5cbD/C6hfRPuEQkVHbOrQlImqaTxHBULsREe7c2k2wU9ZQv/TTc6y0MIJlWwdMYWXuUgIaKwoA93i2T8MQERAp3SiEnDGkVInxHxoXa22orzEHKfvsR3ClaCRAs9ZR8Jg38GqjevbzBknwrCv66G9eDyx6+mIdU2i6WsGXVZn7o8s84oVBCQIPfSHUD+ERkUWNhTq9fyadx8ZpXJ2UaxFl1/x0aYvPnHWk5Ip15Dvz1nlihF/QIYSS0lF/zKEYG2uY4tXVtz+Ui+PGPsaLAsh6oniz/llXYWuPtN+xpvsdeSCHxn5oH7FfRHRX+wBLvLbH+reezZXYZ6wZ89oYwNOP/ccYUsq6+j3MZ8pucR0iQkP4LMd+O2+Zn/iEePWl/P7vz93KNe4tb5kjR4973LyPr/QNs0uE1q0r5eSTS1m7tpQttijl2GNLef/7S7nxxlL++q/nyFFeEyNgAdvwnB0SpcpGM3SNOmMxcUV548whYNP1omYtCgLMukIz5kXuhT/r1+aQZ2uxY+CFazxZi7iIWvMCcRA8n8tFYcJrNc6XIELIG7dQwijtLhfUsGaa7yzyMCJwEIq4yLB8sdKH6y+BNqI7EoZY7ZyR5ArK6ugKCzdFgjXlGQI5EuQeAh6Lo/pZ3VgOaKEJWoQ6xJTVjaWZEBVEiHCGLLAK2qN5ABDqtZEwxcpDUGbp5taI9BAwCU7RvpYIEcxZXZeiH3AkRGobDOGLeAlOwtqpXeYZDwKulu43/1jeCZcskxQyBEf9DFft6BfSZJ9SBw09LHkuRPATY8W6HvWz7LCaIjnG1TghADwAWmsPPLmLaxcCZuwRIZbPceNiLvV9FWwm3KYiYTUyw4tBNNGIZslSzSrC+4KHRQjXYQXXLwFvKC30i7XVumWd4A1iXhHc1c/iLapmK/iyhvO44KlhjvHGMIetA33j0dHjQdA3TuYOzxHWYuPI6jjJPHbmeFSd5hzBPnI1iR7LBV5d+sczgJVTX/SdZwos3WPeGndzlCdBWKkpdVjiYcrSPtR+9Tr3PGrs2y3PPFC/y5jw5HCGjlcF7xHzI4jQ0DzXXlb5fh+BNU8XnhWInLEha7XrXz95KuiDsdJP2CBkxls/kEZjN7SHsd6bS4GredsToSF8whNlwq1/aW5zrh/pefObS3nSk0q59da58/1IXheca2kqXHwps0uEFt+3LKFBwCZgs/bisKkMXbRYNkUvVsKEBZ3J5jaNaURDTDgJDSUBiUvYQi2aK4nKF7/4xfrSRNi8KLz08nooApHriLDILYWAaK0b82kT3K62+dK7lRAmuBwSQAgNBBuCNg07EkLrjDwgLIRMOBFG7H9cdp2PQ4YIiqwbYUVoBexWEOEGSaChkfV51B/nOQj+6iVo0X4jPixJbVRRIxrREdvvfd6Tm/Z/hJf7J00zgdY+HxYh/VuqfiAnhEXaboKrM2cEdwIaCw2tNoESQSG4Efzg3o4DhQZXTMItq9u4fum3spAIRBAp5KUQ5/sCP8SHco9Qi/TRyCNEriBbLCza6d3WusaNGpeI8Nj3tXU3DDdElhLjpi7jpn57LYuWqJTmFhIcHg/tvDE2BGnuvs67Ev4RK22lkFAea5dgK6z4BOiYUyJket58Nbf8DrfVHg8COuIFF8I0gqr9EVAoyp1vHo+qs3UTdp42xhyRQxC4DpubiDIiycWY+7AfGCH7iDQ3cZbNiPiqXdYMZc5Q+40TEjw09v0Oye33wgsvrMFjkHSYsVBpE9knMBg1z409sja0j9h7Q5nRrn+E0xEGmHDbpxRg4TIHzWd1IjDmtzEaKiP2sBbXngghj6PGd8WT1D/wgMgkzOyr5jWdRGjVDFU2NBFIBBKBRGAIgfmIEEGdxYamlkBJcCKwEAxpuQmiBG5nqFh4QlilrQ4rapt8OkhLCE/uIdSHUNwToShvEiJE0CIQIrAEwvmIEEHZ/UgIqwDSFkTIWURtXIp+vOAFL6iCGqGPZp1Ay/1LxEruPeomvBPsCGbajlD2RAhRg0OkA4i2RhCQ+D+IEEs2qwLNvd8sOYRqQjYSiwjS0hMyWVG0jSIP+e/nBUteS4RGjUtEeBzqa7gIclWiWCTAKifK1l59h4m6CNuITFiSWiLk+0jDIbBPjHdLiJXLEuGMYkuEEAdWFvUQghExGLh6PGCNHPmNjCJlLHPmDNI16TweVWeraOkFdpF1rQ0WGJZVli9thTHLGQsqRZf2tAoAZ7KDCLGiwqpvP2KMVA+Nfb9PaBcLGjLv7LXzoBQISKs5GxiMm+fm09A+oq5xJCaCS5mfLMH2I7iwAsHEvjPfHjaOCLEyDeFjfKdVgm2Ob5gkQpvjqGefE4FEIBHYhBAYJ0TQuDsP0loTgsjQloaWmxWNhYBLWnzGAklw477GFY17VwjCQ5p97omtRphQTliNexGuiObpfELvGuc+QhOhlXAzCREiVNKqc/niJoQo9BahpegHQZEQKaQ764XADVyekB+WCJZaBIRAFmRgKYkQYZVlh1DNkh1WH5p+xJOmn3XA5xHRMqK9IhGIBqsy4RdxpYUPEtCPC6uVPvV9NWaijrmME1yRJeNmXhCwfe5/1gN1sTCoK1yQhyyJSJW5oF5WC26H5iGCi0hxJ2uF9RC6kQXnPgnU+mduDeHBqsBiibQR5Fk5WY6R7dbSFBaqUfNYv4fqbLeSVmA3XxBkhFH/uKRJ8u0e84SLnEAtAgVFZFr4RhRLcw7RYUVB9vr2O/+MXLRjj1wp38UKE+dJ4c5ia/5ohzbJ9WgucNlUBqJtrxia5xQhlAxD+8h8RMj3UWekVUDiWU4jQu5iiFBYhHp8zAt7AQt4BOXZhLb9JetKEqElgzILSgQSgUQgEVhpBAiiNOAsBIJ7OAfhULz/ucAQPAiJhEtuMNyduMIQwAiISA4BlqAQkaQiuiOBjHAhhQAhKaJBtmc9uL6wJtHsszixVjgcTmhCULj/RL4uwrIcMFzGCGjOQBBSou1IlzaGOxFywYWHcEdw5VJEgHS+gIXEcwRfwrK/EQL9ZQnilkPYIkQvVT9YJ7j0aL9D7lyT9JGQDXNnXgihzg4hgA7Ki3yIMHiO+xY3KWcXYAab6JcgBzDTB+1FJIwHQghbLmGISQRiUBfiRRhWvzGECfKg36EJ51rrPBi8kQt4cbWCD2saUtGPC3y53vV9ddYoBGvzRnudYXI+SHm+Y2F0ZszfhFsugtIaxBVEiLDtc+1RDtdGVgLPI01cB2ETAW1gZSy5tsFDH7jRIQiCJwTZcnapx8MYObNirnKT5yKqPM8ZC+VOMo+5/Q3VGX2zVuJcmLXH+icYAYJmPK1V8wEmCDTLrPOqXAetA/MDYaJwgB8LjrabZ8hs335jFBaeGHvkItzEghDH+UnnmNRhbsBQvYhztDnqQmb7sVcmjPt9xPqkFFCe4BPKNG76HuXBWzCLWMvmsPkKI7/n28OQcvOE5cszlB1IXMwH8xWOPT4IknVoHiL97Txc6X16lutLIrTMo8Ns76Vpc2IStXnNymXxidxiAa2mJIQtfl5GtISiqVj0SxmFbVbGKduRCCQCi0OgjW5JOGdFaaMljoqCt9Coh0OtbSOFqo9VY5TbyrjIgm2IbNpkAvN8URSXsh/61kdg7PMetZFKFzdyc0+rj6CJLBB+CdUEZq4/znpxz+sjXLb1RnRILmF9lMj5xmUo2mRb9lC9xmhUhMcgQsYOkWsTq0e5k0aVhTMShagjY/O1aynyHo2rc9RYD0XxHIqo2q9T/7fnlEe1vx+DpYrK2o/9fPvIuLnet32+ebWQdTOETxBNCiLrJK+HIpBEaJlnRZsoiwYmoseo1mKlkXTQkMbKvX2CxeVsno2Ids4BTZvzuEN1bdv6di+2jUzzNLa0gG2CzknKjURzyFDk3JjkuaW6JyIH2WTCZWKpys5yEoFEIBHoEVhtuYKWYgTD3cq7gtKOMM7y5dzNaol8GTgsVf4XSY9FK2PxYoUYlwZhKcZAGRujzqVq++ZYjmAprMjcZp2vymsYgSRCKzAzwvczfEPbKlkyaDyQEK4XDsq6b6UOuHnBODw5HxHq29a2e7EQ0oxwuXBYdiH93pghvxFXUYtoKePswGLxyOcTgUQgERhCgGXDeQpndGjBhV3m4jdJHqzVjCiXQ4ou7kHcpuy7zpRwI5zPGjZL/eb2x1VMyHDRA7lAeu9Ne1FMcvty4J871EoIuRujzmlxyfsTgYUgkERoQtQikZaoQJHkjDWCa5mIJsztore0CdRYXPiFEvJZg5iwW4uQ7xEKREDeDy835dNwOZCnTEnG+GITtHsTRK/GsgAAIABJREFUeiSY4ybgMCEtmRcEgTye938cLI1kWw58hp91ECH+1wiZNnlWWV60nuVu1rZNO4Qh1e7IYN+XjdC4hz+xtvPLZ+2JegP2yG/Eh5froDLneyaeVacQpXyH+T3TfGi/i2DANYHPMjz0gTbLSwfmgZm+BI7GKcavH1vujb7j669OvtJwRFy91PQRbkNl9VMssPIM335YRfI2/sr8qbXdy19bjT9MvDgjoZrv/W3cY170ZRAQaI9hy/8aYeOaqZ3OSLT9nXAZ5G2JQCKQCCQCiUAikAhsMggkEZpgKJECFhECqchCDvvR6hDaaXQI3w5ROqDqXgcBHbZzn9CIhGMH4vg0t0SIMOpgpAN1Dne2ZIMQ7GCeA3fi1zv/0j6rbm51DgZG4kSWHYdtETPfEdhFbHGwTlQU/0cSQaRE25EIzyFCiIL2CGWpDAdVd9lll3rwsm0bUsBfW7sdTNW+vmz99oyDnu7h202j53CfQ65xISpc4phwHTZ1oG++Z/Q36hQlyEFikWM8L0oTUsRVDflxyHKfffapGMEBEeCXLZSnvnlen0X2cYmo4/Cr8uCDUOmn5HgIjHFCEOFpPLkWagurFP9zuMvPg3z5WwLb0PhFuxFmbYjoNIiJg48OPDrQKjoV0uzwp8ORIkghS+aYfiGYxgRmIgxxbdTnvgzE0KFtZTgk6WCqPBGi8PT9jdCuEyyHvCURSAQSgUQgEUgEEoFNAoEkQhMMIwGWZYcwieiIHkJQjTwIMi77jHUFQXJ4k/sCMz5SFImyete48PUWcUTkGsI0MuI+xEJ4R5GAxJgPq0Y0V3jXyLhNsy/yi8gnCBLCQQDnP4zwOEzLfQIx407g8BxCxLSOcIVrXEQEImyz9Pgccejb1rab0D+ubBFakBuWDsRKklbCeHu1rm3Crc73jHbCBk5IVfs8K4m+8ZlGYoT6RAT0Uz+QDa4VnjE+iJJoRyxyrHHIErIWOS3asYnxNEZIKgLG1SHwc15I+F3PI2EsRSxH4brBqoMgmjusS77n160sLh6iQSFgQoYimogVMiZzuPa51OXS98hNIOSpuTdUBgKq30iXMKFIO3LU9zcsexMsh7wlEUgEEoFEIBFIBBKBTQKB2SVCN99cyplnlnLvvaXsvnspj398KZ/9bCn//M+lHHZYKXvuuaIDQMiVFI1lhgVASMIgQiEst+dtCMkhsI46IzSOCCFfrDUIjqsN3er/UediCMeEXlYY5C2ynSMrYY2RzMv3CEcI15EQTsjIaYiQ0KaTlI2UIEKB1TgiFMRi1DOsH207WywQEETDte2221bCIZpOPwbxDFzF2XcIl3UNmVT/EBFCLCNRHuzg2RIhVqO4ZygSUN9ubYx2IUgIImuTvCfC5nKd689vtUQo5g/LViSr68uI5HBBws0rIWj7/iYRWtHtJCtbZgTCtZXSggurkNWr7Zr1PlCqsErzbHA9//nPX20QD7Z3If0KN3d7PJd2AR2W+swot2xKOx4FvENY+JfzWggOk7Rnpfsx1CbvQZ4V3t+Uj/NFzV2KtbhceE6C+Yrec/XVpVx0EeGmlEMOKeW//bdS/vIvS3nYw0p585tLeeITV7Q5k1Q2u0Ro/fpSfvrTUu67r5TzzivlJS8h2ZZy+eWl3HNPKcceO0n/luSeSJzGhYrgT1Al/I8jQmLNI0bcp2yMiAdhlDUiriEi5KXCQsAyYuGweLAOCKag/rgkIlNeWAvE5Oc+xfogLKfEbA5RilsflgOWBlYBm7WyEB4vshC2nXdBnLimOcujfGQiEgJG2/QnSA0LD7e/+cpeSiJk4wrrjpcvKwwCwsVOPV/+8perhY4ljasgq8soIiQHASsQSx6M/c+lbRwRkuthlEWIKyM3QxaXPiRv5F9gsQrrDAueZ+AMU+0Ma5fnxxEhljGkV44BxG6oDGQKVkGEWBr1se+v8Wa55Ka31C/wJVmEWUgiMA8CfQhnbrL2ausxElBuTBDbkMrO81m7rsh10rctImLOUh/aNkbUUW629kx7zEpdSxEGelRbF9Ivc0/gAnKB/X0hWAzNiXZORzJQEVIpY5dbebUQHEZhujH7MYoIeReSXcgMQ8GiuL3L2UQ5Ss5YyH7Sh9tW5mLWiz3B3KIkJ/csJNDGsq9RBowbb5yrZr/9Srn00lKe/ORS/tf/miNHb33rsjdh2gpmlwjpCRLEanHooaWsWVPKHXeU8p73lPL2t5fy2MdO29cF3+8FhjgQEmkXzz777GppQAK4pzk3ZPPjEudcB7csGX0FPSCIIikSbDnYToB2QN7F1QrJET7bbwEFnOtgNUGALBoEyoSXMRwJiysS/jmXxJJBaNYG55i4XKmbtSNcqlg9BGxAWFi3lMWVCunhxqfN+mGRcf/TRmdJIgEZl7NoG1dA/Y5226D7spEQVjFYIVyEa4RD3yQRdAbJRZhXLiIDA8EhZJ4e90yctUH4WE4QO33i+ifLNqsKYR/ZOOCAA2p/9IWbGcuLnAsIhuAB2uRMlL7DUHu5mnEhdA+MvNwQKvdr6zXXXFMtdbBzXgoB871xYDEyJsozVwg74Rqn3bKDe067/U/I8QLksqddcBbYQEZy7bL5Kls/BK7QJpug/mkHAkPIM+Z9GdotIZ1+23zNCXXCoO+vZJLOICHwfT6KBS+cfDARWCEEKHsobOx/EUZ/qcIUL0UXWGwpOLwfaPOtQ2GPBT2x3kZFy5ylPgzhEGGtV5II2ae9p7wr5ot2utCxW0i/vIe4N3sHLYQI9XOCO3c7p/WFssy7fCWIkPoWgkOPeb82N0Y/huZBKEd9NzSPWIyuuuqq6gUk/860a3Foni4FnuY9uYksNZMRE++8s5Qjj5QfppSTT56T4Y84opRvf7uU66+fsw795/+80KW5LM/NLhFCgo4/vpSDDirlkY8UBox/WCmHH17Kwx9eyvbbLwsg4wqNBFjuoS1xhmPcFUnxIokbUjEuPHSfRK/Voox6bijxWl9OtHESLVp7DwInkhwSM6rMacpe6gGLpGlRbiRTRVwRNYL9JEEA2j5H1LnFJGadLxneqHGdJMFauMYhNYhRvxFOUsZQf40z3Oabo0s9hlleIrBYBMxnihCKoMc+9rH1N2v9xRdfXBU/XJr33HPPegZwzZo1G/KlRVRPghqFAsVOe1nHlB9ceRAsbnbtfdaL83YEnogkGi5SrL/K48bknCUlGUUP5dCznvWsqqBigXXfTjvtVNfyUHlDwldEnbRWKeQ8a0/RFsIbJdb222//kHdNPOd9FNEmh+qMSJ405hR5+tdjFziFYEcJJagMrwLnEiOnTUSydH/7eYtzfw8NPRIwqv5Q9MEOpvCTw43Hgs/MgYhOqj3K8R6AF7JiPGKso259FABHwBmKOvdQDrUEbwh3/QgMua1xy371q1/9ICLEg0CbXbCHg3er9pgffnyuzcrSB+NKMdrOaXPXmVZEyLww15QTc6BfR6Pmd4t3G+V2aC60gjtS1uPX1hkJ2rUf3hH9tF+bk/RjqO39ejQeQ32fFG8eFPLruKxP7baWrA3ryfpUlr64d9K1GJgMzVMeODGvhvCMqLPaMrSOjZHxi/VoDlGeuh+u5vq4ObHYvXbe50XtPfroOUsQzy1ucv/7f5ey776l/Ou/lnL77SvqzTVve/+/G2aXCK1bN8cmRRjbYotS/ut/LeW660rZcstSdtxxztcwr0SgQ8Bmya2Q0MKatqld7RmhTa1v2Z9EYCEIsPiyuAssQwh2fpCVhfUVEWINFTDG/0LQc0UjLLCUEnoIPyzirKFhdW+tyIQTLsMsOOohEHFJIUQRep0zcO4O4SKkEM595h6Co/puuOGGKiQjQtxsaKNZg1l/Q6hl9WcpJgSyBEsyTYjUh3Dv0wfWctZfUTIRPsI6F2x1EK486/ximyCbkO8ZHgkiY+ozl1r96vtA8GP5ZrkWDId3AosWwtG78YWgzGLN0qUdsGfNJpQZE0ob2CIbPm+VU9ddd91D7tEv942q394OS8Ift2JnJPUXoWXBZy1npX/Ri15U3ZoEy9E2bulwoDziZSG1hL6zshB4Wev0T4Ab7WqJ0BDuvAIIpBRu6kSuYk60FiHCqzESOEk55pgxNR7IgjHQBso3bTUntM/caec0oR/hNC+821gT9Q9e6m8v82tofus7TwHvEeUgirA2x4fmH0IKB4oEXh48DBDl3i2LAo7XjPev9cctX4AkLtgI6jT9GGo7LxHEJKL0KpvnB8sY75v2mhRvz8XcF8WVd4d56riBuWIOGcdYez0RGjUnrC1XJFuPecoLw74wCk/BuBBde4h9gOeG+WhtxRWRhpEsfTd+9hvz1T5HiWAtUAT3c2Ihe+uCnjnjjFLuv3/uaIskrr/yK6Wcc04p//f/lmKe8u6asWt2idCMAZXNmX0EbObcYmxoXjJeKJvSRRDz0vICtIHbLPNKBBKB/z/oCAvGkGscN9nWrYhbKVe1CGpD6OjPEvWuM4LPEAgJeYQ+kTtZd5wNcRZT6HskRz0IE0GFJpnWVuRMwq96CeV92YQq7fE9AY0rr7D/wuMHEeKi4+wjITDOLhD6CMOEcq7UyAMygGzEWT9CKqGIQEaYc8ZSbjFtJ9j2fRBwpRX6Ajsuv1yHEYW4WouBPZfgSBCDBWGZVYOg9pnPfKae3WxduqJdQ/eoK/rd149wwBgJ0U77PNxYVURJ5Z7GTRnx6AkNAuD8LHyNAXdk7k/waMen7ZdxGcIdoVSHMzvGlzVulGuc8hzIR3SQb/chDOo09ghqRJeFrX65uD3HnPZ/O4f9rxxu3DHnY1y4jQ/Nb7ggg34T9AnaxobQPjT/jE1LCOGHfMY8jvqcWTZfpcyAlfeU1BTmi7qm6Qcsh9oegX8oKaxVRxVGJRJeCN5BUsIK2BOf9v9Ra7F1sYsz4DFPKSZ617gWT4oCbvkUB6yDQ9bFKDPcI+Msc/wfc8IeQ5khKFJYI807yoG8HopAEqGcFYlAIpAIJAKrGgEafVpyWvNJiBANM4EO0YiIcgSr1iW2JyuEZec/CGSEaWf1CPyEEwIl4awnXHGgXZsIOKOIEEI2JGC2whdLAsGXFYgARfCn4Sf8c68iJEf0yAgSY1BHnYWgOEIC+j5EuoSeiAydTRkS7GDD2qDPYd0KYuasRRC0aNfQPbTyo+oXLY2gjDiE4EnYlDOPpQ+xIKiqn3fAKEEeoWMFYSV0cW2jSaeZb/vlvOYQ7urSxiAuzm2MIkIRsAgJlThc5FZzFulFwllb+nGi7W/n9DREKATsfn6z5jgTbCxhxgJiTiLEQ/NvnODe5jUcRRpYq/Rhmn4g80NrsyeKrcWz37wWgvc0RGjcWoxjDFxq+3k6Dk/jYT7ZS+wjLkSvjUA7KRFCjq1DcxpuLnNtq622WtX7/HI1PonQciGb5SYCiUAikAisCALcsCQeJqBMQoTCIkSjz92Gn73zQNxX4uoFU0I1rTfCwwrBnYZQGdaEcURIMBkWk/ksQgLccJmL8wpxzknZoYUm2LBG0BqzPDkfg3gQurimsQYgA86iuMLywn2PRQbx42JD20973/dhoURI4BlkTNtZG2i01clK4GA31z0BZLS3b1d/D6vFKCKkDBZxBIoArn/6wUJuTForyXxEiGWPtQwpQoTjzOWQRajH3TksrmoIMfxZ6pEmQiwLT3+uN6w0EcFTcm7WEp8jiv18I8y3c3oaIhR19fObhYygTRGgzUF+kADzp59/3PMmsQix9nHNCrc74wJXxJxVdJp+hEWob7sxiuiPykeqET1rURsXi/c0RGjUWqSICdfPiDYc83RSi5C5TZHBzVBydW56oTyYhgj1VsIV2YhXaSVJhFbpwGWzE4FEIBFIBOYQ4FdP8OIeRiAmlBOouGk5N0NAJphzuaKl5iLCH59bmYurGcGLNaAnQqwt3Ji4EBFcufxwkxMcgJaVIKZeh5UJgoRMQpXyCW7ODHBRIeAQCtXFCqGNzmAQWGhw4/wHAsPFTpsRCn3wDCIlGTbXPAIqaxOCRShzqN55EzgQvLj3RMAC/WEB0AcHzN3nXAsXM8J43wflc/dTr79ZwBAGOLA00O6Hlhph0E5WKq5fnuMKpw9RJ+FbsAl4qLcN8DJ0D9c8YzGqfrgTFFlvnEfSRq5YtN/OM2kTNyPjzuoFV9jrv/xvxoorIVchZAserGraqK9+EAn9ME9gyXrT407w137Y65PzaSLBCrRgjrWpMoyBOcOFkvUPiRW6Wfl+c/f63Oc+V0l5zAlumFzpYk4jE6eddlqdw+aMADfOeXGP0h/zHhlzsTj5rp/fiDMszC/YIMzIPVwEDECOYv4hRgh34IDAsdawIsGChTOiv4aw76ydc1Isjc6XGe+I4jppP4yHOtu26x8iDR+XeqwZ2COQ1nq7dufDW3spGZxd0j7n7swf/xsT9Viz+mvt2Vu0Z761aE4EIUNk7DkxT61f82UUnvYVVk1rHunmttnnj4xIw8aR65s9Rx32G89Z/5QRFELWqgi/4wJ05ftjDoEkQjkTEoFEIBFIBFY9AvNFthzq4LgIj6GhJ6QSUAicbY6t9tlJojVGlMtxESlpfF1DCZmj/aOif85Xfjyn7CAj0/ahx5BA6Ud52u78Ui94TYLNJPf0dRNguQcakz6HlDEbh6GyWJ2cY0LkEAgEinDJ+oaM9dco3NWNeEV02FHnVvrnJ+nzQuZ02+6h+R35rBAp7ncIc2txmG/+jdsoRmG0kH7MF31VOygGkCJEhoWovRaC97Sb4CSReNt5Okn51pNAHq0iY5Ln8p6FI5BEaOHY5ZOJQCKQCCQCmygC8+UZ2US7vVl0K1yMEAHuhIRoQjVLQFhsNgsgVnEnhaJGXFmgWCTzSgQWikASoYUil88lAolAIpAIbJII0Mhyt5FXhrWDO5iITrToeW0aCHBF407k7Ibw6jTxzhdtvfXWm0YHsxeJQCIwEQJJhCaCKW9KBBKBRCARSAQSgUQgEUgEEoFNCYEkQpvSaGZfEoFEIBFIBBKBRCARSAQSgURgIgSSCE0EU96UCCQCiUAikAgkAolAIpAIJAKbEgKzS4RuvrkUoU3vvbeU3XcXRqeUm24q5atfLeWEE0ppsltvSgOSfUkEEoFEIBHYvBEQiUxuIyF9hcQV0nlctLnNFS3neuAknLjIbUJ4t5H9lhMXUc2++93vlltvvbXmR4rEvMtZ51KXLerZj3/84xp+WbJX+In8t9KXoBVygZnvz3rWszbkmlqKduijkOTKN17Cekeun6UofyXLWBX7wtVXl3LRRTI5lyLhsITFf/VXpfyf/1PKccetJFwT1zW7RGj9+lJkxL3vvlLOO6+UN7yhFOER3/GOUsSSzyghEw9y3pgIJAKJwKaOQBtCeSVyZ0QYYgTlq1/9ak0oKTeQnCOLvfRFkkqJQuUJmiY54krjsNi+LuZ5fZW7SP4mOWXkupnvQiwPO+ywepvkonIILeRChE4//fSaAFfI7Uj2uZCyNtYzSAKCIJeRsN8SlQoIslh8Jgl93fZZ8lG5quSckvRXjqylvOSBOvLIIzck4RUgY9avIQwXsy+sWH8ZMG68ca46Yej33HPOqHHbbaX82Z+tWDOmqWh2iZBeIEEY5KGHlvKbv1nKlVeWctJJpfzJn5Syxx7T9DPvTQQSgUQgEdhEESBISaApKeY0pGGhcJx33nlFwslPf/rT5bd+67dqDp2LLrqo7LbbbksWdYyVQxQziSMn7dNK47BQ/JbyucDpwAMPnIgIEf6/+MUv1txBErIuhjQjDpKyrlYiZBz6MPHW0GLwQWYk6pUEdRpyKAGoKI3LQYQiXPr3vve9SvZmnQiNw3Ah+8JSrrd5y7rzzlKOPLKUn/+8lNNPL+Vxj0siNC9oo25Ago4/vpSDDiqFxmb77Ut52MNKOe20Un7wg5lllgvubz6YCCQCiUAiMDUCBFsWGRaBxz72sfW3vCKy3t99993VbUpyzac+9anVvSzcZIRJvuOOO+oz/paXhOsMtxnZ7SPpKCHqG9/4RnW9oqmW6FDYZRni5ZxBfiRb/eEPf1jbvuOOO9bfSMk3v/nNmuzTc9ynWjedxz/+8bVMwpkM8b1wFgIPlyvabNnm2/u4hd144421nt/8zd+sfWhxQAwl+Yxrq622qvfpj8/lzVGmz7WZpeTrX/96vX3nnXfekNBx6PNwZYIVbLX1CU94Qnkcoae5aOJvowkupdap3P/4j/+oz3z/+9+vPz7fZZddKiGBl/ExJtrqs6HxUk+MC3eqd77zneXVr351JUIwNo7Gk1D/lKc85UHuctquTGO/0047lUc84hGVDKibW13b9+hKPweMpasnQsbaXOFu9uu//utl++23r30Ymgv9RNfuoTlonPVHe9u5yWLwr//6r+Xee++t2Bu7X/mVX6lzl5tbO6/ae2HCnQ++cOyJEDx6fIb6r6/f+c53Nqwh5RnbT37yk3Usjj322OrSaWxZmeLeFpe2z8LVs4IOEaGh+idZS9FG8/C0006rc2aICE3aP/Nj0rk/SfuMSz/nR2FoXFzT7gv9mpx6g53mgQceKOXoo0vZb79S7rmnlGuvnTvK8pGPpEVoGhw33LtuXSknn1zK2rWlPPzhpWy1VSmPeUwpN9xQyuGHl7JmzYKKzYcSgUQgEUgENh0EfvGLX5QvfOEL5a1vfWsVoN/4xjdWTf+ll15aM84fc8wx5d3vfnclR29605uqdeXEE08sz33uc+vZCITh0Y9+dLnkkkvKEUccUe+RpNHvf/u3fytHHXVU2WuvvapbDVco7lTcsQjfiNCee+5Z/vEf/7G6F73rXe+qwvhVV11VyYt6CKXa5ll1SgLpc2cV1q5dW1iXCOS9m1YIPM5s0LB/+MMfruc3WB8IvJJ/EvIJSH/xF39RzjnnnJqRvsWBwK79Pv/4xz9eBWpYKEPf//Zv//ZBbdTndevWVYJ2xhlnVLcp5bWfq+vcc88tf/RHf1StYc95znPK5z//+UocP/axj1VS2BIImJxwwgnlU5/6VHn6059eLSjGhMAOoz/+4z+uQnkQWMIz1yxY6SPS2Y/Xy1/+8jpu3BAJesYriNDZZ59d265emP7pn/7pg1ytCNvmyKMe9agqFCMtntVPxBJ5aS0Zt99++4byYXbllVdWLLW5JUKveMUrykknnVRuuOGG2jbj/YEPfKASo6G5YEzjIjQjAMYYNuaQOcfV8u1vf3shMGuzv82BU045pbYVPsgsTG+66aZqlXTOR9uMkXmFAJif7kUMtIXFx5rR/ic96Ukb+ut/c6TFx7zv1wDSgvAgeMbJOBinF73oRQX+xg8ReulLX1rxNOcQan16wxveUMfFvdbi1772tXLcccdVvKyrngiNwh8pHLeWWPwoK5AX7TMPjHVPhO66666p+nfmmWdONPftHePah3yZJ/alds4b4/PPP/9BGLZkftp9wXq27lbsOuOMUu6/f+5oiyMse+9dyoknzrnL/fVfzxk2Zuyabde4GQMrm5MIJAKJQCIwewiEVpuVhXBFo+18DaHx0EMPLYSX0AYTFgmOH/3oRwuBmgBPeKXpZbl5zWteU4VkJIEQwQXummuuqVYTZGmfffYpF154YS3D58jAtddeW3bfffcqfCMIhE0afAIjDS/BmiWJAP3Zz352gzsVQRERuP7666sA+cQmCFDvAoNkIGru01btQsRchEvkhkClrsCBtYWL0nvf+95y1lln1fYjh1yQWLAQx7333rsKigRpguNnPvOZqpn/yEc+UoXb/nOCKiEv+kto59b0vve9r5bPla+9YEM4hwuBjrsfQRt+yBGBGQHQNwQSnspEIpRHMG/HC/FFFmjS4Uu4VWa4xr3nPe8p8fOyl72sWtrCuqddvQWEpcKYIiaEUMSKxSouREM7HOInqJsfBNX999//QURI/cjGP/zDP2wgbupFIkbNhTi073vzFWlANNc7I11KnbMIs7nqewQv5sDznve8BxEYz+iHeRDzKlzBlBXkDhFAohB4/TUuynb5rr/XGPVrwJyBv/nljBX8tQfh5dZlboS74OWXX16TESPTCFpY7/TLuTrPqH+Ua9yk+PdricXTmJhTrKrW2ZBr3Ic+9KEF9S+UHuPmfkuU+/bBZdScN8dbDNv1tJB9YRoXxdnb3Ze/RUmElh/jrCERSAQSgURgGRHg+vKqV72qur8hQlyuCGe0rQQVAhuhlNBGeO7PdSAFhHEEClF5zGMeU4VCROMd73jHBsITXVAHwW6ICCElrdAZgiXygMR86UtfeggRorHvNeG9wEPDr93K4A6mXQhZRCtjJSJQtzgQ6JEaAifrE8GbgMgChgTRWHMX1N6weLmHFt3/LCX957/6q79aLQo9ERrCSd9ZDVjLWMZ22GGHSsCMF2IJK0K1MWqfj//1Vf3tePVEBq4tEUKMECljd8ABB1TywP0vrv55/THWxhOGSAeSEBcrCmEa+UFMWDNCyO9d4/SLwM3Kp29HH310ef3rX/8QkhFzIYjvqHMfffnxPwsLq0s7z1irQniejwixsiAJiDPyS1kwigiNWgNIxd/8zd9Uoo8sRVAPlli49xjBTbtcAjPEfI77RhGhSfGPPsdaYiGNOWUfGEWE+rkX4z6qfwjnpHN/iAgNtQ/5b+e8ddtiOI4ITbIvZMTJ8S+fJEJTvpyZdy+++OKqGbJAbQJ77LFHNfPabOPgpe9oTGyIfKQxfJqmF77whdVtw8RkDvdSsvHaGPnRKsdP+IP2zfNS8CL1svbSU7+XixedF0ur+SIMeLnaZGkQbVQ2v/BF9xKnrWNCtonwM3Yp0yFgbhEumzXtl/bN1y9tsjCZ8ocu9dC2atfPfvazeh8M1OkF7AW033771RfSBz/4wfri0b6hy7M2EKb5aXGcctjz9kQgEZhhBOxVXJO4gLQWIdpkBIcmmisQotRaZAiSEUXMnkOAjohZhJjQhnN5Eh3M/mZvJgDgvWoCAAAgAElEQVSySgwRIdGv/CApLEoIB3LibAQrhzJDsO+FtzZaViscsxLol/LsneqlpadNZ4UQQtp5EXt7iwOByj7L4sMKxJ3Jnk/oUibh8P7776/fc/nyLvI+YyFjTVN+/zl3O++WSYVB0ya07vC1Z7O+sCD43L7vneHdxD0K/qwGBFntde6pJULRH+9B33s/sOzB8m1ve1stAzEikIsmd8EFF9R36igiBEtt8IP4saqwonnfuVh4XvnKV9ZyEIi2La2g691uXhgX7y590wf3jJoLrISusAh537HEbbPNNhVjpE2/9MOYKctYkSucZRqy8rQWIXPIM+Zse29rPQor4igiNLQGkFmWJK5usGmDepAdzMHeIgRblknvbe5wZBl9Uw7Ccvzxx9d5ADPuenFNin+/lmKNsOxqo/WL3FCEUATEFXOzXePj+rdURIhVbtSc507ZYjiKCE26LzjHmNdoBJIITTE7aMH4MTPze9HZOG1cXlB8pMP31EZNY2MBn3rqqXXjR5AcZrTJM5XblGiYIvTms5/97Krp4/7AfaJdqNFEi9NLj0+rOhEfZOqKK66om6/61YWsKIvpljYHUUCEvCQ+97nPVZcP9XnWMzYoLwqf04S6fOeFgsDRbNEQTtovmj/9UxfCiIDRtNI8cZtgBnfAk/uI+gkqPkMwbaiEGe3WR3jzc/adF83Tnva06uIRrh+ECxq9aXCcYsjz1kQgEVgFCCAzBER7LuGMwEU5wvWHMIhgcJfi3kTIRUji3ADFjL0JybBXcgXjLkX45MJlHyVwEzyf//znV8sBC4F9c9ttt62Csf0RqbCPqpuA6x1BSLdnIWHOubBIEfjUr22EUPcRegm6CFO4ZWm3NhDI7Y9c1uxz2khxxtrA5c9Fo4+0EHhbHLirUXAR9mDjt77Z05Ee53RctNT6yq3JYXptZMngstd/TkBjZdF+GPjeGQ/lw9a+bk9uL0IflzL7OlLKQgQrv13eo869EPDdR/jWxqHxonCMdzHFH6L5la98pfYTgeLGRrHmXWYOEBbDIuR95r3kPeqd5B1jjJyjQc68WwjlyGBcMOBi531rruinoBXGDUk0lvA3NsYApuYjQd/cMVZDcwEOcXnf6jNMXeryvvYu9I7UB+egzDsuZerz3tcPSlW4I7jmuHFDCoyJeWUsySye97/xMpcQUXID2cX5KIRY+/XR3Ap8vLOdr2nXgPrNd5ZJlkZ1O1embGfGrAkXTBEdY8vNkmJi3333rWepBPcgJ5EzjDOczE3tV1/kMxqFP6zIF6PWEkJrXeufNchap37rw08QXXKV/k7SP2d6yFfaN9/cJ6eNW+vcBa2jfs5TaiOK1llgqB8R+GQh+8KQPLkKtvUVa2ISoQmhtkBNfCZdGpv2QCjTv03LwvS5RW7js8At6jbBG42HiC1xSJTWiqbOS1Y5yvDjBdteXhTK9PKiEfQCDeuTTdSGjhzYAG1KiIgfL4awErFM0Yy4bPjbbbfdBt92n2mrckJLZQP24vAS9nuSfjncGa4HyIuN28boYrr3XYSbtZHaCML/2YZEELC5+Sz81+EX2lELOjQ6CBcsaZ4mxXHC4c7bEoFEYJUhYB+0TyIS7d5ICWRPG5do07NxH0FHcIHYB0NQ97s9OxJW73FuJ9PmU2kh1w7CJQGIAMdi1fdhqPwhHAjl0adxeYYou5Cp1rNAm0Z9PukUafENpdpQPdPkQGrxgZN3c1z666eNmjeurUOYtfe3OM+Hxah5Mclc0Kehse7xmxT3uC/eyd7jrFbklGkTz1pb7RpoxwrxVHasjyH82znYtt/YmW++97ufe+6dBv8eGwTPPIi1NKrf0/RvWvzH3T9qzo+awwvdF5ayzZtaWUmEJhhRmxCNC7M+YkEb0C8mL1EvRGSDVSPIRoRSbTdoC85iRxpoyDB/BCSsMUNNigOnLDmsRhG+M+61UfjRBtoN5SFY4ZPrPhsBDZI6aVGQMeWyQHE/4GpAK+l57WuJUBCR+fpFi8NHGwlriRBtjxdIELyI698SoZZA0XbRfMY1RIT6Pk2C4wTDnbckAolAIpAIJAKbDAL9uahZz6OzyQCfHVkVCCQRmmCYaGiQBoQhrBejHmOZYJJldu59UftnWEu4ATDZIgjMqEzJQ+eDIloMUzYTc6v9assdZY2Je+JAHhMvssTfVVQe9Udb9BOR0f6wCE3Tr7YNIhTx9+X3y90gotMMESFuDMiMM0/9AddRREi/psFxguHOWxKBRCARSAQSgU0CAZZA73KKUQpOXhfcssI1bJPoZHYiEVgEAkmEJgCPyxq3OL7B8xEhbmuE+UmIUGS45kPLN9vFLzp8zNum8f11OHc+IhSEgY9p65bWE6Eox6FYREj/uMsJ5xi5KhzgDCI0Tb9aIuSQqJCp3AQRnCEixK+YaZ2rG39khIxbXHuNI0LT4DjBcOctiUAikAgkAolAIpAIJAKbAQJJhCYY5NalTM4DP+GD3j/u0CmLkPM6ffSTUVVxGXP+xsFW1qfIUdDePykRaUlb7xqnvLAIhYufQ6eIEILCJ9WhTK5xXPqEZRXa1HfT9GvIKhWue3EAcsgiNG4oxhGheG4SHCcY7rwlEUgEEoFEIBFIBBKBRGAzQCCJ0ISDHOE9uXcxM4tW1l5IhHNDoqGJhCMSiLM4LCwtaWK9cC+yIKGWMzwOGPoMwRJFZcjqFIEOInS2KDDt5QCdHxFwuKOxMgm6gPhE+OkgH8JbipDkvJEzQkGElIdMCMoQifqiLZELYr5+MbePcs9jXXJuSChHrn19sISFECFhY6fBccLhztsSgUQgEZgYAWdEhfAWRUsELOGPl/Ja7vKnaat3mIhi+uvdIYpZJAadppzF3ku5JmS4NBWi8bWR3hZbdj6fCCQCmw8Cs0uEbr65FKFB7723lN13L0U4xjvuKOWoo0p597tL2WGHFR2lliAIlsBNLSKkiFzmTAsXL7mC4syKMJQitETCO766wlojC8KwCmeJDLC6uARBEL7SPUJGt5eXT7iuITBczVidgrwIfoBgyMNz9913F2eAJNITUU34aleEofSdELDOIgktKay3M1BxCfvoHpaplpRN0i9ugUhTHyxB2cLSCumprSxD0xAh54eEMBXtRhCHCIeKdHGlmxTHFZ00WVkikAhsMggQvAXMoYyyV/eRQymQuDj3iVGXAgB76nKUz91bKGRhuNtcO/O12blW7wwKvEgbMd8zS/29ur3fvEcjZ81C65gmWt1C68jnEoHNAoGrry7lootK+dGP5uR212c/W8o//3Mphx1WSpOseFbwmF0itH59KT/9aSn33VfKeeeV8hd/Ucr/+B+lXHppKeefv+JEKAiHF6CcA8IxymtDG+Xsi5dCnGuJRKnc3S666KKajJTGTC4FlhrR0JAisfsl93Neh9VIfgM5DISXHgrxGBmWlSsvhRwTrDy0c4iN7MnxHOImk7McPTIUI1+sP55hhUKCWFKQEmGrER8kJg5QIi1eMM4sxbmeSfqFmMhHJKGcM0Zi4jv3I2qcOP1IH7c8ZE/dXqj66yXvRTyUPJVwgVD6cYm2p70SverntDjOyuLLdiQCicDqQoDSyF7G+tCH+WV95468HEQISstRvgifFFyUZX3un3EjE94FElRuLCKkfd5pErsuhgghmd4n8icJINSGSF9dszNbmwjMAAIMGDfeONeQ/fcX+7wUZ74vv7yUe+4p5dhjZ6CRD27C7BIh7USCjjtOtjjmhFLuvlua51JOOmmjEKEWOq4KyIzcDuPySNBaOfeDoDDf92eL4ntlK2sohv7QrKGdVC5CE+duhu5DXiR3QzDG3Tf0rD56bujFMF+/VnqmLxTHlW5n1pcIJALLgwDhXEZ2ZzolUI0UAwRdCiuKpPi8de9iWfcMoV6izAgtTKnjOXu3PG9+20vjPvu1cv7lX/6luohxmWaFDyJkT6L8Ur/kmbwFwp2LCzXBm/X+qU99at1n+3uhNK78FkXtQtJcyvOucVEUSY2g723ffBd7JmUURR0LV7i8jcJEOXLqeYZCEOZBhCbpL++JwCLaMA4jyi5KOe85QXdC0Rf95SlAWdcSIZg6U+q9BQvv51H9MgbwkbibItNvCsVf+7VfW55JmqUmAps6AnfeWQoPIwTo9NNLedzj5ry53vOeUiQM7gJhzQIcs0uEkKDjj5eauJRHPELq61J+/ONS/u7vhFYr5bWvLeWXfmkWMMw2JAKJQCKQCGxEBLjzHnXUUWWvvfaqAj7XYRZo1hvW+hNPPLFGpWQ99h2r/J//+Z/Xz51xWbt2bT3XySWZJV15Imm6n6C+/fbbl2c84xnVcu28JrLjMxYEETq5/CpXMmjfEaTlbCO8E+IFoRE8h/LK59pIMSXZI7dqP+29znAiX6PKR+jiIsiz9LMY6TMFlvJcLB0wUZfzNFz74tIWqRh8hkjAYRwmyJoM98jIH/zBH9R8eixKiJBrqL/IpM8RKOMgOA9vBs9IqzAOI+3jdYHEcNPmGs5rgDs313TpJnwnFHQQoU996lP1jKzvnbdFanhLwHForJE55Nk4I0Lc241zm0x3I07rrDoRWF0IPPBAKUcfXcp++81Zf669tpQ//MM548Xhh5fy8IeXsv32M9en2SVC69aVcvLJpaxdW8oWW5Rywgml3HJLKa95TSmnnlrKM585c2BmgxKBRCARSARWHoEPfehD1cX4mmuuqREvL7nkkhoMhrDORZe1Roh+ZxcJuXKlcUs+5JBDqhDNXdg5Q+coue0iUKJ/yusm6Axrjss9ImgiO6w6XH+d6+Q+3LquaYf2RNCZsFq84AUvqG0QOEa9rEoE/KF7WU5Gld8SIaQNOZCyAbFB5D7zmc9UVzfuzhJ1Iw2sK71XAEISGGhX+3+PCevLgQceWF3pnHuFRbjGISDj+gs7ZSOVzrHCdLvttiuHHXbYSIzimW9961vV/Q2xEXxIMCJWO32V/iFc47j3GQd9jHNPYbHioj5qrFnD9J0VLF3jVn7tZo2bGAKUMPffP3e0ZdddS/mnf5ozZGy5ZSk77khjMnMdnl0iNHNQZYMSgUQgEUgEZhGBSAuAgDhz6IrolSFQ+03gRXKQHUEPeuE4SA5rD8GdNQFZETSGpaAlQkhTSyJaIsT647ynPGoRLEc5rBzaEG0i0Efb+3tZd0aV3xIhLtoXXHBBJWiICWsSHBBBUTqdS2UNY7F65Stf+SD37EmIUGASfVI2S0tLhBC+Sfp7++23VzKFELKavetd75oXoyBC7n35y19eDj744HruNBKCBxF6+tOfXr/TNpg6x8vVnJsgIjxqrN0nySg3uiRCs7i6s02JwPIikERoefHN0hOBRCARSASWGYGwCAkk84d/+IfVCuQ8JlcvBAM54PpE4JX6QKAWVoxRwjHhm6XADxc51iHWJa5xQQycDeKWhWggAawu0iwgDA7xs5CwFnH/EuafaxqrTE+Eou39vVzcRpXPrSwufWEFUi/ypC3ICgFfP1hgIlG2++L8UJCx+SxC0d+wcgmGg1DBGfFCMqRkmKS/69evr1iyhjmXNckzLRFyfwTvEbjIeSX9Q1RFYvUdsilIEIsaNzwEZ8j6F/3i8sdyhkghQqxI3CQRX8/mlQgkAps2AkmENu3xzd4lAolAIrDJIyDypUTQiICzNYRi1hzWH+SFsPu0pz2tCsbOiiADiAsSwU2LhcJ93//+96s1wSF6pIFrHNc15ELuM2dklIFg+Y7gzNIid5C6COavf/3rK/FQjrDULq5a//N//s/qyoUYuZwbQgqcs9H29l6kSH3cwYbKR8rCzc35GWRNn53FQfCU6+C/JN1cyRAVJFCbI2CP9saZIO1zPgbJGYWJMvWfGx4sBUxAOpwXYolx1qjvg/NEiB9clc9ljwsffBC9vt8tRoIcwAje8Jc+AaYCWBhbhBZRZQ1zdkhfkSbjKVgCq9l73vOeOjbKHdWvfffdt54REkrceSo4iZgKe33LKxFIBDZtBJIIbdrjm71LBBKBRGCzQYA239VHuhStzbmcaUIji9imPM/00T5bQFk2uGAJgOB3G/lzmnpH3Tuu/GiHdiJ70h8gGM5BRYQ1ARlYh4ZSMixkYkR52tWX2/ch3BNhL/2ByHR9O6bBKNoL68Dbb+2Iy7j1GMzXz36slxqz+erP7xOBRGDjIZBEaONhnzUnAolAIpAIJAKbLAL9Oa0ITb7Jdjg7lggkAqsOgSRCq27IssGJQCKQCCQCicBsIyCIg/NDksyyknE5c+YpknbPduuzdYlAIrC5IJBEaHMZ6exnIpAIJAKJQCKQCCQCiUAikAhsQCCJ0EaaDHySHTYVzcbBXAdd021gIw1GVpsIbEYI/OxnPyuScDoHYd/JKxFIBBKBRCAR2FwRSCK0yJF30JP5/5RTTqkZxkWbEbVG6M5xl6R0b3vb24pEeyIEifrjuZW+RBkiGIlA5ECwyDmRjE4knlm6+rbOUtvGtUUiRyF85dqQn0S0I/k0dtttt5oXY5oD3Kulz6utnSJ3CcErUtVWW21Vw/vK/yJEcJ+EcrX1rW/vT37ykxq5bO+9994QynmSPjmULkLZLrvsUp7whCdM8kjekwgkAolAIpAIzDQCs0uEbr65FKFH7723lN13L2WbbUo59dRSnvzkUg44YC5j7YxcIvZILnfGGWfU/A2R0G9U80TbIYh897vfrUn7RLx5xCMe8aBoQyvRNQLR4YcfXi1SkUiOQIikydItM/msXENtnZW2TdIO1r8jjzyykt6nPOUphf/8O9/5zhoiVwjZNtLUJOWt5D3mqHlx1FFHzVut0LqXXnppDbPbRnKa98GBGxD0Y489tuYsWbt27UKKmOgZY6MeIXnlDaEQkCPmgx/8YDnmmGNqQs1prsVgcNddd9UQwdqyXGRDqOnDDjushiRGaia9zFnhqXfcccdlHY9J25P3JQKJQCKQCMwYAldfXcpFF8loXcohh5Ry112l3HRTKV/9aiknnFDKE584Yw0uZXaJ0Pr1pfz0p6Xcd18p551Xyt57l/Jv/1bK615Xyn/5LzMFZE+EZPS+5557yi233FIe//jH18RxEs+tWbOmko5bb7215prgmkJglLiNFpqwL0cCy4ccCFtuuWXhQhdlbb311jVRoMSASIry5VEgRMtfwQqlnBtvvLGwQhDqECzXv//7v5evf/3r9W+fE+64x8g1oTy/d9ppp3o/wVC52267ba2fcKZ8YU89KwcH7bAkgdqjX9rS1xmDpAykj3Cp/6wi//RP/1TJgAsxIJypR7u0Qxvi/ic/+cn1/ratsofLTH733XfXnBGsKtpGo99if++9925oI9LxjW98o/ZRnfoDa58R9FlqtG1cqNyhiaedLIPjBFfJ++Qt+chHPlLb7fKZPBWIhvFWhvGHbYwd7JQf88e4GAsHjtUHM9gRTvXbfT4XPtZ8gp2s8nDwt77FmJqH6oW5ZI+Ih/kKD3PJWMEFSZBsUB6P1jqineYawuN+81muDuMqZ4iQucpVprq0y3faA3/zRX/NH+NnHcX4SBgpJ4j1cdxxx1U89K9/1n3WF4zaeoQPNufkOWnXQT9+6pQ/5jnPeU7tX4y9tmvzdtttVx9RlrwrctSYP+a+//X7pptuqmvocY97XMU9MJBo01qJfppvxsBaDDxE1YIbPOApZ8pf/uVf1vwpQg23BDnmgrZYm+ozZ6w99Xveemz7G5jqg2Sej3rUo4qklkiQnC/cceG8zTbb1D0l5pN2mlfaaXyMu7Zal74z5jCHg7anVXOmXknZmEQgEUgENg4CDBg33jhX9377lfLoR5civP073lGKHGozZMQIgGaXCGkhEnTccbLRSQxRyj33zDFKZGiffVZ0kAkhBBiCdv/S74kQ4TIS1f3O7/xO1Z7KVE3AZzUiOBGSXIQ8xEmiPRYDyf4IexK8SaT33Oc+d0NZ/ia0vPa1r60kiRXKZ/z8P/GJT1Sh74UvfGEtlzB26qmnVkEb4fEMTTONLmGNmxaBWj2EKIIrgUeuB4nxuAaJ8iOZoGzt7r/ooouqG6BM6AQhQup1111XXvziF1fLRltnOzhnn3127fe73vWumqSQlp1rmDbJ6C3pHaGLlUyZhGv3xf1cBglhbVuRR5aH97///bU8ye+QI5p01i04vvSlL62YyzKufQcccEAV3rj36JckivoGe5YxeOvDtGe1tJ0wTcsued/QJQv6V77ylfLe9753AzlF4CQbVCeCoy3cJeFrviEgEhwiKsYIjgTxSy65pI678eeSadzhhiwabwKvOSiJIgGfgPu5z32uYkrg1U9lIn7+NrbKufzyy8see+xRsSaEE5YRK+5hrFYEXoI9soDQmE+SI8LTb65kxkhkKPXedtttdV4hE9oIG4kVCc/6SMg2xuYcoma+Ggc4yHaPICCJrGjWjHr6Z/XJetHvqEdyR4RCFnrrTl8ROuRGm63huIyJvpkj8OgvxMAalQAScb322msrUREJy9zTJ5ggaT63tgIDGe8RdfdZ2+al5I2w1U/1IZjWlX4ginBBdMwD4xZtRXKUT9EhmaU2mzdyx3BltR61RcJKcwz+5hcsrQ/9005z5pxzztmQpNLYs2Lvv//+tY3nnntuXfvwvOyyy+rewmXQ/LDW7WvGBBbW8KMf/ehKrJD8jAa2oq+krCwRSAQSgdlD4M47SznyyFJ+/vNSTj+9lC23LOXKK0s56aRS/uRPStljj5lr8+wSISTo+ONLOeigUh75yFK2376Uhz1s7rNf/KKUY49dUTAJoQRdZOHjH//4g84ADbnGERYIc4QKAjkB5Prrr6/CLKGXAOxyH2GHEEKbi2jQIPueVltdAiooi0DiTAkt8Ze+9KWy++67V0GSoIO8uA8hchEGDzzwwPo5YY67DmGVMEXoIjDRoKvH73CNa9tN2PY9wdpzNM+05oQjgg+CQiBq6+QWSJvdukUhOvHjeUSDIE3YIuAiJcgIAZzwSvDt7ycot20leP7+7/9+1VTHmSbjoP0Ey8A+BDwCqe8QSbgZF/ggX85FIU76a2wi4R9tO4GX8D7fRehHMpEHQnNY4jxHADcOSIjvwuoAO/UbD/Ub29/93d+t7ZQd3pxAVLhoGXOEi+CJXOgz4ucermOeI6Q7o+YZVif4KBdp1i5k1ByTlR7JYhFAfBBZwjvyhSjIwo5AvuY1r6lCrs8QsrBk6ROlgPWgXufbYMZaoG0EcURM/5BPVjCkU7+1wXzUBgQIGdI27XFmypgg6IgfUsBKheSNelZbrau2HnixRFEKEOCtEbix/j3mMY950FDCGkk0v5Hl9jJu3Be1xbghVwivNerHGlQXYoFouRc5CAwQM+POeoP0rFu3rs5r9xgb44ScxFiYewgOxUnsD9EeJPCKK66oa8NZRAQGcTQnzHVrydrjvuge1iJ/O4NonphnSNg+++zzkLmIMCPBxk2fjFsoRfQvCKJ1DgP3GTvtQLSmdR2cby3l94lAIpAIJAKrEIEHHijl6KPnLEEMF9deO2e8ILufdlopP/hBKX/2ZzPXsdklQuvWlXLyyaU4G7DFFqX8xm+UAuRbbinljW8sZc2aFQWTABPnBWjkn/nMZ26of1IiFKSBQNkSIQUN/c/1BnEinIRgH/cReoMIEbYIq4T2ISKEdFxwwQVVwKHhJ5DRAhNwWH240gwRIdpqhEpffY8Q+N9zBCGCX0+E4t7WakZI1EbCG4GVMEyzTbgjRLOOsRiE9WDofu5PbVujLYQ8fUe8kAWCJSG1J6H63RMhWBLekVSWA0IjIQ8BneZCIJC5iy++uGrMe2Fb31rComzPwJSFCql5y1veUoV2rl7aefXVV1cLDNIA5yBntPyEWkIwgZrlAKHhGgdXxAI5QIqNuTr8DgEWKaHph7nyWR0I0wgUQsIqgYya66xurfDbkjt9QCpZi5wn0yaEBAlG7Aj12sPVDabh+gZrwri5yz30oIMOqgSUIG8ctckV5+gc6KdIiDXWP2sM1Rf1sJzAmssa0s3VsbUA9eMKayQAnv24cy00P8N1zpqjAAhrJRLoJ/qkndZDYKDNxna//fYrAo9YN+Zoax20Fr/85S9XjFjAXve611UyBPu4kEH4IMr6717KEmTSOjZvkEZuhv7WPgSW4kS/WNGsLd9xr4U7jFisXCyJytRuc8mYIO3KsZZ8tsMOOzyIQLF8scJSZMR6nmbN5L2JQCKQCCQCmyACZ5xRyv33zx1t2XnnUpz35x53ww2lHH74isvukyA8u0Roktav4D2Ecxp/gtVee+31IN/9xRIhVg3ClshiBCMaaEI/wYn7C+vAOCJEICIsu68lQjTihMvTTjutCjU012G1IEAhI1zTEJ4hIuR5ghmBkMDICkAYY0HQXsL7fESIQKt+BIorG3c4gjnBULnKR0IQJZpxAt7Q/SwMbVvDIoRkcPsh+BL2kbqwoLH6cNMirCMNLRGijdcXhI7gT/NNmIQh97NpLoIkwspyMUSi+kAJyia46y9rBYLh/BNBlfWNIMxSg7x5lpDKwoHQspYgkO5RHyHf985+sOogDvpsPhhfQi+CY04R2lkClesZwqy5i2zFmRHEzN/cucw/5bAYIitIElcsl2fVzY3RXDC/KAjgjDwQuPWvtW4EDsiEuWDcCNkUA8bgfe97Xz28b26yonBz9MOywjpDeO+fRZy0N+phOVQWKxkc1MkCGWdterdWbqPKNfZIqAvO1iELFcKI5Fnz1gjLlPkflhfWEM/rK5c1fQoMkFf465f2GbvAhcVNG1lVkVh/h3WMKx7swwLHUorwIacINEsdxYx2mMdhjWLVojwxHsZZ0BOk2BhyH/S99WieRL2IsO/MJW682gw391Eu2FtY0/TDD5c+uLhiTBBAP3klAolAIpAIJAKrDYEkQoscMcIA1xqCBMsNAYMgyPqBxPifWxDhhBWDUMJqQZPvIpCyktDauoegSaAi1HNrci/hT/VPZy0AACAASURBVFm0wgQTLjwE96iLNp8lwjOELhdhB8GhtSXoahOXNu5BhH2aZd8RjriGEfQIWgR69dJkI1HRLoIbYZJQxvXGOQb3swooA0miGVen55x7IjRyL0NyEByWEqSB5pmQ7iKA+h9Bcwh71P0EWP2PtsJNWTBgJUGUCIfOSRD+AnvuQsYGcdIvBMQYsBb4XDlxgJ01ATGZ1iI0bgrBnladi6O2IizII/JjTBAUZASW8CX8GnP4ayvhk+DJ1Qmhu/LKK6t2H6khLHNNovV3JoRADnskwnPuRxQQA+MDE78J0u5HcBAwxDEsRuYGyxgcCN8IF+sCkgbbCLZg/n3729+ulgJuh+aztiCb5mtYefTZ3HEhJQi+Ppp/LAnmHSJjDhhPlghuYwI1IL4IhPFEToaeNc+tm6gHUdA2BIulyvgj9MYc0UDY4BuX+/UZaYYLYo10GhsuheY2FzBjgGSY48hfWH3MPesXxrCCU2CA7MPReCN4LC3madyLvKsHptattWVckSxlhcuZvpur1hqSbqz0Ad7agfzqI8LmHI82OK9jPhh/aw0m9iRzQ7vaOsLyZS4qE7Gy1kJ5YY4Ys1BEID2IsvFAaM3d+dIFLHKbzccTgUQgEUgEEoFlQSCJ0LLAuvBCEQHkaqmjMBG2kSwCEm0+YZ/2lyDoO/WNi5YWz49zMxrXayTDTx9SmfCLKBBUW9erofuH2uqztj8LQR7mroX2bSF1Dj0TVpa2Hf18aPuL1AamPQ7crGBtjLlWteHZ+zLb/5VH8A4yOG7cfeeKudqWM2pc2nnYzrv+/qHnh55V/9D4932OYAxIZEuE2nHon4nv+n62GPW5rcaNV6y3tr1tnePyZLXfGdsYz/b5fqzif/XGmA7VoTzKCtZaFlWX+5BCZGyo3TBQfuQfW6o1kOUkAolAIpAIJAIriUASoZVEO+vagAAhSsQuZ1a4BdFq55UILAcCrJEsF4R8Fqe85hBA2qxDVlbEh4UnzqIlRolAIpAIJAKJwOaAQBKhzWGUZ7CP3KS4/3AZ4qaz1BawGexyNikRmCkEBPfgVskN03mjJEEzNTzZmEQgEUgEEoEVQCCJ0AqAnFUkAolAIpAILC8CkZDWmS5n0JzHWugVSYcF03AOblyy5IXWsZTPOeflfJhojfJ5zeLFjROeXDGdV12qazF9N2ecd+Wi7XxemzB6qdo3VA5rrATnziM6Q7xSbtmRtNvZX2coV6re5cQyy04EFotAEqHFIpjPJwKJQCKQCGxUBBAXua5YliWslTdNII0+5Pt8jVSO81TO1wmu4dyU4B+Ci8zyJfKf4Bgi/gk2spirxWAx5fTPIkKiKyIbfo87kzpNvYvpOyLENVQgGWdVRUhciQshEfERGRrKYbbUbRAF0lpw/li9lAULqVeEV3n6BFVZyqBC+suF2ZyICJ+LxcDYmssLTfS8XOtg2n4JtiOYjmA3EWRq2jLy/vEIJBHKGZIIJAKJQCKwqhGIsOncbBdDWgh4glkIHiF6XoQtX0yZKwFspHAQrXOxRKjFYKnISmAgqiVhfCmJ0GL7Lj+YkPUrSYTgMS6Z81LOGeSFG6xxFXF2MfVaZyKPimK6lK60lA5SJYhIG2kMFoMBK6FQ/6JfLnTtLuc6mKZv5jcLnvOtS0USp6l/c7g3idAKjfJ8pnDaMpsVLYZ8HvJ7zPLlcLW8KEIJS44p1HBeiUAikAisNAI0t84cCksuvLlEsawOhCFJZoX+Ft6bUC+MvnDvouH5Lbx4CBf2aNErCeqsSfZiIdWdZRRanADo/jjP6H/lC0NPU9uSBsLLLbfcUq1ThBgaeWH6oy51E/647wmpryx7qna5l1WK0CrSJ/cpdQrFLwWBvVa+L+kYBAARBXEUGVCm+kUA1Aft5eYX+7U+2sNZwOTIc39gIBy7i8Ab7Xa/v92PMPpOmz2nbFr9wEibtNO7TG4tOdKEXYevcPCe95x+9mdEh8YOMb3jjjsq3hL5wkIKAXgZdyRQiHqud9GuwDKSbbdjBHMWGW2TxiGIUD+uyjCW8JODTX/NpyAC7VhyTZxk7JUn3QbMWGYiJ5s5yBWzf/+HC58Q/jHm7uXWZ35ro3Fu56ex85yARBJ0S0Ng3KWqkPJDaH9z0ByFI2z6+dAK3sZKiH/zEFlBikaNxxBeyjYPWabMH3+7zF+uiYiQFBj6MOSi2M+JiGxpHNxv3FzGh5XQ2Ufzgnxij7BekAmYR5/JXdaaZ8zLiMhpPNq9wHgEFu2aMt76ah3rk7J9Zi3BM+ZY1KcOayLGRp/0FyaxTvXFPDPO2mXPMkfVoe5x+4q9wpiaE6ziypZCIq/xCCQRWqEZEi9ZG76XQLshWwxeOvJ12BwlkJTrY5Yvm9qnP/3pcu6559YcJQslbrRxNp/nPe95S+YqMcu4ZdsSgURgaRFoiZAkz/Jd3XDDDTU/lBxTBEECG8GGsCvvkeAQBDCWn3A3iT1a6whl/pejjWAj+bJE0AQp1gyCpf0vkulGnjbPao/v1U1glOPpYx/7WNlvv/3KYYcdVpNeI26RmJpAShjTdnmuCDHCvDs7Io+WdwNhCJFy9imSBMs3FwmztTHIQGsRIqzSslOyaaNLsl15s5AslhCa8y9+8YtV2IIHV0CX8ghkCKY8dYRoeHDTkfBZ4mv5vkT8VA7t+w9/+MOan06OMIKdfiAsSATBlABOGFS2nHjec4hrS4QkAmbFGBo7bl3yWCFDXIXkC0NKou8w9pwkysY72uMzObTivUtINH4SJkuezD3O3ECw2nGVyJyA63n50Pwv95ycWqIsSlLejyXM5xt7YyGvHTKgPCQFpoRt0VSNQ7SVsO5/Z5i47umrMUKgzQ3t0x6RMc1lcyISXwcRknvM58bLO1t9xtKYmnOIoDnUz4e2LP1CZBEKc+qss86qbnbteCgn+t/j5T454wj6+gNzwVpYqAjwlA+IECJobbYy0tCcMM8++tGPVjc/udMQ+lhDyLX55n9ryPPmm3WMMGu/tphH4f7qbJ12aZ+8dNZl7AUISZynateUnHsIurlDaQJPSdol1kbGIn+gco25NUyxgkxaG871uc9che3ll19ePzfm8vshyVdccUXFOhLCD80ta1gOSMTeHmNeW7ehFFraHXfTK212idDNN5dy5pml3HtvKbvvXsrv/V4p11xTypVXlnLkkaX89/++qkaDsC/Bpc3AhtZeNjBaGpnrp/G7pW2wuG1ooq+t9OVlR7thEU9qJvdC9tK10dCCWPi0iF7wk5ax0v3M+hKBRGC2EaCpDjc2Ag1hUaJbe+1tt91WhRTJZ5Ebew/BhRa8v1rXrXCNkyxYguBwKSKAhWBM2COMsbK07l5te7jmRLmEFAovJAhBIOgQqCXsRSQIhgT21sLhb6TniCOOqM0l8BFaCYpIj/131113HSRC7m9doZCdqIcSCiGADeLo7AdcCLfhvhYWIsKh+j1Ly6wPhE+CoOdo9AnXnoMNwui9ZEy89+KdBweWIALojjvuWAW13pI2buzChc27oh/vcAv0TtEWZA+xQSK9d1tioR+EYu0K1zhnzJRvTNtxdS9B07vWe9b7GnnxvqbU7McSuWtdKtuxR5wJ4MqJcUEyCcpr1qzZ4NbY5ufSPu9acwNBUC/yZdwJ1dHvUS5v/ef+J1wbP+sh2srDY2g+tOem2rLMmaHxIOyb5z1e/dxCzuL5SOKsjxTBymblcrEkIn5D61lSb+TaOmrntja3YyDxNayUb93D8/rrr69rFmGgHGnXqc/VOcqNEw4x5ymvWxysCWNjjYb1DKki7xhn84Gyw3qioNFO92t/lMmqaK5QELMuDeHctlffrDsJ7e0J6jDfe6X7iuziV19dykUXlfKjH5VyyCFz8vsdd5Ry1FGlvPvdpeyww4o0Y5pKZpcIrV9fCtPpffeVct55pRx8cCmf/GQpJ51Uyi//8jR9XNJ7TdBvfOMbtUyaC5os2gwM3uZv47XBh4UkTM2sPjYei8uLxEVziMzYVGkbaAI8R+MQLhd8cV19vQgTTYgF4sXMbGrDp11QPnLBhGoR2WRonmgrLDbfhyuDF4r/WxKiXUzuYbbVxzDNK4fJ1iKz+GhbLOSIshTuHjRyPmtdONRBm2iTt1H6Xz20hTRZcT8tpP7YzPRJmQQNLgj6ZaNdat/1JZ0kWVgikAisKAIt8bA/2JOCwLTfhRVk1HmQISIUQlIIgb3wNNTRUUSI5t45JgJZexaCoDaOCLVnf0Re0xaEzyF/75Qgf0NnhEYRIcq3IUGvP8fz5S9/uWrHCXi0zt4niAE3rdCmhzXNnh7P6w8LSuAHJ98RgL1bCG4ISnsFbvON3Tgi5F2sbuTV+wfRi/eouvqxCSLEs8E7uG1v3B/CrTFzPzKtL7Dvx3LSsW/HxTPkAIpCFgUEMS73IXfq8d6P51g1CLoLIUJBHsgVQRhYTeY7vzUpERrCy5pjKYk6RhEhchUZiIziQohe97rXDa5n8sykRAgBtV7IFfpx4YUX1jFE6hdChBBHe0HbD/My+k7eMqcQr/Xr11crZRAsyg6EJeYKZYF1FWWGuycFCHkrrNntvO+JG0szkq6fLGsULAs9H7WozZsB48Yb54rYf/9SnvnMUt761lIuvbSU889PIjQ1uEjQcceV8prXlPKhD81ZgW69dQ7cl7xk6uIW+4CXlYnNHM2czCQvGaiXhMVgQyK077XXXvVFYWLTTDHXY/oWbJigtcVCR1y4YcSktREyPQsvSlPE/O+FM1QvFwfmU4sZcWI+9UJyL5KkjTQl3AxssrQFNBFMtLRfzKcOBHqZtX6k559/fiVMFh1S4uWgHzQYzOo2KhYcZMais1DVg8wgNV6wCI/6febn7//+7+uLD3lisua+guTQxiBzNKJRBg0QzQmtjQ3RS83GQWN2zTXXVHeIrbfeerHDmc8nAonAJoJAK3zaS+w1hF/uNrSuhB37JEXOuIPxkxAh9yAzyIfyXRFpLuAcJQzba8NKwiLhHUC5w42MAGWfphEnGHGVcualdXlDIOzf3kGsFqOsIu2wjiJCBEHvJPspIU0fRNgKy05YuIJYeA9513Hh8bd3h3egdwKrmHK4a9m79UEEuyEiRBD2jmQxIPRTHMalDZOM3TgipCxtMubGx/u1VfSZA7Tt3nne06wgxpQlzPupH1f9bwV7wib3Oe8l7zJj1Y4li9eQRej1r3/9Bjy837lLcqGEl3GAlffkJZdc8qCIboioPnDx9G70XiQjaKv+LRUR4pI3NB9a7BZChAIvcxvG5CKCvXc53BGk1iLUB0sYNyfIJ1xgkcSwCAXZ6S1CLREK2cKYkGOMrzmpXa5JLELf+ta36v08XIYsQuQunkDuadcU8hxEiPwXro7GOYiQOUQ+QwApiOezCGlvrD/7HkUyi5QL2aUAWrFQ6XfeOee19fOfl3L66aX84z+WcvfdpfzDP8wZMtIiNMVbFwniq3zQQaU84hGlvPe9pbzudXMmNtaiE05winOKAhd3a5zjsflZqCYvRh8uCTYLCy18eZlxvSiYsi02i5UJ1YJoDyAycduMMXgT18Zmg0Nw+PMeeOCBVVvR12sTZyK3SLSFhcT/NnkvGKTC3zRGNhtmYJsQbYjPWHJol7g1aDc3jbiU48Xsc762XnwWE+2CFxdtHcLlexuKDYi/s3IRPYcTw/zMCuZFj/Totw2di4oXZWuu9reXqQ2N9Sk2MQuYi4W2+1u/WjK5uFHNpxOBRGC1I0Cwdt6AwobwS3iwX9s399133ypcUKJwWXKuhcBgv/VdH16bgEtgs9fRxroPeTn44IPrPsgaQBNvjyI8KcM+yoXlmc98Zt2H2/bY77hO2ZPtx5RbtMMEG0o0e9rLXvayKhghADTB9mJWHxdrBmUY5ZPvKZr8tpfyHtBehIkFQbu1QV0UXi6uOXDwnrEXw8L+7T3jDFIERCD802CzWFHGKUuZ+kiwsudS8hHq1Elo9rd2IAowQeq0k8eEdwEBUfnIHOLI+0G/Yad85ycIyd5PhPmw8mvj0Nh5b3iPEnS9b70TWZQQX4Jg23cCZpBfhLG/kB91eL8SQP1oM5c986gdV2QPSVGP9yZ89IewSQvfjiXyx8tBGaPGnlXEuSr4GBfnWCg1zQNnRrTXOAQBgZf3LncxBIpbmzFGAuBrrqrPPEEujAU84zJWZAz36S8MlUU+8V72rM8pY1m6XO18iDWC/Jq/xkwdlL/9eCiHXKS+Hq+wpoXrI2ud/iKTiKTxchYH9n2C56E5ASNYk6/0DXnQfxiZ30g7bx35kuDhPnIFGUhIanKWv+FgXRtbcghczU/97ddBv6bgYRwpfa0vilskW9nkOSTPOoMZOci4IZv2AARMe7lJmscU2eQp80Y7yI7WDvKpHrKP9Qa/fm6FNZGMGR5H+hNrgpzonmnTCUz9bnjggVKOPrqU/fYr5Z57SrnqqlLWrCnlxz8u5e/+rpQ3vKGU1762lF/6pamLXs4HZtc1bt26Uk4+uZS1a0vZYotSdtutlMsuK0Wc/733nvtZwctEJqiztti8vIy8VE0si96iY/mwCOJQYnzOPc3GaYFaiK1bl00KofByZjXy4rUx2kQQocsuu2ywXnW1Z47aM0g2UlpDmwFSok1e5A7t0o7aeFipCAYISx+SkXYGoSNMaI+/vQxs1PpCs+BliKwhTTRb2kmDYRF6Qfs8ND+xoXv52DAiuEJ7NspmFCZzG1BYm7ygvIARSC/jac8kreAUyaoSgURgxhAgHNmvJtWGEhg8g9zMd2Zxmnt7WJAGBKI9CxLlcUWmBfduGQqXGy7VEWDAvtlHXZtmGHqN8VC/CON+HMz3W/v686yUY36WKinptGPX9hkR8r7wLh2FTfQDztE3ZfT9Z91DCAmxiFI7Zu4fGstx+MPImEVAA3OzHdNRc1UbjVVf/yRjba6Nmk/984u1IMyHV8wTc6mdR4HLuLk8NCcCF0pbclDg085TxIKchUyzWvZzNMqNcYkxmXQvGDUGsFSmtsV6ZxESRQ750ddY4wgPwofcGqtJ9yx16ytlMa8fspp2k5mQSp9ROpDPlp0IacwZZ5Ry//1zR1t23bWUffct5ZvfnPPsOvXUOVe5GbtmlwjNGFBhEja5bIgmHpLAGmJiczVzJsdCC8sMTQstIu0L7RPTNmLSvtyQAeZwzyAXNCy0AjZGEW8wfBqEvl7104jRDNC02AAQHm3i2iYSjheBRY8QhRVGG7mj0V4gLRYec3skHYtNyuJVHq0lwudvmg2HE2kIWYBoPFi+aD1oQrTRJkjzYeHRNvmMGd+GhwjBCxGzEbD+uFfZiFD4mbNeKZOWD6mk2aBpCu0XEuc52qP5hJUZm0bZnEQgEUgEEoFlRIDw6f3nPcUasNjLO421wvvI+bO8xiMwi3ghQhS6ZI6NnZSUTGNukoPaK6LCTRN8Kp4nVyH9jiSQrZBzsicSRDbjucSanNcwAkmEJpwZTKdMkqwt3A6Yqi0qgjjTKLOjzRfpYDYWjYYVCMFARhx25IPKxEmAj4s1hQVE2QgDNwyMnjUIg2f6HaoXiWHKZvKN8KvcKJydcUgUedEGJnghPhEhGjyEhCmf9Yl2i8k/XDq0ST+RJNYfBIy7AHKmDK4iXizOByElzMusO7QMLDjKETACQUOYmKJ9hmhFCFYuAOqXK0kZ3CgQP6QJwWTJEhUJwaNF4ebCzMwSxZrG2sQkzhoG72c84xkTjmDelggkAolAIrApIxCu4d5trDiL1YB7X4o+511DqFRmCpSjZ9As4oUIkIeuvPLK6hVDxlpouo/Frh3yFbmRNYzHkLPSLueNkBjuo44CUDpPo+SlGKf4JrORCf1PDiSvTlPOYvu3Wp9PIjTFyIXJ2MQKk25rzu1dBuJ/Av2QiZXVB/vnBhfhRYfcDobqHXJfiPvCb5v5l2Wnd2OYz6VjyATfm9Z78/mQWbv/rP+/L6Ovt29ntIFLgWeZlTN63BQTOG9NBBKBRCARSAQSgUQgEdiAQBKhjTgZaCr4rUaUnI3YlKw6EUgEEoFEIBFIBBKBRCAR2KwQSCK0EYabD63IPSw3XMScs0nz5UYYiKwyEUgEEoFEIBFIBBKBRGCzRSCJ0GY79NnxRCARSAQ2PQQcFBb+X9AVOWqcucxrdSDA/dk5B+MnhHOf7Hs5e8F125lc51a5qk8b/S6SjgtA5Dzw0PPq+PrXv17DOjsHMl9ksEnKbDEx9x2cN/el2GjTYizkvuXEe9qyuco7SyPlh9yFMB6Kqrgx17/xldNRZGFnqUdFwNuYbZwW983h/iRCm8MoZx8TgUQgEdjEESA0EpYIR4LBCB4jmEubLHqxEBB0BKcR9UkkMZfcPw7lD51XlGJAgmk5QOQFmaUr8IqIoRu7bc598pQQ8ld0NoFzBMgRMMcVCV9HeU+MG4dxfYtyCacCI5x99tk1d4sks9Nc8JTPysH8Uc+bP8IcE5ZFip0v7PkkZfYER8oJAYYEIZLraOjS10nu8+xSz5NJyrvppptqACo5m6wzQSqCBAkyIMqsoExPeMITNnRvqdd/JDueJuCG8ZVmRVqUceNrn1quPWqaOZv3ziGQRChnQiKQCCQCicCqRkCqAdGgpClAfCKXiWA0fab6xXaUtQJ5ICgTnEWCIpgNCbUsHKKCCmk7S4FderwWi8lSPE8wFKJarjmJLlucr7766hpxlZA5RFDmG4dR7evLNZbSXCCughxNe3leeORxRMp36p2ECKl/kjLbdgoVHak7RhEh909y31LPk2nK028RZqXSEEVX+GtrWcLW/lrq9W/dCkct3QkyPs016fgu5x41TXvz3iRCOQcSgUQgEUgEVjECtKtcUYToJ7wISSvPmPQFgtGwIAhLy80KgRFi2cVCI5onTbKUBtyUwhXJ/cL+S33QEhjfE9AJStttt10VzKVPIPwS3ltXJ+2SFoCrEoFU3f6WFHqHHXaoAv2QdePuu++uOelou+U8UX+43PibtYTVK9ygojx90C4XIV50TX1Vh+/CjWgIL1iIMCp1AUy4Ho2yYKmX+5d26teWW25Zn2FZcalLe/2vTuUQVNs+sd5873vfq98pR9qHr371qzWEMIuJHHUsRPCDldDH8R1rXEs6Qwvfj4NyCfvaxz2yx9pYSmvRlrt+/fqaA+/d7353dZPTvng2+m1urFmz5iEJZYdIy9C4RU5C+fPMU/My+qNNxsAYqcN86onQ0D3q1i5udxKZyyHzgQ98YNAiNOq+vq3mT7+ujC1cJTm3PmDrGrVu2rnsXilC2nUK31EKgrbfsGcttLal9hD+OsZzmvUfOAcGEspL+dHPDfO1r08fWfLGrUFr+qyzzqpEV8oSmGp7rIO2r4gQq1a/R2mjPt11110T49xu30NzbhVv7yvS9LQIrQjMWUkikAgkAonAciAwShDiUoWcvOhFLyoXXHBBdWeTF00OOP+zIvzkJz+prlcSUTuTQutMC+xsBYFGQuhW6CbMszohCgSlcUQICfmrv/qrKsQTfpXncjaEdUO+uda6oR+f+MQnKmFg3dJW2ecRH5YtbZTTjXDJcsIFqy2P9jzaI8E3MqH9kinCYBwRQjr0nXBOWEMo/f+c5zznQUOGaKnn+c9/fiUocsEddNBB9TwEPOTY4zroDAzXJnn15JtDKqJPL3nJSyq+8uTJp4LsSZhNuA1S4m8Y+f32t7/9IYRlHBHShvPOO6/iqD9wghks5NKLaxQRQqD333//ijtLn4Tp8uHp9/Oe97yKqz4iGvIVtVcrvJtbQ+PG9U7OF+UiPRdeeOGGsZRLjxsY/MxPbSd8h5VJm4fu0VcEjkucNsDOnOstQtddd93gfUhP31YCOpIdxEXOvg9/+MO1/3LUsDqZw4hiv270TYL4di4b95133nnFiNDQ+rdu4COJvfkqp4+5qC8tSemJkP+NwXxrEB7OMAURMtY/+MEP6piyavVESFLVfo8yvuYWJcx8OA/tT0NzzvjmNRqB2SVCN99cyplnlnLvvaXsvnspN91Uyn33zfVEhty3va2U//SfcmwTgUQgEUgENnMEaFe5sBDIwjWu/b91V6H1D8ESbHEfIkSQpKUmpBMeHHjvNdaedalrPjeYVjCWPNvZBwI1zTqhvNVE33HHHVVIRH4I2EgNIZOQdtttt1ULwVVXXVU1zeodKo8GX0JGJEQZBG596d32erz6fnDbIsSqC1mJS38IuYR0JI6wy5WNEE5gRxC4lvmb1h2BGOoTwRDucQ5I+b3lo8V5Pvewtv3ImnIJlOYCTNR14okn1vaMIi7609bDqiaZ+R577FGFZZhK5I00atvQ+bP2ecRzaNxCUIZxtNU5GMI2CxUBnuUErrDkWhnzFRHu72FBQ5gIzQcffPBIlzft1p+h+/RvqK3t+pCoE3ELyycSLGE7ItyvG0oACdX7uRzjHut03LY1aiyGXNUmXf/mLnIuiApi50yXtvZuioGVsVefVCeTrkEKD+sULiySRxxxxGBQh1FrEPlmcZsE535/GtXOac+7Lep1cvXVpVx0USk/+lEphxxSyi9+Ucqpp5by5CeXcsABpey666KKX46HZ5cIrV9fChcG5Ofcc0s58shSRP9573tLOeigUnbaaTnwyDITgUQgEUgEVhkCkwpCBJ5RRIjQTBg95ZRTqsaYUE+YWSoihFAQbh1iP+ywwyrBaaNeEZq4ytBSt+eaCGUIDZcXLmSEY4L/UHnaSiPsYrWihSas9lePF0GbFSIEwrBgITgsAHH53GdxBoawihzQfBO2CPGveMUrNliAkKGhPvX1LyURQiIQgiAqUReC6POFECHPiGY339mhXngfGreWCLECwo+l6dvf/nZ1T2S1aOdcWyYLY39P9A8xYakbdfZn3H3OsA21tSVC1gf3ReP/27/929V6Kf0HotCvm5122qm6pvZzeWjcR201y0GEEDBzlFW3t3a27eiJ0DRrEC4wsj65irjOxgAAIABJREFU8hmXoeh245QRxnASnPv9aVQ7V5QIMWDceOMcnPvvX8oPf1jKHXeUIujJAs7drcSraHaJkN4jQccdV8qhh5ayZk0pP/hBKSedNPfZL//ySuCTdSQCiUAikAjMOAILJUL891/1qldV6w7iQOPuMPYll1xShd6hQ+8LsQideeaZNQLWy1/+8irw0sz3Ub1YhNQt2l1ovZ2zOf/888tll11W23PDDTdU68C48mjtCXssSCw6LZGJYezxYtlhVSB8cS3TNsSIUN661YiGhdggY9yuLr300nqYnSsPCxdhmvCrfvc5TzXUJ5aQ1mK3lEQIYWSFevGLX1zr4JrE4uLcD3e3hRAhFhOuVPBhTRgV+awV3o1ZP27mU0uEjAPCwKXqmmuuqS593BrV5/wQQvSlL33pQRah/p7777+/Wv3MX/OKEK3M/owQzI3J0H0IzlBbWyJkPrG0SQDPehrWshe+8IUPWTesGgheP5f7cbf+fDZkeV0OIhQWoe23375asRCUoWiDPRFCbiZdg0KXc40zX5AgZ5pe+cpXPkShMooIWXOsaZPg3O9PQ+1cSATERW33d945Z7j4+c9LOf30ud/33FPKCSfMkaF99llU8cvx8OwSISTo+OPnrD/Cjm6/fSmf/KQYmqUMRA1ZDnCyzEQgEUgEEoHZR4DlgZVFQII999yzuoJxgXHORsJqJCL89h2QJqg//elPr0K+MMLcyFhoCMsEF6F6ldFbbRABZTr4zcWNqxsSRRNP+G5zFnFpclYDWVCuUNpr166tghd3Lc+1Z1ZYBxAx5xBYCByUJ2QSiAlFCAVrFgFRXQRe7j19eSHEObfDNWnoavFiMUIakCbP7rbbbuWKK66o/XN+p70QAGesBCaAE5KmbXEWhfsQ0qEspGOoT85IEX7DgkE4Z7liweHu59wDixgcHPxH/BACZ4yMLaGyd3Hj4tSOAyGTZYwgLi+QgASsQb11DwGIcuUO4nZmvJAI42+snS3jZod86jdriH6Zb9yX4uKWpA+sftzozBHPt+MGGy53ztogK+rnfsWyYr4QzvXZuLoPcXZvlMkq4+xOe4+5YF46SwVbfUe2nLsyNs5ZxfX5z39+8D7WERbQvq3GGKGxrrTza1/7Wg0VDxNh4Y07/LSvXTf65hxeP5eNa6xT8w5Jdw8y3YbCtj6QcYQbMbCukBgBShAw49le06x/ax5xNIdYSnbZZZd6hq6dG8i0+USpYG2by9ox3xrk+kcRYA5ZJ9zu7CHabCy5xLooOBDaN73pTQ/Zo+wVvoP5fDj3+5O9od8rzDnW0IVEQZx653/ggVKOPrqU/fabIz/XXjtHgB72sDl5npvcscdOXexyPzC7RGjdulJOPrmUtWtL2WKLUt7+9lKOOaaUN7+5lCc9ablxyfITgUQgEUgEVhEChHQ/7ZmWUc2niUYgCLuEf79DECKkE/aG3FmGyqORV+eo/DbtM+oiiI1LpDmkJdcvwhPi1NY3VJ77aOQJqI91nnbENYQXAZDr1ST5baI9bfEIQo+n78dp/iedYsbLmIwal34ctEU0u/4sVl/ffOW290+KTzwzNG6IrT5o71DbJpkjQ/dEXcZOn0YJvqPuGzXH+nkS60Mf2/U2tG5GzeV4zhiZR5Os2fnmyTTrf5K5EXtE4DjNGpyvrZN8Pw3ObXmj2jlJnUtyzxlnlHL//XNHW5wHuu22OQPGLbeU8sY3znl3zdg1u0SoBwrT9NMc3JwxLLM5iUAikAgkAonARkOAoM5qJCcP95pZyl200UDJihOBRCARGIPA6iFCOYyJQCKQCCQCiUAiMIgADbZgB9zTuPG0blsJWSKQCCQCicAwAkmEcmYkAolAIpAIJAKJQCKQCCQCicBmh0ASoc1uyLPDiUAikAgkAolAIpAIJAKJQCKQRCjnQCKQCCQCiUAikAgkAolAIpAIbHYIJBHa7IY8O5wIJAKJQCKw3Ag4s3P77bfXELy77rprzQ0zK9cstE10qy984Qs1JLNQ3xGCe1YwmqV2/OQnPynXXXddDTcth89quIzvd7/73Rq4I0KmC1UvD1MbZn6Svqym/gvlbs0LPb/vvvvWEN0rdYlIKAS80Poi40luPEv7zkrhMG09SYQmQEzWZImqhDOMy4tNfHnJs0w8l1wI4tuL5S4EaX8JyWpiSvAmOZeJ6nriE59Y9t9///rSXLduXf38UY96VI0jr+64JLqTQ0E4xz5U5K233rrhWZGCxPQXl19oSrkDxKXXfuVqg1wRwr1aOJLp3SK0YSlFVm6J9Fz6stdee9Uf4T6HcHCf2PjPfe5z64usDSHrZSt3hxwBQoU+8pGPrLkN5IJok/RNMAR5SyKQCCQCi0bAPijHivDSbQ6fRRc8UIB9nPD6lre8peZZkUNlY1+RCNR+vjHbBpv3v//9Zeutt64Co3eUvE/ekXk9FAEyw5FHHlkTmo7KDbXUuLVJY+Umkk9IziLywCSX58kzkuxK6ilP0qGHHlpzLMlbNM21Mfo/Tfvae+W92mabbWoOK7IYOUguK7mf5DCTzNXn5DF5pHwvWe04wjSqDHnM7rrrrlq9iJFIMrIceMnRNAv7zkKxXKnnkghNiLRFbBPyEj3nnHMq0TCZJcyKbM0ShRH2aUB8Lza+TNRPe9rTKsGQ/EoCLZvAVVddVRcKcnP22WdXMuSSkE1yMPchQieeeGLNUOxeiboiIZfNBYGR5C0WkKRqXiannHJKzR5tMUjkpQ6J/WRvvvLKK+tmJLmXyEKEAS+l008/vUgGhmhpgxelNshyLcGXJF3Ii6RxNmQbm/bos+RnytJuz2677ba1TC+6s846q3z0ox+ti1+SPYRLcsMVSe414djmbYlAIrB5IGD/sk9JVDhJ3p/FokIz6/1gr9zYAgmt+uGHH17b4x20MdtmHAjVEm9OKxQvdkxW4/ORJPdVr3rViuDVzxXvc9EIkdZpFAiUwhLzUoZab7/3e79XjjnmmKn7sNL9X8wcQYTIQJKvUohTuiA6kuRaf2S5Zz/72VVmIttRPEuSS9aS2Lm/RpUhAbCkwcq2n5E3JYelTEBcyXO+39j7zmKwXKlnkwhNiHQsRNmOkRibN2uLDNQmmkkZL1YvGFmssXikKSaiTQFp8X8QBRmOEQSEBXGRwdrk/Y3f+I3aspZURVnIFzJy8cUX18zekWX73HPPrUSDBlLbkBfWKkRrp512quWpV4hVWb2jXoQOsTnkkEPqyymICisY65Gs177X9hYHBMdid9kkkSiky4JG4mx6LEE2QZoQ95xwwglVI9Rmu55wCPK2RCARSAQGEbAv2fvsM5RO9jQCAiHj7rvvrtbtEBBoUO3BhPE77rijCh80q1xIPO/ZcOuhAKNUouCiceXqQ+Pqc8lKey2uuuz/9m9a4e985zuVeBCGvA9cstRTNPnf94iZ9kVyV/3w/J133lkTY8b99m71a7/9U/Z67x19US+vAFZ57Ru64EIJ5l2z++67174jIkNt8/yoMrVb27yHKNe+973vlZ133nmDgBz9MibGQF/dr5+E6EhgKs+RtvAQUA7h+5vf/GZ9h3CdMg606NrJ28LfFIbeI3B3//9j735gbbvqOoGvwWrGmclMRAbl3xDskwiRQaSihTZNW8AE2kJDqnHSGKWRoQIJUUzbqBnCgC3jKK2D0BZTEMtESwulRVoLFcaCbQ2+2ih/rIUJ2g4dg6TGDlHTkMlnX7+P9ZZ7n7PPvefcd957ayc3995z9l5/fuu31v5+f7/f+i1tMD7+1g71GSuyeuCBBwZdaMdP+dqgTZF7+luPnfe5NmsTHUEC6nOZog/L2tKOMz2kez73NwCrHy6GzvrA2DxrzL1XvZ+971s9JJ+p/i5r35isWl3xPmfwlJKd/MwP4V9kQObGdUyfx4jQJZdcMuiLMvTV2JOz5/W/Pmx4rP8hzmP62c4/OMh8MnbwFb0yz8y76Kf6xmRgPLTrT//0Twf9Y8x1b/pu3HzWHvBbEyF6xggt9JO35ud//ueH/sJGjMYXX3zxgNUQXN6bF7zgBf9s6k6VAcMp2/rSpsrvRGi1F2UnQjPl1RIhzBthEBKG3dcL5BgRsohYLCwiubykeZm8VBEN8bNeYueee+5hp5xT9Pe85z3lhhtuGNziPD9nn3328IJgVfBjQTLJfK89uceiyXtUvxzvuuuuYWJajEJSxogQj9PLXvayoT0pY4oIsVr84i/+4jCZeZd4nPRNvKwJq43xZs0Ueb+tS6BLoEtgqQSAGCG4DD+A7ctf/vLB2PK0pz1tWIeE55x00kmDoYeXGshjkOGttlZZMwFda5wfBMZahmQAGMD6L//yLw8Aylr28MMPD+TEvodEBmgkA5nQO55/Bq2XvvSlQ70swAxR9gsIkWMwUqf2CokWnszoxGskVMbnyM1LXvKS8t73vnfoA+CEsAD5wJI28dRrh3Va2LI13bOAWAxftfACbhnKhEYjAj/5kz/5z9oGlGnPVJneVwCY/uqrEJ+PfOQjhZHQGv+Wt7xlMJ498sgjgyFQOxkMGc7IFIFUh2e15eSTTy733HNPufHGG4f2e9chPWR47bXXDh4EY6rvZKE89RhPRj4k4oILLhjen4Dzm970pmGcgVfRGOTxzne+cyBLxg+AZeBDJI21d1PCx+ux8x1jIyu+tnifCYfPhQgob1FbPKf99Thr29133z18TmbGSmSHdtGNEAFy1ZczzzxzkBnj55vf/OaBBNZ6aNzhC5+P9Xc3sgL2kWbjw5Px+c9/fogQMa+e+9znHpof8MA73vGOYd6YU3U/jTlDbusRQoSE6JsX8AKZGgs6IPwuHqep/p966qmj+ml86/ln/jAoGFNGjuidqJhaP+G4d73rXf9MX2AqbeWtEdljvjM0GINXv/rVg87YzkC/6lD/mgjV80/7jKGfmvDQW3Pb/F929lddhjWC3ouuMcaJTFJnJ0JLXxuH3bC9ROjP/7yUa64p5W//tpRTTinlqU8t5dZbjXAp55+/89k+XjUB8DK75ZZbhj04JjJrSX2FCFmgLQIWZBMtYXH1vTw6FlikxEuTN6glDBYZliAT2gvIwuMl5sXBBYvMeHH4jpcH6RkjNqk37bNJ9ZOf/OQwKdv7ERtuWy84izTCh+xNESFl8zTpoxeHia19FgxysEADExb1/QhJ2UfV6FV1CXQJHGEJePEL0wU8AQREgUGIxxqZ4C0BeK2Vn/jEJwYjFuA1FrYD1ACogAnwDdgjBdZmFlxrmXWtNn4BbYCI+uyh4LWIl8Pn1kYkDUiytjJaAdLANks+wAk4MpTV4UO539oPmFpfWZb1DyA844wzhrYgCsCefiEZ8dTXw0JGddkJjWvbRo4XXnjhwjK9L4BcsvFOAO6AS20Qmu15XgxyRGwY5rwzWcF5s+q2pD+MboiSdiUUPGA0Bru8f3Jv5GNskWGAVf3k7z1ojMjC2NnXW+uFPtCFhH7XY+cd5RkkxQ8S532vnoz7nLZ4H9O9dpx5HukFQyVC530plKn2MIrmUC89RI603dhGXtFDY0yXpvq7G1mZQ7Wu1OOFuCOg2kxOSBjZIEttP5HmsTkGc5AvwkWmdB+JqpMoTPXfPa3O23ss8UY7/8xl/UCw6JYyW/1897vfPczJVn68SMaIUQQ+01d6iADRT+uHrRI+qwnMGBHST/OMfEQLRYfMEUTLvF6WLKQtQ5sZgeDP2267bdBjc41R54gSoTvuOByr83J98pOlfPzjpbzmNaXsY/KIua+l7SVCBw+Wwl38yCOlfPCDpciUct99O/0655xSTjttbh/Xcl9NAFhyeDoQCQuviTblEYonBWEyedp46HrPTR1qVjfaInfeeecNL0kLBitmSBHFNwm4hIWhIUzaYjKaYHWo2xgRSphfiJDJyNvlcxZQn7Metou/F1zb3pZMsXAJ1wNOvNxcrEasWa07eS2D1AvpEugSOC4lUL/4GYdawCsUZi4RYuUFmABQ1ukAZmsXAhOCtYhk1GttvUcowN3aDIQzNAFZ1nFrO0A1RoSsoYAULwvgzFPgM9fcPUhTRCj7l9I23hIhc4v2NZFJZCp0h7yBeuu6d0e7DzQyzOd1W3i19JnhjcGt/g6QDZAmm3avSE2EAGFyVMd99903jBvSQK6s+CEQGb+0iV54T9Z7V1pZjU2qOW0Bunl/2nFGNBhBtVfd3t8/8RM/cRiOqGXm/dsSoVoPeRKn+pt9RavIKmMSmdTyMD9iTMheX4Ccp6Xtp+em9ghJNMUAwOuCVOtfjQum+h+CUuvn1Hi1n7d6mHEdkx9DA9IDu8EyMA8jOAJSE+JWN1oihMAwAPBOMVjUJIiHDalblkVvqowW06kHyTyiRIgD4zOf+QZW99f73lfKr/5qKf/m32zl+2l7iRBxIUFvfGMpr3yllGw7bPIf/7GUK68s5UlP2leBtqFxXJQ8Oax+3Pcsc61S1nuEPO9CLuprkYcl98XaaNGMa9/iIiSCJYQ1zuQSc52QiOzvMfFYPLii2/b5X3iIdJY1iZGgwSLDEoJwmazJ5jPHI9Q+w5qqvTxZ3NM333zz4F7vV5dAl0CXwDok4MXPCwGgsE7vhQgBPSy01lt7UgAglltrr58xIpQ12rpmPQaWxP7z9owRIcAf2bDWsujmnkVEiHeBV8Nann0ZrPGALou3sLFk+uJJsWbXwHIuEQLIY0Wvy6wjH2oiZB8F2esDDwCSlgRAZOA575kaPNdtYWgTEmfDt2Q/2buEvIh0GCNCrOpI0xi452ng1TJW3ochllNEKB6heuy8s7zHPKNNgD5PSJ3VLu/CRW1RhufbcUaEYAihTfooYqQFw8LFtI2sjXm8GjwbtX4Hi0z1dzeyWkSEyIGM4R7gnu7Tc+1r+7mICGUfs/BDUSfmVX1N9d84tTrPQEAm7fxD0mvDAszU6qdnGalb+SHh5g8dop90QX/ocZJUKZ9O1IbwmgjRG7rvOfPDPjb4x7jDV/ohEojBGMEzF8ilTkgxVQYPIh2EQe1j0n5ETUhwTYSe/vSnD1E5Io32JRrnoYe+gdXf/nahQjteoC9+cceJce6561jy11rG9hIhJOjNby7lvPNK+df/upR3vWtHiA8/XMqnPsW1UMpjHrNWYSwqrCVCJq0XU0IlQiiUMZUsQRkmt5jYEKI5RGiHUO8kM6DMJpINpklQwOJkkiEsKdeEcz9Lkxj5OmbcBkaLqcmfZ1pvjokjxI3VipXH/a6p9tafiwvntmflsb/IguJl6cUvTCVeqH0bvF5Rl0CXwDErAaSDhz5ZOVlEeW6seYxDgIl1EEkCOKzBvDs8CMJ3eQwABGsow5LfgLx1XFmswtZ5lnAWcsACMEK46ktoFtBrzwYwA4DZaM/7A9QDOcCPtVV5QpmBIKAbGARYeeR9h4gxYvH6uF8IGg88r7+wKqFSQvCss9ZbZMH+Emut+gFo7wjgMBfQBiwhK3kHAbRt27Tr4MGDh5VpL1Sdfcr7AkHUTnISQih0DxEje9ESQp0ARPtZeUZ8pj4yFVJkvBAooBCYJyfPCLHKHil7e4BOVnl7rHgR9EFkhf1NPlen/iOu3lXey8YViBWGB/yy7iNOxt2z6maYExruMzpUj52y6QywqV7A9IUvfOHg9Qro9R5d1hay1f56nI2T+rWNl894kEsbJYFgkCVdEg3y+7//+wPxMBYs/9FDxkX6uKi/q8oKqSFHbRPyiKTy2MEB2o7wwB+iR4RD2o/j/V7307sfIafbcIb+kJfnzUtYxtjY+5ww1Ho+TfWfTKV+r3WeTMyjegyFydkXp04RNdoHH7X6iYxYI8bkZ73IPkNlGwfluBCjxz/+8cN+s5og10QoJBUxMUe0UYIsY2efID03Z5ExBmtpts0V84tn2zVVBgxq/tAnYXqM8fE41UQI9nKPdWLjBuhHHy3l4otLOfvsHaz+v/5XKV/5SikXXFDKl79cikivfcbuc15820uErr9+h0nyHJxwQiknnrjjDRIu9/3fX8pZZ83p39ruSaY2oXAWJIuqiepFw5pjY6ysLhaFKSLkOaTEIhKX8lwilDKxffWIJbZ4W0BNvDqlt07HisDtaqJacC3mFlULgReAcsSt10SrDqVLim+LbxujXYfGqcuLB7FCvrxIZWipY+Pdo61ABRlaWPvVJdAl0CWwrRIAsFvr7LK2igKYa33NvdZlVnaAqM6Y1YJCm+yBS14jpIxl21oO3CjL+4h1GFBnhLrzzjsHz0htrV6lT22ZdXviEQIygcC23QCw91MbAbFMfvrQerKWPTP2vfcNAJj657RlbOyUA6Qao91a0xeNs9B5ERmtN6QdezIhU97KsXbspr+pY+rZZbrSRrmsos+pm1FC8pE66Ug7ntGJtv9j+jl3/rX6uUgG6m+9Kfo+NV+nkiXM0WN6CquRx1gq7baM6Cc9b72/SZ/NuLJXHZ7T9kP3XHVVKV/72jew+j/8w86eoX//70s588ydny27tpcIbZGgTFSkgeVQKALrB8sgy5YXDqIh/SoLHbaPZCA7LpYYish68v73v/9QbneLmXALVgB7flIu6xhS1R4sF8LkpZd9QMpnlWIN4qZGkurLJGEpYEHxN4uBl6OXpfabaCYeK5qNj1y+rEv64AVq8iNA/mddZYFhiYkcWCNZNcRjs1oIqWA9Myn1jUeJZwpBYlliHWXZtPDXL+ctGurelC6BLoEuga2TgD0MLMV+hEl5H7Cy8zrlDLo02r5TRizvI1boTVyIEM8N49ZuCcIm2nW0lAmwwwQiSRhTVzmb52jp46J2wiO8IwyqvEMMyMfKhQgJB+VVW9UQIKMvsgtv7XZe0S3eV7hwG84vOxrGtROho2GU/qmNY1aIVSwgsWysmqhAvUIy2hz/c0TH8sJCalILBdjt5J5TV7+nS6BLoEvgWJSAtZuximHJPiFAkkGO8Wu/jUoIkAygPC4MfdIK93V9Na372Mc+NpAAxkX7cY63SwiYUEhhckI491uHNylvRnGGYB4jhGY/z0y0LkiuxfB8JOrfpFw3WXYnQpuUbi+7S6BLoEugS6BLoEugS6BLoEugS2ArJdCJ0FYOS29Ul0CXQJdAl0CXQJdAl0CXQJdAl8AmJdCJ0Cal28vuEugS6BLoEugS6BLoEugS6BLoEthKCXQitJXD0hvVJdAl0CXQJdAlsP8SsM/AHgcJGqT5bdOE73+LFtdoH6pzVB588MFhv9JU5r0j2W57vMjTXlupy4+HSwIlyZW+7du+bUg1vY5rnWOdspzjdOaZZx7a5yZb3he+8IUhEZZ04ZJLzbnmjPFUnXPK7/dsTgKdCG1Otr3kLoEugS6BLoF9kIDjBZzR45wPG/nrLFwOGXRuTVJN70NzNlKFc4D00ZEHMnGu+0KApAuXteqLX/zikAVUxlHn7mzzBVxKJAG8XnHFFYeOpthNm2sZ7Ob5qWeAZOdYAdV+H0vJAZxZI0OabLYyFeZyhIbDhR08L7vsOq6MtUN364Ped1O2smSxNRb1mCBCjjmR2lzWXOnq51xzxniqzjnl93s2J4FOhDYn215yl0CXQJdAl8A+ScBhzQ49/PCHP3zIAs0q7UgC2ZuOBQDq/CBgmpV93Rcy4bwRZIuVXGpuxyxsOxEiB+m8Hf+wVyJUy2DdZEVaZcdVHAt6WOse8igV+Hd8x3ccZoDIkR8OLF2nDuUMq3XIcaosx5LI6LcKESKTOWO8zvavew04XsvrROh4Hfne7y6BLoEugWNIAizEzkSTVhohAmQdYg3cPuc5zzl05k1CX6SYfdaznjWctcNSy6OAYPjceWoOrf7rv/7rwTviLLiQD/c6E80hqLwzzgxxRICjDHK4aH1kAHLhfue2AYueG6urHQrtlApXfULUnEki/Euq6qc85SnloYceGurVVuULYXPSvQsIlaJY2575zGcO4WLa9xd/8RfDd/ksdarDmUCAOtmpm9fp4osvHsqXKltfcy6K/+s+1aQhsuSd48XSzqlntTeyczyD+3mlHDhOlp5VVw4DP/HEE4f7hcI56PvJT37yMM5jREh/F8ko8uUBU677IwMHxbrIOsdNuN/f7jemvtNmz9X6QEZj+vSOd7xjkC/PpOc953llGhd69z3f8z3lsY997GEeo4xbPQbG8P777x/0ieflu7/7u4exmRrfjDN95j0lOzqkD4wF2m+8lOOzlO8+MjQu0nxra6uXdEtad54TZaS9wiudv8hTFCJUzyfnYSHcvDv67G966Xl6n3GJ/D2rz3fffXdxVlZLhBCyBx54oPzlX/7loXmt3+RGX9RhnOvQSXqj7+edd94g8/SxJUIpo9a51Kfv5GYseFDHxnhOndrajgVZ03eXOWBcojfKHFufMsbG1/xY9biUY+iVMLsrnQjNFlW/sUugS6BLoEtgGyUAfDg88ElPelJ55zvfORwwjcgAnwCaA0Z5C4AXHg+x/z53mKVQOiAS+HV4NjD0wz/8wwOgAU5f/OIXD4cTsvYCO4Dsa1/72uFASAdnqw9Acy6Kvx0YLeQG+ANCnBnjcOlf+IVfGMKEnvjEJx5Wl30tTpKvyQQyoJ5TTz11KOOP//iPh3t8du6555aXvexl5bLLLiu/93u/N5Tp8vdv/dZvDUApbXS4N0IEoCGE+gWEX3fddcPB2IC4K0TI3z/zMz8z/O+MIOTvR37kRwYvGyJHdn/wB38w1FX3qd73AsSSJSDrsPGPfvSjA+gGXO+4447Dnj3//POHA2Lf8IY3FCGMgLSzZcgkffzN3/zNYbwQstNPP304mPySSy4Z2qLv6h4jQsDyIhmRyatf/eqhPzxtyvOZi14AuED8W9/61oFgXnjhhUN5P/RDPzSMM117/vOfP3gOan1wPpAwqVqf9Mf5MsZG2XTBwel05F3vetdw5svznve8wQPxS7/0S4fC+wBfunfOOecMBPp3fud3Bj2334icHERKLrwuH//4xyfHV5/MgQ8CE2pjAAAgAElEQVR+8IPDc6kfUPaZOt7znvcMZIQM/uiP/mj4DDFjWOBtpQc/+qM/ephefvrTnx7mhz4xRDjw/U1vetOw50a7hMYpjx5ruzmT+aQNSA2v48tf/vLBIGE8yK8eF+UJVXPovPE259xbEyFzlX4jOw56N1eNET2mK+amuWEcau8UvXGoLZl/4AMfGEjf2972tnLw4MFDHiEHxnu21rkXvvCFw3NIl7Y7gP7SSy8dDC/aUo+xc5Lqg1Wn6iTzdiwQ8xtuuGHQef3RRucSIW433XTTYfLUZ/399V//9UGm+mGsjWG/Fktge4nQn/95KddcU8rf/m0pp5xSyoEDpVx7bSmPPFLKBReUcuqpfWy7BLoEugS6BLoEBkspIAZ4Ayx+IzT33HPPcOgokIcI+R/QAiaBKYQFOAM4eD+AKCAMIPIbyAE2PQtsAqw2UXsOMAV4Dhw4MIBkYBhgB/re/e53D+CId0VYnh+AntcGwEQ2UtdYCBYLPCDNQv7jP/7jwwir23PAt89q8A/Iq1+/WLOBeH1iYfbjf33QTpZ6MiCTGiTVYT0JjbvooosG8pG6AEbtb/tUg9KERLXtnHrWWL3uda8b2v7Upz51kGn97C233DKAOwBQ2/1oN4DMa4TATIXGLZIRAsTrRSfsIUNCrrzyykPha/EQCUWkC+TLs0WGl19+efnpn/7p4bkxfUAA9KMeY/JFQhFKZDkHiQLQCDi9pQvIaQ6o5RFAZBFJ3g6EEYFFGIUu2ptD526//fahTVPji5hpP72xj0coG4JtTBBOZfAUkYdxoKd1aGR0gz5oQ62XSDtCC3ybE/RcGTwWZGDe8JiMzSceGv0me6TMvpx2XAB6Y4zM8OyOhZblIFHEnQz1k/4zXOi357/v+75vkGtLSnjR6K/+C6Ola+SV0Dh60OocgoxkeI4sPIsYm2NjY1wv0XX7UycSZ80YGwt9RsDde/LJJw9tND/H5MlzrK90hMElHup9fUXccUcpt95ayt/8TSnnn1/KLbfs4HbXE55QykUXlfIv/sW+NmlZZdtLhA4eLIVLkAA/8IFS/tW/KuV5zyvliU8s5YYbSrniilK++ZuX9W8t3+82i8haKt+CQrY1i5AX/L333jsAGqetHwtXZM065GXpBbKNl5cD8MX6S/bA4vF+eXkKwRDKUGchOt7lsh/9Z/0HYgFqllrWccAHsBAqAsgBIIAr0AioCTUJUAY0eFECwIGOEIuWLMR7AlTV5IE1l0VYGYAq6/jYPpuWKEzJx/xC7nhfeA14DFqSkH0xNRFiPW73oszZQzNGhLJHKM8DfkDgor1DU0Ro6tla1mNEqN77AwACqkAzqz2vn3IB6bE9QlNEaExGxqHd42EdRrh4vzyjb5JI0KkkkxjTh5Dd6FPK/sM//MOBmGoz8uHSJ55LP7wdP/ZjP3bIO+h9QJeFfNJn5BXI5c2sdWvZ+Epo0OpiPgvZre9hRBgjQtqNkNV6iRzmXnqYcUBIQoRCSMy7ej61IWhje2zauTi1x4aXzHcy1JFRPFGIFbLJQ8kAoC256rKE6L3yla8cxhuhCxFigGh1ribv7fowNsZTRCh1Mnr8yq/8ShkbCx4sZA250yfvlqn1CVblKbKekYNxqhPH7MdaPDgwPvOZnarOOqsU4br/4T+U8t/+WynnnVfKf/yP+9KMVSrZXiKkF0jQG99YyitfWQqWyUv0jGeU8id/Usrb3lbKt3zLKn3d9b2U63d/93cH16SJY/E9ni6LsdAPlggLygte8II9dd8iY5Hca+wqK42FVogBV7EFjFWGVexovdYta7qrTHsF1nkhQkACK7qXiz0U23ptKhNU+st6z/JGr1khvXBZ5fq1fxLg1QF+AAlgTAiPdcF4JGwNmGEJ51UBKHly6K51BBDxE+AqDIclm8VdSFDm0c033zxYvK+55pohpMs4swgDgrwuLOMssUiZ9Q1pAEh4hughHUl4VOpSNqt6DVj0hydEeUJjbrvttgHc1GRtkbdDOJo28KKwUCNoQOZv//ZvD/1WnzUhnoeWBLTJElKXMpDNtk/0P9cUEZp6lveNdwVo470jc1611utl35D3jxTUxpVXLoRvVSJEtgC7cfQ+zxzOHo94uOJJESLp/fJrv/Zrgw4hpoxUQpXG9EGWtNp7V8uXR0ZYmDLsORGmCFjzTPHQ8AwkUxndRcgRJOMVct4SIeBX+6bGN/1AznmryM2+F3L0zqSfQLmxJQOhgGNEKF6wWi9rgkuv9IG+mB/xWKl3bD55h9RJCXh/2nFB0OJxEgYpTE+oaJ01DrkUNmcO81am7UiMeegz5JTexsNqTGoiJNU3MoKQfv7znz/ULvucWp3j7eU94xU6++yzh5A0MjVOftdjzKA5RYRSJ2+e+T02Frxz+kpPkWJkkpzH5EmvrUc8Y9Ye+EifyWHf0so/9FApr3mNeNtSrryylCc9qZT/839K+dVf3cHzM9OR79/bo5TtJUJIkHhdDPLf/ttSTjyxlK9/fcetduaZpbzkJfsppyHcIFbF440IEXSsRV78eyFCNh57QZj0e41dzQvXS9PC54XqZXG0j8+6ZO3lwJLp5bnOrD2ZeKxSXgTAwTYToU1mguIFYLFXB6BmjXB1IrR/yzNQANAgDICdBAgIAzAKgBkjYMsP0AJI0V3rGGsxMo888XIILQGYAHJ7GjzDQg9I2KMjRMnaBfjzXvCIqks4EwCkfvcAIYw9ygcezzrrrIHo2Fvg8kzq4tkAhPRBmVlvzVt1AkuAHOBNr4BUgM+8Q9g8y2KMBAK09kEIN7IWCsMiDwDSszzo9ptoG8NW9gipM/tPzjjjjMH7AFjzeiCV6vIO1HfEre2TfTMJ8XOf9llzrA+Apb1KU88KH9N2ZATAB46FL5ERmWgzuSqPVwbx0EdkD7EUImQPE1mo46STThpkiOAa0ykZJSECoEimyMiNN944AE1Wd/LXHuFa3lvagHAA4f4GsBGMMX2gF7U+aQ9dIjt7jvQBOUUi7H/hVRcepz/IQ4glQmwN1yd/W2uMB4+NUDEGQOQl8lo0vvZn0Q97dMwZe8DotXLoBPDvnUznAGpj510tPBRx4+nWJ2td9JI3SDSAcDkeLs/on/J5RfUR2UOu6HE9n9xvDJFRBNccIQP9cWVc9Ne4IIjG5c477xw8cuat+ezKXipjgvwbJ7hAWCeyyphBzvpPdrnsJbRu0HNtRaYYChAaZSBG5J79RdE5uglvuM+ePbLhfWZsaccYMTQ/FtVpnYrBph4L/UWY6Zk5R84IDb1p5WlM6CbPmPp4v60D5i6DBz3dOBl69NFSLr64FOPy8MOlfOpTpVx2WSnvf38p//APpfxTmO/+vR3m1bS9ROj663e8Ps99biknnABZlPKe9+yExiFHj3nMvB6u6a6WCCWLSDKtqKbOUNNmtUkWHwrJtQzsmsT+B6AsSCaTiSzUy+U+VkYgM9mA6owt2mADphd1MhyZTCZy7lcOS6R7PZsXNguHxVbdi9qd+ljELFZeAABEm8mGFdwipiwbFlmXLJLqScYWL3kLmBeQRQwQ0NdkAZoryzYrjQ3AFkt1WzCUm2w0gAAZqScZcRbJsFWXNgPSVEaaZJNRf7Ie1WNK7sJ3Wvl48YkBt0AlY80UEVq1LcYMwPASqA+0q7Mg0T8ATbvbLEbGKrqnbhmr6IxyhRcY7xAhliz9Vl6s0Bl3Y1DHZbcyrjPl+E7Yi/pcxo1FO7pLTplLtczaLEfJsGQMgA7zyEtd+7WTDMT+u89lfIyF+ZNMSe4zJrIytePuGW0SZgVAIkD03ovRBcy0a0D0zvcZa39nLdEen2tzO5fE0kcm9RzOerHuVL9rWjaPWDFANdlMeZ3HvDBjjTUnzA1j02ZGQ3xavc4Y1YDD+kuHzbPaA5P6lMMSDsiYK7mybqtjNwBGnZ6rn43lemw+LmtnLZ9V7m3lOvZsPtMu8848nRo7c53MvLvGxmYVpVNWbS0faxtd8eMdV/9d17NIrnPaY6y0Y2xc6KB3JP2xRi2y7i9rR8qq9yFpHzkuknk79tasRXqZ8rSH3KL3U/OplVE7Lr5P3/Tf1c6Jer74PvPTmGlP22f3WCeU5/fU/HTflM4p23ft+rBozJfVucpYjMmTnLTJu9Oa5f2FyL3+9a8/RLDn6OSu77nqqlK+9rWdrS22LNjP/4Y3lCIT45YmbtheIrTrUdjMgzURYjmhWCwprGYsG1yhGDfrI0sbUO8eVgwXi4p7hTgASBg9YCwmFcFgEfK9lwCXvzAPwOoHf/AHh2dZ/QBM1kpuWWCUpYB1Bghl1WD5YgVltaH08dxYIFgPPCsURNu4TG3CU/9Uuy1g6maJMOGykTDWQtZNZbPoyLzEWqJeljUTkMVJP8gJWGSdAXJrIkQWrDJzZantrErqRvgATkRQ/Lz+ARNkwIoHlHIfay+goS3ZrNzKcCrNZDIgWfB+6qd+qsiSY4Els7vuumuwGrFgGTOWVO1gXWrH1Hgbo1o+vFjCLZVFVyzUiEXCUlrv26ptYU0KEdIu+mFMWOwALv1hMXIfSyvLlxAE37Mgu4dM6QpiTa+QNBZmusPiFiLkc3sz3E8+9CbjTi5TXkSZjISGsLAJOzJ/EBftQRBZ5BDZZBOyuCu3lhn5szgjOsaXPihHG4WB1EQIuEJazCV1snwaKzqI7JAXIm1OC58CtlgJWanNzdqqNkWE9MPY0lV6aA0wl+gt6y6LXUI7zEt6QbYf+tCHDlm/6VWtK/rIsq7d1glEyW/9Q1Y7EdrMur8fpVpH6AevzxhR2o829Dq6BLoEjj0JeGfJWglfyuJ3RC5eIj//8l8ekernVNqJ0BwpFR6+b4TGAUBAIwDCQzKWuQYjRzKANqBFnCkSAvgnxE7VAFMArzAALnggEujllgcqkwEFCOJJEfvNahAQmrSTSABLPXAN+AK5udowJm1IZpg61rxuN8IHsAF/LFJpK4uG8AF7cRAyJAAZ0lYkByAWWsK6LkSEOzqbx5Uj5AAoJD/hC6vIUt0ysyCByUoDkCM/AHvC5OpNmKw1vpMGVJ/HZDgV2tXGuysXKeVuBl4tMIiBGHWhKMC1cW/H1P8JGYl8EGHx5mJ6ESGgGGHjRav1ImO4aluEI9ABQB4RSegOuRkn44JsazOSSIasR+KRkQBxxnQWUEN06SWSQJaAd3TK/9oOlCtvbNzHLNr6Tz+QUsSrnmPc+kI5Io/ojDCMRTKrN3dHd5Eq8yrhanX4mj7QRf1v56P7ojtCnIyx9tRWW202dvncM8bJb4RWuxEWRM0mWmOB2CFI2fjMQMCjSfaIqPEAjOu5pG3ZuE33hXIpR5x6v7oEugS6BLoEugS6BHYngU6EZsqtBmlAoFhQITTATk7jRihq8BYwy7LOugtIsgYLjwJyAMExIgSwuQ/AYk3nTWFJBrhZvYEmlwQOSIgQumV7NZYRobF2i5l1aU8driXMKPe3oLDeR8Vb5JwAbXQlz39NhJIFaK4s67qVGfIzRoTSFlb93CcccUyGU5lV2n1I0QNEkJW+9dq0YW0htyFCtXyUDRBzZdtgbZPoHCJUkz3lTbUlbQ8RqsE0Txr9SqiiFLB01GZb8diIO+KNAIhx1k51pW5l0Sl6KWxLeBsCjoiPjftY9rtWVnOIED2ZI7N6LooR3y0Riv63hCfLxhgRqudMdJ3XK5/n2fSfx1VcOAJsXHiXrRntnsRseBb/bc2h8wwO/eoS6BLoEugS6BLoEtidBDoRmim3GqQ5+I3LUbgTMCnkKGcZjBEK2VMATJsOhcvkROdYxAFqG0FZ35UFqAuvEmZkkyRw5H/eDGQCERJGBYAK9WFJRqiUAxwJYxNLXGfyUS6LvXCxbLq1ZweQnSJwQpP0G+njiRFmpp/67nc8G8kCh/TU4I1FnvfMRkBWbvuYhNcBfjxpNmYKS1pFlsBim5UGOLdptPUIjREhxHJMhtRgLDZ3iggZq5xNoF6Xfvjh5WjHVFt4Vmr5ILjc1jxcQu7icVjmEWqJ0FRbEJKkL02yhIBpHgUhcDaO01leRl7EHKQnnAvIphvGka4LG2uJEAJuPHgEXbxJPIntuNPpNjNW2qJeoW88JpEPvRNiRjY8qvQUoeYFmSOzlgjlrAhGDGQzJ5Pz0NJNMjRfasNE7Tla5BHKGTVtsgREJ7ouBNBGZySOp40szFPeyaQMdj/doVfm21hyFqSO16vOijRzCeu3dQl0CXQJdAl0CXQJNBLoRGiGSgBNQoNkprFnQTgXEgB8+yyZXYA3gAsY5LkAEgFRZAZYFJ5kYx6rOc8EggToyRrkHmArFnreGGTH3gwkijfI/g7tsPcBaPO9TCuIFSs+kiNxAGKCELkvF0APQAmPsh/GXiXeHG20H2Gs3coGElmnlQmoSoAgpAoBBN7t1QHaeB1yIJ3+y6DiewAZgQK4kQOhVUKheBuAczHxnpsrS/uPkkKVHGWQEb6kDnXZL8WzwVtGbsmYIttKQDwS1sqQLMnXIXchNmSHvJCbvVpCAXlKkk2G/MiCBV9YnPEV5qTOdky1ScgYwlHLh5cQyRU6hXCoW7na629hdsnstGpbyFdopr0v2mZPEL0BpgFz7VAv+WszrxgCI/RKKlf7ZJAObQfSyQE5ohPkbB8OIK8cXgr9sB+LDOhjPe7mQ5sZi3xzHoKwRV4OcwiJ4WEibxmOzAn7z+gaImsO1DJDsugTopZsVkiE5A7IEw8s0mf8ESokUB+EkiL7ZCAkjWHBeJL9KaecMnhwhfohJoihszyE0PkuF88tfaYD5M3zw8tJJvrG+EBu5oMQPPMwumc8eHN9b65ppzVBcgvErNaVGDUYPRgT9C/ZsWYsYf2WLoEugS6BLoEugS6BEQl0IrRLtUgGE7H8wA3wOrVhGcFhJX/FK14xWIEBKoCPZToZuwAdFvz6fJ14KDQRQOXVsbEagEIg7MvgneKxsRFuWUaWOiMOYtOeIzEmCs/on34iPHU/l2WoUd5UVhPfZd/IKrJMG3lN0qY6K82y4QROp2RI3ggCoDn3msqelLFrx7Qtt85elT7tdsP0soxHqbvOfDTmPYy+tR6cuTIZG3dto6vS3iZFcF2eviOCiEvO6opseFq0xTi3bZsjs+jwmO7m/J/ae7pKP907pw0pcywbku/mZgqyJw/hr1Psrtrefn+XwJGWwNTB0f2g5iM9Mrur/2g5CFzvtJUBiwFMNIKfnmxmd+N+rDzVidCGRxLhYH1mvWXpddmPwWMh9C2pIOc0gzUa6GK1NnFZvJEg5e/76cFzGryF90zJkLcKsZTUocty/QPHm4XQ8GxOvXSO97O6lkkdieKho588Y/36hgR4LJFDoYW8c1MHCbf3rVuGmzrAeE47N31w8KI25EDSuYBSW4W58njzniZ0NxlOeWUZTvZ61txUmzc9Tpsuf44+rOOeueOa8czBuMjFXq69ym/RXJCdUwSMA5cZlXjkhStvy7XpNWpb+rlN7ehEaB9GAwgUAgcEyvBmw7cQtlWt0CavTGAs6jxAgKXwng7c5w9il+F8We3nnRZ/yRaQUWGjwurod792JMBjJPucfXbdG/TPtQLwkU1QuCwP89RBwvV96143N32A8bK5sMmDgxfV3R4qvKyd+T7JQpLpMZ8nXFYSmE0QoU2P06bLnyvfvd636rjWeyL3Mm7rkN/UXLA2COcWwi0b7zZem1yjtrG/29CmToS2YRR6G7oEugS6BLoEdi0B3jL70Bw5wGvO02CPnf1cOVhQ4fV9EtfkMFt7wewRS7guMNIeyix1u/2VvB4s1l/4wheG4wNi4LIXb6pededAXSGeSXSTw4HrA59zYLSyAUohne4TMmu/ICt9Dh21P9IF4Nn7aA+oiAF75lxtG1sBp35h0tL46/9Y39rDnO1ns1/Uc5KFSLgirJVMyY1cEU3t1FeREZ/97GeH357Tp2VECJglC1cOIE4IFoOWvavGI4dYk4/kQdraHhTNqJIMp2PjNNa+VlYiMGSf1Efh7vph76W+6pv2IOL2IE7pgfbbF1gf0Dwl27HDVeu66Lr/yShGVfI2JvZbOqqCfpgXgH+I/5gepl3ulUyJwcX5axlXe5Xphv2aZOC4iXhR6kPXnXVGD1oiVB+arfwc7Gqc2oOt7YOs5adt5GUvdORsj6o+6m97SLx2tnMhh/Paz20vqQPGGdvIyhwxburVNrJs503GiFz0hWzNe3+TmbljDtfX2Fi3OkV3henZG2oPsXLtF3Ugvbq0j6y0nw7rsyv7hh2zkvWELM1LZTCUk5UEW8auX4sl0IlQ15AugS6BLoEugaNWAknXLqmHMCuAFJASXiXJCVIAJLT38cw7Z0tCEclf7F9LiFZS20tYIfGMMmX88wOQSaAhmQgwinBJ4AFwjNVLsBLs8ObLjghEA8s5H04iHQlKePol3pC4RMi08CKJTIRQy9oIGAF4QJJ++twziFmIkLokD9FfCTXaNtYJNrRJWLUU7/ZLSByijdrTPgeUO/IB6JKwRvIScvA8wJyMjwCbpCg+UwZAZs8lcKweQFRSH8lAgLlkP4zctZ9HyPlYDpgFCoXIOSQZcJWkCCgmO20FyCXqAW7JX/IfSU6Ml/badyihEVkFuIcIRT8QS+PZtk8ZuSTekWHS+NAzIZgS60iKIxskD6R6tUWbxvQASc0REs9+9rOH8eEFB6bHZGvM61BDelPXJcELci4cjbcYUM5RG/TUflfyALbtSyZz5bV66FlJXshFZlt9dM999913aFzJTpIg4yeBDXlqPwIhCYx9y0gZ/dSnmghpB++SZ5BmRNl9EtDce++9g74A9AmH1I/ID4H7+Mc/Ptxva8Hzn//84VxDc9b4SJqjrYiNMUSqzGl9ylygZzFwhAidfPLJw57tHBtBjnSVjjlke0r/lUXu9AHhoNsyrSIrdDyEa2qsHZORC5nXZvPNPDeHjRe5m8MS/CBI5oL1hb7lcG4h/L6v1xPycx8doYcuf1vbrFP9mpbA9hKhu+4q5aabSvnSl0q58MJSHvvYUq64opTHPKaUn/3ZUg4c6OPaJdAl0CXQJdAlcJh3gfdgDGATU+2FAEqA36TBRx7ac9GAPCDFd3XKcqBS6BYrMAAEYAm5kXmyDfVSL2AKyAI1MjI6MBjJAh6BRnXkQGXAUMp4gA5wBb6AQfVce+21w94a3yNoNVAGTAEwABoxGWsjAhXvgTaxZgOZwLgfJAspa/vmHv0DRJGQ+hBuINcZaMK/gVjfAZP2ryKh/gc4tZ/nBXE8cODAIKspImRcJBPidUm/ZGAE+slX5kV7CoFrMuGlsP9TVs/rr79+AP72fyBBrPzanav1RE21D7B08TrwsiGR+q495I4Q2VuKsPlB/ljgtR1YbvUAEQf4kQrPhwg7lJtMxmSb8OAcNdDWZazpBgCMNKibt6TuE1JPdsLxkb5WD8nZ+CqLZwMRVYbjCzKuMucC3YgS0mCskQbjCbgbW/fUR2OQXY6fkDUTuQjJpV+eS/kMA9ruc6C91gvP0D3f8QDSa3PIvEVEIuda/5GjzIV6jrSHkkcXhBtrH50amzfR//SjrovXDNmI/uv31FjzIOaStMk64Dn90WblaG/67351I3iyqFobyFhW1nYcrSGyAY/JdC+hiiu/Xu64o5Rbb7XYlnL++YRx+P9V1tWVy97QA9tLhO6/v5QTTijl8stLOf10x6rzj5fy93+/I+Cf+7kNiaQX2yXQJdAl0CVwNEmgBrdziZB06sCEdPw8HQAQC3cuoGiMCAFtt99++wDMhBuFFACSPAVjRKgGTgFm9YHKAKXQGKAIWBVi5If3hDckZ2nxkAitQqiA1fqq6wCKxtpYg7WxNunL2HOs8Lw/c4lQTYzUE49VPFVA6hRhaPcIpZ08UUAguRvj+j7jBhSzhKub94ZVHcAEcuuwpZYITbWv9sjwAPCC8UTQFyRgSs+mQv6MlTAoMubBQNzizVhGhBaVSY94lMjAGPFKqCNnp9En5TvigNeH96Lu29SerJrs1kSlBtW1DvH0tEQo7eaxc6xC3Q9lziVC5E5eSJJ2OV7EZzxx6yBCKWOZ/ht33svW6FCfJZc5OTbWtefT+OQcPl4lRhHjhFDWRNB3OTJCaGK8YGNEb86YbXxdd6bgZz6zU80554jPPfz/007beBNWrWB7iZDY4IMHS7n00lLOPruUj32slFe/upT77ivl05/e8Q598zev2t9+f5dAl0CXQJfAMSaB3RAh4WdAIys7zwJwWm+gniJCSBOQDfzwbCBQwsxYbAHxMSLE6g708VIIcQNOWXWBa1ZeYUe+FybDiwH0A/H+Fw4DADr/Sx28Ewl/myJCvEtjbRS+lfT8PELq55niubH/ICFKbd8AbT+7IULazVui70J9WPJ5HoQijnlOpogQ0Ihoko0wKV6mhGIJi9MfgBFRAcqNAzLZes5aUjHVPmA0pFXZ2o58Zn9MDkSnN8aEFwChJccxTxePG/0gRzqXezy/jAhN1cW7l3MAHWjOayOjZE2EAGx6g3i6p9VDskKsyVeimhxnQS4hKjyeSABSSfbJ6mZM60PXgXTGA31y8aaZW+RGRjyOvGgIICJgDiC2IVohO61HqCZC5hI5C8cTxod8yRRJF1xI3qoeocxZpGNs3kT/HWaP0C0jQlNjXRMhc4330hl69FeoqbnZ6qeykHzjxFvLwzm2ntAFBpAj7hF66KFSXvMaGxdLufLKUr7pmw7/vzHgbMOraHuJUKRz222lXHut3WE77PLBB0v5q7+i7dsgv96GLoEugS6BLoEjKAGWUS9/YEV4i5AlewQkG/A/UGXTcXsf8AQwAnYACaDGyu8S/w9UA2rAGYACSNpX4DcPAcAudIVXSegOgqMNbb3KQ5QAQBeQCPjY34OYAJjaz1qv7fbrPPe5zx28QABfsgQ6Rw7QtTcAkG4v+0OASvsH3KftbRtrL5I2aS/Z2G9h8wVw2m4AACAASURBVDePE9DfPieEzr2AHMCMYGgnTxHZICgA3bnnnjuAMXs/AFP3I33uA9T0GQDkIdBnBEB5QK0QQMBZqB3gC8za44U4GQ9hfUAiEAiQkrtQLXsnEBblkqfxAuaBWx611nOmPfU4KcNB6XX7eFayIZ2clYlECNXL/i2kUAhiDnHmHXTosxA1YXWtHvDcIAXIN+KJwPBKAtbkMybbOqRPf+u69Js8hAbSCUdyIM36YuM/0AzUG0seMftu6FSrh2SpLWRl/MjamBjzjKvf9kMhOTyUZCBjrTC/HJSuf4i1/hg/88GF8Pj/nHPOGc5T5FFSp4QExl2/yYospbQ2NsY88jNfEAHzmEFAFl7zzd/2XCFi5osD3MmDniBWmQvma/bIuFf5vGP6SDb+d6C7fiC75LZI/4V0ItvIIHkwGrSHbU+NdUghufAYWXOMozlobth/xQCStUw/6Yo5KfzTnKI/Y+sJAqw91gnGFXI3z9TBwLNqluJdLemPPlrKxRfvOC8efrgUYXJC42B3/3/qU6VcdtnOFpcturaXCL3vfaV89aulfPnLpbzoRTuCu+66HaG+9rWlPPOZWyTG3pQugS6BLoEugW2RQH1Q8aI2uc/+C6B31YOMx+pYVm97oC7A7jP1awcwrR28CsBmvWcJuAWIgOyxjGJTByovOxhZXTaTZ0M5eS3rRyvTOQcCzzmAe47+TB1iXR+crJxFB52P9W+qfe7lNbNHiDWehR4Qtl8EuF9F7u7locn4IedjYzklh6m+t/fHIwRQA8D12EY29KsdczKzHyWesHZcxw5IT5ty8PXU4fJjOkK26vSsbI+pux4fpASRQvAQlWRKTJ+jv2SZPs2V05ScV9X/sXKWjTViKxyWHqmPMcYRALzA7XjVh6DXdU0d0D1nHm3snquucso4a1Ip3//9O86L+v+zztpY1bsteHuJ0G571J/rEugS6BLoEugSOIYkAPAASrwb/TDd/R1Y3oVk5JJpEBmQ2U/mMR6rbbwQId4XHoRVCf629QcR4iHi4an38G1bO1dpD08vryOPoHBEF4+YLIcSWxztY7aKLLbh3k6EtmEUehu6BLoEugS6BLoERiQgVCkpoYVG7UuISx+JQxJgjeeJE8onVM3/wr+EJ24jYEWAhHXyPAnjshdrG9s5R8XsjZKOW2Y8oZf2IOWMrDnPb/M9Qvx4uXLGk/O2hFau4iHc5v4dTW3rRGgXo4XNcx0nZ3xdBMudGGShDmPfr1Idy5OFwObcOZPD/eKYxcE+/elPH9Jl9pfmKhLv93YJdAl0CXQJdAl0CXQJdAkcLxLoRGjFkRaeYEOabCkOvMtl45u4YZtnbbiVH168qs1xNq3a7Me9K6OJz5MJxAY4VgEbd31eb+hVtg2fDsXiHmaVkrFm6rKB18ZJG//e//73D5YUmUiO5NX2hwxsCnbImv5kQ+Wm2yjtpB/Zio5W69imZdTL7xLoEugS6BLoEugS6BI4niTQidAKo428yMbjsDhkSMYbniHZOaTFtOkN8UFoeHJsehNb7OCwU045ZYgndjL20572tOGsBhlauNrF89aEIOkTNc13sreII5X1RTakMSCfg8I8I6vOHA/SCl3f061pm37oz2Mf+9ghuwyXsOxJm74iTyQVEetXl0CXQJdAl0CXQJdAl0CXQJdAJ0Ir6ADy4qA2qUEfeuih4RTgxz3ucQPx4Olxqq+0jO0lNaWzJpxA7F5nJ0j7KJZXWdKe1p6elgi5TxpYxEoqSCFwUmUqV5iezXW8Hdog843NtNJmyjzidG/pFMUzS3vpNGPpGaWbFEKHWKnPOQ+yrzijwSZQniX3vehFLxric13SmSIusp0oBzEUg8ybJf9+XYZ43vrgQKQxREg9siMhfylLu5/97GcPaR6dgSEdpZSSMh5JK+kUeIeo2awq9vmzn/3s4GX7sz/7syGNq/SeiKj/pW+VYUkfxRQjn7x1T3jCE4YYXPLnjdJXp3r3q0ugS6BL4HiQgHXWO+zBBx8c9o602am2QQZpo3NTpAKP4c/eHCmXnR/kfdhmD9uGto+1YVm7ZRfTV0kZGEm9H2EJ71rvVu/KVa5NjbGsbyJfvNfrtN6rtO1ovhdOuvnmmwdDLpy3zIi7qXE4mmW4rW3vRGjmyADkb3nLWwagLqwLsHfegRz4sn9YuFpCk6J5QYB6+entHZI7nxfJgnfddddNEiEhZM44+NjHPjb8VidPz4c+9KEhGwww/xu/8RtD3n9nAEgx6UK27FNy6rJQMHuF/CAvCBMiYDOlVJRIhva8973vHYiRfmgv8uM+fbKJD4lCtBA25164H1FC0pwnwCPWloG8uOIREi5oYUdWnHBOJvolpA8pEtKHWDncjZztsfKZcoT4IS7OuUD8fO8zY6LfDmojj6uvvnogPPrlzA/9kfLUGQTxCElZyTPkHAGkr19dAl0CR7cEgBTn7TCIWGPWeQGq1n97NccuxiyGFusc4A4AMZpZh52Zsk2XtkkFjQxZg6UtzmXztveCM4KOZHYubbSuA9zeOTGoJcWwdZ6xK2fDrEu+bf+n9gJ773uXMWbOISlpt3e9tjNk1roKTyjTO807yXvZGIk8kUVs1QgP8tM2pDFjDA/YLxxZRmaL9ju3cmX4FPEi01l98PC65J9DWuGCI32RF4zg3Ch4hOHgkksuGQ5StU2BARlOgjOmrkVz7Uj3r9d/uAQ6EZqpEaxQXhCAuVOWTQQg3sSQSpMHBujmQWkv9/DSSGQgpE5IGFLkADCHXbEy8F7kqj1CXgQIEI+OBdGLCwmyEOfQNy9oL1yHb7ncxwvkoECnagcYsDbxniA4fiMGyAtPj3qkZkU+eGZ4m3Ifr5cD0LQVebP3qCZ9U2XkQLo2NE7YoAPeEDrARVu0H1lBYsgWOXPIX14CFh9tQG5kTnKv770wySHeJvJRnvZ56dRl99C4mcreb+sSOMokgKw4gwOAnwNOV+keUGndA4xaIJlyhPo6yBFAt17aQ2pNs+Zs2wXA5fT5mghZp0U6MDDtNdHPXvucc3BqIqRMxjrv0E0Qobr/jJDe6Q46bcms95eoBO/LuftNtdvBm4gJY2Z0Fej33oYbeLm8Sx0M672mDu8v360a6l6PsT3GfuhxPd72J0/1cWr8YBngf91ECMliuBXxwri8DRcPHa+jQ2PhCQZp48eLavye/OQnLx2Xqbm2Df3rbfiGBDoRmqENNvwD5yYoi1+APauaBdnCyFthHxDg7kXMusGrgsA47VmomL1DiBQPigWeJ6QmJWNEyETykn3Vq141EDEEwOKsTJMTqeLh8PLN/iRtYMHQJu21qHJr8xyxPtV1KsN9QtEsxF4AJv4UEfKCzP1CK8jCvTxGbRlTRCj7oTwnnA0hAhj0jQcL4eIZWpUIIZe8QxZqLw/jMUaEyAFp5Q2K12qGGvRbugS6BLZUAtYhxhBeAkYW1nBrIssucM+yyyLub/MfwHG/9RM4BDpZ6q1ZnuEB8rk1m+HJO8C6JHXvGEmoAbqyH3744cGok7Cor3zlK+VZz3rW0DaWYu2zzvrcffUeUX3hNXcvb3YNtseeFarzwAMPDGt3W0crA4A64Mx7gkdAv32uz8Afr7/PvFeEIpMZmUgCpO9Ip/Y73Z48vJ+8O0IYvA8Z4hAqIczWcaRhqt9AsPu0Nf3VRp95XyKfqbslQgmTVgcSrD/aRp7KNdZk4m/j7f1Cru2lT8ZM/2Vc/dznPjeQBJ4+upMwPHJhqNT3ZzzjGYf2CBtH/TcWNVnWPjhBubyEgLTvo6vqveiiiwYDn3CrD3zgA0P76ZpLiLe+0cvoBfKkH+RpzHxHPx1ISse1NWMsERNPlLB8OEA4FyCvXmFubR+VSe7kqN8tAUOEzDGG21o/lUcmIl20F0mIHMbGlxzdG7kxNAh1Z/T13lZ2nld2q9/1+LVlaTMZmlfkzMMmqiXltTrj81a2yoehzD3lCPuvx0VkDTnQWXMceSU741IbYsbmWsjoovnVyhJ+M9baYw6qy9/q8h0ZMIibe3Rem43jd33Xdy0N4dvSJX1fm9WJ0BJxUz4AX+iZBQuhsRBaIC1q3KUmr0nNsmMB8FKwZ0YyBC87i5oFHVlAqHhqLKKeZ2VEbHg5sqCx1jkR2mUhszBcfvnlw2T0P8+OMh3A9ZznPKdceOGFwwtJYgYLiHt8jhg4f8JLCNHwvVA69SlP8gUvOO2WZc7Lxp4aRE1/3Yd8aZf28YCp17MWdZ4j94sXlt2uLsOiZsLWWeO8aFhNkR8LtgmsDgvyaaedVu68885Brl68QgS+8zu/c1i81YMsve51rxtC/HiGtNn3PnPQmmcs0hZ9i6YFyT4q5NUYeenbjySs78UvfvFg0fLZS1/60n2dcL2yLoEugfVKAFDibX/9618/rC9AsPUTMGC0AdSBciG1vmcMsr5Yf6ztwpByaKbQWuDG9ww9nkeEXECjtXBsXw2A7j3AO83SDiRZ/63v3gf+973QM0BN+6yH1lz1WHOTeIcxx35Q6zejDkt5LoCrftZahnTos3XSGshjD3yOyYABjvHOO4aHwA+QyHBkvbSfModxMqwB9955PBXeW4xVnvGe8U7RJ20NaPa+FObFa+N+7wZrvD4hKm2/yUVWVXXxmNgrY82XnVVblI0cWN+t1wcPHjzkEUJWeDrIx3tOeDbDljqME4MfYyNg6H3knQwwKr8ls4Cw+tJ/INi7zvsIMQowBzRFgCCd3oPep8iyDLLkqr0But43jH30Un+MnWcQI5+99a1vHcZXVIR38w/8wA8MfQXe6Ro98u56+9vfPuAIusVjwriHKNNRyZtEdHiWriFB9RiHCMEKdANRo38hQnUfyYAc1SHqBQawtxmxyaUMc0Xd5BAs4r1LJt6r2oNMu4cM6EM9vr5Xbi03GMb8JAdJpeAZQB9+oG/aXet3DJj6oR0pi+7CCHAWIzQdMOfNY7qLELY6475WtnRKGeawZ2GvjAsS5Hv9QAgzx8kPXqqTX4UI1XNNeL8Io7H5RYfpYCtLn8OfiCy55lwxui588sMf/vCgC9Yy/XO/y9/2sq87jHS9K/iRL217idBdd5Vy002lfOlLpVx4YSlird/xjlK+/vVS3vjGIy+5iRZYaFlTNnF+D4uPl3sshF46rEOL3PNz27NKrLCuj92/ahkRIYuKn6kY/FUGu47nr+WzLM5/lTr6vV0CXQLbJYGEEzPIAIUAOhAOmNXhKUAZEAIMAy7AF+B00kknDQCQUQU4rZ8H/gCyNkyrlkDtqUBMWI8ZxQA+ZQLS6gQwESuGHMAOeKk9CIA2AIyAANYSx9R7RBKNkGe1AcAGlJWjv8qXBGaRDBiyGJ+8pxAW75C6D/4HHMmTMSkyAMIY0AD1yNmeEffmEsasf/odGdhPiiQoL21nhNNGhjFk0XP2Y3hOplXGRTL3OSIj8Q/yimQhIH4DsX4AVdZv4FLbUmY9dkAwUNjujUq76/4jZNGHNjSu1idlIbQIC/kjYGSnnZ4nW32rQ+OMYWSLCNdyrkMCySBt8DwgbmyRXD/IAsDbjlFNhLSPzo+FQpJr3Ud1Z254lxubAwcODOSkJkIJjUNyAHJEjZy1gwFWW42DMVL/2PgKM6vlxsNR9yX1eW+P6XcdcoqstmWZV9qmPQwhCGEiRlqdoaPmbC1bHhUko15Doo90I2NGTsg2omPclYM4h2iT6dhcq9eren5ZjxidW1lKXmVdIGtyRawZcYTgIkE8qclAnLFGWKd0eKOr9x13lHLrraX8zd+Ucv75pZxwQinXXlvKI4+UcsEFpZx66kar303h20uE7r9/R4CXX17KGWeUcs45pVxzTSn/+3+X8l//62762p/pEugS6BLoEjgGJbAKEQqgCRAXkuQn3uW9EqFYXwOCAHshLAHQPCQs0AFZ9XAAyfY2AoZAlvCZGriHCNXP8qgrGzEBlOIhWESEsmmfdz1kbA4RAi4RM6FMrO2s5j6rs54C2DxA2kIW2ibjJ8Dq87Q9Y8bSffrppw+RFgGYQFzGSSKcHB1BJggQUoSUhQREhpEPz38NMJEDXpHs06n3yuyFCNEhXgA/PCiiPhCiFujulQiJtmjJ+BSY3i0RQmboHUIA1I8ZAOo9QkgTsoD0Ivn0HLELwXKvsRobXx7EWm48m/SpHU9jM6bf9T4ixKQtC6HQDySW7MmEPvLEtXWM9bOdZzVBrYkQPR0jmdEpz43Ntamx431ChFpZ+p9HlUEAYVQnzyLSz8gg+QZjS03SjxgRgtM/85kdEZx11o5DQ3ZeybNuuKGUK64oZQsSYtTr7vYSIZ6fgwdLufTSUl7xilL+03/qROgYBDC9S10CXQJdAnuVwG6IkL0CQnJYTYUPAyDCaIT7ABbJjlUDJRZqoVax/KfdrOPuqzfxC8UCVIBvlnXeIbH/wGNtba77bs+m/YtCqIRVtSCrBWg8A4CR8li6QySWecWUiwB5DjmRzGcuEWJd53Gy96LdE6EvLRHKXiTgtO43jz3PAdkL0UJ4kFFETghciBCvmDqBXVlKgWshQAC4fnrWuGS/EwKI4CFX9djVRAhZEU5Vhzmu6hHi4WKNB17j8bJ3F/mjI/rLcyGMin6Qg+8RmimPkBBEln/AvfUI8WzoN08QIiqKwt5heishUkI4d0uEhOXxrPEyGFshX8ZXW+O1rImQ++2DRiz0lRx4wBAkbUHghYK248sIINNiLTcelTFiO6XfIUI8b8Ly2rK0PUTIPCK7hP21OsPb0soWEWw9QnQvXqPaI+QzZdhPpz28rLVHaGyuTREhMhAq2cpSuKuwOKSKTBkVEDKyNy8kxTJGW0GEHnqolNe8ppR//MdSrryylA9/2KJQyjOegdXK5lXKt3zLXpf8tT6/vUQo3bztNqeKlnLVVaX8z//ZPUJrHf5eWJdAl0CXwNEtgXofojAkoBAYBJYAC0DBvgqeGNmeEBIEBWBnReVtEEIMlLPwA7JIjL0UwKsYfBZZiWd4MwBP4CuZPgFX94nHB1DsAQCGAFXhOOoBiIFh4J2lFoARQqNOIV21V4IFnUcDgLJXwD32ZwJnUjzXzwrh8T3gBSADfQgcEqC/rQyEcPHOAO72ViAcAD3yIawHyAJglYdQkJO6gUjgnuUfWBamLaQIkSBvSScClhPiBiySpTbrt9Cutt/IDiJ2zjnnDCSHBR+JQSgd92APqvYie8gkr4s+IkbCwpFY8uZxc0YcXRDKpd8S7hgP44A8IaTCiYBuZZAnGemDviEA9u0Y6zwPfNq/ZR+X+23udw/gTFbKQQqFZiFiCHTC4o23/kqEQJ+Af21DDIwxXc0eVvuwtBfRsAdFP8kGwUAcyMfY6bM9OxJAOGQdYUbg6KIstAA2fbCn1njqn/4D1+qQjVUYlSskI32kNwwB2s8rKiQtmWndj2xGT+ytpZ/6S3+NsTlg7PSbzgi95NFsx1df6EMtN2SRrMiXXOiOviL+Y/odAp3v67LoClnaa0Qu5iWCTbe0zfytdYbhw7jUsrWnEJkiG4TIXCFP/c/+O94/RJTMrCvC8OxbFp5KhtGVdq7RG7rCO9XOL2UZwzFZml/GJOGIvHdkRlfoFCOL/7WTXtAfesZQkDZtfKV/9NFSZC8+++xSHn5YmsdSLrtsZ0vLRReVcuaZpbzkJRtvxqoVbC8RQn6++tVSvvzlUqSkdlDpf//vOy63q68uZSTzy6qd7/d3CXQJdAl0CRw/EkiIC3ADrNQeAUCPpT0Z1GLZzefANjCSA6Hnpk4GRHk/5qb1BnAAPF4nFmbPLapL+3i3kuELGVg13fJcDdAeoNAmciQHqRMeBzCHGMYjhKzwLMw5+LS1pCOkPDZ+L+p/PTZzx0NfZWOzXwgYndrPaxzmyJI+aOuYzDP2IcZ73QerLjpb620+09bWy5VxbeWbz8f6uKjfCLC66adxrfe3LRqLsfpbuU3Nkzn6XZeFSCA7SSgwt51jsp07L8jDta55NyVLn6sr9eTvqbT+c9u/1vs4Lb72tVL+7u92QuJOP30HswuNO++8Uh7zmLVWt47CtpcIraN3vYwugSMgAQsqi08y3xyBJvQqJyTAWsYKzpJuX8i6LiBEzLZsTizTLIP92j4JJCNa9kFsXwu3u0X2a7A2+0FyADFWbBZ8HhsXIsSann0N29YjpNRmfV4E60C/ji0JIEJCXnmF7VnqV5fAMgl0IrRMQqUMLk4xmtKLcukKs7BxTejAkTp4Ttw0qyY3MusH9y/3vx/xotyiLHUytvhZl6Ui4mLhIQ9uYmER0oeyJHnBSF/NDc+97HKvUAIAkXVGGAp3vjz3XM/CDtr2JW05S6MNgtza4rG524Uq7Jfchb1w/3NV50U/pTJkLuxCnDQrps2ZiRGfoWaHbgEuuLnrtKVznidXoTRe7rWVk/5qi77YZJzznbjzhQzon1CaVWQqbEXICqtvzpBYpb3183u1ks6RTe7JvgTW6xwK2Oqal6dYbLpHt+deQnuEgZDxXtKVsu4j01LErqJ/c9s5dZ+5LExMOMU6SeJe27Wu542PsBTyFTqTcKd1lX88lGMtt8YJc0MkzH1rvfAiVmlZ77wr7R3xudA2BqF+dQnshwSs5fbryKomEyRs1Mnufkj+6K6jE6GZ41dvpGTtF7sr/rhNrTmzuD3f5gUEnAO54oqFEIiXFjeMCNl4amMmsrZuEsT6zaIqpth5SOJ7yQI5495GeMRR+xEjLOMN0pONpOKJpfRE1Dxnk682t1e7oVDZrDzIVA6P3bMg11SAtLgAJHmL33Y5i8IeAZ+vMgZTp6ova2q7Sbm+3yZcscJixwNygX3tc24BILPba7ft3W19e31u7HT0hFNkg614fmRylfm9SP6rtHlTp7ev0oZ+b5dAl0CXQJdAl8DxIIFOhGaOcohQcu3HAwMs8VQIi5GSUwpI99qUZ2Mtrwmgz6txyy23DAfD2SzIeuY7VjXZRmy+tUnSBj9eHuW71+ZDBwD6W9l1vLUNmCzQNnmyuiFCNv8KVVC/DZw2NdrQKZabxd/mPkQEIOatULYQB94l7Ze1SF08C6zSXMwnn3zyYVJCwngT1MkLkexDiBkPg02DiCKCpI4WINrw5z7eNbLzdzZw1hW1RMh3MtLop02LNiFqg3h1fxsD8tNfG3mRRETMhmltkjVIaAdrpn7pAznwZpEX0CsNrHHh3dAuls1bb711iCU3ThlrXhvtyMFu6lSWkJF4XOq+kH87xvSh1RPZYlhctc1mTFZVm7WdgYGA0yPZhNrx00deNxvDbbTmBdTeXOL69d1nyCTi5l6f2VCr73PbSA+RWx4E7eEVattrDshqw+tCRnSUPiKzOXU8z5tTyDXd5W31DGt92kMPjZmx5qWJt8V4G1Nntjiw2KZd9YyVpS0IH4s22dHNeITIqCZCvHmIkEMmjatwOu3hnaFTNrnrv4xKQuEc9serRqZJG+xcF7pC1+mK+swVxNMc1mabqOlKrZPmqI27nrfh2Jjzstb6N1Zmq+/WFZfn6fPYWsKD60wK4+BQTXOQJdX4IvGtbrKuuuasETOX1X5bl0CXQJdAl0CXwBGVQCdCM8UP2CVnPjCew82S5hNQiTWZSxbQ5vFgaQdSZeaxydB9gCOwBVAAvggBIAWM8ijIqS88J6AKiKvPZUiThSHIBoPcAImy4iSDEY+Lw+kAIIBMG3hRhCqoB9jxLO8NwA+oAYP6qd36ksPepkSEEDlMTCic8iKDnMOhHzw9LRHynNAoMgGuZHkZ27A6RoSATUBfDDpQKjxL1hSAGLBzOGIyu7Csc5MjmCFP5ID8Abfq1m7fOeTPmCVTjGwuxgloRerIRD94vWRmkXnKOPOKuYSe0QkeLtln6gvQNK5jYzymJ7L/JHUsEkTG+gLIA6hpdzt+j3vc40b1BDHQPp4qGaGErqiDlwopUE7GbG4bhe7lcEK6VrdX+cgc3TNn7BXIeSjIsnBI4N/Y5MA/Ouo75IZu8CbSQWTE2NBR+pLzSnhA3cMDiijJMuV5KV3bshA9OiHrF500xuZAS4TMIwRSW5EduoE4mTfIMi8rXUV8jCdyTXb6QBfdr81kTR8ZHIybv5FOckGGyd59iJE21zqpbbVHiL7X+jdWpvroWK3vyslVz796LZGmWbiYMTInZLDSV30U+jumm8paZY2Yubz227oEugS6BLoEugSOiAQ6EZop9jo0DhACZFhbXUC8FKIultmEcAEoMtkAru5ncfVbzOq3f/u3D+CTNwawdq/PAWyAC0HKIWBTREh9gJQMOEAwTxLAxeoPjANr6uc5AqBYhgEkBCdtCgBGLvQHUAMcAX/lAY5jFzLDa4VQIFfxHmkzy3x9lkNLhMiS5V8qT+2x98b97TVGhPQ1h+vZg6QfLOh33nnn8LmxqYFkHbbFwwD8AaI2syNAOXiNlyEyGfsbEVVWC6DTZqT2xhtvHMaPZ6O+9H/ZGNd6gvyEWFx99dWDR8j4uPSPnmg7XarHD3gdI8w8EsrhYZL+locSibbB2Xgp27OrtNHY5HDCmgghJMIg6Y8MQ+SLLMhmVB9mWB8wWD+fsz4QKfs56AayWacJjWy1gVeNhwQRCamK7FKWPgL7MVQsC41TZ50VKemAES971NpDG3lOeHrosHvMZed9GCceM/M5obT12PIK87zWOqmtSFtOb689VbxQY2X6PPePhSlOESFyZITRH6l5Mw+jD9GlWjcR8blrxMyl9bi/zfuCh5CBzZo7J8vapoWGWDP68Ew6d+Vovsyhm2++eZCrCIlVwpTX1e/so/QuFk4+FgGxrrpWLYdBxrvROsqTvEqil23U3VX7fyze38dltVHtRGimvGoiBCgDvLwvQK/NtwBmNpvXwKMGEUC0hZAlmuVZYgPeCkAR6LMxG7HJBtQ5RMjLU/IAoUGAHkBuL4gQF6F5LP4AIaAD9AA5U0QIOQNkAWU/FuupDfQsyAgFQH733XcP5+KLhgAAIABJREFU3i4AiYVeP3hUgFdltEQIEHWPe4WeKUtf2xSQY0QIaOQZAXqFFZEXkM8TI5RIGWNEiHdMe5A8JAxYXoUIkS3A7rwJ5RsjP/H+8AYhYkK3eB5cFiN1CQ0DhBeN8RQRIlMvcRvws+m4BsdziBBQA5wjA8Ks6J5yhd35jE4oZ5ke1m2cIkLaanzMD/LhVeApRLJXIULGF8Anb8SeRwZZi47Ey2YMbZAdI2UhQsaOt4e3A6nyP7I+FRpnnprT+oEsOntEqJzQPmGn5ID05PR64XPmgHvjEeLt4hGzLiAP7udh1KYQNUYE87LWyUVEKKG1bZnq2g0R4n0zz3nnEDkytyYtIkK8i3PXiJlL6zFxG/2mm6skHEnHrRPWazqMyFqHN3mpr167xuri8aWziAO93uZLX6wBY0lXzD3GNqmU7VH1zrGW7PeljZ/73OeGd4R1QMj4tlyIEFwCH1i343Wf0z66xMDK270J3bUOi1KAb7yvat1tv5vT3jn3WA+t48LJk/BpznPbdM9+rynb1PfdtKUToRlSS9Y4wMyiauHggQDwLMA8G0KyWM+E8bAAs4iz7LI+2SxvkREm5oWJJNjXwttigUReeFcs0oCSF5D9OsAzC43yfK8MVn3W9VxCd5QP6AE19moASizTXqiIEOs0D5OD8NwjBEb7gEjZsyw02oacuMdmeoAHkbIQsGoLTQrAj0Xc4okUxuMACFhIPcOqZH8Tb5YQKj9AFjkhUICXNiFCAKkQHSAaYGe5qzN5ITH2/rBYAaP6mn0iSJaXnL05DhXjMSInBAXxEZaFbAo/cp99GfZ1sMA6VM0eiRxyB5SSvReqcfYjhNFzxszYBhyQOwJab6a3gALKvAY8g+RjvLxY2jEmz4RItXqifuF+whbJSP3K+97v/d6h3wgg3WvHz4tCuSz7dNJ4GkcvKmQREeOBNPYANy8eGbFQ6pe9ULUeTrWRvpDz7bffPoB4oIm+aS9dUQ8dIDvjSAb0AuF1P3nwXOa0b3UaE3rrM4AfwUVAco4HEkSuxtiFCAnnFJ7IuyVE0hgjLPSkLctnPHay43lhIw7IM7m2uqZMsjAH7QPSPnPMONFr/fe3+U6HkEr95gnL4ZTKQLzMGfqHzOWgT3L3PEKFfNY6mVPXzQUgVGitsaJ/+k9H6zLjLWv1nR7qW2Q1tpYgmdYy4B2oMN+Vbw+jfiqj1U2kXpKNeo2wpqxyhsuMJfeouoVBjEEhur2bxjO0MbBsAkzW7cm8ocOLwHjWePq17USI95j32TrZXowU1hHryZHwBNXtiWHPe2WbiJA2eo9aP4H/VYiQZzepu/ARr7mIF6Hv1vzobv3d3DO65sxN7wME2j7ho3ld2+S4zJHj0XRPJ0JrGi0LMQC7bOKYZEAg8F9b/gAS+x6Ar1w5PEvonefq7+pm13XXB27Fem4BcWkbS8FUumJET10W6YA1pMPeEmBpjrVzrB9jIm7bOfe5tizEj5cI8F8m+9ThhbiXg8iWjTUZj8l5bh/HxpBuzBmDZfeNlV3LdG4b62cW6Vx98N8qU834ADgIuj1FiDLSCtAgc666Xvcvm3+ZBwH/c/R5rM0BiUgqQ0J7YF/9zLLxGNNJ/WrXglXKXDTf2rVkSlenxmpqjdiG8CnjglAjhQgs3UuICGOWz5BXMgdKGVXoDCLNQwj88LoKE2JMYHDgvVNuyiMXxBZwRG6RTV55XnjEmlEhoW3GUR3uV5bfjBnWqbbcFrQgpog1MMb44f/orfeA9dn/ymUs0G/RCTzw1n0GKAY0z/NE6LeEGPrGK8H4IwmOZ2pPvDK1jXHDfGO4QoTG5Jg5aI8oj7i6vdO0TR+1LWTb34yA9t+RGXCrXtEJjCr+Z7gJoK37zwhiPniWzHlaleu9pAzWe5c+qSfz2nxn2GO0ROitG/pl/fcb2Vc2ckjWwDYZMTRGfgwvGQf3MqioM+PYrp1kp+2+b4lXS4RamdI9uphxVrZ79IeekqtLH+t1VT/pbt0va6ZxIVdyMs7KjeyE2PII0w99rImQ/+ENY5gohLF5oJ/KoFOtN7Ouy3ygH2lH+sUYWc9Ln6dMIeDGgm5rsz5779a6a54bR98Zu4Qfais9iTdnqs9T66Q20Elrgn6M6V27p1ndrbzr8o2R/monXV6m7wytxiCJl+i7Os2PsTXF3KrXAGPXidB8xNGJ0HxZ7fnO7GkwgZ01s02nAZucrJqyY/FMmXi8KbwxscLvWQBrLMDCY2FhjeddA0D6dexIwMsHuBSu5aXmhcujhPBOnQS/X70PERJiaE/H8XJt8xoBEPGmsRYLR+WN5aUUhsTzDoAAyrzSQCrvDZAs5AZI5CWnb8AToO5znkDPAkPutR4iPUJkrZW8Z7x8yPAYEaInvGe8rkgzQKh9DGFtucB2PELANk8Gry/vbc7psRbH86o9ALIwL0TA5zz/PHa8k+pFZHgseex8p/2A1RQRAr7Ux7NLDuqXOEPIsc9bOfIgCh8FhMlLvWQiqyVQRvb6wjOqfkSQZ5Vn3dzhfQDIvQt5bfzteXvu2v4Dxp6VxER7jAEPqfbNJUJAt7YA1ED5GWecMZBMdfmcvCQn4bER/ikDpXHz/tMXnlJ95vWlP/VZW8ZaGd5FAKwICH2u94vWRAjpa2XK82t8jDOvOjLDA6J/2sqrTockZamNOGRMH9MvOol46Jt+qsfYIzXazZOvX8ixxDSiM4D/eISA9ES/II9IZKuv1mNy46nmvTYetTcToVOXsRRZgNAhS9k7OaZP5Gz8E+Kfs+2SYIpORnfJHsFPyLFxEXWh7eSnfETK/mWyHOvz2PlCxpFOwxVCjs3LMb2j67mQNUa7Vt511taMESOGSJkkKzLmCEut7yIBjJu2M66ICqKTxs8a1q4pyhMRU68BokU6EZr/Zt5eInTXXaXcdFMpX/pSKRdeuNOjj3xk5/9XvaqU006b38stuRO4MyG8aNbpyl1X91hBhA+xiCEWXvDb2E79tfgAPCxjwuaWeYPWJaNezv5IANEFZoWKArF0EQjarRdnna32UpX0gEGDx0qY3fFybesaARwwjORMNaAXQAe2AT0ggjfRZwAaoIfo5IDhgFSAUqZCYww82uOmz0JL7YNAzO2hcg9LMx1Q11RYETAiZAtIRFLGygUQcx6ctkpSAfzwQiE8PC3IFIAImErqAlACfNY9XnH3At8SHOinbKYhVnSTVyfZEvN3G56lbc4bE55sngGZQuN4DfS7lSOAithpF+CWECbvEOn+tcNnkY15nLr1L+X7jHw8A3QjlW3/9blut765kmUxf7fzMOVqiyvZHhGMGDQQTSTHnj0H7QLOSH/kV48vcFu3O/UB+sifUFYkBGAlxzrMrCZCnhuTqZBe4Nc4C5sFaJEm/dcH4NiYIwEu72d1IGGyWOqXtRPOAMy9J0WfGCPjXcujHhtlGSc/SA7youw582AKcNd1kY/wXG1giBjrOyMXYkX/kXdzi0F2SndreZIBedEH7wrrMz2yLwxOGNPHqRDAuj/13NH2Wu8y9ovknXvaUNO96Hu7piCdy9aATe87PGzewe7XXlsKDybCaM/jFVcISSrlZ3+2lAMHtu51ub1E6P77SznhhFIuv7yUM84o5Vu/tZQnPKGU228v5eGHS/kv/2XrhNkb1CXQJdAl0CWw/xIYAyjARk12/M96jdT4HXAkpKgNW6pBXEKcpvZ4LNpf0YLEsXJJK/chX0Do2D4ShgHeCAQEOUPI4nUSeiM8BiDaLREaIw05HmBMjoAmgtbuK5kC23OIkH6ztrf9b2W/FyKUfU8t+c3/5I+IrEKEgGH7XXm2std2ERFClqZ0UxgwjwaSmTO7/C3kCzFH0nh/XAgrwoBA1Pu57Fc1DkJWtQO5WkaEkCiAGXnifRIKOGcezCFCQvuQMd58ZHKs7+rkgUFEXfTK3JtDhOiW9nsGiTIn6ZG+I4WbJELaOiXvZURoN/reynvOGrBvROjrX98hO86xe+ITS7nhhlL+3b8rxSHzf//3Duwr5ed+bv9fEEtq3F4iRKAHD5Zy6aWlvOIVpUgf/OUv7/x/ySU7pKhfXQJdAl0CXQLHvQR4hABRHh7hSPZTAEASp7AKs9TzdvDKC0dxNtciIiRUBekQJuNZJAP4REKEozlEGmAUBmVvwCKPUJ0EYaxcIdKyDrqP14l13/6dHCmQjGhC19Rj/4pQHO0ClGWCTOr49Gk3HiGJSvQZ+EUEgG9hVjxS2tTK0f5RHhQgXIgoMkYmykE0tYnXgVcDIOWhWOYRApbd3/Zf39flEQphIFf9SuZNnh/jioTYh7EKEaJX2i1EyXiO6UNN5pCXMZnSTURHWdrDQxRPJnnaU9VerbfBnichg8rPWYAhlss8QsZfSKCwMXMHsWvngbmVhAXIh/C36E0NuFuPkD7xTgn/G+s7L6sIDx4dYa4IjVD9OUSIRxTxETbIS49M6jNiJJHOGBESOkcH2qiXVT1Ci+S9jAhN6bt28XAh5cl0qiz6IUqiXlPmrAH7RoQ08qqrZN8oxXaFT3+6lL/7u1Icxn3ffTv/8w41Zy0e6RfY9hKhSOa220p53/tKsSHyf/yPUv7zfy5F1rQTTzzSsuv1dwl0CXQJdAlsgQTs7QDcWOZZh1nC7SWx7+Oee+4ZgPonPvGJIVwGCBWCJYwM0AQ0hAAJi/MMYM8SDYwBVBIGALeAVsiVPQn2VQAqNt0DLQCePTnKEL4krAcxE8YmA599MUKE2nLtr0GAHARsL4rQZEDaXk2WdKHU9kRoA8InhAsgcl/CZOwTAPh4irRTmKDyEBAXECr8C4BN+nX7ToRaZc8dsqFt9kQBTsCjPSnaTj6tHO3pEAYHoNtjlcOHyQVJIjftAZSFnwG2xsgYnHLKKcPeC2Xoq3Hi8dB/hEF703/tRAq03bM+F26IELqf9T/ZOoWQZU+rfWM8VhIJCLdyeQ6B1E+b4dXpHuMm1NGz/kY0kVbEJqn67V8RToUoCcfWlyQToH/qli1SOcigMUGsEEDjjhwit34QAmS8lWkyPToYmpfBOMv8an+kPo7tj3RGoD6kX0gMokGH7UnRD+ODJNAz8pCVVN+1hUwZDxKWJ8yRPiMmCBVZtPNAu8nUnijtFIom9M0enhwpgQjRV+PmeSTHfHEJs2z7Tq+RMJ5Oe7TMRwk//DYmyuHZ0n4EXX+Nge/0Qbig7/VTm+whsx8tOlD32Vjqs/mZLKLaZc5qA/JJt3JUwpjeJbQu+8NaeTOaCCt1maf6QZfpiX2C5qs6GA9qfTffrV/aQEY8jJ43r5QhBLNeU+w3otf1GmAckHNEVh3kVWcb3viS/eijpVx0USnO1/zoR0t56UtLefDBUv7qr7Yymmt7iRDy89Wv7niBXvSiUu68sxSxh49//A7T5H47zi4TjrXI4nu07onRB5bDNltRPZS+91KtMwCNDTXLlMV1t5nJgCaLiwVi7BBDCzPwJE32XvZKZdyU4aUtI1WbUShxxkIDgJ56o+VxpuZDd5dlWzsWZQKA8jyMgR267rujee7vx5iN6Q0QOmb5ndOeZBqs15h1ZEkcK7duz1R2x7EzgNI/oHdONsxlmQKTFZMs60yMU3IcyzSZe61zizIgTo3BsuyWc2Q1Z3xzj/eNebeXPYjabJ5a543vnCyfUzKtx3nZeE31M30yPq7dvic9O6avaZd+jmVJjUcIceRhbOsf67u2avdUJs5lsqjHYBlGci8Sj8ytY5/nXuQ9pe8pM9kDp/Rz1TVglbmx8r3/7/+VcvXVO6Fx551Xyh13lHLdddK8ssiU8sxnrlzkph/YXiK06Z7PLN8LVEYU2Ya4I1nVXCwW2DbL4py8+wC3RdKG2VUvFgNWCoDduTWJ+V3H5F21LSxzNvDamKvvzjSZcz6DUAMxwCxpyIByWE5ZMmyMZcHQP+EXNlMiC6xJXk6sMSxkNhWzkLESyejCrezMGYsIN3gWCWNmM7S9AKyOshUZK2MoVCDx3EgOq6UN1O7lRld3LpZJ9bFiGWOLDesbkuKHFdB5MwAqK2XONqplyupGf2To8WIQ8lFbEut7yYXFxz4B1q5Flz6wsmkPubE2xzpJPgjVmBWIbKST9SwZu4eFjbzomRcQi5z2ttfYs0nTKZuWzEI5Mb2VlWdZwMTGs6azDrdZEz0jixEdmBrbRTKxyZeexBq66N7oCD1iaXQWjHAiFuCkLF11buzlfuPJAphN87He0U0WPdZZ1mo6at7zWkgbL56e7pKnyxiSHUBsw7Y4//rSb3rIuswqyULpM1Zn1mLW02Rr2kt/+rNdAl0Cx7cEpvbDbYtUvDsZD5KGfVva1dux/xLoRGiGzLFyrkvhFVJ9upLNB6ibcyFROf19zv31PVz8wLNsR4CNkA6gaDekatW6x+7npkUqkMEx8D/2jEVRiAH3uf4gCMCbsAgbQAFv4Iy7PQRPWIX4V/c4FBSQliLSRsv8DYADb8ajlodwgNyDTNlorGyEkhvfD5KExAGhQKEQmQBKlinPy8iCZGiv/lo8AXXufyQJSQOitU/bWmt+MrogYAiObHxTKZeFkCgb0V3mgTIGyAu9QkiFeQhzQQSEXIitFpZRk42k+RR+oa/iu4USCPdRn820OTuitaaNPSsu3LNAt30TrGtAu3GrZSV0SHgFkuQ+ZE+9Y2SvHrepsZ3SYfPUngSkdZk1UBl0Uh1CQlitxV4j9vsaQvBPnUFGjSPiEyKMaCMziBpjgcscQtYSNiIcAnGlh8baZnn7NhgWhN+MXdmrIITHHhg66TP1IpFT55WtY+3oZXQJdAkc+xLwvmTYEb7oQG2hkQmZO/Z733t4tEmgE6GZIwZgiocWU8pyDfQGfAATLLlANM8A74/PgGCx1iysPB/AvhzxwJYYYjGcSEEOVwWCeTVYzcWJOnHelZhrwBEwUqawLXG2zlcAAIEaMams/ACdGFnlIBlAsgWpbpM6tVm+fO3UJnGp7rH5V0gE0jIWMlYTIUASeOVZAOQBZt6ZliC5R4yuWHBpkF36D9AhQPoiFtbGyLHzlQBnAA0hdb+/tY/M9B2Aq0lIfT9gG/Anfv76668fiNyqZw8hQdrJKk8XAqJt0gb8FxEYMkbokBPEAXFDpFjjebroB9kA5OmX78jHZmikDJELQaI34pnthxDnLZabdd/z9JK3zZjWV7xIzqdAGBBreswTgOAjEGPjrYyxZ7VN2APy40JIgWmEtJYVfULkfYeg0Ekkamzjbz1uCB09VgcvFvKKeJGjeWIu0ll6p7/uoetIAJLI6yVmH5FtdUp/eE5yjon7c1aH9ttjYR8DGfoOUSF75JH+8B4hjrx95C8GH4kxn8xNqWDNRfeSNTKIqE6RLPrAy0ivlGs8zBmemikvlXkoAQDiyduq3dqqbeYC/RqbS+YCYuq69957B70DUkKE6FC9pmkXHWd8oTvi1snV/zyiCC6P1ZEgkDOX735bl0CXQJdAl0CXwKgEOhGaqRjABnDDegxIIBnJZmKznpA15zogAcARAAUssJIDT8BuPEK8B3Lbs+YDLfFUALx+AFR7aGpQisjYICdcjAUYsARmAGzl2NgKpCMJADmwqA5gXflAUd0mB6ppmxAb3g+g1gZXwA0gsgEvJ4+3IqqJEGBLDsAnq09AOWBYX0C9sCcAmJzch7AJ69EXBE/bkcnsl0HUELKckyAbjA2QLOQIFzJkMyR51B4UMe7ucX+8L8bMJkqklEyA6ISSzVSBw7JOGU9gH0gFQoFAJG0MDCIt5JkzMsgb0DROCI720BseKrqEVAKoOSCNHHiyPF+HISoHAUOEEVvf8SIk89EY0dBXBIqO8Rq5R9uUQf4Jd5ySSf0snQTc9UNYmjKNJ7BcZ+hCSMgG4ULq3c9a2GayybgB3owGQg7pljmhLn/TFR4PJNaGXveZlwiN+cDT5W9zAdERJkinWk+dfmgTjy7Dhvh1MsyBkIgp3Sb31uuHeKnTPOFptCGWgcMzORBSTDwShyQgq0IzjedYGCkvjxA39ZjHybhFR+iYeTrmpdEO/TBn6Tm9YbBRB8/QIiKk7TbtkpF1xjpgfMwbc7Re0xBRawk50S1yQ7ztZbMmWd/qgyPnzqd+X5dAl0CXQJdAl8CRlkAnQjNHILH3ABWwy1sD7CAPNtOzjvqcJ0RGGoQJOcpVh8b5O3tfAvAAYeSKS3kKwCiLZZrHAMhnedYu9zvNG0ABcIAm+weUpXztQXTqNgGnPgNs7IlgEQbaPJ80qkjDmEV5jAjxBrDOIziISUuEIgegn0cA6GLB1x+kLG0PeEcekCvlAb1AG4AG+HoeuQO2eQCAt/oaIwPqBVJZrpHPHKQ4c/gPebqSjhSxA/5lquGVUt4iDxNAG6LgbwSIVwqwB97JuvaUxINkjFjgeRTsZ8qlfv0XKomAZn+UfvKqAM/2pAHJiCW58TKw9iNuMlVJOZorKVhzKN+YXHje6meRGSCe/gkzIw9ESlvoc2Slfh4WP/E+CZdodYuxofUWITI8ncA4skLPeBa1194tOqHNyKJ5QS8QEx5CF3I3FmZo7jAW+J6nNeew8BgiOYgFo4P9ZQgKL6B5gnwZRwQdGYiXzx4488Ic03/lI/xkjCQhKVPhjjJy0QmeIMRGXbxsdAvRJPMxosH7pK88bu6j21LCkrc9fMZnjHjVYXDqQ2R4v/yt/+ZTvabpg7En+xgsGHXokPWFN25snZg7t/p9XQJdAl0CXQJdAkdKAp0IrSB51l8vfRZpllTAARgCJITEuZJTHigDpli1gQTgNB4hAAWwAJrcjwQAxQD6GBESEuR+gCohPUiLvSkhQkAoUJdQM2ANQOK50FaErW6TZ7Ub4JK332XvEWs+qz3A0x6UF1EtI0L2LQD2uaRxZeVnmQcQgVQAFtAElgF5AIwsZXBxJWyOx4WcA+7JIX/rM1Bsw3vtXajJgP4AzYC5TZG8S2TN0p89RcoEpOtECa1ahJgA6izhLl4U5QKgvCuLwKC9TsKLtFffgUseB8QBieDdQV58h1TTGyRJe3lKENaAWvUiXjx2ZAoQ83b5vt0bVfeDbiFP+gDA0oEk/0A46AeyiNC219iznnHxpPBmMQ7w2I3Jit7ycCBDdGsMoLfjpuykhkUG6ALCQs95sXgYA/brZ5EG8jMXJOegW+0VTwvvVHSnLcPz5MugQTY8TjxIPkcq7bXiBdIuiTcSKonQJekBwwISO5ZVSZsQWvrM22VOx+BCBxBf48qQEc8mPWFAoKt0isGBZ9MY0Gf1mRfm/ZQnqd0PhHAhpsY9a0W9pqWd5q3QRP3n+SPn6OsKy+hW3mpO8eCZa+bzNl90yTyib/SiDWc11xiSvK8YZ5LAZNN9mmrXsvZuul11+dYPiWSs+UJh95JJbdPthg28kxmxxtbkvdY/Z1w23Ya2D+ah9YvBjvFolSt6bx4Lv2ckzTWnr1N10RltYrT1nt8vndlv2a8i62Pt3k6EVhhRk5SHQqw/QGTiASNIh88RD1ZgixcQAlzE4moPgAxn9isgNLxCQBqrvdAZk95nLMuAevbRaB6gwvLMQ8IS7QUolAUA8x0LLpCJpCFbLNqstYhVPCEAVt0m4NDeAIkHgCiWb+AKWPdyFb4HsCJrQo0AZFeyxumP9noJA0baBgQDxIiCz5J9C/gW3oToeDnbMM8DlXMIWNkBbf/zDukDsuW3shAd5ygoG4D1t74Di7wCspUBjIgFAACkuYeMLGLGA2DMnpmcYYCwARSAJEIwlf0OsBeuBPRpI2+c54QhCSEClsna2GurvU7tlb0vCClgC8jzANgDom6AhYzpknbxGJIv7xyPE0t/LvUaY2GBSB6QzgvnfAFj7LMQ7zyTwwONN7mSCxJMFoC6/40/WWojIoug1yC4flZyCWQDEUHqEE5g3hypZYUcIdbIGu8V3dfOVlbGjezMEeSQjhhPXlL6gUjTYQdPGntgJh4aBBQBZKCgr3SHYYKMjQ+Z1P1Rl8/oorJCgJWhfGSAdzd7wYwnfUI8yYZ3CqFFJOm0/8mA54q+MiyQI0+SchAmfSBr44o855wZoY3qVadQWvMrIZM+o5vqMre82MlOX6wDiLJxZzzwDKOC+5SJONIlf9Ot+nBOOqdvyrfuaIv1Qx+RPeNXr2nWO3ON50pb6ZaQOODCGjEnMcUKy+wRuZXe8mxaz1qPvDVH6CKdb7PwHYnGkjtPrznFmNRmePRe8l6wJjMajHnnfa+f5oD3B71elqBlWV+n2tV+LjtmLc8YC3lSkXTtMV9WBcKL2pc63EN3hR5PGQqW9XO/vmdQsbab31OJT/bSlmV6pOxNt6Ftf4yWY/Nwjm5Yk61X3iG13qev5ssqSZ60z7vRusjwN3WW017GYerZyN47BuZY9RpLtb9qGcfL/Z0IrTjSY+dUjJ2j0H42lid+1bNSLBKuAHZAGTgEuHwWQFLXnTMhfDd13kNtrW7vWXbexVzxqUP7p84HSDmr1jfWpzltWuWcira8sWcRDaAaickhanmOZQdIRixY9nIWAlCccz+U2Z63ATgjyZsOParP0NAOZEQb4y1aJM9l5zp4ttXzRbIaqys6QYejq62e1O2oz5JAkub2p+1LPc7GCflQ3tSYtW1a51xaJuepeYM4AfIMH4s8lq1OL1vTlrVnzhzctnuynrZEyHjzIDzlKU/Z0zkz6+wvsr/M68cwIZxxKkzZHjN9XhUYLurHVLvqz+lh5CmRCIMV4s3zSg/tb0M490rM0k7guK6DB54Hd9uJUMKVGV03QYTIZ5ke7UcbWn2amodzdCNJkcb0fjfZbtM2OrNs28I657eyIvtFWw2m6oQ5ePVhjqn5v+72Hs3ldSJ0FI/e1IJxFHfpqGw60MjCas9YTjXXEd443h+eBJ8DJssO7AMwWSt5oTxvMZtzTtO6BMcK5WXCu7AJS/+UrNbV/racTfdnU+1eR7ms4KzvvIn7qUPraPuqZQABSqILAAAgAElEQVQNwmkBaGMuHEyfgRceSV4//+c+HkZgHEmn6+Zl1lNzlqeerjLcMCbJCChM1WfqGXs+e+F4HHnyeHN517NXNHXzECIACAFPopCbeOSTzj9HDDCquD8kVl+E6WgPD13AvM95Sd1PBtl7uogI1cBQP6f6VY+FPiDXwiLJOGvEonbV7U14q/aLerBuIim8jMaIB5UX2F5bRqCENPGUCm1WL9LPI+9742ccM75jRiuhUnUdPKKIEE8ukmQsI2PjS2f009jUYVDL6q3HgIdcNIjyeK61kwHI/l0GMG12P7Lnc95eekAv0s8pEpJ2COkFeNXjGX+TnXaTU0LF9Ge3eqTdvMkhYxln2WqtK+1Bw6Ji6j6krbyWxlB0iXbTd7I3p1qPZuahEG7jLPtmQtxr3cg+XXNX3+17Nt+EkfOWq6ue+9F3BgRGLZexYUw2x5XTHvSuneaFSAHv5BhJ2vnmf2H/jCWZh8ECrU6JhjE/eZiMizkgKqPVQWuAqB3eUWRmlXLMr+yxtv9z0QH2q661x+L9nQgdpaMKJHsRAjtSbeeckaO0O8dsswEqC+3chciLnwfDQm3xa7OdHbOC6h3rEtilBAA+2faEDwMUABCjQ8JOrZFCmO2fAortdUJO7E0Utmu/F4t7ABjgZ++XME4hmhJRCB1kFQa2xp5Xn/AZ81zIqzKE0gagp42e9RkvbxJ1qF+om9BISWHUBUxqUw7s1jd9FJrIu+x++7UQISGgwlYZTbRbKI33wTKPUIDhon7VnoiEL+sXb7UQW3XyLE21q/2c58e4RJ7Av4gGRAixAgrJjmyEmAojBW4RI58LqUMWhV5bI4VSI5wA6FiSIXI35qkD+UrorlBaAFtfhEwBokJr7c2zbgs9FHKaEO/sjxur19jUYyBUm2FM6KhQbaTNGNpjIjyeHISX6xudRZD8Fu5MDyWVQRBqEpLpkXZol3ocM5BEJ0IdAWZ6I5X+XvUIiE4bvI+EbwsPl4xFX+JtyDlzCFLdBwTFWAn5Z3AgW/ciRcKHzQf9zfl9+uh/Y0S3EAyJn9SHkNB9uiHcl2zJlM5IPqTPiLSw6yQHsj8Z2aBH0Xf7g4WbI1k5RkCdQuq0A7nPtgfkxnwSnmxu07F2rOmgdtrSYC4jjcaXnGx/aHWKDtMtIZpC3rSP/vmhxwi6MH7rmNBI/TIXVimHPiFCZKQNDDObMGzucsneuse2lwjddVcpN91Uype+VMqFF5byf/+vzTKl/MmflHLZZaUcOLB1wuwN6hLoEugS6BLYfwkkJMb+EuCSQYHnArBgpQYIgFqAtCYItVcd4ACAARNAy34rnpip5DBAYJ7PHk6eh2TPlA1SXbm00V4cZAURq0EuQsZCDvggQzw5siGqG1gEpoExQEv/EtKElPgegPMDXPMuCIkBkud6hHIMQu4fizZgEddGbRdOZ+9ljgSYalf7OeImC2YO5GYZT8ZQ5dahTUCtvW4ILBAKCMoIam8bi3+8FMtC3XhF6zrcDzjHOxV9QJh9xhPBGv//2bsXWP+uqk7gW20yZDISIwJSZRBqyLQEkEK0iBXb0kKgBZoKykgGoRkeGsFYtDDVgqJtkQodkUerKVLqA6SWltffFmiEDhShfwrhVSyMRaSI2FSmmDjpdCafc1mdxWaf3+/8Hvfe373/fZKbe+/vd85+rL32Puu7nvpmPcgWvbxm0e/YGhCQxbAaP9BYP0vhJemNuQE3hHf8BnyaIzDbAkJhKQKo8EJeK0I60EAIx4ur8hHe0g5a+0FHoELcJJ4JS3OUvBibA3DEUsMS5jdFAOCHH7h+ZcBtPixJaAB8x9oBw7FWwChQYt/gIftP3GPsb/HEYikzb2S+Y+mxFwFOfCY22r4LsMBa4390tA/DNc45Yk3r/WatgURrDVDjHf1xL9dHzVP4PPZA3nt40B7WDmtbZOEd482xdiJj66z9v22nNNn90ktLuf32UiQqOvLIUl772lLuvLOUl75027pdpeHNBUI33VTKYYeVcsEFpchABvgwZ559dilnnFHKNyutrzL5/mynQKdAp0CnwN6nQB0bQDAj3KjfRGgj0AJCWZjKQIZQRahX2yxSwkemvilACLiROASQAkBodX3G9ScDoajd1BKMCX0EKvcQhAgzIcQTDglOIdgEEDJurjO1wDMrViLGM2Ve2cpCAKe1jlTzNPR1/2PjyrEoU4FQuP+hBReyEGpp27kvrgKEIkbInEK41t+s2KHaVS3GM7YGGYC11jv3xWqlPSAan+LFANR1jFAdO5KBEP7F68ADIXpVPspzZhlh/WO9A0QI+zl5yJQ51KC0dfLk+eSyIHnvUlSYI6sHCxOrIJpx5cuKjjEgBHziIcCJZY3SIlulWuA5QFlLweB+oCnOmADb1q5VC25s72UeBIoDCI3x5lg7uwaEgJ2Qzw8/vJTLLivlv//3Ut70plL+5/9k7tvIl83mAiEEPXiwlHPPLeW000p5ylNKueaaUlREP+usUo49diMJmgdlg/KPppnkvkYDsikX8zkNnwOtjh8gRPC/DT/aTRnzlHEYN1cRAbe0TnVq2SltrOueTRrLuubU2+kU2EQK1II/IZ2gxIrCJ7+lVW4BIWe2bGVADJcpAtcUwOB+WRhp8blEidOog/2NkWaY4MxqU1sICFo024ANQMSawgWaZpw7DSDE7S7c0QAvGnWuR4Rm7l/ObtpjgCwEwqgRReDL7jFT5pWBEPdCbkqsJlzeCPKsNLTk9bgI4MBZ/TmXJNaPKRYh7x/WCIK9OBGCN0uN+fppASHCIw1/jl1pCbUtIMR9C4DlaqY/5zfeCZqNASGCOytBvQasH0BtuECyVhK4WT+ygK4fICPS9ce6zQNCUaaiBYTwDJ5flY/ICcGnYoLE0QAMLEXGF5acKBsybw5czViA0AJ/tzKbTQFC3CiBDllBI14psg5OAUJAFTdCY5CVj1Uvy0HiDKMd6fRZnpQxAZ5Ybeu1FruUgZC9aR9ShJhPzVNKILQsQnjBWPCHcyQs3ObW4s2xdnYNCHk5XHhhKTfeuGUJ4sH1qldtWYg6EFrh1XnVVaX8yZ9sEZdF6HWvk9Nxx5AlxuTTjDkd+vxiaR+8CBwQ82o0EMgdSF6SucBqTRH9YH6HpjStahw4eC+//PLBv90LwUuRS4IDwGHkb4e8zZI1M14WDkJ+uEzE7uXGoLK9w1NgJXOtTFLa5zedTdO0frR2hIgpYMgLnqbImPmi7vZl7A4N7iQOvLjQE224vhAYmL8JB+EDvsy4+TLTLkX9HC9rB2UIQYQNByF3hTyW6MsLhFYr0o4vM4bWM144+DZSYHOZUGcGv5o7XqI9xBsEijqjGBcULwovgRAqWp/pW6ya+UodTZiT3tuFF2jPgFGgu6bNuuba2zm0KQC8ENAJYcoGEErxOMAg7gbfit9w9hFMuFU5TylKABjxFZ4hcBPMnJPcU7hP+Z4yy2dAB4HEuV8/793gGUHXXGPsGYCKNcreMkYlCQAdzwIIhCr7Typ8ZwR3HSCDQE6QMl7nqnE6X+xh4EJKentTUhUCqWB/7RIK7UMuQdrSj8+BM2e9uISoGcfFTR/oYuyEffSr5+V9FO84Z5lziiALSIg/0T9BFJ1a4yIc5s+NB428W4AlYDRidcRLeN8AVqxxfhuzdxx6oYW1I3Qaq2e153157bXXDme+eC5zYTWKcyuEdPFA4lIoylgvxIegtTaMkasUawe6cmmybugW7wfzb/WrL3wD9MQaUHxyB0MvVooQvAnb1t27Xj/e04RqblV4y5lJtgCYrDn6O1fRl/XClceBdsasf4I1HmYFJSNobxU+EqeiXWtsDGhHoI+YNsA7CqB7t7qvngM6GAMZw/eKV5NnjFV5EaBV8eaQjfCl7/RL5gI+0AbdWdWsP97wXvE3fkZTtPG5eCH3ivexf7jLoRf6RSwbWYysQllg71E8mFu+IkYIcEcHgMOe0qc1qteaS6A+gSdrzQrkXrxjvTNPGRf5C69aJ/zqPZ15kDxoTs4g+1sbEidMbYf7ITqSAdHFuID6HbvuuKOUM88s5YQTSnn840u5+OIOhJYiPvBz662lKNqImKxDhNqPfayU5zynlKOOWqrZZR6KQEAHmk0p2M4LdkqCAiAh3CFmASHjCq2mFwWQ44XqJUCg9VKIWjAOTpvJi5nGx0aprzrdY+Tnt+n5JtvMBHB9Ag42u4PfS8NL2YHiAJs35jhcbNQ6+8sytF7HM7WZOtrMNOFXPHVdxsbERcRBC0R6yTq0AQFrE8BibCzrmOesNgKg0WjTZjl0vVgIDzSyfNO9hAl4XmyCwuPCH4Q2/BZZqVqfuR+feBmjJTp4iUvH7cXigI8gzRZttpsGvf1DmwK02UAOcEA7W1sK1kkdPO8soF0mCHFlIZg7FwN8LNJfTgGfrTgERPtSEpVc9mDsfn3O+m6RMbnXmeddQsAzZ7SNtPatcY2NN/erTe/YscyG0caUdNo0+ZROgupzopl5fSwynjGategcn5lb0KeVOdR9Au6DBrPosciarZOP9GstrHttXQw+mzoHe1M788ppjM015CLvHpcaaN5x3mtTlbHOBqCIEiQXZG/xgrPDFeC6pmu857XHklN7oizCf/qJkhaeoxyIM2CRdhbZN4vw1Nx7v/GNUi66qBSucTy5/u3fSjn//FI+9amtz+9+97lN7PQNm+sat9OUmNOf7DaEPZoIVgWI26aX/YYJHGghCNKyAy6077QbrDVeiDRjspSwELEqZd/x6BooiSwmtJiAiEBfQi0tB+E6UjLry2GZhe48hVlAyDi0TZPkJZ1ftLT7QAItqPSPtKpjF82cwEkaxRqMsUhwLaEtpEmhfaEdo+WQ8Qg9HRY0bjQVsrsAEZ6zgRXElHYafdEb+JPliVaU7z/A5gBrWeQcSrRPNCHWgzYxsjShP02UA40mT8CpYEjttsbqpUrzaawsPcZH0GGBy1YXNKSx0RfwqD1aIWM3Hpolh2nNL0Coz2iTssBEkKINRTtZX8wFGKEh4mJp/jROAAv+Q09AneuNrFQZoNU+5dbeQUtIYzXzQgC089WqL1F/hv9ZedABkMKTQJeXCiuTl2W89NGGVhE/cxU1J4c6IMV1h0bXmtBm0+7jp0hbDFTxFdcfDTraogHLJn6lkEAD45h3r36Ng1ACtE15ZpH2uY/YF3kutKAuaVXnzdvzrHDx4t2wY7APZ4QCLAysOX4IQvYcbT5NLDerfm0/BexphbvtVxm3+rV/KcCS4vJOJheRHVirvMemlArw7vEuZREck6EWoZ53PFmIlXMTii4vMvZ+bykdCC3ABVx+vNwIx2GuZEkhfNGuewGyuDBzcougHbThmN5tUO4E3ApyrZncPSBkIzHXcr8g9GmDABxAiCaCIEsYJFyOaTJaQIi/N+ABPEQVeeNjFeDC4UVifrQsNjahNqcPrUlFCPbiAVqAtUj1GvexLBEI9Etgp7ExNwcQmgArAACNh34IEaxtAB6Qw7SrbcKh/9GAxkV7hGQHTssaZuzaNxdtew5dgaIoilZbhFpj5bcNpPDPB1iAMYct/37C6phbHOE+sjxFf2hl3Wp+ATRpL/UVqUiBHOsPRHMpwE/oQIBnxXM/gZo1zpzQg+kfoOBeUgO0VnAtN4PwVWchMv8sfM8DQl42gC7LqLWN9vC49QMCgTnrBdiGWxwtrc+iOCkXBcANzSgL8Kf4DnwSbhlcRCgV0Mjewbt4kxsKnmXRCteMKfcG8AcG8eCUZxZpP7SDeS5oO3XePWX6AofyhtyKlyixgGCCuHOa4gYInlXIdkOG34fRKbCnKOC96p3l/U8pRvbizshNfd7FOuydzl3be3MV13h9aYerGwWtPU+mmWqVmjfW/v3OUKADoQXoXAeXRuArP1naZYJxZLSJasDADSsSjTa3ulkV3gMIEc4IswAJC4ONDkjFC3VeulBTagEhwIBVK2JVmKeBOgCFxYLl47LLLhu08l7swIP5AEmty0EUAjBBV8xNDq7N36u/QdDVJqsMQZkATYsCzPnOYXLppZcOB5MDhdWN6x/hlyDJAsBaYB7o6MBpaX+yOxqhN1zgwj3LGFtAKOYSY3VYsqzQ5LO+ACqxBrPc4rg1BgCy7uaGFg5dfc/iF3SutUsAlMMWIKIBA7pZnVhDWI2sEasjqxFQngGa9lpACE2BqrGK2fOAkDXkhsC/GzjEU3zs0dDFRQWYYS0EjLLLICuX7+wRICbztbbwYvjDo4W6EECEveDSHh5gXbJGaiYE3abeG/y8Xe2jaz2XRea9wLHUb+0U6BToFOgU6BToFFiSAh0ILUC4DIS4vrD+ECYJoAIAua1x/2KBCA1/xAgJ4mX1IBTTgreuDIQIdzTfBDsCfwYYU4CQhA6sKwAKLQkrAw0+AKHQGnOwmB5zImSyYAAiCp5xc6LRJMRG8GprvNom3AEzNPQC81gyQrDNQEg/LFgEdW4kQCFwQRhmoVJcTDyLvwEeQAwNWUVYX1zcnwjUgJmgXnRnAamvVYFQjBXtaXS5ZBkvUOSi7fEZF0iWJ/NFP0DJHPACS5n4mkgxKzjYfGt+8Zmg0wDO2geC8RYh31y5MAIG3PiAIaAHEGLJAWK53rAeoh2QwLIWAcgtIAS0S57B4maNADOAJmuu5wEhfAGcAdM04RJQAPwBTM0BbVgb8XHQxnhYsoA4Vh5zBPQDeAPj3Oqi/go3Sm6a9gbwI06AuyF+8bw1sp/w69R7g18WeWaRe1tzQdup8+4WhAUO5X5rp0CnQKdAp0CnwAoU6EBoIvEI+bICEf4Fnas6Tphk4YgsOiwYhEOuSzTdhF4CJSGaMCsWRtYfwiFBkcsbcECw5uIjgxvhmYsZ1zrWDK5ZhGlgg4DkOYCKaxxLgPgWoIB7ERASF2HM96wBwM3BgwcHQCGTjc8BGK5FhFSfEzQJ+uJGIqMK4MRCAxCxFAEouQ8CKSsH1yIuWnUWPUI24MIiw/JEuNUvGqKftrmKATQ+0454FbFB4mX0SchmaUB/GWjQm/ALDAIFrAfmBOC50JEmHh09ywwOmAKSwCvBWzvAJcsbwGn9ZIWpxxpZ0tD4wx/+8ABkZCji+sIiJKbImANkRra4SPFqDiwn3MVYcQBPVpTgFxZF8zU+MUwSLgBQ5shaJqMTy5i+8ZQ1RG/jBqz9D4BxmQOAuMaJZQJ0gBD8gx5AB/DEzRKdgBU8BuSJLWJtZGljScJbeMF6yExl3BHbU3/GSieLDf6Iug5AGD4HHMTB4T1ZCNEGeEILY7YegLf9Auxaa3F1+NjYgUPjN3Z/mzeXRBZCz0eFcn3jZ77e5jDlXrTVj/U4cODApGemtk/R4VxgcYu54Bu8glfnzdv5YJ26e9zEg7nf1inQKdAp0CnQKbACBToQWoF4HiXwARuEy0U0uQRgQjUhf1a2NRp3QfDh/tMaruBzrmYtt7uxzCGLZm0Z62NWRqLw4WW1iexCxg9EuCLbEJc11g3pI40XIBMDw+e3NX/xQZFJJdrKdSPGlrReq/zs2Fhb/QMdBHSWM77JrBjctAC44IHoCyjQT2Q8msUvdV/z1p5lj8DMZUwyCqAAsCSAR1rTqbSY19ci28R+iAxdLdos0tZ23LsIz2xH/73NToGdoIA9LbbR+eo8oMCZEkiex0bJQ9nhfGWp7VenwHZSwNnMFV18KQXtlPId2zmeRdsmv0hGxb2eF8R2ZNIlQ1C28qzhik4JWV8xDl5KFM27WU9xURruxv0dCO0G1UsZrDxc1lgBVrlYPLiCSSiw6Etuar/L9gFc0ISzBsy6WMvEBbnPQcjy4BBsbfCpY170vqljXbTd7bofOGZJkoFQIgXAmiUJGO5Za7aL6r3dTaZAqzjjJo933WMjGLHgUiTJYsqbQPIGlnpusC7n3BSlUYwNEHLOULCEu2pr3OumfV3MdAqtvDtYvlljWdtdY+2otUORxHNgSoD9lP7re5aZwzL9jD2z7jVZ59hagjsBnyJRLSS1nsTGLiPTLDNvru48E3ha8MJY9qJ8oCQVbsBrZSyZ1bLtx3MUjDyO7PeInc1togHPB14X2zmOVeexKc93ILQpK7HPxuGlzM3LxRVtLOGC77lHcQtk1RDnwtKyHZqUMRIvMtZNWiYJCcQIsb4AjVzxptTa2KQ59LF0CqyDAlw8ZWAkGCxTt2cdY9jtNgje6CBej2JEnKFsmzTTBD2gRpatRTwXItGKAp9jQGjdtOfiGvGti2bfEkfKCk8AndUO13Hu1ovSY+oarzKHqX3Mum/da7KOMY21UY9VLKWEQ8sAoWXnDYQBF2JxV32HRhH17QQgUXNSyEQLCKH1ToxjO/liJ9vuQGgnqd376hToFOgU6BRYKwUIMWInWS7EY0k5T8vPhZXLLQWL+MaW5h9AkIyD5RqAoIGmTa2fY23g8kJQYo0lcHNB9TdXHs9GWYR43iS5pNUFNON7bUp0wr1V26w4hDHuQBRCkeY9xkhod08AGfGWvAH07XPCvZhE7jKyYgJC4v+k/aepltVT3F4UYzVHYzCPWvPufjGTXH7F+InpBITicyACTVnyW7QHxNAVvWIu9by5FVs7/ZijcQAxNOoSzoSV3njdo09rC+Tk2nfBTNq3LujAQ6JuJ+aoTzF/3K+CHkFLdLSOuXAmWqIdOkvzj4/y+sSzvDt8HlaBPIeavp7hFWL9wysk1jnTLNPb3LnI4zkX2uNxruJ4zLjwxth+iDXhJtXiS6AXTawLQIHf0DqPVXZQ40Tr3L810u6UNc60aI0V34gfFottX7ToXdMOPeq2Yi24kdnfFIdHHXXUwGPBT3Eu2AfmjK/ue9/7DnyEXupRGU/ee2P7O9YvahrVQAh9jVtb2reOxgPUSPyDF8OCFG3VaxV940f04U0DCAWfxD5C4w6Epr9mOhCaTqt+Z6dAp0CnQKfAhlGgJUwROmhLuduylHCZIjTIrhgX0CE5hQQXhFZJQXwvMUf9HKsroEUQlWGRkE2AEddI+JSgRHIZwg03NNYplmbxObIdhvBH4DIuiU0AHklvJKeRUIfVHHjhGkyQ158kNNpm2RED6F4ZP42X8CTpi6QxaoKx+NCkE8AIxxkIsVBI9uM7wpQ5ahOQkqhEApIAimhnDgQsgqL7FKEW6ylRi8QuLvPlhqevDEJDkEVXdJf4x7P1vIE0c+IxYA1ZgVgBxDVkEAGIuVil9Bmu1DUbEkCNT7IRCWnGgBABl0scAOe3Egd+mzOXJnQLPkEL/UtyIuW/OCvr6X4xU8ZJuOWKxzWZII0WCkS3gJB5+lzfaIL/JMJxSSiUaSYxTBQOjbnLSmv+gAdBGMj3jP6t1RgQwovqIOpP8XIxxeYaa25ckZQH2JHJE28DjHms3MeARGuHZyS40SZ3bGObssboFCU8xoCQhDlihNEbD6GDuOEW7cIiUrcFcJgr11C0RBvjxrOZh6OkR9QejIRSXEuj3Ii5ctkDElv7W+Iie0+yKXtNwqYMhIzNXkcjgJZiIYqPozPeBcQk/rE29mS9Vs4x+1ZGWGeHvS/5knMDjfI+Mid8TZmwnZapDXsVLD2czQVC111XypVXyiVcCn/fn/iJUm65pZRf+qVSzjmnlAc+cOlJ9wc7BToFOgU6BfYPBYASgICQQrPq5U/wIFgTGrjMASG5cDABltAr06AYGEKsuJHWc4QSQhThNwoRx30AFWGW8CELJwFcrJ7PQ4AyJlfE9hEECcwAFmGbtSXcXIAnAif/fpkvub1yF+bzT4gnTMkUak6EX1YgmmRaZvMP4Tm3mbXD3Glp2tHCeFh9CGdhaXIvQR/oIPQSJAniAJikObJNshKgB1DAgpFpTwMv46Y5GwthHY3NN89bpk7PmysaGA/BLkBBuEYR/M1Rpksa8lmJibQhu6S5mwdw0XKxyt9JBmGOBOSwSmUrXi6bof+gh8yVSjwQTgnjAuQlPzJn69TqmyYfzwFBLEzAKcuF52qa4YfW3GWlBPhkoQRCjQ9Iyy6PeT8ABDFmdNEPoKiNKE2B5uFuZSzGNzZW2XGjjIM1RnPXImuc3bnqvWs+lAF4wToYu9qGXDxbtEOnuFpt4TugBt9SArR4OGhkPY0tlyjJ+9Ma1/tbKQd7VWwR8DZmiQn6OkvMJehm/J6x1vacfR2uqHmt7DlnA7CEv2J/28Nj+2hXgBDZ/dJLS7n99lJk8/2O7yjlXe/akuWf/exSHv3ojXvxbC4QuummUg47rJQLLihF3Z3HPtZOK+Xqq0u54ooOhDaOlfqAOgU6BToFdocCtQBEAGAhITQQ5jMwyi5SsqoRsCWEATpoclvP0b4TYEJAye0BPLTJBGkFjrkr5bpvNUUIN9LMS1cfQo8aXAGEWGkImuYA2ITgFO3E94CXemL58ylASLbSWWPMc9N2CNGE52uuuaZINED7zIJjjDUQ4kpGiCVc+hsQMrd63lzYAEegK2dFrQGM+wBKwjHQROiv3Q2DBssAIdaV973vfYNWHSjBM2Gx0G4WbI0z6PGIRzxi0MoDPuLSctxGDebmrd0YzVpzZxnAH1E2QVYwQn6+8n6wPoRm1g2C+ljcVx13MsZnrb2m70XWeGysgFVe/8x/6G3eNd/PayuDAZaZFg+3gFAoOoDNAB34pN47Nd3mAaHY5zUQ8r+5scC21ooFOOic+5QQRVmK1j7acSB0552lnHFGKUcfXcrhh5dy2WWlnHJKKfe9bynvfW8pt91WyktesjsviRm9bi4QQtCDB0s599xSTjutlH/370r56ldLeec7S3nlKzsQ2jhW6gPqFOgU6BTYHQpE4WrAAjjgBiTOgFuTxCusAoSgXPCZdpWgycrDpYXbC0Gs9RwtOCvMPCBEIAEUaHbFftSZw4AsFhlWJS40AAMBhiteCEjqdwFlap4ZF4sQ7X3UBdOG57lD0dzTcvshEAFggI5rlkWIdSlok8sReI7Gm8saOqAdmqGRH1wMRnAAACAASURBVIIoEMcCFVYBgjbBLWhPs23exsIqwrXKvfW8Wc08w90J3YFRVg0uWtyQ0CVq6anLx9WHdh8oErsBwGRAZH21B8yERSjaqctP5IB8a8Y6w83LOsjCyfoV1xgQYgEwByDWOpgnWnE5E4/S6tvnxsayETFXAcJrmrGwsGTUcxdXFG5u2gCUWRZrQBBrAiThH7FjxieOBO+wYrI0xlUL9GNjBWxZjawviySa63+RNc7rVu9dxeC5htmzGQixCrVol2uu1W3VoIQVuMXD4oKAbMA2LEItIMSaVO9vlmaKEMCUS2y2IGZAXdO3BYRY+QDx1lpxOaU4cGboM9Ye3+CV1j7acSBkwS68sJQbbyxFWu8bbijFOv7zP2/J8i9+cSn3uc/uvCT2JBCKQV91VSmXXLLlGvf1r2+Z3H7hF0r5+Z8v5W532ziC9gF1CnQKdAp0CuwsBQh3hDNZxrid0HxzFxFETJNMOOFSVmv6WTUIsSw5NLFAB0Gkfi6EcMIYYUnbfPoVx+bTT/j3HKAkZoPriiQFLgJpZKIiDBFA9QmIEcDEtAA24iGMnfBLUCVYadv94my4+LlHIewrrriinH/++cPnNNRiIAhJxuNzwiHQgCYEdYW73/rWtw5CugLRAJYxAo0EZS5BIZwCh77nisNVjBacFY2gyCojVoM7DqBkLIR6lqigPfAiXkIqYjEaBGrjAPzEQ8S8xR0Be1zkWDVkD7UG6Op+c3M/CxWLi3gVIJCwiT7GIbYqLu0aNwBqPMET2mHNisylki6gE4E7QIskCNZLPBZAyr3OhUYET/Ec7pUgwPpKNsAljsuetccThGT0En/C3S7mkPsG1gBCz4gTIcS6n7bfPDPN0EKsEf6NueNha4Gm0iezYmUwE7So94M2jNd6+Y6VFIiLNcdDACGeAfCsNTq2xgr8AF+eYUnxHJ4xNnPIvD22xnkf5rHiTWDFvNHbZUz2FTDn85p2ef65LZ9bP8Dd3nzSk540WCftx8zD1sG92uUqiK6UCZKJoG8UPbdHAWQW5Hp/4z28qJwF/jVO9wNdQDhaUT4ATFxKxQhaD0kc8BuFAd4zZ8k6fFavlbPDuqCdvUZhARTr15mR95Gi84CRParNk0466dvA8rae0HfcUcqZZ5ZywgmlPOxhpZx/finPeU4pAPsRR2xr18s0vrkWoT/5k1JuvXUrLujEE0s57rhSPv3pUp7xjFJe/epSjjlmmfn2ZzoFOgU6BToF9iEFWoVyfUYIGatHMlZYet5z88iXiwq37iU4hkUjNMWEeMK6OJQc7zFWtHrRotj1OOaNMSxFLBYybQE4eSysUC5CdU37oB/wlguO53nHeFq0rq1U9VgJyzTzwMKsdOB1O2PrNlZ4fN46+35sfWb13Vq7MZq11gkgBNBYeMbSPbf2Q4v+8+bYGmues34Aqgyka2vdvP20SJHreXw/r60xHp5Hh/x9a03CMms/2DPZUrVI23Fva61yQXYgWh/B//NovMwYlnrmG98o5aKLtlzjnvKUUs47rxRxQ2pmshJxnduwa3OB0IYRqg+nU6BToFOgU6BTYN0UmFITZN197uX2WI5YvyS4WLXmy16kAyFcjT4gMyc72Itz6WPuFNgECnQgtAmr0MfQKdAp0CnQKXDIUYBWlwuLmAgpmyUC4G7Ur06BFgVYCbhridFiDRuzdHbqdQp0CkynQAdC02nV7+wU6BToFOgU6BToFOgU6BToFOgU2CcU6EBonyxkn0anQKdAp0CnQKdAp0CnQKdAp0CnwHQKdCA0nVb9zk6BToFOgU6BToFOgU6BToFOgU6BfUKBDoT2yUL2aXQKdAp0ChzKFJC16YMf/OCQuli6WLVp9tplDp///OfLJz7xiSGltAxyh/olU9Y//uM/lhtuuKE88IEPvCu19SbRRRa3j3zkI0PdpUibvuz41tnWsmNY5jlZyz796U+Xr3zlK+X4448fsglOvcQ+qZMjLbt053vp2i7+jHbVFZPWX32sfm0PBToQ2h669lY7BToFOgU6BXaIAoSG3//93x+KYt773vcuCmYqMrhqCtsdGv5d3QBC6v2oaxQFT1tjcJ85S2u96qUdSRtkIauvWd+t2u+85/Mc1dlRq0cNF7WW1n0RwNVuUQdIDZYpV9R1UUcJQFOMNWpCTXl+7B41grSltpOaPGOXMef0yav0uQ5+0sbrX//6QRGhGG4uYptp1QI6MuGhP+CvUOuslOirzHOdz+a9sQx/zqO59tW3UvdI3bJWvaiYzzp5YZ002ittdSC0V1aqj7NToFOgU6BToEkBKZUJpDJpbYegvJNkV/z1j//4j79NmIwxRFFRxRrXMddXvvKVQ6FJgmgtgM76bjtpUs8xUowr5LmOObfG/vd///eDIM6qM+UiqCqoCnirsaSmz4//+I8PhTRXuYACbSnEOjbXyy+/vPzVX/1VsT4ZcCzT7zr5SUFVBVZrIJRpNZby/GUve9lQ82uvAKG8N2699dbycz/3c0Oh2Sn8OZXm+B4Q+s3f/M2h+HHrWicvLMM/++GZDoT2wyr2OXQKdAp0ChyiFCBk3XzzzQMQIkASRLjp3HLLLUPldkLKUUcdVRRi5Hb2ta99rTz4wQ8ud7/73Yf7fCYdMeFExXjf+fvv/u7vhufcV1++5wb0fd/3fYPLCgChH33+0A/90KDJ/f7v//7ygz/4g8N3+v7bv/3bobioNltuQ1//+tcH9yACuarxhEnpkb/0pS+VL37xi3eN2d/PetazhrmqUG98xu1ZqbejTxrnT33qU8McWSxUo6/HYV6ELAIoC5p7ojCm5+rv3F/TsKaNOX7yk58cxjWFNuEOmNelnqMClU9/+tPLi170onKf+9ynoBXrTaSP/upXv1po5blDAjLGoOgqkMLCYhxZAK9po51/+Id/GADNfe9738G9C021pR3tsphZ81hXWng8cs973nNoOwOhWTTIPKm/uGJtuAH+0R/90cDPeDk+jzmzAgLKH/jAB8rv/M7vlHvd616DZbDmE+0GT+nziCOOGPjOZ+aBT9EHv9X8VANi81Eg1pUL6AKO6ICerFNXXHHFAISk+LYewY+ZVvZMpr/9gH4BhJ73vOcNPPbDP/zDw9zyFeuKx/GIcXre2uGBWTzhnKhpFPvfmIzRukcbQXd8CYSgYS5emveG+bAktviz1W9rD2eaB330/drXvnZYZ2Oo+coYa16wf5019R45RF8Pk6bdgdAkMvWbOgU6BToFOgU2kQIZCL3whS8sD3vYwwbXsrPOOqs8+clPHgTyM844o7z61a8e4m4IroTWV7ziFYMg7bvv/u7vHgTtP//zPx8E4NNPP73wzSdoEEICHJi/Yp60sL/2a782CCEA0K//+q+XSy+9dHAN4s5EyOTa5odgrY3HPvaxg+XF2P7gD/5g6DMurnxXXnll+eVf/uXBNQ6AoXHWHgHsoQ996CAovu51rxuESIKruf7Yj/3YADpo4l/84hcPVh0uVQRo8z/22GOHsV9//fXlV37lV8o555zzLePQhx+X740pQFoAofiO0G4MNQ0f8YhH3DUPAtjZZ5899POHf/iH5X73u99gIUGHMdoYc90mATjP0ZzNCzB56lOfWt7xjncMNEZ3dZj+6Z/+aYgLsyaEcBbC5z//+QNoAZy0hRYuboA1bX76p396+Ixr25Oe9KRy3nnnDRYX2njr+6d/+qeDoGtc1vziiy8ehG/rxW1JXFAAoUc+8pGjNGAxCJ40b0DEFfWBFIk1Xq5x3AC1a05PfOITCzBorhdccMFQd0o8nPUAXvFFzSfWD09Yjze96U3lcY973NCXeT3nOc8ZaIemQF6mtfYyQPMMAdx+AfyMC1ADGqwz4Paa17xmANL2hs+e+cxnDrTCA+697bbb7qLVwx/+8IFPrbl2Cfr41++3v/3tw9gI8VddddWwpygpXPY58IcewAo6ov3973//gSfsG7xozWqeAFquvvrqb6MRhYb9D+T+7M/+7HCP/Ypmzovv+q7vGlzSrL95hfWt3hv+N+eaP623/TVvD2eao+dLX/rSoaYYOhi79TWWem85p/Bj8ILzjEUt80t91mziGb7bY9pcIHTddaVceWUpN99cyvOeV8r/+T+lvPrVpTzoQaU86UmlHH30btNuLf07wG1aB6EX0M/8zM8Mfu75oh386Ec/Onx09NFHf0s1aZoFz994443DS1aQ4mmnnXbX4fHGN75x0JyMBS7SBNLa2EA0X3HR0DzmMY8ZKlgbW1wOzSc84QnDS8DB43maDC+SBzzgAcNtDpe//Mu/HLSVEbBM6+RF2NKuRtsOei8CriHajSvP2UuM0EAQMa7v+Z7vGQ4wAoHD2wvwz/7sz4bfDkhCSQgxDvEYs0PFmL1M+9Up0CmwtylQu045QwiBBBjaY/9feOGFg3DjDAJMnL2EDFpcwi/BLLvnELoIkNnNJ9yW4n7nLgFZu4QhAow+nUXhKuNcI7zSdBNyjIPwEq4uzjFuboQ5YwjXOM9wvSJcOWMBinCRyW442vSjPSCAZp5QSsCjLQ9XrQ9/+MPDXOpx/MVf/MWoS1KmB2GrRUPCaMRiOXdZAowFHSQQeNWrXlUOHjzYpI1zuNWmNSFYhqtRrO+ZZ55ZjjvuuEFwZnmwxgAIoRjoMT8uZd5RaPSCF7xgoGm+aP5r2hgHIBiubdqXsAKfoFusq3aAFHQGqGMdMhDCG2M0yDxZv+O9q/GRd3W4xhkPoEs4Z80Afgm25IFwQfPuBpxrPgGy8BXQ8SM/8iMD6MAXCvf60Z93tnsoAea5dekD8COU40tzoThgjQV0vGut+fve976B3+2HoM+DHvSgb9kPngMQ7BPPs1iee+65wzN4HKA2LvTILmH44NnPfvYA4nyerXCXXHLJQHff4/HME0972tMKAFbTiGyR28iufXjJvMzT/qMkyAAx741wjav5c+oezrxAafC5z31u4D37KVzjAOQWX5G1ghfwTotfdjRxDNn90ktLuf32Uk4/vZSvfrWUz3ymlBtuKOW880r54R/euJfN5gIhQvlhh5VywQWlHH98Kf/7f5dyyy1bhP33/35XCEkjwczuAKG5oO2gmVj18jIFgAQZAgs0InFxtfAiA0gg/fCfpal0mDiQaVK8HAAhG9GmoIWhHXE/cOR7rhP6ockx/kc96lHDwQUgOFi8kGw6hwYNj0PDS9pBYa40ItqPw8DB6DkHGtARIIiWAlChQXJwu2gkHVQ0GrQftG9eoLQeXpQOOAe2Q4e53cuMIELz9/jHP344iIAvY2HGfvnLXz7cd8011wzaLEKEuQJw5set4J3vfOcgyDiMw+zsZUKj5NClrexXp0CnwN6nQAsIhfBKYCXgUCgRrJwRIfDQ/DuLIh6jFvzrWJ1aIM/9EqZbQIgSqBU3EVRvjT36JRAZK0GbAEwbn4VKlh9CmPMa4AM4aNCdhc46ZywLgPPb/61xzIrNyN95V7RoWANFghyBFgCkXPP9xz72sVHatNo0fmd4DYTi/1g/wrJ3TEtgnhWzYU0ybWj9a4GYMG4cAGBe1xBMx4DQU57ylMECNosGns1XFsC9qwIIsWJ5x73rXe8awAy+wAfep3ktZdSr+cSzlIbedSweeB2QqQHP1PgrSkjvTvznXcxiSlbAV5QBP/ADP3DXvrLmgFcLCI3th8xr+H4MCAX9vb9ba0YxKlaw5okWjTKAJWfldQCYyVZ+zj///GGu2X2tBYRq/kSHKXs480Ldbp5vi6/IWhkUt/hlLL5o7Sf/nXeWcsYZW4YKCv3LLiuFPCv75dln///v1t7xag1uLhBC0IMHSzn33FJOO62URz6ylNtu20KUwNBJJ6028wWfdljQUjnYaYpsei4O62CwDIRsYoAkLCfQvpefF0kGQrSGDhk/NChh9aCpsWFdb3jDGwZty6Mf/ejB4hMHHjAXY2d6dUAARYAVzZAXUH65MRdzO2Bu5RIQpmqbUpteRAGOvNSAOeNzyMT9QJh7HKIuB46+8pxoD9GVdtG8vMCZ2r3sHaoOYe0bJ42WCzgFpGj4fu/3fm84GB1gfqMjLQrzOjDoMl5gi7alfhktyBL99k6BToENocA8IERoo/EnSIo9cDawojg3/FAQURbNA0IhDDqnaNcpqghdzmiApAWEaJUprJxb+taGmI44M7nisTI4gynBCK/OND+EQeNz3rWESmcjQVf8hveAc401nfB04MCB4YzlRsXNyBlOgVSPI55pBalnejifWzSkDIu58E7QF004V78Q0MaAEAG91SaNPreteUAIbSjeWH4owyITl/faGBBiCXz3u9/9LbQJQJwtQp/97GcHmn7oQx9aCAh5f82jQf3u8Y6laPRe5OUQlizrjgcI4ngmwEEGQvgJrWo+AczJBdoIdzIKVe9lvOvdCaxSoGZaoaE2W0kNvH+NDc0jw57184MHMpAYA0L6RFfvZd4olK1oho8jWcIsIIQ38CprVgsIyS4Y1sDgCXuTwrSm0RgQshaUsOQxvOt/8lRetylAyDxZqObt4XyMOpvIT5QbZBnzca6wBrX4KgMhsl2LX9Yhp04+6i+8sJQbbyzlyCO3rEC/+7ul/I//UQoX3LPOKuWbLqqT29uBGzcXCMXkr7qK1FwK4krv+du/veUm95KX7AB5vr2LFphYdSDXXXfdoHWgWWFlEXB4zDHHDAeElxSTv8MnQIODBCjzovSSyyk2w+yvPZojL9ha85iBUK2VagGhsEoBgDE27m+0S7HBtePwtPG51OnbZo77axq1gFA9zgyEHPynnHLKQJc6rSz6ecnTmNFaAmoOKWt10UUXDf713OXk4u9AaFVu7c93CmwWBQhPrL9iQghJQA1hnxKGcHXyyScP/vWsIpROAAew4QxlDXeGARRcsdxPECR4AE008c4ybr5xRRwMxRBhmZDBak0R87a3vW24n1BIIOGmTBDSLou/Z2iVCZJ1jBCh3/1Am3udr35zd2FFByxo+b0L9CWQmtsXAZlQKQaEQO39gBY+4/4LwBCGnZ+s7vU4zJH2nFuyMWdhD7CJ75773OcO86tpCBTG5cznNcDCBgRxywYU0cm7oKaN/qxV3aYz3LqYo9gqfWiXUGh9pUrXF7qyMFgvCkDrLM5Hv55nndE/L4L8ftFvpo1kCmgjrsVz2qdEBBwBIe8R4I6rkncqZZpn8JA1oGw0Bu8n7yKCc00DYyJMB0/m1O7e9SyT3qHGyr0MSDAWbfHuAOC8E81THBL+wHdAkPEBPZlPAHuK1IifAX4iC5k9Ee7v3puUmcFPlKbW3Du69pogC5i/uXLXyzKA59ELcOAlQgGAD60HF7SIC/IZYEdpK56PfIOvzdPe89v7Ho2NmaUGrfI+B7zsYzTD2zxLvPMlTCAX4fHME+ZLbmjRCAi2/42L3HTttdcOcgzaGbd52FP2XV6z2BuUrGhI2VHzZ7RT91vvYcAtUuFT0OBZ7oLApD1tLe2Dmq8AXPRzxuAF54c1qPnF3PDGjl133FHKmWeWcsIJpTz+8Vvdvu51pXz5y6W87GU7NoypHW0uEAJ+br11yx3uxBNL+eQnSdqlcJl7/vNLOeqoqXNc633bAYQc6F4EtBY2vgPApnYYAEY2hBdxWGpC05KBQp6kZ7mg0S46FCKzzryxBzipLULZ6hJgzMvVCwxQi/aNlSuavlmFHOLZ4tMCXa3vY5x5fmNj02a2qDnEHF7cHpjruec53PiMcxd02HSL0Fq3RG+sU2DPUGCWtnvRSYQmOydSmNUGVynCXJyX9b0xNsKWv1lLnL2sG/FMPF/PwzvBd4K5jSsKscazOUa0Hoc+WAUIxnWQfOu7eTTUvvEAesbSands7nVmtzHLRP08V/GY95QaNJmuixT+nMojy9BA28FTnrf+1sPcWA3RhkAO7Blz5r9ZfOK+HN8yb03xEblhLIaW9THGlv+eSpu4D4+4xvbDou3N44kxGs3qx75A79YYZ+2b3ObUPVw/o2/72R7QP74e46vMC2P8sio9Jz8vpvyii7Zc49TBEt7CFfRjH9tyk9sl2X3W+DcXCE2m+s7eOA9MLDMaQr7Dh1bB4cMtzmdMszSItBwZCNGARUxRuI61gFANaOaNfRbYAHJo12jmgB0BkzQytF+uAEsSPZx44omDux2NmGBd7dYJIBa1CAW4q+dUAyH0YO4GhLiHOBQAQtpIWiNuHNxYumvcMpzan+kU6BToFOgU2M8U4GEB6LC01MB4P8+7z+3QpUAHQguu/TwwsWBzw+18QrkjMH0y2XPJYBpleuYDK+c/gCS+hmkd6GAO5w5Su8ZpL0ADs2z235439llAKHzjuQwwm7NiMW+HWwSTOXMvv2EaTZorPuru43pRZ+5ZFAgxQ/PXlQkGDfhRxxUWIf9zgZMJLoAQuqrpwe1F9h9uBUAnF40eI7QMt/ZnOgU6BToFOgU6BToFOgX2BwU6EFpwHeeBiQWbG24HXPgY81Pll8rPU5C/VM+CN0PQJ7iLgeFDDJDwzw03OuZbV6R35U8ez8eY5o19FhDShjalBnXxQ81JEoxbIon8GYDHr5x/ak6x6vlFgRBffvFLrGPmFckStAVsAVpc4fTjykDI/yxFvuf3LYYJHTsQWoZb+zOdAp0CnQKdAp0CnQKdAvuDAh0ILbiOAha5fEkfqf5CZEFbsJm7bo/kBlzdAKFITMCVLGpeBBDiMhd1MQTUcfkSWJuzoqkvwHrkOwGFObhPkgRBeZ5tjX0eEIqxmXvO3MYPXdCePgU/xhXudPxcI1NRfBcgicWK5Sqb4FsxQqxgrD2AFcsQH2Y+01EcT2yQGCAWKX7LXN8ETksp68rPqznUgdCyHNuf6xToFOgU6BToFOgU6BTYHxToQGiBdZQgQCYigEHwIjctLmysOWGRWaC5wX0sMhvJCiLLiUwxhHxucQCNgDnZTlg4ABHAgYWFNUOAnGwxXMVYaiQCYB2RuUQmuQyCWGsABYkDjN09YmjE03AV474m04tMP6xRrE0ykWQXtIgDku3FeATwcTszXvFM+Rl9ABvScLsHrViLZDNhWTIOfcnkxqUOuBTQCayxdsU4ZUKRTUk8kv5lpBHj42/ZWmT0ERjsHi5xQJREDTJEyVYDOEUxMUG+si1JIdqB0CKc2u/tFOgU6BToFOgU6BToFNh/FOhAaAPXFECSIWRqNqLISgKMRbag7ZqWrCV+trufeeM3hsiGM5VO2gSG6iw68/rq33cKdAocmhRwtrKgs7xT2nBLphBTbJoSadFL8hbJbljLZbeU+nbZy1n2+c9/fqhrxzU4zuR6zNI8u5yZ6rnJTipV9m4GwucxSj/O2yFoHONdli5jz43RZZV+xtZglTbrZ5WqmMVzq4xhP/Pjqvw+j+7rXOPe1u5SoAOh3aV/771ToFOgU6BTYEMpQHhm0VaMkRVcQVR1VFib1TdZ9NIeoZZ1nDV/lUKHBGDxkjwGsoU7xszib8w/+qM/ehcQ4jJMydYqnrroXFa5P9NVvCkPh6AxF/FFLu7lvB/mpc0eo8sifdX3xhooUF7Xt1ul3fwsLwk8J0FSrhkY94zxwZT+9zM/AkKL8juPEh4qstMqW5L3ehTrjXo/Qd/8zE/91E9NIXu/Z8Mo0IHQhi1IH06nQKdAp0CnwOZQIGIWud/WleiXGaWYT9lBxYCuAoT0zRWaS3Xt6huFM8Vf5j64dSsIu9tAyNgzXcXail9F40WA0OWXXz4UGeXWLRZ13jVGl3nPzfreGsj0yg18yhgW7SsSIHEfH6PNGB9M6Ws/8+Oi/A4Ycv2/973vPVhMZe2VsEoxYjHQ9m29BvmZXAdrCu37PZtBgQ6ENmMd+ig6BToFOgU6BZagQLgGc/MRZ8hCIIkKoVQcI00uVzQaYlpeLsS+d6/4SMlVWBS4lmkDUJAARuIVz7eA0CMf+cgh7lHbXHM965kYQy7S6XMuad/7vd9bjjjiiEHQIlAR3t3vAgS0E+5bxiDmUbIXrtJiLo1RfRd/u1SKFyOZgVDM9Wtf+9oQZ0kjXgMh5RjUhGNBiX61Z5y+0y9BMFtYCOPiTH3OQsF9DW2M03fqxcWcZfYkXIt3FetKoORmpG2uhZ712SwgFOswq22xrJdcckn5wAc+MMzzXve61zAG/X/hC18YYkO5MLrm0QXdv/SlL5UvfvGL5cEPfvDgqodfuB4aM576yle+chdPBL2sK1fH9773vd8ChLTHBVFcrxITQVeWL3+jXdAhXNusWfSt/aAB10zxvawUhPAWbTIQusc97jGsi/asPb7La3ko8SMgVPN7FBxt7Sfnggy11gmoCSDE0sNi6X81HfFH0BSPxjM+n8Uzcby1zpn4LvOOvcgizYXWWaDPev3xqXHbU84Q//vb+IUBuD/OwiWO10PikQ6EDoll7pPsFOgU6BTYnxSo3XsIrhLKPO5xjxsKT5911lnl2GOPHYSE66+/frA8qCsm6QoLz2/8xm8MQEbmyzPPPHMoYg18qF2m3hjBIqwVYREChBTAlpL/3HPPHYpIX3311UMyF641oRkmIClxcPbZZw+FqI0JmPCcEgAnn3zy4CKnvhmNv8yYhHFud8ZHmFcI2vPGaKzqx7EmsQJ97nOfuwsIEXiAIvcTdlmDFL6ugZA+zjnnnKFUA+FeshvueiwrtN4S8nDDMicX+gIbaEogA0CM9Zprrhlq30nowzUMrQ4ePFhYadyrnSc84QmDAOcz9GU5ARAAF88FXbNF6OEPf/jw/by20dLafPCDHxxKUAA9EvHI7KrQt/58jt6z6AIMA6UAw0Mf+tDhGXQD3s4444wBfMpUan0BO9Y09NCXBEHcEwHtbBEiHHOVk7hH2QdjwCfakTBIDT5JgYAhayrGi/BN0H7FK14xxKP91m/91hDLhd5ctPDDGG3EiZkjwd/6AvtcIvGItQ5L1aHGj9ao5nf08FPvJ7QDoK0pl9Js/Q0gxKVV1llKCGDDBlszxwAAIABJREFU3lCfMJ4BQsd4JgMnvFmfMxQzrsw7XCGBIbzkB//VewNf4BWKgNh3njEO551EVvoLpcD+fAusNqvNBULXXadwTSk331zK855XyqMeVcq115ZyzTWl/OIvlnKPe6w28/50p0CnQKdAp8C+oEB277nf/e53lyb3qU996iAQsFhETA/tKeE03LAIvoRhgIlAS9hgHSD0EO4BqxoIcZfxGbBBo084di/hJgf7s6Kw/hB2ASfCE6DjMwCE1Sn6J+yK6zEuZQho+QkwyiP4MUb9EPzDCpSBEKHP/wSlf/mXfxnamuUah2ann376IJQDY4CZnze+8Y3lAQ94wLe4z4X1BsgjtLOAXHDBBUOJAhYL5RCAB8I9OhMcWb6AT0KnrKae0ycQCMjpowWEgNApbRNkgRPZR4EQc5YllKUOYPMZwKa9WXQhzFp3giJh1fjRTTKLsAj4jKCsL/OxLnjLnMZc43yOJq95zWsGwBnukCxl6AhsAixoF6UyrB0gp10gxuesXMYRc6lpA1xan+AJ1qPbbrttAODmQ8COxBiHEj+iCyAQrqDB79bj7W9/e3M/oVNrrwP0Y66bs1xng2cySHZefPKTn/y2cyay2zqQs4Uvj6m1N8xTSRPnj7UHzGUBlpEYCHIeOa927CK7X3ppKbffXsrpp5dy7LGl3HJLKb/0S6Wcc04pD3zgjg1lakebC4RuuqmUww4r5YILSjn+eH4AqnCW8spXlvIf/sPU+fX7OgU6BToFOgX2OQXGgBABlusSDS+Lh7T6wEcWagKIsLoQdAkRQAsBg3BBU98SjrStbhvAROiklSew5iyWhOz3v//9gzWAZYHQS0jNMULRP2sB8EL4ZSHJc1L3bR4QYn2Ie1hd5gEhblvcfQBFZQVmxedkYY97VkvAq+/BcvEZS5sSEWPucNkiZL0C3IQlo9W29vM4PNeKvQr6ApFjdLnhhhuGtlgBrHlYC1tASDvc1IJes4BQxA7lsQVQB2zCrc6asyLGfAiuAC8BGpgJINSiTS04A1fcIv0AuayNYY04lPgx+COAUPA764mzoLWfdgIIWQPW1PqcyZbbMSA0tv6sl5QawLW9w2VTHcmwUHPZ25GLq+8ZZ5Ry9NGlHH54KZddprp9Kf/tv5Vy9dWlXHFFB0ILLQSCHjxYyrnnlvLkJ5dy/fVbVqAvfKGUJz6xlFNPXai5fnOnQKdAp0CnwP6kwM033zwI/gDP/e9//0Hjzh2OZv3d7373YAG67LLLylVXXTVYYNR/cz/LBe2/C9jxOeFRZqgQqmcBIdYl1gGCFQ1srXkl0ABGLC3uI2hzrWkBIW4tBGyAiLUBsAr3NgIyId7/ikebQ+0ax9VNfzTeYlrUimMlyGm+c/A4dzgA6LzzzrtrbL/6q786uPvQPOc6dDUQYX0iUEahbHTgpmYO3LdYtwia4aInTkbbhFE0BjS48rQsQoDilLb1+ba3ve0u0BTFzq09+kWWL+syiy6ESAIkQGidxkBvgBRWG+BXbTuuhIAu6556frnunj65MwE5LIyx5hkIAccEVoBJRkJAmYXtmGOOGcCzPrUZlji8VNMGr0asGIvA+973voGHCMGsV8aFhwMwHSr8iC7c4gIIBb8DiGLLWvtpJ4BQWOXqc2YKEGrtDfM0brzGrRLfmBugbq7c6+ZlVFzrW+HCC0u58cZSjjyylBtuKEUWyFtvLeWd79wyZHSL0BLkvuqqUi65ZOvB//pft0xsANJ555Xynd+5RIP9kU6BToFOgU6B/UQBfvWABgBA6FOTRkA67T1hX3FqghBBV6IA7kUEVUI7qw5Bn+BAkBTDQagGbsQYEVC5zRHgWZO0SVAVA8NtDigAssK9KdNVH4RbgjmXFQItSw/rEzAAFHGbkwABiDMOQrV+CdjcvBTsZh1gFeBiRpAyF3FO7uf+Yo6sKmIVJIRAD25jrDD6Ervg4mJnrEASgRkAQAMxL4ChmCWWicc85jHDHAlQAA0ACSigHTqgLZp8/OMfH9wB3UcjzbIC8IjRAVSMkYXCGNz32c9+dohZOu2004ZYJ3MCEA4//PCB/oAUIEKYm9I2wRB4VHjbbzFKwB8riH6tO5c3Yx6jS/AOgCD2w3oC0WgHJLKAGRehEgj1GZBlvOaB14wV/xk7wdR6EkoBNesZrmrmZS2skzGjFTCJJwAra/6iF71oAD/oi4Z4zFpxqfMZHs20sSZc8Iwb8Dlw4MCwpvoEaPFcgNpDjR+vuOKKJr+39hO3Sm5krJcUKPYdXrIPrBPaSkDhu1hne4MFxt7wOcWK86HFM6EkcbYA0Pmcwa94DP9l3mGdBHLsEbymyH1rb3B/5N7pTIq4RvwJbFFC7Ph1xx2lnHnmllvcP//z1g93uV/4hVJ+/udLudvddnxIszrcXNc4bnBQJOAjaNPfBw6UQrNxwglbP/3qFOgU6BToFOgU+GZQvwB8QjoBkvAXmdhYJnyes7m51/+EGUKzvyOjFDBAiIzPZxEY4CB0ErpbmtdFizizyBibMeSip1HMmhXB/FqpeuNZLmXuMec8JkDRnPyu2x/rd9bcjQn99BNX0DDHpvhOBqtYkykMO7Xtul39+0wMUXYJQ9MxukTmwZhHPafWeK1r8Jm/rcuyV7RVr2nMDS20H/zQok3u21ytc16X+P5Q4sdZ/D5lP2Wajq3RMmu+zDmT+2mtPx4G6mPN4+8dtQZtbfRSLrpoyzXuKU/ZMlh8+tOlPOMZpbz61aUcc8wyJNvWZzYXCG3rtHvjnQLbT4Go2k3jTNu3ShX5RUcbKTgFi9KIZveYRdta9/3oItPOddddN7gSyW6044f1uie1B9qbQvdN5ptNIzFa0e6y+MjUtpP7e9No0cfTKdAp0CmwVynQgdCEleN/zizO15wZWjrQSCcqqHbTLwJQ+HzTJPAxZi6V8We3rrEqzTEegYQChAWLLhrot8qz66QHunOb4OpAWMpZYdbRzzwa8kvnLsL9hSk/XzTkXCbwMxeNVS8uMeIXZI2SdWvWxRVEhieuB4LXmfDDdWfVccx6fjv3wbrpuR10mEX3TJtZfLMd49qrbcr8xOWLSwte7mB+r65kH3enQKfAoUyBDoQmrj4fXi88gh6BlmD7nve8Z/DX5de5qRfTusBORcBCGJbKkx/zTgifLbrQovJRJwCzlLQu4+aPyy96UQFjlWfXvY4136yr/Sk0nFWRnDZbGl/+5+uohs1FRApP9QuyO089X/7PAqmjOOC66DGvne3eB+um57z5LPr9LLrXtJlSyX7R/vv9nQKdAp0CnQKdAptIgQ6EJq5KLdBG4TJF8rgeReVqApGaFYRBmlUXX91csToqEbN0qIJN2AdK/C0QVn2FqOxNSFEZmb8zITNXSo+++MELmpUpRNCpgNSoRAxMCP5TAJAPO6FXP9oVPMq3HTAyBtlVcsXrqLatCBuBWSCnwGFF3urLvdqS3tG9Mt+gA8AVldr9z0ebhY0gDKAZl3t8FvRgUUAzbQGd/Mpr+kY1ZePgix7/e452G+09G+5pAqhp7c09KsZ7Nqqgy2DEXcv4Tj311KH/uLRtDXIldmtofGPtRvVuawI8C2DMFiHjQncCqoJ50l1GRXdBj66o+l73b2w1DdGOX7tn3R88KBiZRcj61lXTARd8it5j/GPOQXvtWmcBtzLRyH4UF590dUPMwXppO3yV8Y/xWKfWuNHA/PF4nrM2XL5X7FB7sk5FtW37ToYwewa9Y12NEf8pjodfrS3gOLYPYl1izfI45q1z5pGgJ7pEtXhtGoPg5xrQL9NfPMMqbd1aoLNud4xfYjw1bcTKCP5t8Y351nsxx91MPE77bZ0CnQKdAp0CnQIbQYEOhCYuQwZChDJ1I2TWkd2HMC1bh6w7hCGZeWQOkd2DAO1vQi/QJMUhoVPWGMGPAA/3JMIFgY6lRGYYgqaieqwmMpcIyCXs6rPu6+Uvf/lQwTrSxBLOZaqRkpMLXBYACT2ef/CDHzwAEeORWURNDJ+psO177lKRhlXGI+OVsYQLSCsAk8AoVaXsKjLuGKu/pak0ZkIrlzyZlQhgAYRkZPnMZz4zZA8KepxyyikDHeXaBzjRpp4z2sriAnRp1/2yLrE2KJYmk4t1QH+WPBXDZWCSYckz0s/KCqUwoLXUPlBmrgThuKwJly/9yQBkrbnDyDoz1q6MPtaaSxzQYH3MIwMhrmGyD8WaAQloc/zxxw/V2K0ffgIgWv2H+1KASfSXfcr8ATTAS5HESKWJx6RTBSR8hy6EXdlrZIrKY8n8Q6iX3tV66YOLqPkAIFEvhTWI25Xxx3pp2/eEafQASlhRparNIJhLnbS/6I8W3Bq5Q0b6T8AJDWRBItDjT7wKxJuH72TTkZFLRjBr4nnAQ9Yn/5sbMDS2D9ANyJdNK49DZjGFGMfWOQMAWbyCnmitTVZYCgn7QsrdvG+W6U9MlTGaB1pr29gywBprV9Bwprv9OQ8IWYOabwDeei/KWNWrlk98kfTbOgU6BToFOgU2igIdCE1cDkCI0Ch9qTSVhC9CJ2ECmCBQSx9K604ABULe8pa33FW0iwDhfuCGIMdNLWI3CKeEFOCHtltlb2kc3adNsRysMPpSO6LVl4D8KEJHYNU+YSyqYwMn4RoHBLh8nwt3AQAAiXvNU8rGE088cXguPzNGMm2Z45vf/OZB6DdO4MT4jUkbwJX0qTE+rnFRoyLHsmjL/QRrAKQ1Z9YuIAitCfY04aw5+VljzcUTtSe+C/iLIofoEJ8DIFlgBVhYOgjcf/3Xfz2kqXXvWLvAGfBKCAeSZ7nG1cUAw/WS9SbWAUiZ1b+xoyEeZA0i9IsHw4faIZzH2me6sHxFH+iTx5L5h9uncRF2Aci8bpkP8jxj/BIh4OHWerR4E63tA5ZLqXaNj+WDYgDvt4rMxfyDPwnp6ADMhWXD3rG38nyNPZ4BJvN3eRxAfIt/aj4JdzK0Bh6AYGCDAgGAyxms8r3antKfVMsUC0ceeeSQXELqYZayPI4p7Qa98trVz9X/T9mL645/m3gsN28DtgHTTUsSssqcZj0bFlBKBQoCe8Z5SPlGsbKsxW7TEmcYD8WE9xwFjQQwtXs3Twd0+Nd//dfh3bUpl3ccBZ3LO6rlTm/fWTdKvcc97nFLr9umzHmVcWzqOq4yp3U963yjXPR+4QWxjr2+rrHt1XY6EJq4clnQI4ATuAAegCVXrs7a2QweWDUIdAQimv4sUOYK4rmoloOfFp8QRMgHIjK4yn1lQd5LYBEgFIAjC8eqXnPp4mIEyLBqASpjMT3ImAUmL6hW9XH3BfAJoaz+v26LFSKqQOc5RzVlxeM+//nPD9Y0bmZjgrexZzqpjcEaAazRsLMaEWJrIRHI4BbG7RDoykAo5hDt+h94BUC8iOcBIaCMMAu4tIAQAX5K/y0enCXQtoBQjCXzDwAoqcYznvGMwapiLYCtKNAXtGoBoRYACwCJTgGIAwDHeAk5AEQNXGata95rBCEWOUIgUP7Yxz52JhCK/dgaByto3qtjgLmmNcsrixILDrCOr4J3a+Cf5z3WX/BVVLNvHVuLtLssEBrbixOP0R25zZmFd1hW6yQheQDzko0sOticcKL1rDMMgMWbwDFlCbDijGfFlDhkmSQ23hMs184dyh0AgYcAAakG7FPnxIIYLq5jCVemtrWu++x/SkL1ebwH/fA4cObHRYD2rgI07JlNuJwFxqTOEKUeazpFY1xBawoslmP8u+y6jc13UxIITV2Peh2njH87k+Eskgxo6hyXvS+fb94rq+71Zcexn57rQGjiamZB74gjjhiEQTExDi4uWJdffvmQOIG7igON0OOl5IqCeSwsNOQyzWXhikXI54TNeHFzN6LZdiDQrAeIIoy3+iLwtQTZKRahFhACLrhAealy2yIQR/Y2glurvkYNhFhxuPF48dNkh+AB1LUsQllbXWuhW3PmehWVuwkB6BuWg5hTFrxrIMS6Zk5iLcRlEfTrC10lxSCoEFjmtRuae26GhDF8o5hfHSOknyxUjwEhc5zSPzoQsvymCcc3Xgzhqoje8yxCLf5BF+5orFtiuSKGp6bTMkAIb7GccDXF36ymsUfw/DJAyPMADaFD+9HGLIsQHh0bR71XpwAhbqUEHnsa2MY7ngvtNVC9aH/BV84ez+KLEKACYC3S7rJAyLzG9uLEo3Tbb6tBaavDKclGFhloKxnH2PMZtAMxXEYVYuTOuWwSm1qZNManU+bkfeassO9d9hDFmCKRu3UBkaE8sa9mJWeZ4r2wk/Pg1g60OQcooPKVac0TwbqJqQWcFk0SNGtOm5RAaCrt8zrOG/92J8OZmgxo6txWua8+31bZ66uMYz8924HQhNVkASLMAz+EEIKWg5mlRMwM9yVxPHzqua047GjRvEgE4BPOmDK96FgtVKcOi4HvuBIRMAAnrjhcGQhTAJWXpJeQVNKepUU3htwXNyJ9cQfh8kUAZl1Q6Vh8h8+AKhYKwAh4I/QTkgnPNAqsP9zyCJC+cw9gx20nNG6eVQldzIqDJ2utuOlcfPHFA3jyIx5HIDeafehDHxq08176NN40jX576dOKRhyT8aGHhA7a8AKJiukE5Zq+7uM2xmIR91mreJbmkHBontytrAkXL7Eo5svNQqxPuPUQ+tE9Z1EjEKCJl6+q5f7nIgk80c632jVP33FvIKCo9M2VUjvhEkGr4x7jR0+xR3hCvJK4KcK5daDxQcPcv/nqF/+hIdcvldwDcHOPYVXxo09zYvVgnbBmLBXmiC5o/qxnPWuw9LT4B89plwneuuFN88KH8aLOa48PracXOc2nZ8VlcRkkCHjZGxP+QEfrgw74nmAPLJuX/WLN0cD95mI9xQL5rR28jfftRy9NNEQrYBBdjMO+sb7mz/rX2gf2rv1cjwMvquhuXVrrzOKFBrm6OHqqKWP+npG4xFjtx4ipcuQQdhbtz5wIpfgDqOJmy+qRBaZ57Qbdc6ILa2Cd0AYvsXJHnGDmG3vG+Ta2Fyccpdt6SyRxcGY5u1gCKQAiYYq4OgqKsaQdLKGsKJQjaOD8ys/aV+ju8zpphX2eY9Ds87HsiVnAM1b8o0/WIeeqvmclL6nn49kxIOQsRBeX9xIFlv1qbOiQedI9eIHVxZltnDwYzGuVxBk52QqFmrPHHPCqPWt/2uc+m5L0h1LDZT2dwxQp0Z7zH1DPFqF6rYynlcwlFH2zxqutmEPNzK051fQMl90WrX3nvBJP6QyUQIZswNXRHo/2Z42hldgmXPHEjmoPvwU/+I3v8QOaUUbpN5Kx+H4WLwYN9LuO5FCtdXQWRSKmSJ4Ua8pdm3KId8i8ZDg5MZI9hqazkkXl9c3JgOybVhKruN+a22P2lv1jrK7Yb8bqnKHU9hPvPd9bG+vhXevZ1l4fA0KL7vVtPYz3WOMdCK2wYHUl7tpSEi88AtuUitqtititzwx5zCrTmo42bLZaGzVPg0SoJcx5STkIgCOCEgEDQAvQMo+ErSrIDs5Fq3G35pyrKS+iQdM3UCQI3+Ea/1snYCRfuaK0QypX+B6bezxDCF6U9nWbY/23aLgIX8xbN9+z9ABQhHsvS/8D7ACVbGjruhatOj+v32jPfcFnU/bBOscxpa0p9+S51mfOGB0WbXcKbXJf6+azees573vCGoUCpRGBDsj2Q2gGOCmrCLoAORdjZ1JOHkH4k9QCKOYqC+izMrPkuoB/ggagDTDWSSue9rSnDQqqyM45DwgRSo2VxRCYlTTHOAG1SPDRSn7jrKrnQ4lBQdFy4TRfii7ABjhkLXaOU2rpdyoQWjZxBoUPQTYncTEeY6Y0AC4pGih8gsbzkv5YUwoGgNx7iHBvbcyJBZdADKzkJCg5wYh3mLjAOpkLV3d8PTbenPQHX1AcxmW/4Z16TkAI970AllOAEDdtHhnWyjuKYkdf2p81BgJ2K7ENsGBukg9pyw9XcooNZyM5hcILKAAiM614qaBta01yDcUvf/nLA/+vkhyKMq+1jtyk8UskT4r9Zx9Q8gIMz33uc4f3duy/nBTKevLs4D6KD9E0ElxJ8tNKFmVvxFUnA/JOr5NYZRfcSFxEZqKgdbZELUHfUQjag9ZZP/bu05/+9PKGN7xh4N9w7cSjrb1OoV7H9/LmWHSvzztTD6XvNxcIXXddKVdeWcrNN5ei8Oe7313K7bdvrQ2f4DPPLOU7vmOj12rTTPSLECuKBXrROLwJYCw+tC8OfZrhOk5kkfZ3+17aV9puh0fEZbHceBl4CfVriwJemoS2cNWgwQaCvFD28vr39d1fFOAewrpL8HBWhaDApdNZxjqJd1k/AaY6YQuBnfAEaLCISD6DzwntsloSQmlsXYBKnbQikqTkpDRjFM6JPcQ+EGy47eb3xVjyEhb5KfPJ7jLOumc+85kDwCNQ29OEy1b2T2POz/o/C12LJs5oJXFhtUEvbmEsbJIPEdR5XaDHlKQ/dcyuuYnfBB6yApKybmytWslceGbUSWdYj1ih66Q/OV4WXbivjs0p3I5rmtduTWOxvpRprcRDeQz4YiyxTV439OdVQBB3SQLE44ALdysZC0t6a03qeOEcp7pMciheI611jKRO2hdHJ2srgMkbIEossAqOJcMxVxZNgMiYZSIFXAAgFhh7m5t8ThZVxxZmfqMIrZNYzVrX7PaOLoA/hQqlBys/61FWYgT/AnatvV6HO6yy17flLUB2v/TSLXn99NNLufPOUvDagx5Uiti4o4/elm5XaXRzgdBNN5Vy2GGlXHBBKccdVwrt83/8j6X87u+WIqD9IQ9ZZd7b/qxUtzatyybkA76XLmCH5oQ24xGPeMSgOaJJs3kXsbxs6pzNx4tXCm2uRv4nZDgoZxUE3dT5bNe4uGnQ0nFnAYJZzAT6dhC0XRTv7S5DAcJDZKZk7QmhiNWFJpmATZtO+GkBIRYPliLWBX8TfAAhljJCOoVQJLKgJa+TVkyJS4p5jSnIaiDUitkjvE+ZTxaOaJzN2eX8JjS2asHF+KYCoSmJM1pJXLTv7I24OUI6kEE7z5V8SqxrFkyBVue49QNWg46RBGXeWmWQ0JrTWNKfzKdT57QsEFKLLcDImGcHi9BYYps8RwI/d+Oo+ca9X2xzzo5Zz621Ji0g5DnAZZnkUGjYWscMhIA3gG3emhpH8IGSGBQi+CNnqaUc4ALYipGeBYRYMeskVnXWzLH4Xy553K0l0HHWUNywTLaAEODW2uuzgNCie32Zs3bmM0DPGWdsgZ3DDy/lsstKefSjFWzcAkVVjNza+1+ywc0FQgh68GApEg6cdlop//k/l/LlL5cigPOlLy0l1XpZcu79sU6BToFOgU6BfUCBnCwEWCdYUz5RbrAKiIsD3kPgqC1C3D25wLB80g4T/KJ2GEFKPCFwpR2uLXXSCoCJW1JYhGa5MK4ChLjQTZlPbWlg5aDF5jJG+IqEKi2X7alAaErijFYSF2OxPiw4BEixoGjO3UybiwIhsSmsBKwxhHugTyyU9UCreWtVW7nqpDO+J3jXSX9o8+O6/vrrh77mzWlZIMQi1Eo8lMcg6dJYYptWIiOWCW7uhHLApUUr/BH7gWIgZxSdBYRYORZNDmWMrXVsWYQiGZF9Rmkb690qE8JKxg1WfKT9z40PYGSV5AGyKBBi1amTWNUZCvMeYoFCC/wdRcfFBvGqEMfNJTTOJYqOUFr4DOirz65ZQAh/tfb6jh7xF17Ip76UI48s5YYbSnnBC0r5xjdKOe+8LTB00kk7OpwpnW0uEIrRX3UVW30piHvFFaX827+V8l/+y5S59Xs6BToFOgU6BQ4BCkSaf2BHTISMlSwfhD2xEGHJFivAMkQw4soUyUb8JkhLaiJuh7DEAsRCwSJOECXQEHhYybmW5aQVYkMIcZGMQ8ZCbnjiQ7gRu7jh/M3f/M0QH0DwdD+gRogjSEdyEEITobuVvMS4xRvk+XApElvA2kXYYwVjwfK8vgDCsJKJwxBjE26CEm5Ena5gE0DAPNFJkhTCdZ1wZWriDO6GxkswpknnokjAEw8hbkYM6hVXXDFYKLgIWpPWvFmwCK6yVrL0SKaiXXEU4ouAVnEfSiAAUgRVc2A9qdeKO54518lcWBsIojTxebzGiLZ10p9sFbeePEBmzcl6mwdwUdMa/wAlgJR56A9P418uYIRmgvSsMQBCAGad2MZ+4HIWyYfwgwB+/C22JqyDvFhqWuF9PNRaE/TP9ZAAilWSQ1lb61KvIyDD7TXGT9iX6Mf+A4QoKoCDSPhSJ4Xi+qZNAIM1l7sZGuFpFsBWsiiua8CKq04GxHomTCAnsQLA8mU/A1uKw6M190PjAtQpVRTbBvrRMOK/xG3Zx+LfuKMDQeIW67PLs8aNf50HgOqsvb4rx78ELcJXTjihlMc/fmsIv/3bDsFSXvKSXRnSrE43FwgBP7feWsott5SiMBpT2wtfuGV2+0//aeMI2QfUKdAp0CnQKbB7FMhWGMAlkprkzyODGheSOtlIJHXxHFc3Ahc34LEkLTTDXEbDlbZOOFGnN18XZcbmM6t91i6AJmqtuVfsgqQPBE1gLF9Tk8J4ZkrijNY9OQnMOmgTCUK0y90oEkFMTTCSx9AabyvpTz3uZea0CK1njWHRxDatfpehVdBgHcmhtDW2jpnWrXHOS/iyytzqdR5LYpXvi/PFWZMTJo3xSKyHNQ7+XddeX8f+mtwG689FF225xgljec1rtgwYwl2e//xSjjpqclM7dePmAqFvP2GkfyrlbnfbKdrc1Q/GlA0FSofqvSj7NZ8CDjS++bSCNJWhYclPuoeGlcZmJ6ppT6nwPX9m/Y7tosCmVbNfZp5xXghSp633Iqxf4jSEsu7xUV/XJYaAyxeNZb86BYIC+FHq/0984hND9kfgjkUID7IG5HIBnWp7lwK7ndhmLyeH2rur/q0jb+31/TK37ZzH3gFC20mFOW1HLQDmznVXfN7FaW1r1zTOO3crAAAgAElEQVRq/O1lYOMuQiPJjBuX/7mj0I4wvauZ5CCtNZOzBqkN7ix83pmJ+YTPCgLOFb4F5nIL4Y6wE1fMl/Z4SpXsZcbEdYdrBHpyM9irF7ckriBcUiJolVuRGhtcm2jOJCARdMoVhovHWAYsNMgVx1s0WXfVcOfFrGrfBFCKFUHKslEJEOZGweUniq4KfLaWXDmCp60vlwipbLkDCXoWtIvvuVTIoMSlgwtOT2axV7l/vePG+95ZYhOcx50v1kvfTWptNxPb7PXkUJu0jsuOpe/1ZSlXSgdCE2nXq/dOJNQ3b6N95JMr41IId9HC+9///sFnWZpa36GtQ7wOOJzS4yLZmvgYR1HRWYLzlH4Xuaee77wq2Yu0ne9FT77ygrrVUNmr16w1zVpHgEn9BX7lYwAYrfnZz0prvB1Vw8fOC2BFDIJYCAVf6yDmWDMxLtKnitPICoKcLUuguVgQQoj4AZp9WmEuW9yd9kN2x73Kw33cnQKdAp0CnQJ7gwIdCE1cpxBsWB9ofKFvfpyK9NFWs3pw65GVJ6oDazpXC47qzTk98zJVt7m+CPhrVZ1WI8AYZAVyjVXV9p0gQAHFBChuPNx0BOrlyup5fFx5BLTWAlZdsRltCHK03TTjBL4AHtqrv1OnYNlq2lloFrwYlaLrueg3V0ynGbV+Y9XNBaqig/YE+dKoCjrl68u3ngbeOnPrE+xojq6oOB00rGnBPZDgzc0yqmQHjQmwAiM9i8ei+jlrmT7juxbLCpQlDCsQy0pGIA4ecH+sEZ5RjR0P1tW50aNVvTxX+0YL4NVneN44W3zRqog9b05BB247ij+y1tVpTDMQ4uboe2lQpUeNeSqc94AHPGAoUmk/5Irj3NTQEo3RBD0EL0c2H/s1xhH72bitWezn+B+93K8d/IsOig+7xoCQz9EtwE0LCOEhgeHAm/OGMoHF01UDIe0JqBVcb73tXwoFwez3UW8tXYucNc4D54M2gsfR09jtf8HGPc38xJdHv61ToFOgU6BTYGMp0IHQxKXJQIhbFdcVAhghleWDBl4aT8XhaHy5qLhYPghRMpfIIsSVJwSIqLotOwgBh6BOwytdYq5Qzb1Mth9t5grPddVpgiPAQfCTfYbG3Hi4zhCSpRFVeZkGneDMfYpAwx1NIK2iaoRtf9NYE8QIVbKUAECqTnO7ClBDUKwrNnM/k45TlpdFgNBYNW1t0YrLTqM9qWtzrFEGQrIhAQB1peiYSwZCsgkRNlt0JkSirdSWhGQASxtRiZxrE4GT25LPCKIyBhGGZXDJ1endk4EfAVzGpKiSTTiNSuYETFmQPI/eLBm5+nmAnZZPPzDpkkkHn6GbbFWxRsYmUJrLGX4i4LKOSQtrbmjKitCid7RtHdQUQjc8OsYX1qRVEVt9lrE5AZj2EVrjL/vJvhgDQnj4He94R3nLW94ygAUABC9GsTx8q62oNI/vZQSzbvYD0ADQnXzyycP+xH/2OLqjf72fARdAGH0AVPta5iJ7wjPHHXfcQD971L5qASFzNH+Zwuw1VwsIySzGymO9ZBATX4e3ayBEiRFWI0AQ/wCHrGTcoPBCXKucNcAe+nBVtObojU9nuaFOPFb7bZ0CnQKdAp0CnQK7SoEOhCaSn2BDAFZMksaZQElIJXgTdNVooGmmvQVCaLWlBCX0imnwrDiAbE2ZUnWbEErQpiEn+LUqPBOwACjCuEQOhF7aW0LXWFVtmn0uVMZDGGtVVyY4aoP1RFpN2vRczI22PVdsplUHDglKxhT5+WvXuFr4y1pyFpjIqT+lmnbtRjU2F21m4VTwcK4EXtMZSAirSvQRlcjHiqURiHN1evEbaCG2LNMiz//AgQN31c2wdvz5AWqCLEDbqn5e05MFgVCurgNroXGzCgILNPsCpIEMKUatkdisVnVuIKFVvZxrn+cCoAVgG+ML4C5XxLY3zJ8SAM+15oQOwDN6AW91lfDYptoxFhY/gMG+8DeQKAYNYGChA3oVryOw57bCiiSuqAUurr322uZ+tiZR9Vx8D2sagMJCgg72RtTlAEpaQMiZYIwARViw6r3AymitAFV7V2ph/BexiRQmQJpziJIDX6NvnCvOmqihk0HkKmcN6yWQR0HAghb0BIw/85nPDEuDd8Xc5dTAE4/WfXsbPgZAxaA5b1kpt/tyFugPH1DyLHutmrSE1VQ6YOcAhZJ4tr1+7cZ67nWajY1/XkKZeG5d/LzpdMy85X1GQd2vnaNAB0ITaR2Vo73waZdDs92qnK1JG5g2lwaVxllgdB3APrXqNu02MPSe97ynWWyuVXU6BL4pFZizMAboZMGRYE/7DxjQhgvSDqGLUNaq2EwoR6dFgFDECMW4zXlKNe0WEBorkJaFU8Cnrm7eojPrRN3HGBAiELeq0wNdY0BI8DsLQwi62rbOrF8sRRHbMhZLgtcAAgH31pp1z73WCiAnsONDGn0ZxVxjvDFWQR0vA/jANgBBKGYRHeMLh/qUithjFd0B4FlAyBwAHIoGgjkLD+VEPU/31WuX+SsKAmZ3MxYmYAQQzUoL8wU4WNMIeJGGmNCJj2SHY5EKd75ZQCgK+xlfva5AHuut9WP5MzYKFOvn/MhjpYjAI9YG6HNxZ6OkecITnnAX2PL5KmcNBU8LCAGSBG5Xy+134tG6q7fNS6SxyuDsA3yJb8Tu1QUop7adE63Me8Zexbss6MvEXOb2gX/AnbKrtsw6VwBu7wP1WOqLMoSLLu8Je6FW3uT757U1b87r+n7eOOat57zn1zXOTW8HyHF+cRd3drWueQll4plV+HleEpxNWi+8xZvBfqMIq8+K7UqwtOm8tFPj60BoIqVDsCF8EdIAgKc97WlDYS3uMTTTtPFc5QhQrEUK87mfZYULS9Q1iC7Hqm6HJUlcwJSq2wTHqMjsGcKfzwiI86pq18JYBkJecIp+ceMxF25p+aUWGm50IBSNVWyeZxFSdBAQ8gLnPpUtQvOqaS8LhGj1gVkWu1l0XgQIAVd1dXoAZxYQIggDLGF9AjYAIzxA2J8HhAjtXNUI4FG4MSx11p9myfp5IVkjAgoao2tdnVsxPAXecgV19H3rW986FK1TCA7vA2k0vWN8EaBkXkXsuqI78ARIsli1rBoh0PtNyGONIPRHP8bDFTGENmtRW5fmASEWobH9bI0AEoIt0MV6SUi0VgpoZvDWAkJe/ugrNiySWdRAKPggrFXB36wtnslAyN7miuceL0/nC8UFq6z/xYut46wZA0K1cDzxKN2Y2whZ9hhl1XbNpcVvixBAcVDuqJFYZsqz60pjHLzHxfQnf/Inv6Vr+wpfcBcdS78dZ5v3RvYkqOcwpa0p8171ninjmLWeU55fdYx75XmeCM7xWQB4agKqZfl5XhKcTVuvWby1XQmW9go/bfc4OxCaQGGCpZeRlxJBDQCgISX40ARzsSJcEjy4hkiD6+XgOQifpj6E1NzdlKrbNAH6Gau6natOf/SjHx3iDwjvBLVcAZ1rgjGIBaFFFlNBgLvf/e43zKmurkybw7JDoOLKw21KG9rNKa7FMkTFZoIprbV6QFGxmaDGjSdnaaOpYVlQ4doLlhY+qmlzwwFQ9JmrabOoAZniRiIFrIOOWyLtE9cT9xOmW3NBw6i27mAFMHJ186Czg9taA6Diobj/oKsxEXYJo4QS7m7mbdy+A3S97MUIGTurjrmglyB6PGG+wKXK7VElW5uABaHD2nFDsz4sA/gmVz8X+8Q9ibbfGtD+o5156V/bXLSMF1AgGKMNTZNn9Q8gqybu0DXuXJ0bMLJeqpcHvbnVcQnjVudZc0JnAuQYX+Br89Wel6EXHjpqE5BozUkFc8DN2orfsa7+5ipH4Af4ADXzMS9uf2gHpNE6u0+mQpp3fQF8xidGCC0IbSy5+AQY4TZkbcTZUGZYc7Fx+IJSobWfrYkxui8UDvaQObJMSe9trQmO3FgjKQJXwLAuAcvAFjpz57N2gDBeY0W1vqxN2hCbI5kHfgVC9cUa5X+8B4ShC9BoPmKDACX8pJ2cLGPRswbvmS9aEGq4ReqfeyPaOx8AcC64m3DZP3gTz9D02peUAHHuRGIQZ5gzKkBjTqTBilIngMjJZszZnmNFcp/1if/tfWe/MbCkRGKTLNzgV/fr2zi07dKOz+YlWomkM3UCHGPJCU0A+VkWIXsjxh3KuShCah6StkQyIPTBZ/g7J2yJxCf69g5x1QlZnCOUKvgE3+YkPJln6raMxf3mOZagp078YQ9SILkiCVAkPskJi6xRuOnV49WmNmJO4b5l7wbPzBJW8zy4tkayG2Pi3cBdGQ3qKyeWiWQ0xlAnITIO55Jzg/uv96097iyifEKvFs9ztYoEOXXfLN2UguQCY9Y++mlXmzkBTCuRjvbqtUBjZwZ+pvQJt6+pCWW0OYuf5/F/JIvCxzkJTp5rJDfK6x19ortxk5F8Zs3RBY3IQRTeaFonjXLvrCQz5hV81EomlHnL+zas7fjV35FgKZ4dO+sy33hn2tOnnnrqQqVJNuFM38kxdCC0Jmq3KlHbeEAGIXxW0bp1Vd1uVZ1eRzXlqPRcW7SCdMv0QajO1b9nLcOUit7LLuMylcCnjLWuTj9vvts5x3ixWEeHahzgY+vWGkuLR2fxxTIVsfMzxuCFOiUFtHtdQGCr4ve8iuOt9WzN1/h8TrjO4wo6hFAwq+CyMwHIACoiE9yyvJv3n3Hpl3UMOBmzcKzrrFl1zOt83rpQUlFOAWpcDwFR1gqgkbKGay8Fg2QzlB6sFITNWUCIUsJz7gHg0ZUyAVAFnAFulnKxgBQ7wKzkG4Rdwj9lEJ4MCzfhBignoAHuFFVAOTBMaTYv0Qrh7SMf+ci3jIlQlpUVkRyEMDjmGmc/qMGFHsZIqcKSak4Ue5QrgDMLK14lBHKBM89I2BIWdYohoD2S5kjUQknCQk2IpriirCMARhKeOsmGOVHKaEs/kaDH3LiE5wQ9+CYSf1DIEA65knoGTSl9zJ1SCfA0BwovdAmXQfNujddzMQ7PUzZQrPCKIFx6Psew1u5LeR76qxPDAALcWGswZPwuCkRroE+KtIhFlrhH/8ZN6RPJgIAmzxo3rxNKoYc85CGDvFHzLlrWKfUpJO0D9MXfeFsMsvWnADFOY+HVYD6UIXgeSKKQ0rezMJL9xFqgm7WmDMA/+piaUAYdnFHoYL/U/NyaFwu9PimD9IP/zMf8IgmONvNc7dOI68R3zgzzy8mT8GKsSU5ShR6UV8aWLwrynNAqkszYU5SXnqMg1EcrmVA+K8QT4h/7xzrzOKLk5W5q742ddVzko/SCdaH8482xH2L01vnOqNvaXCB03XWlXHllKTffXAo/0//7f0s5cECAQylPf3opP/ET20mXldu28RxmXtJeBP3qFOgU6BRAAYlTaOpYl8aUC8tQiobYi9JLdpbiZZm2N/2ZOu4t3G4AEvQIF9OcsMK5PBaLFjGedbIZAp4f4JtljDDIjZHGPScIAQgIZ+LyAggRnKcmWmHVrd1qAV1WzHpMBB1CHuGMkDrFlYg1HRgnOHseqCDYEbC0ZU6E50yfsVhSgl6dkIVFivZ8LF4z81N2byZ8AoeEcAl6gLSsvPFcK/EHixXBkabeukQGxUz7oAsvjdZ4s1s4QZk1AciwX4Esa+fKbY7NA/3GEsPU7mLW2d4liBOe0QMwJcjimciECQCxAEdiI0C+NT/nSotP6mLwvBrQjPAe1ntW7UjIRBEFYFLiAbb4nvXZ+NCSktcas3xrI8o8sKYAVy5zqBPKAMJ18qLsMYLPIjFN5uexednHeD8niwIkWOEitpHyoZ4rWgZ/s7Dl5EkS0QCtLJoUJ60kVYB+nSwGGI17x5LMCKuYdVag8cc//vHBk8Zed+W9FzwY8d9xpuAPwNU5Yd2muh6u/Wwnu196aSm3317K6advyerXXlvKNdeU8ou/WMo97rH2LldtcHOB0E03lXLYYaVccEEpxx9fyte+VsqnPrU1X8Di0Y9ede7b9ryXKI2JA9zmPdSEkm0jbG+4U2CfUICQRVjkmreuixsd941D8bypXZZCCCAQ0BhHwH8I3dy5CNpjQGgsoYi1kpyEsE7gpnXWDqG0lSBkKhCakmilFoCCb8yVJphgSpCeAoQ8S3PMjRhoY3lh+eFiSwijJQf2pgAhbq2tRCWzkvCMAQgC8qwEPZ5rJf5oFWGueSLoAvjNS6wSpRjQwJ4iaC8DhObFeJpPnYyGFYKVzXoCQrleGqAX4LIGZTE/Vgd0rBMl1edMWAbJKoAksJcTMgEnxsByyUImq2cd7zWWLCrz4CIJZYxxjJ/H5jWW5CfHU0omwwqa5wpsB3/rt06eBJCwwFFasTgDklzUsoW3ThZjH8W9Y7GV1nbWWeFs4grNWjsLCDnbauUKCzX3a0CSNYyFnHJhx6477yzljDNKOfroUg4/vJTLLivltNNKefObS3nlK0vZ0OyRmwuEEPTgwVLOPXeLkMAQNMkN5vWvL+WbBSx3bIF7R50CnQKdAp0CG0mBMSDExYZlBuAEXGiGCcFcpsRuzbMI1clmaMkJP9qgqacJF3s5liBkFhDyvHZYlcT1zEu0EhahekxizrhtsQbSbJsvSwpBqeUKGQvITZNLn9+0/QQ9LliEKK5sUxPRsAjVCVnMhQC8qEVoXoIeY28lGSLUi2kN4OG+zBPWGl1c5szikhPIGC8wG/zAUgsUEPy5BI6BjzFAFxaheUCItYXwnJPR0Ozj28guOZaEaAwIheWkxbvZpZe7F34B9FgEpTl3hSDPVQsPacd9rcRFEh2JeY0kL+EmzDLhwt+LJJQJgB7JnzI/j80r83/EbuJ/yqawCHFLrOea18g+NVaAl0VrSpKqVhbIMYtvLjsAVOqrTiaUzwpnA+sSt0guuS2LUAsIca8F8FioWcWiwPeOHtoXXqjydymsWWR4Bg2Fxr/whS0jxqmn7uhwpnS2uUAoRn/VVVtmNppTBLztNnbCUhQs/c7vnDLHfk+nQKdAp0CnwD6lABcXmtBIssL1iQBB0JM0gosXECS+geApLpC2l/BMmOC6w2+f5Sj70ostYu2RUIQ7k8x9fP0Jk7Sub3/72wcQwwKXE4T4XgwKgMDdjGBLqCXIEXAI4KeccsoQ3M7tSt+ETW5JYj3MhfAbiVbMR6IR2Tld9ZjEdnBBAmJogAmyBFJWK235u3aLClYgwBoTIKVmlfEAQoAAFx80BU5o48VLaYcAZ86Ah7FzsSOM5oQs3H/Mh0AZsSStJBvWLvrRFpc1Y4lELKwShNnsQtpK/MG1i/AcSYAkDYhC5hIvWAduXNyV0Art83j1K3DefI1DgWTuXQCerJ8EUVYycVqej/UUh+aq58H9Cx1zYhhumrT0XJ5iPsAm+kUyGmuBJ1lhIgkRNyrzsQ7GTECWEAVt8BTXMGADWMMD1kcs0xjvxtoT2oFVWRPFQeEXLpnGCPRoy48+XJFIB19z+QcoXZ6TYEEsi/nmtfCdvSiZBdrhCUAjEsqIq0JnPBxJmPArXqn5GV24L7b4H3DMyaLE8bHmRBIc+94+j7niXfFusd5+U0ZI8IH37AXrMpakCmg0N1b9uMSuRZKZOpGSMwRN8afn8Dg6xVmBXyhUrKuzwfmkLYobfCfm0V7yPSul8RtnfdaxJLHcobELGMI3O+4lcMcdpZx5ZinHHlvK5ZeX8qxnlXLLLVvAaANl980FQvxxb711i3gKw33uc6WoWfG//teW2e3kk/fpa31vT4t20eHGt1ewauva7cJ0kZVIlrHdKPY3hUaz6MY1h8k8ase4d7dpupNcG3Nt0WEnxzG1r6nFA6e21+9bjgKt5B7zEmmMJRRxhvjJiTGmJgiJZ2ncCWiRWjqSlMxLtDI2pphfZIAjbBOIJWMAqlrCkHu1R1BtzWkRSrcSlSzyfL53XoIe986yduW2WPDQFH1zgp55482JdKKNOqvgsvOrnxtLzkIQtm7L9DsliVGdLCgsGsAJN0s8mq+xpD7z1mKRhDLRX4uf413Xosu8hENTEiNNuWcdaz71rFikL2MHOmUvBoTif1ZsLq87dn3jG6VcdNGWaxy3PEBIfP8971nKCSds/WzYtblAaMMItV3DYb6H/iF7WpH8YpraJ22U4D5aCFoXKalpvgj5tAFTMm9N7WvefbQi3Av4OdOm5cvmp6XzUmKqprURoFjXqJjXh+9zvaYp9+d70Jg5n6aSKdlLZmwN6vVZtK/W/bS9XBGktKxpNKv9XNCvRbdVabrq3Ah1Y5ne1klHdBCkKraB1nUZ/ll1ros8j9/EYoi9mFdTZZF2872sF7SF/MqnpLRGP1pJYBLv0+6GoCyImi+9lyq3GZexE45kLGLRoJUnSNJy7ri2cVkiHWLPOWu5d9E0R8mBQ4wEfboLUmDXAuwXHGe//dspIHU3yy3LYxRPP3DgwKAMUQi8X+MU6EBol7mDUMeXlfBCo8EMSnu3qHCnnfCBJuAwrXMpoA0MM+lOTDX8yvlk10I+P3SaHCbuKJw6L6CzNWYCP3M9U31s+EXnxtUhsu9wbxhbg7w+6xL4ZtFo3jxmBXHP+m5eu6t+z61AwLY1bhVPXDcdd3Ouy9BqLKB3mbZaz+ApL0K+4VMz0UlFy52GMiAE5SjQa7xcZLgJxeUzPvTup8wA5vnJR3HYdc2lt9Mp0Cmw8xSQbIVykDKTGyYlKkthv/YGBSjcJHzwHuaK53/xSM7oZSyKe2PW6xllB0IT6EiIi0JmLC60ogLvCA/+xmR8eJnPaeHqAm4Ew1xoyzMRyEaAkeZRW56n5Y60m/r1Q8tO8IgieC2TtWnkDC4ypvCz5SNvzFEsTH9SghJ49BeFAWnzjZ0QJdiOFsE4gQQuWK1ibrmwWLTvEJXznj9+BkJAHqCmX/6tNqmAVf6yCrm1isEFnYHEXPuGXzMgJCAT3fkWK2LIX5clTFpLJn2+1XURvyjG5j7+8YQ6cQGtNeBP7EXAb9v6oEW41an7EUUTzY0fuu/R0VpHYTvrZ2y5GOEsIJSL1uXieFG0Tr/mzR++BssBDlo0DXcyLzu8mwvC1YUF86FprDVto9Bn8JL7CchiE1gN0AGv4iF8K2Uxfs90rPkRDSNgOQrImXMUqjTuzCPzgJD56t/cjDcKbBqrtmLs+CQXBOTnjo/q8bmvtZZRRJG/Pt63J/iBoxmesnfwLz4TC8HSAsgLno01iP7RSqyIMZpfpp/gdVYY+xrY8WwAnphrLrgneF8feBFPRiG/fNxlZUAAIQoBBYO5trJcWs/oJwMha+ScQi+/d9LqPOHI7rd0CnQKdAp0CnQKTKJAB0ITyERoIjRzb1G9nWBDGGVuFDhIKJV6UkBtuHuJj2H5IDAI7hO0B6kLanQJtIXeCS++5+JDQI2CdJ4X/AfMsOoI9rz44osHAZ+2pvbdDSBE+OIKIbiOu53AO+MngAEnBDdCq/6YUI0ZQCFk+V+AoDYET/rbvYIK3UOYQwPZVoyVG44xEd60L+APqKEp1ncLCBknEGMcz3zmMweBS8Yc4yXgsWYRqLn6acf/AlP16SL0AULAlDUgaHLb4d6jLeM66aSThufNR20B6ShprWnAfY7eAk65xxHuCKatNUBHAbbGi158b60pl0OCIwGQi5qASsGWBFk8IagRj7A4cYWSsUoQM6DK3cg4c42JYMEInBX8yvVPwDUNHcCqLQG9wADzt3UYA0I1TfGnwFFgzJoYs6BW8xLkzJrDeigIWDB4FOPMhSqDtoJcudtkXsIHgksFaZojwVnArtSrgr8BcbzBTznoOMaPQITxArHGbF1Y/mqa4J9ZKWJjzypIZ79YA2uEbnnsrB4CkGV3Ama4iunTPPJ91k1hxnotxXtpF+DAH+ptWDv7Gt9yOcOn9hRQgefNUY2KyLRkbfGnQF38Zs8LSs/00669hv+M2f1hDTVXmaf84Gdt2Lu+p9WV2ck5UFtuWkDIHK0XQGdexhmFXwMI+Q0wGSM65Vi1Ccdpv6VToFOgU6BToFNgYyjQgdDEpSA0EIYIJ4SeqENAyCbUEhBpXbNwli00oREmGBOS4nkCdTxTPx9F/Zg5ATBuR4TguiBbTCH6C0GS4AMg6INgyref1hqwAnBkySGcSbsqZoAGmpBPQJbZxt+0+Cw3ka2kLubGtY3gR4tMQAPQWkJ+bbEK1zgxBjL0hOtQgDGF/vxolzUBIAqtM614rgMR1gFzNWYWCOCGIIjukjcQ/oEnoMs9WQiMwnTmUq9BtjywPKGdebIaEAQJuEAiK0y4A8Zc0JzACEQYOxDiXhmCWjRiGQAAAEIWBRWyASFgRTYYa2VuwS/W1Xq6AC8Ctu9qmuIHa2p+Ml9FIT28HFXKrYG5sMDklJs1bdUeafGSNqOQnDbQQNYufaBVpiN+GeNH82VRBIwJ2MBoiyasTvNqZVhj4AsPsKC0xm49CfuspAHc1Y2wT/N+ARBYM8fWEtB97nOfO5wNQCV+xUvWjXKA4kMdC/POII51CkC3x6Tp5dNtvLJ9ZfqJAQKC0EfcDitxVoaM8TOwPFbrowZCQB2eU0xS+84bQM6ecYW7HFBGqeM8xE/96hToFOgU6BToFNirFOhAaOLKERqAhxrIbCcQMjTCG+GHhYV7D4vTmBtKLfAQ1LmXEdBbxdACaBGCCd6EMVaNLEzXQKAFhAC7EIKNbREglKsja4MAaa6zYofGgFA8E9YAAiehm5tQ3e4yQMg8rQcgJF4oAA+LBS1+DYTwCkHYfSx81hEg83eLRiwwUWiNBRC/eUbKUUK4OeTYKoCKO5mLFcZcAeaapkCj/oybcB70wy/Wcxataxe0sViX+vP6/9xO5pccT0QQj+KXwA9gy62tRZOsQBiLp6sF/bGxGw9LFeGeBdFeyKAujgiWyHlrWfNmPJv7xp8B4qQrjrXN+7oeK5DMmonX8I/x5pi1dQAhvA2MAc2UAyxW/geWnQthEWLJ9oNOxjJWHpIAACAASURBVAE09Wv/U8D7wh5goc6xY+ueObdUe5Kln4LBO3a3r93ONLqO+Ttf0ZS7uHfHTl0RWkBZNiub7KLj2Sl+XHRcY/fPyna6W2uzrrnt9XY6EJq4ggQNggFhkgDQsgg5tAnxrDYywOXkBctYhAwthEMCMCGNllzCAdrg2j0uAyHPAkIsOgRF7jlcjcTP5Ixr6mHQfLOWEIB8x62Ge0zk2ve9tsV9tIAQYfz/sXe3Iddl5X3AlzaFfigNDbT4EkgTQ6jzIabNJCKMiIrWapXY4pdia0WTPikipVM7SQualtqaprUaiFU/GAhDGqdjw/g2KtPYATEOEc2LGdOhYqQyIkgIVNt+EC2/c+dvLpdrn7PPuc+57/M8szY8PPc5Z+/1cq1rrX39r1eWHIISNzECLFejPllCHV+fLCGCn3u4MxH29O9Kprks1S4gxKWMRp32nfBIqGVNoe1OcHcNFF9rESIMohGAgo6sCdzNWIOMtQdC1p9GnYsR61aE3yUglKKMBE+xSeExwjL+Y10R78H6yDqw5BrXAyHj0Ba3Pdp9acM9rx/rxqWLGyKBHK2rgN0DIfTk1tbzEpr3FqH6ubbD8jhqA5jDs+iKX7mWib0y9p4mFQiJ5fJS5IZawUQPhEZjF3PFlRGAVCcF33Ct5Mpa52jM3Np2rSU3UnzPKsQdLSld7bPQowKhWNK4vbH0or+15+ZW6WfsrFYECWcMYFvX/7JAiHCET/AIXnWpu4H2LD+sqzVGCK8YRy3EuPIovWVv47bq7FPJnUviZS9W+gB0Z3D1BjikL7xo3znbtZezFb+tCaa2xyhjWHidH6e6ACEA3LlKEXSVyX6W5pRMo/aCfbDklXEMmuQMWLMm+/SXjK5xf/7gBz+4UbJR2Nn/x76sI3mCooTM5LwQGhDX68v2d1X8eNlx5vma9dX7rRZk7dfmWH3OdtZRYAKhFXQCALiGiZshXHNP4n6EmQlkgAOhhAAKrBBKCJcEdu5GDnRxGECJ57nDECC47QA2fo9Lmja5rIk9Yv1xiETgJqgYC4FMgT3CkItQIq7GSw448jLWByHSPcbIYkEbJNaCsEjzTtueqtUASAQgz5oLFxl/E8AcnuKg0MDLySFNSPLC159xO8C5LBEsuXcRJrm15SLMJd0x0OgZc1R8T1IHdKPx9tLx0tc/oVysBvfACLno71A1fv2zKgA5BBAgCt2tD8BAmARWrJH4DnEw4lbEgvhnDYzV/f0aALPiI7I++rjnnns2L2kaUa5O2rPGBGQ8QAAWM+MlE3oR8AkP5g8gWjt0MCfPpyifOC3ujLfffvsmZouFQnwL4dT6CUwnRPteG9Y7L+Ra0G9EU+uF3gR+IBANtMHtDogj/Fs/vJXYk1qoMrQVRzPiJZYvY0cDacHRCb/hWQc+/kQjNEYjvDHiR8I3muAxAtuIJvgFEDUObdFumrOXempX2SeAI4Bh3ngJX/VjN1brqzgdF0p7AIAh6NXx4aXEP9W1xJvAm7XBY/jFOAA3bRsHmnOtwzfczYAq47YG2k2NB2Pnlmjv44/QD02BMtp4PMN9jkICfVz6ME80JdTgN/seaAcmU2zT2ZO15Tpq3HiJ6yShQiyRdlMwkSUOb+BZ9BFX5/7Qkwuh+XiGBfOxfhF0nDX287EyTI7iuND50L64bgI+zg17Es9wP14r2NsDrlMCIe07w+0R74VzAELGZC3M/5RA6JA1WbvvkqTHfgZG7HmKIElVjp3sRNvel5RU+krfzrt9M+Jum99V8eNaGu+6LwpB+6cCoX5tdrUzfz8uBSYQOi49N63FYkOQFFcySmyw1O2ooBdLlAKaLA6uXcXLltoeFRwDhLTv0CLk1mvJ8rTUfgqgEagBuD6N75oCb2l71727iqf5HZ2AJeNKUbrQ1/h660f63lVUze/a7i0QI7qYB+1taIsnejrX52jRCLbGS5sW/gk9gD6uKYcU2Usb+q9rkz7Raq0WckT/NUUQ61xHbRgj2hpjXs5LNKltxXoDRO66+n7rGtW9uu0+fWxby314ZO2eDk/T3h5bcNlFs33Oq0PbuuxzrOdcgcVQAYl9RkAKHfumZmbMd3iOOxalkf2aLIP4MC4twCMADqwmW6Ax26+AhGcpseyhuHMlI6NnKL38FtcvWnIA2rNL+25J+E7/nqPIqVlJlU6QNEbcIMWCi0usy332qQQ3XCEp+CQQQS9zTVZNMXXazXgpxAjNFHq9RQjtnEmu0Nwc4/aa7KTJxmhM3i016ya6VVr6PUDI2JJR0hnlouQzVuvBC6Huh0rfbX1odzTfng+zhsbIGyBAKM96DyQrY80iqR1KMjwWi0syROIp39fzxm/b1qT205+jPf1Gc0NDChJACCChkEmmSe/DfmzJ5KkvdM/nZJalpOLFQNlZM7u632+Ui894xjM2ShTzpAhjEQK8ahZV92+ji99He9D3gJBx6SN8nndbvz7hL/zhHvyJz3zOuw9vjtbGPdljrPLmve0sQP/MqfJ6gBDeth+SPZSnR9YmFjN8V+lLHqjZadGQAsp7yJ6vmUhHZ+Flz9db+fkJhM54dW0+wfbcZGySY2kZM2UvMFpem5YWeF6TAjcjBbgQEdK8dNfW0LkZ5znHvEwB1jLWMC6w3JdZAAkqrGGs7wQ+VkZCP4stSx6BhlXV/X4nnLBUs6JJ1sGyw9rFHYqwLZbSPazWAAKrOSs/gZalLu68LKMETe6iBBn9a4NgY3ysgy5Fp1lktLdkkVkCQqyXBEt9mas2JNdgfSTUmZMznSWf5Y+F3TiNGThgheyFbm1yDyXAel7mQJkqWSdZXQldftNOtQh5j+iDFYeFUGIQViZxZMZCWOWJAAiyPqIH4EL5ph0AsqelsXvnsQgR4FnXjZmwx8rM0mB83o1oGuWSscSbAfjg+mu9Cf19H8oTAHZ1vta3gioeEFyJjdl8WGMBIQIzWuEvdOcBgP+cQ9bFOUToZ9UFoCVkMTb3WwvARZKiZBENGFhak76fWjTZ+bdmbtaSlRgQsh7owuprPoT2fmwsv+hnH9gnxowXWIklbyGUs8SzssvqKsFSriUgxCWedwHrODdiexJQ2EYXgj7a9nsQ+MRb1ofLJllGv8bI5bhfHzwKMMRzxz6gBObyLqspvlpaG14o9hhPBzyMt9BHmzxNevqjhzH1vJ5kTPjb/kc7Xh/OnKxNPTsqfZ1nlbe4zIul5VlgjczF2QIE9WdhtT7N98h3UuB8gdAnPtHae9/b2he+0Bp/5u/6rtbuvpu5pbVXvaq1Zz7zll9PaYq5xXkZR6N3rEnTYjp8aA5t/hnwfCzKznYmBSYFrpoCyYRIWCHgcP8iuBJYfUebSoNKmGMF4c5LMCVIcaHkMlizEBIOuSkR7AmyhPVotQlNBB2COssJYYbwXN1bZNYjCDtjCSEAk/a5TEqTTnh1rgMK26y7S0Cod6WpyTUC6oAIwKFqmqsrUW2bMMjVmeeBTI1KC3hHiCkkVLGEAI5LrkgUduKOABaCqzg5wj+rkmcJeQRVNCU8Ai7+BxQlkAFyKi3jGud77s3aTtFxrqwEUWnuWcyrZT6ZN7moEl6Vo6iZOtMHK9Vovhkb/gVqCKLWENANvQic6BAXs7hqs0oAGDURTqUxUAXocEvHi+iDNtX1r97PYlHXrvbDPbgqNCsvLs0NqCGwZ9xrxoYGQJBxsraysqAF1/SU0QB6gdweHNex9/y6pu/QhYXGPu73oP1U+RHPWC88yM132/pQWnA5t97AihjOXWtT9xh5yXxZcgAeYLryb86PntedFXgyrnHuS7iBdowZSBrRl+Kg8lbtAz/FggpYAkz1LNzHK+nSZzfZvcrqH/rQhdzueuITW7vrrtYe97hLd3PMBs4XCP3P/3kBft7yltae/ezW/vt/b02mkyc9qbX3vKe1t761tVn1+Ji8MNuaFJgUmBS4KSnAei5mj9BG+CcMETT7jHxLmQN73/0qZBCwgCoCCisPkBMgFGEL0aqwx0WTsApkAUJpXwweC46xUXJJpkKAWbJk7gOEAjKqULQWCBn/KB09OogLM49Yd9zbxwihM8ABoAA5hEoWF1Yk2uqkcQdEIxxqm0VHXK1nKy3RnLWLCx8NN8tJrCC0/uLdaPytNwtDLbidLJOsfoBnBULpY1dBZnPMGABKsYNZC9YysagJ/M+6c4cEzioAqOvHAjPKEFk3XL0/azLqJ3GFPd9Zw6W5bQMjS2NLsiagIRYgYKiWrxgdGH1fh/Rd22Xx7fdgD4TwBVqhPx5bohvQg++ADe5usuUulRioY+jBjT3BwtQDTM9ob8TrlAqAV4CQeF0WrLoHnB0j+o6UH6M9D5T2Z2G1IJ70gP/GN1q7884/ldXvvbe1GzdaEyv+7/5day97WWt/koznpOPYs/HzBUII+qlPtfZv/21rf+fvcMR2MrX21Ke29tu/LSUah+Q9pztvnxSYFJgUmBS41SjAPYl1W3xQMtnR1rJspHCt2BiCJq04oYr1gwUhMWIEq6qpJWTQ0nIpkggj2R4J07uAELBD0OLyot0kpdEedymWFglGCG0AEcAyiiftgRDBjZWKxjcaZO0vaYfXAqFYhAAPFhfADP0kU9EPNy70BSqMc5QsQfIZliBz5+5jHViXuBCxekkWA9CgPXBk3oRFtKXt7oEQgGiu3BSBOwKjeBAadP3I8EiwrMkLknkTUEpmSWNN7baaKICw2c+Xpj+gKhkgWaOsN6GV0Mv9iFWRSxQNPw28toxJHO8SEDJurnjqpHHrq9lbsx/regOe1mLUD6tkrlEShNHcKAvifoVneqvM0tiSLZclS7t40FwBiMSz9Jld9wFCu+gCjAE1/R7sgRB3OzwC/FKELNHNutrT1hnIZT00x11rU/cYCwu+wj9c2fr4niVeD594Fq9w1eW2CVhnD1C4jOjrnKr9LO15Fuz+LDxWpr5V7413vOM7ZfWvfKW1N7+5tZ/7udb+/J9f1cxV3nS+QChU+MhHVPJrDXFZiJjVHAJHSE96lYSefU0KTApMCkwKnIYChAJaY7EjBKsIkP7n4iUpAYGH+1Lc05Idj4BHiAIu/A7AENiBKwIvoYarnVhKGQG57MiySKCXBIGABlRx4dKGjJJcZQjlgAOBkS8/CwnXKb8RzAENLnOsCP75Tlu5/Jbi1wSg9E/IEV+gHX1xtTEn7mn6E4tkHKwG3JjcZ5yESQKiv7nl0exzJZI9EnBxGYdnxCwplitzZrIOip8CDgFKglwfV+p74IVgaB3MRdtAhMvv3HUIyU9/+tM3WmvjkDQCoAgtabQJpYR28zFXYMQaioGyJtbpD/7gDzbWp2pRYxXg6s09kqDLgscyBDjQ4KcPayHOpZ+vmKpqXfI8C5D4FwKmNda+9oxd29YRoOZu+clPfnIDtPEaGgFxwJM2CL5oKU4GQOT6htdq7C8ermtiHbTX91MtiNxCK/1Gc2OZ49oovsXYzEGCGRle8QTXe22MxlbdHt1HILfHAFzjAgpkbzWnXACr+XNpQytrau7u0zdrHqsNIOK5pb61h1/wUr8H0VtsFprbA6yQ9pp9lMy3I7oZv74BECAfsMc3zopta+OMsY72kz3mHx7Fhz39l3jduhmjvYRHrbeYK22gl7Wx3uKeevoCzvY1hQxAxV2R9RP4YwWkeDAO/ITu9Sy88syLX//6t8vq7363Oiit/f2/f5oXwCVbPV8gBPz80R+19qUvtfa857Vmk73znReuccxrj3/8Jad+PY+fqrjY9cxm9jopcN4USCFEL0ZCnXiCq7hOsc8JF/z0xYAQgGnxr+pK3+goBfpV0XGf+S1lexxl2dyVdbLvNxkRfa+ftbRfyn7Zj2lkHdhn7ofeS4gnnEWwXhpv5m/u9f6+31oDp2+7Csm7smfums+2DJV1DsbrWoqR2JWd1LPhFYJ4v/b7ZsqMYL8tm+yIbof0s2ZuPZ1He2WUydNzLEyj+m1p0+/mUotmb1vXXdlwR3tQ+9ZFXNQoi+sS3azpiC+2jSEWGMk5WOvWxN3050xqKwHbu/bALvpuo+WuzLe79telfv/a175dVufN9U//6YXL3F/9q5dq+lQPny8QOtWML9HusQqdcZOA3mm1epNlLUJ2iaHeco/GhcWhF2HEAZ3P+0640nlUaHDf9rYJBJdtaz5/OAX6Qoj45dCil/vuzWPvc3wqMJkGuAZ1H06d9U+iI/coWvzEi6x/et45KTApMClwc1OgjxG6uWdzhaOnjPDvChV3+85uAqGVFEtQ2z7F55aaXiqeRXvB9Fl9pVcO75a+jQlakDGTscDj/vO+kx/RuRYa3Le9/v5j8splxzKf//ZCiPzGDyl6ecjePMU+v86XsZgC7mBXDcImD08KTApMClwnBVjCpfr+8pe/vHEj5eJ3qBL2Oucx+x5TYAKhFZyxVOhsVPBK8Ce/5aRrTUE33aTAljSYAiZlH6oWoT73voJbLptQX/w8+TjXS5t8rF3M7X2hMgIcdxrZfPjpup/PvIvJ2jM+q4vB3BsXCdrnbcW7+Kmnsv2ocNio4OCaAnZ9MTxj4ivPl1owIf91wZOCHX1WO8bcmJlrMTTz4DfL51dgKh/9FByTErQWe+NTi75oFV/avhAiUzafYoBJmkw+vaFpLYa4jVdkIaqFFXvWS5/aT0HIUdE+Arb4A/NJkTd8hq98bw6pS7KtYGAtEvfEJz5xkwGnFmI0Z/7mtahi5UPPo7GXA1qgj/t9v1SYLnPOuARNCzi1Xkt8tIYPQxO0swdcKXLYByDXopcprokn1EfhRz8qyLhtb5pLCnMeus/N3T5F84y7ji2FN2U7EqfBr98eS3FA9DdGPFb5p/JY5S9ZhFi4XZ4V8G0M1eUj9+MzaZClfQaExDxYkxH/rzhO5y2TApMCkwKTApMCZ0OBCYRWLEUv3MpMJIA2tSEEuQkQ9X1fTC1Fw/iyCvx0H6AkNahMIduAEOFQelDxAAQhbUtjKV1oLu43gvwEchLuCcYCPGVBAZB+9Vd/dRPUKaBOrQz90+gSaoAxRcpSE0FQY4AQQbYv3kX4F+jnnqQ9JSSnaGGK5OkvRcbMn2An8JaQLHhUgCHtCgFYkGOCU0fF8LjhEPi2ASHPoS2amrO1ERTq2RQZlEFIADS6ACMVCBEgzQGY8H9fCNHv1hgtBSXL6OJeGY3UwKgZfJZ4pRZW1B5hMkUArWUKQloL7SqSBtzVonDmIkuSdUjxxxe/+MWbIm/6tbbo/alPfWpDXy5UaLFE7xSJ6wsxctkUaEnYDvi0pj0fChgX7Iqu4kZkXEraz7oWaJbK6ubKYmZeLHzoZ9/ggxEf4c9dfCgVMfqaJx4TjIu3gUHjFkyLrqwp9kkKUcro5XcKCWuBJ2TxwSMyX9WCjHi+8ozPxi4Yl8JCALe1QYN99zl+MD7BsYKQARBBvOjq0ofCm+iooGOAkGBnSgHWUuDPWlT+qUX0ev4ydwG52mPlpjCQNMAYBHXbA2glcJsbr3MHwHJmCfi3p0f8v+I4nbdMCkwKTApMCkwKnA0FJhBauRRVqxzBvC8o1he8qs8QOD7+8Y9vhMs+DWKGMMq1T9jim0+oS/57Ql6sRZ6tRcVYdwguhCDCDiGLhYCwIzOS/gnLhCfgqBa8q0VVMxZCEcF/KVUjITO57AUQA1nASIqMAXAyHq0pYNcXwyOYmRtLVk1t29f8ILiOiqEZmyw/BFTzSRt9KtVKQ9mJaiFEGXPQCt2AWYIzQCQws0+ZmXWs626tl9r70R/90W9xnwxGqX+gZgUQJJtM3CRTz4Fgam1rzY9RkUR1CYDBvkBi79a0phAjK9ESHwK2QE1SFC+tRSxtrG7A0ktf+tKNQM0647JO2/hoFx+yLFUeIeSr0QIk2RMBQrVIIUuhrFxohXcJ/qwfLLApyBgelOWnrjd+s3/6wpx/+Id/uPc+B0jxGauSauH4leUFKPM9ngMIgTW85x5ZrAKugbKefwTy1sxSo98feuihb7m62Z+h3w/8wA9sLK6pv2IMzhsAHL0oGLS9xP8rj9R526TApMCkwKTApMC1U2ACoZVLUIVbbjRrCl4tFVMjUI+EiFHBLAJR6iRoj2WCNaYWyKqCcC3uRitPaCHc0fhymyEIE5IIOS6WDdabatXw/driXawRfeGwBx54YKMhp+Hfp4Ad0DAqhpeq76nx0QOhpWJoFbxVQW8bEFLfY1QIESghLI8E6j7hRc8rS+1VmvcFIdFOate+KJzUmalNEnqMgFCK/rG6KGa4dK2pP+LZJT601rVa/K7CdEvF/kYF6EZ8tDTeHgjhdevCMgZUjtYtAAzwSGajJR7seWapMGed/9p9bq8BkBQsrGPSomofv/WFN1lqrIXfuIXGWjYqKFrPiNHvgFRifur+QMvR+VZjhNDuVgFClAxq+7AAWudTXnG7BNSlNKaIuoqLAoLrK56UPfGqrmQb5Kkg3faaTFv7jM28WDvxL4v1oddV8AAasOLygKAYcv6vjTOhvGS5J3uwxkrzPa9JgUmB41BgAqGVdOwtQmsKXvUFywj5gEkyV3khVSG6Bx9cmwg6CrjRUMv5TyNMuKu1B3qLUIp2KXAnDoB1xnNVYI3GnGAtHWR1XdoHCBE4CW6xCCwVyYslYFsBu6VieLuA0FIxNEJj5rwWCHE544YnIJLFL4UQubKJgdkXCNGcL7XnhZarLwjppU44445E4KxF+whQ1fqxzSK0jd76XgOE0H+JD7lyVb7aVZgufACAmxfg4TvZyFgtd/HRWiCEv/G9iuksPUsWIVYzFlf7y/5j0TGuXQUZWYS4yvWFOX/lV35lA+b32ef4FOgDyFhtjfVd73pX+/CHP/wdhTdjgVVXwziBbLzK4rytiN6o4Kj7zZOFmcDKtZL1iUXI+ZZCkknF6jwyX+MkzN0qQEiMm7kQLk9deBC/E9ytn3P8qup72GP2A8veqBjqytfg3rfhK5ZN8W9rkmygT1+cc1un4vMoe4D+y8zrKnjAu9J5Y925arsohtCGi7lz3XuddZzyRvyui9KDazmPDecLl/zLzHXvRZwPTArc4hSYQGjlAnt5cbUBXggeBKYUvCIoiKug7euLqfHr57t/++23b2IYHIACsglS/uZyRVh1pQgZf3/uT1yyHHziebSveJgXdv/yJDhxcwGACM/caLj03HvvvRvh0rMELfVH3CP+xJi1Jc4jBe8qKYC4FO9iWUra3r5gn3glL7gUyRP/wZrRF8nri7xxLVNITYxLYoRqMTxgkdArPgKQ4JrlJc66QWC5cePGtz67B91ZvbibeWGYsxiG3/qt39rEVlgbIIc7Fncmbk2hs2fMK4UGxWikEOJnP/vZjQZOUT9CtZe69SREEmYkNQCSqva98grhMvFh4qvSHrpl3gEktSCkwmiEghTTwxvWTPwLAdlc0MC4zBP9vRzRPzxHs4/nJJgY0dvLX/tcn7ygaSwJwubFFcwYzE+cmlijng+5a4pdAdCBaetAMElhuqyFMVfgzk0LbxmXObLCAUa12GL4CDhew4fW1X6h0X/2s5+9ibVhTeMaCJQAO8aKN8wP0BTvwi0OuFDgkeuZWBgursZTeZC7KcAQnqmxdopGSo6iPXyGv/bZ5/YGWuMPPGDueJ7gZI/gH3sXHYEQwNOcuNThA/vYxXUtRfS094M/+IPf2tJ9wVG/m5+9rQ/Cp36NBS+gCT5y3ukf4FJM1FoT5AD8nHU9/688Us/mtqXsfqcaoHW1bs6RqwJC5lIVJqea26jdfTIdOssofZxl9XzcNt5jzOsqeMC6O1/tH2cnF1z72flKHrC/vGO8T1moyQCSkvC4sF8Bo8Q5TiB0lRw8+7rVKTCB0B4r3Bc627fgVS1wRrAllPWH/agI2a7iWHkREHq1WWMDUtCLVslhT9jTJ8HHS0fMiYxhl73WFijcVeRtqRgeGtRidv1n499VkK3OcVext13j3EWvtYUKaztL63xIMb20e9l5rBnfiBa71mJpXGv5qO8zLncEBprVUXG9pTXr+1ziwRHPjMZ7yD6va896ab/SEu+i4z7rM+KvzMm5UM8H7e57vu3aE6f+vWYiFFfonKMc4VZEcUEJUTPdJSsfhcAoi2efVZHmXruEVFko05b1cp7WLJzOYL8bQz8uAjAgxBpnjf0OgNbkKcCANv2urRSAxNfOFmvprPe5zyxJYE6GS27P5q99ijvXz/7sz27i5szPmNNvigDvolc/3mR71HYyHvo7WVUp6eKWbczmz8UrmRCTdTN1sigZvcuSxXRb1tQAPM9Sftk31ihthjbJGDp632p/xAN95lB9JUtnsmzWdsNPo/X0bA+EeGy8733v2ygUAo4BIfSn0DAXLs4URpQVrgmETn2KzPYfixSYQOgWWPV9NWJeGjKLcR8SFL1W83YLkGpO4RalQB83dotOc05rgQKJX2LNomGXxZC1m6slyxYLHoBM204jz92Tdp4Vk+WMFY+lv7rGJasibT1LIaDANVBGQYIpYKEtFn4KJZ9ZJPUPxLBwsn6yprJqck2TCIU10v2AAGsoy73vY9kzRTErLJesulwwtSm+xphZSWUUJECzGCQD43333bfxCGDN1qcYQ+N2vrPSc2F2sXgaC2HbWAKEEqu2RC9jQC904LpJSCf8GxPLImsm90mWV/0bJ6s14Z6LMdpbD5fYUUK9sab/HggBM6yNxhgLPBqxwNbL+4/7K0s0C8v3fd/3begtOZFxsNSyWItRQo9cFEwjHsAryRzKPZTCEKhlpUWbX//1X994XFgb/MB13d8j+sQFbgSE6hwkQuJSy1Mh9ACIzIdyByicQGgef5MCp6HAeQOhr361tde8prVXv7q17/me1t761tYe//jW7ryzteL2cRrS3BytetFy73FxBdoVCOvF5YXEHcrLsB7UN8eM5ygnBb6dAoRObiUESi5twD1N7bweOxSg0U+GTMI1ywP3IQCpz/SoGCLXudCqJAAAIABJREFUJEKmsxPAWIp36mPSgBMubc5N4Amg6WMYo7Vn1eCKTLAmzHNxYt1hrQEctAMALcV9AGDOagBGDJ2xupdlitWBW6xxcwXlughsvPzlL98IzqwJwIDEOuLfXAADsAGAGb+08b0SbIleXFsBH8CANQewAIaUWQA4vHtY3AAdIM3v6M89ttKQFcy7h6sza1Y8FMKp1eJhLICB+QOb4k+977bFyFLuAYDWFoABTJ0JYmS5gnJFRxuX9kc8gC7WFXhkjdGmeUtcAuzVTKTS/gPf1nREH8/n6i1C+R7d8AI+rS7WwFGyhY7o89jZ3XOmNxUFPvGJ1u6+uzXy+6tedTH0D31IQFxrL395a3fccXbTOV8g9M1vtvbmN7f2xje2dt99F4QUXP7//t8FQV/3urMj5hzQpMCkwKTApMDVU4ALXM2QmTiTmrCmpk43wiT58PdaIJTYHkDbMwDAEhAS01WTmlSBuMYILbk7EYLFpQJS4vMk0hAHJ1ieoA7AaV8/YuS46AFnlGEsKEkQkuLKPrPYUBwYNwvYCAgtZVisSVEyl5E3Qh8DVYEQNzpACYgyVkqL6spdaeFvsX4pFyGGjYUoWVRHY0jfrDMUfcmsOeLIOq7KA+J50RfgAuQA7CQS4bY3SsBTv68ujrXfERDyHYDFmlWVkqxVLH7WtsaRTde4qz9bZo97UOAb37gwVMi++aQntfae97T21/6aANaLRl7yktY6i+4erZ/s1vMFQg891NoDD7T28MOtvfKVrTHr37jR2iOPtPbJT15Yh/7snz0ZYWbDkwKTApMCkwI3BwW4pSVDJnelZNZaAkISo0SollyGUM5dS7a8ei1lKZT2OhYh8TfcprhgSebCcqF/wq17aobEJL7ogZA4FYJ7D0xYWJQiENfDPYq1g6VJu6w7LFRcwYAy7qHGQfjXzwgImZsxep41pHcz20avlG5gYZIcxFiNT/KWZHu0BoADoEWQZwljxQIeuMxJ+CNZj8Qexo5WshTmQu/QQqIb9yRrqt8AOS6HNQ13nzUTyLK2Sh5wh4zLYZ+NTuKPEQ9I4MP1jXVNIiFgJZbAj33sY0MgBISO6FNBXg+EWDFZk6ytNQSIgFjAR/wQPq6ucmhUgRBXRtcS8Lo5du4c5S1HgXe8Q0Bca099qkrxrf3Mz7T2j/+xbGCtvf3trT35yWc35fMEQlDlvfe29sUvtnbPPa294AWtfelLrf3tv92aAoz/63+19oY3nB0x54AmBSYFJgUmBa6eAuqzEBJlY1TklzBO2Cdw+43rkZgT8TEAD9DCdYoAyx2JxYWrFpctwMaVrIpc2rh6yaQHcHFX46oFlHCzIyQTvsVdsiawXAi0J+CyxiRDoiQGAAJ3MiDJ72KZuGC5n9tWTalvDNzIAB9j5dIleyHBP/cBDQCHuCWB/ECduCMAQ4ZLgrTiu+bA9QpAMn6AhAUNqABWjE0CBd8t0SsZFsUJaYe7mDTP5kIoT4pnYExsDnBEsAcAkjJc4gTFkYE2Lnbin6og/4EPfGADmKwRMAJksYShk8ynaC4ZQi7xSuiB9qw44my4I7on2SmNgVucLGzGHrDJ6sKNcMQDLIrWGhgyduuqbhc+QHN0ZQVK1kaxRyxIeKTSR7KKXD0QEodk/saKjkmP7RnunQBRn849QAjPAXouQLkWQ7/63Td7nBToKPD1r7d2112tqVn24IOtvfjFrf3xH/NHbe1Nb7oIcTmj6zyBUAj06KMX1iCWoL/4F1v7L/+lNS5z4oZuu+2MyDiHMilwkf5c8LKMUl7cBKtb+SKEEBYJCgQ+NaluxktQvDVbW5SRe491JhARsm71db5Z1nQpQ+a28SdDH8E+mfoOnW+yO9oXhO1YAy6TudGzNZufcY6yjV4ms+Q+813K6jjKbphMd2k/VpxtmRD7+Xp2V9ZUNAF0krmvzmcN7Zd4YM2zPe22Zb1cihHq2xDH60wSl9UXoK0WodD32EVq9+GHee+kwHdQ4Gtfa+2d77xwjXvZy1oTw/5//k9r//t/X7jM/a2/dXZEO28gdHbkOr8B1RcjLZ+gcS4PfYHU8xv5/iM69/l5YQvYF9zrhaX2C80ebfRVVZDfn6qXe0K9KBpgWu/LVHZfGoWgcJp9mn7a91NcfVHGXXxmnWmuxTr08QqnGN8p2iQ0Eh6TZvgUfcw2JwUmBf6UAolfYoVTp23fvQfsshoC2bOO0OSsSYHjUWACoePR8spb4kMsYw+3Ce4FDkruBgJ5b8WU2DfD/KqPPUsBlxSBy/u+9K6cmQ7sMIUIufxwPTn2RSuriKn0tLUo67H7qXEGa/isrnOC0Y89plO1x3WLa48iyTfb2E9Fk9nupMCpKcD1UHpzihQujGLHuCSuuViIZK/jQseVU6HoeU0KTAochwITCK2kY9yA1CtQd0KwrSsF2/j1Enj7wMUUWQNQBJn67FmHIteJFMTTVgrI1cJst91220YArO1If+peQIhvOyGOoMjEzwrBt5j7RF9oL4X5COfGKeCVkOlAHlmQCIRStaZwIHCVQn3f+73fu/G/rwUKKy2AMaZ749YvIOCz/429L+iX4nsCZx30LF18sLXvNxYVL43MT7v+lmnH730Ru1oMj1+6jFEvfelLv+PFY13NSVtoyNULzWnLuT5pN2uwxAPWLv2hbSxC1oCPP77w9za6AxTcs/QrW5Q4AlmdqqBaecCYxCnUvvHVUiFJ9+I/tT3Q3prrKwUC/e638La1Ml6X+43jyU9+8rd4yvpbE5aFZM+y5j0/pdgi2hkzXhAfIMvXE57whM2ca1HCfj9Zc+PANwKKl+a7jS+Xtnilp9og3/3d372J1wg/ZB/1+8BYeiCUeYotqPsp36MnGnhOMDZ6L+3/nma960t/FuBt+yVnCGHJWWCc5uTsoY22ZvaWwHVxBWJIrKmzIHTPusb9z57QtnUVeK7t3/u939vwtGfnNSkwKTApMCkwKXAzU2ACoRWr5+XP3YwWR80GAZLM2wR6gaoyv9x///0bQboGNyYYk0sPIZTA+PSnP30TsMu0TfglkND0CDgV4EoQSWE2Qozf9a2mgEsgpmBS2W4EBQcI8W+XZlSwKHcdgrRCewQ7Y/OPixaBnRsTIYwWn4ZK4ba+NgOBTe0FAba0x1LESiGaAoWyKxH4WKMEGBPAKy0IzmpkSP+awE9BrMDIK17xis041WMQ9Glssiwl1SwAAAAJjCUwakvNDAKx5+6+++4NQLMOXAx+4id+YkMLgpnMS1yb1OAQjGz+glwFEI9iOayBWhsCT8X1EB79rQ+0zhqYJ7fDngcELUvxag0FMltDGneZjj7ykY9saktYD4LlEt0TNIxOAnxlJgJuAZtYklL8T40LgqsgW33IogTA6JurliBxvGXtFP+zToCz9RXDg1bmppiiSuz4WCFGtEIfAcLaIVxbT7xhjgKhBZGjs+Bt7T3lKU/ZgDWfARvuawKbw09AQYotcqETQG2vCMi25gKRAVn94avRfjJ2dFN3pRY63DbfypfPfe5zhzvcuttH6ozgU7wmVa7/FYDMPgL2+30giLsCIWuLz4yJssD+Nm/AD224DupPu/oEAK31aP/jr55m1rEqKtC+ngX65jLjsleBU22ocQJ84UH8hIetf/oNEJKdy9rUdc05lXPiwQcf3Cg+7F3f2TOC55/4xCeuOEHnLZMCkwKTApMCkwLnSYEJhFasC2ECsCC00c4SzAikBKfERxC4CAhVe0sYJxgTGAjU1f2mBj3WugsERsKMuAgCi2cIjoRr1gUCDmGJMExAq7UdIpwRKj0n8w5wkaJssuqI4wDIZO4hJC+5+NQChVxoCLiELYJ3X6BQPwSnnhYsDjIU0bDLzkP4I9ATBmVZkrqVJc1z0pTSMusLqEoNDkDKb646Vp/NjbAuHWzS3BIaCfOAIUAgdSuLUC2k1y+5dmvxQevWrwHhE917HrDutfheHSOA09cdGdFdsgGA1xwAGcK4/lhnclVeMjeWSTxFKCcIc0vDH+qMmCstftYJmKr1THo+DA/h3fieoyuBHhDBLywMgCyXjB//8R/fxMiwFAHk7pUSF2/V+QOIxm2MLArSw7KWyaxUixJmbKwVPQ9RQqTGiz0HvO+aL0C3VBcm9OyLNfYpeJN6GMhJoc5+H+SeD33oQ9/ah9YGz9vHxoqvAD187rM1UWRxaf8DwSOa1Voi+Ls/C2qqYWsFuMjqhffRwpgAPmvsu4zdeLeta/h1KY10HdeKo3TeMikwKTApMCkwKXBWFJhAaOVyEFa5oj3nOc9p0l4SymioAQQWEa4lAEtf/KwClTVAqAqJtPK5AAiCJGAFHBCwjWMEhGiApYcleBEyE8fBImDMVUhcAkJ9gUJgjTAlTemo4N4SLQBIwmCABnc31gfzpIH2mSBmzKxOubhP9cUIR0AoBfOqoMYSQ1AnpANGACtrxdLV00BbEdTrGox4QFrVOv5dQCjgtN4HUAA/LIFc9KSJNfbqZjkakzVRUR7fAUKhGYsWATfrFNAYWi0BIf35jbscnrZOGW/aDvAMLfsYoTovFhBApq+PUteK0J51JnT3+ymFK40DrdfMtxbO7NPPZtw9PZeAEAtPLdQ52gfmyVppf6Chtq0hGrLcAcpAK0BECQBMLwGhe+65Z0izyrujs4AVCB+y9PmbkoEljxvdb/zGb2x4Cy2BZBbEnjeW1jXr/1gDQlwZWZ3tBWf+dWTmuuwYKMAAZFb1pYyO+uDqiH9Z3a9jnitfwSe97RR0iPu2dyDLM0vwY/GKS7naSN7xrNv+plSrqdCvijbeZe973/s2yilKqYQ5rOn/WHOp7Wyjg/tY4nko8H7BR7Nu1JqV2u+eCYRW0MsLBajgxuWFEiBhUxNKCHAsHjTRNZsLzS5hCIDi8tYLoCkOR7sPuLAC0CQTnjxjg9BIEzZlI+Pe9cgjj2z6B4iAiREQ4jLFwqBP93JRIiSxABnrGiBUCxRWy9MSEFqiBaEM3bxs0YL23D/ts6ZwozIuLjcRWj2DrocCIeN12IphEXOUg24pDWsPhKxbvwaAIVejngcIScYP1HGtq9XPRxahERAibKndwW0JD3k59MkVjIlbGbc2bpZ4wrqynHFPYzV79NFHN1YAIIoVbl8gFIsQl7ceMFsPPOQ3bpysn6xOgA4QZ3+wzPUWIbE3XDYJASnCWAF8BULAW7+fWKXCr2qlsBjtmm8PhEapheve5FLJWikeyf6tc6B8SKHOpX3gfpauFJW0NwmWFBbcWoE31lHAJCmVa3HIuv9ZhEY0y3Nozi2tPwsoYCgA8CfrHBDrGS6ILK1PetKTNq57eNTn3iLUryshDk/vAkKeQ59TJrJYcUQfdAt3Vi6X9rC9Yx9yq/zsZz+7OTOsl7+tYVWIHNTZHg9ln3iE+yL35UPGYE7W3N6MVb0fBgDAZVI6+EP62GNaZ31r6OB9xBsgdXkIzbwznDtS5a+5vGcIsPYfIOoMc45URZ927HPvQvQ/9f7hLu78orTZJ6OsefSFaNfQwD3cvMkhFEl5f0YR5F2Kzt4Zp7ycl850bt1kDOeys9H5R6lFQeQsTvzprrGghzPB+C8zl7Tj/Y0OvCxGlzM9737vde/9vqDwrjHP33dTYAKh3TTaMB8BgzBDqypWhNuSgxFSJzT6zmEpHiWXA5FbHOFYUTvCLuuEjQkEOWAFTgM/AM2LXvSijbDpsBL7Q6vrpfiTP/mTm81CG5DK5Nqg6U3xORYPG1q1bFpfwp17xLk45I0F2AKeaH8J034X88FqIn5I/8liY6xcgcSR0G6zVHBx8nI1J/cTqNBFX4R4NBjRQvyBQx/Qox1z8NOO01Q6ELhQAUbGapxe2oTXpGRGEy8KczU/h6s5sXwYH7prz1qYOw0K4TTWOWBInJZngTF0ym+sMdz0tO2feQAhDpvRGvQ8wDInqQKL1kte8pKNtt1aptgg2ppv4pdGdM93DkP0FytD6MdrudDDmKwfN0RaIXQBMAnxDnkHNOGNZle/wLM5ATiAnaJ/+BCtvZjQSnvG7nfxY/4RgNEQuCcQWmMvEi82oIcWDWBjofG/Fz36OtQBNcIb/jAfbegL3xMurBd6EBCMkcCNhmhH6KYACA952eD38IExou9ovvZM+q18CbT5J8bJWPpiiuZrbtZMX+ZqX2UfcRE1proPjMsLFSDBi6ww5uKcsDb2O/c9c7PHtW/u1sHaEIgoFEb7X9teeJVm6BpBKWdRfxbgB8DbXrC/82LF6yyZxmifoQEADaQ5v9DavOu6epa21LpS/AALzgJnFtonzpBA4T48VvfUiiP1LG5xRqAnhYzsmyyX5mGdCI3Aj++vEiAAxfafvY5PlqzTawgYa6013iZwXqaPNeO4We5BB2d5tWB7P3FD5ba7BqxQmtovzmY0J2yPPB7QRCY4niTeDafOKur94SzbN4Ops9p5QVbYNxMt/qNcoJA017iye0dVt/ZT8wfZxXuKvEEJR56xp+1za0thvI+VpXpHXGYu2nG2O1N7kIwmefd5p1C24hVn/L5reGr63grtTyC0xypGs+wRAjsNNmHH9zba0kHhXv8ITa5YjfK9DYnpq9ZxVJhtVIguxeCWDtLLFNrbt0DhEi0yz9CrnyuarKHjmqXSF1BE8AZ20IyALOECYY/QT/DpK7iP2h6twYgHPJt7ASUvT/+vvQjOgAdNPjqI7yC00qRxqarXaEyHFP5Lm3F5UjEdANvlGnNIX9sKKPY0WsMH+44BeEJPlqU+XW3Wk2Vrqa7O2n3Qrw0hSMISigz7k2afMoALHQ3ktv2/i2aj3wlheMY8q9A2soTagzTWly36mWQMa/fU2j1x1fcBRYmp47roCkCgNQZQanbDZO6zDpJi1H2TwsrOHGuSLI3+5grs/mjlCTdc8Ag3lA54BBCirACgJTLhpjsaQzL7EY5qpsKMjeDLGgscE8rjjkPY1x8B0DurB0LGaUyS/1TrNPCPDr53Zjlf9etydiRbIZ4yP22jj/0nqYa5i7NkRTQWQrL541VWB99T/Onb/+ZPQCVES6ZDoA6tkrFwiQY1+6R2rU+yMXoP+S68n4ylYuf0VYGQ8Rs3njAnlrNkUjT+jDH8KhaSMsMepHxgYaKABCisi8u7x3lAELZGPD/QyrpYS0IxBUPkiaX5h88I+J5DY89ps66xPvtMmJXvgDx91QyXyZxKSLeulI7eRWiGJuQOF7qmsCsZyLmindA7WV6BqV1AqGbDjAtdMpdq0xzwW6x1a+eQrKPoQ6FjDc3HZe2trTXt51+z9dastCMgRCkkq6Y2ajZQc+rfq+nHmlHgefeab8+f9iHlH7mA8lFb+Mm+87d95UzCh+hePQ7My151b7LLXvWZejP1N4HQFa5WdY27wm4fU105FGhZaNUdLl64Mu55sXr5A5sO0321W6ciopcMlzcHFq2Py0tMkgea/X00VYeMscZ+nLqvQ8Z32WcIEYAlQX2NRvey/dXnucoRBCJYeYGy7LK0RNg+Vn+EE5pO/M66dlUXK+G57alD5r4EhAgpEpAAKSzh1hSA8L04UQKeuC4Al8DjSlykzzIjsq4DQyzqYiMIMZ5nbfrwhz+8sSCwICaLIiENEJKoRCyDs2w0Bgo1ro54ieBN0UaoBprwO8GPaxwrOGsrCyZB3TnjO2cOayzrV2IiWWpZ71lGuXuyTBqr71ifWRIplIArlkNKJ4IlQd/lHScmTmIOvKhdVkifzQ//s0yzeLMkEkzNwVjRR18sKBKUsLJSXLGeAqncQbl2s5Y5M2nKRzQg1BJM3cOaywprruZ848aNDYizL9GJ1RzI4j6Y7IzZr8YPHJmvcQO2rNOAlDmwGgNnFTgFCNnjxud9ZO3M35y5yHHt9Terufvf8pa3bAArJQ2aWg9rbl8BiGg/mj8AYzwAAiEYP3rPmVtdY4oYXg9AtbZ5DlS+M3d0DS2T4ZKLfTJUAucR6JN1EkBEU2M3T2MGwihjgD90xvv6TMIe77SRFQWt0aPSwLjxiDbxKd7kkUKRxDq9Zg7WxtrJVmvN8Jtxmw+wYO+ZQzx18GLmb6/jNecpurImoQfg14M6/Abk88ywdyUOwh9iXln+8+4xF2tpbsAVoBnvmJ4/zRm98D3LPK8FtPXOpji1R8k4vDHIC+6zlsZp/zz/+c/f3GNP4r95LVPgvIHQV7/a2mte09qrX92aQPq3vY3poLWf+7mbbk2522BWG90hQXswr+NTgFbFy4+bnJcKTYkXkmQCp3Y/OHQ2DvhkiaO9caA6uE8tuANc+nU4ezk7UPexZB0638fKczRyXsLWkwUIbbkmHhsEsWoR6mhkveBPzTe34votASHnNkG1Cj+EIt9xf7V3xIQBDXFviUuatSZYEUSSNIQw43wiNBJSCCj+EdC48BLWvB+SPIbQMxqD94h+3cdSAUAQfvRH8PQ9rTyAxDWOht94CVbcRM1X/1xZATKAhdAHtGTcLJoEOy60hCuusARs86FIci8LDXBEmDMm5y5FVM5a4N/vgJ5+43JqXuJjxLDF8u07cVvmgsbGzgWd+zj3VnMCQs2bgEnwQ/eeBoRb+4Bg7z1rLGhCMDcfz+qbQO0egMnYRq5xVfuf+OCaSbFPqtMnlYlrnL5YjyovVADKVQugIVCjLdARGmpjNP9k7BRED+Dpe2mNAQgCONDi/57vWK+sMUCrX+AQECfUjxLeAPsAonXnXmbcQI/nzIN7O77qM5cuASFnir56GuAFwNb8WEMAELyEb9fMAVClWKhrFvdHID+ABr8Zf52//QhwaEP4AnDrfZkyKf1cyBiADRkEAHMvEFUTQgBX4rzNi5IurnH2Y8+fwKv74tpaz6gKLFl7w1f2Gh7g4i8uF195PkrWKzm7P/GJ1u6+uzXy+6te1RrvmPr5mc+8kmHs08n5AqFvfrM1WqY3vrG19763tTvuaO1d72rt85+ndtpnjvPeSYFJgUmBSYFJgUUKbHONI0wANxGaaNxHWSXTeB+bU4VfwiHhnaCUeK4av9PHlFS3tX4MgqiBAMA39xH4EtdEoA4QYj0gILmfRr72Q7tuPhkTdxz18qpQT5AGYoAGAmuEMxYLgIhwSHhneara5z4OAp0Ti8WCWemITgAnYZKgF7oBhxEsk3ERODRX7fU0AFLFPqaMAuDEEtML9CNa9zFCxwJCAbZLQIjCjpuUfyxTFFPxWjBOdCdY1/mbn+8j5LtvaY3NAygBOmNpqHy3FCdWx1u9KJIECS9xPWPpNGaAAdjkurgkuC/F1QAmPQ1YSSiRCPJZC3MEwPpMl6M5ZC/uAkKjPc1KBdhLNAFQ27dZgyU3P3wHMAGGQL39FxfMWEzDh+YbICS+uufP/hxZA4R6RcqVH/kMFXfe2dpf/+utPelJrd17L//J1m6//eLze97T2lvfegGOzug6XyD00EOtPfBAaw8/3NpP//QEQmfENHMokwKTApMCtxIF9gFCtNYscDTILBaEwhpfFgFGtkCAYgSEfMfyw8pAY03oopXuywksASHuWawehDNjIOyzToklICB7jiWSWw4rkXFwPSMosaQQ0uKWA+AAJKyXhGVCrDElvoUwClxpz2993AEhWJus2H3a/x4ISZyjP31xWa5AyGeWMZpwfbHWsGSxRFUgxLqCVgR5QmdPA3NlDQPIkuXTOPSlbS5ugIfvuOsRqLky8dgACvuscRF6L2MR2gaEUhzd2rBW+cwtLZbjHghl/tweucZFyE+9wNEaA3jWVrws61LPd7JV4geWFnEniZ1csgjZ+4A4/sJXycqGJ/0DZPcBQvrjYtrTwHgDhFibAAsWIeNaMwduqL1FiJXHXNGrWoT6+QN15geY2t9JemFdloBQACK3Pbxmbepln6ILQIoHuZFaF/Tv+TOZO3OOrAFC2jM247Ynk8HwSj093vGO1v7H/2jtqU9t7bd/u7Xbbmvtc5/708//8T9egKMzus4TCEGVkOQXv9jaPfe09sIXtvba17b2X//rtAidEfPMoUwKTApMCtzsFCBgxb0tmSMJNP4mmHKXAX5o0gUucz8hiElswPWFppwwmBihFGgmqIsPcS+BhMBDaKdhplkm6NAIixdh1ZE1M7GCYpL4+NMwy/rXj4FQBogRkrnkcKsh4AIQLDTGz0rDckKw5WIjJoIQTbByP/cZbjusCmjANU5AvM/mRWDk7ud+mnrxMgTexHEQ8mi7ufiIeWDhMuZ6RYvPPVkcBgERAOQCDGChIQEUrQiGxiAYnvDL/cpcWKNSXoEQKi7NXM1P3FZPA2DSehIExQARhN2rXxcBGn3NSxIVoENMlSyhaKRt7ng09IRTYAOYlGURIDNWvIAmBFhjjsCbTF8C4YErcZfmZ66JaRIvxmLACpAsqACiTJD4DMgjyCYpQFwUCbh1/uYJxHFhA/i4cqFNv8ayz1Y3NTFCPd+JmzU3bm7cBLlVscKgTxIM4bnq1gsoA2P4mvsYVzm0AkBrNlYWOsAIaNWGVP7GjYb4xr6p2TArDYBSMWL2HFobG7c7f6+ZA35Ff+ttbOKQ8Lr1AIR8x5KlfX3V+XMVxzOAOLdTvItnKB7w5dJcrKUkOXHZrPuBskKb1sycrT/gzspl31X+tAfwIuUGWgGKwBVX1ZStADrtY+AQzZ1ZiakzL3tVxtNRVrqTnttf/3prd93V2nOfeyG/959P2vn+jZ8nEMo8Hn20tVe+srUbN1r7G3+jtf/wH0SitvbOd7b2F/7C/rM98IlkpqFFcyDyxZ/XrUmBrDUNmhffXOuLjHjXXVzy1uS2OaubmQKjDI77zmeUAXGfdpdqo0Wjry3Wo8SbrM24WLON6oNmnkAIOBEggTuxRAATAYxwRsBjbemBEIGVoCZZzbbsqnlulH2RkKgPQK8/k0c08J051Fgb7Y+yLaa/ZJTclTlz1xovrcmu5yTeMIY+aU0sQkvz79sdrXFqnSUV/BIfoI8rY9jFLzVr7a7hNblVAAAgAElEQVQMtrvm7/eeBiyngDzwY0zVzWztHNb0m3v6+VNW4G+KCgDV+uziD+AGmANARkmZMu4kwzCv3LcrW+jauazJvrq2rb3v+9rXLmR0rnAK2eOp+vnxj9+7yVM/cN5A6NSzX9m+g+0DH/jAxi+Vy0F/2K9sZt72JxSgNaPtsvlpO2lsaGpola77uq61piWmIfSiEvxcabSWJl7oXHa4r9AwHevSLkEIGKJtvOrsctfFI5cpJoj2l33+WOs325kUuAwFxE/Q5stKRyglZDmv1cyjoWd1IvjRlveCXwL4WRvWlCwYjRMQ4CZHwy7W6bF2XWb+3meEaxnjWLu4lp1LxtQ16wgIeZ9JSX7ul/Oe5Yg1kqWLVW1eNwcFJhBauU612vwEQiuJNrhNKlAmZq4e0YgItjynImHXsda0l9wpCBrcESqN9qG2NKb8gY/No9eZZpubz3XwyGWKCVqzyz6/z7rPeycFTkUBwrRsV9zEuID5zJ1Hqm5WCq5xLD5xDcw47FsxJ9zTWJNYhqTJ3ufSdoplc1USA9HXVtunvZvt3svOn1sh5RgQKh7qZqopk0QYLJoyAdZi9ee4jp/5zGc27m3c2Lgj3kyA8xzpeZVjmkBoJbV74TgF21J0TjOEUGZUh72aC7UAH62MjcJFQRAeTRk/ZJ8BAiZXz6YYnfbcxw+Y3zgfV1ct+mUM/H35ghJ8UxiOD2vur9MbjcGzBGf+2K4Ue9s2lxQ+S5ExBxWNoGcUdOM7zDeXKdmcmZKjDRRgKU0nTY97+bryywWEvEgzPybyFAlM4bgUslN7oRYQHC1hLc6We1PcL0XIapE0bWRNaUD58vfWv/55L3rz8rLpx5S2uHG4x/rKEoM25mrdWH64mjgwU/BOoT/+z5VGLDCj9nqa8wMGpoAqPshL/eG5bXxU6VmLDdJM8kH2rKvyrTatcwpPplhiCg6O1qNfV/7T1srLX7G48DFeqDwyaqvnAeM23lo4cp81McdacwJv2ptcJivfL9F49Pwul4qVR9G8bVJgUmBSYFJgUmBS4EgUmEBoJSErEBJEqhYE9E/bkkBKQZMsHgJnCe3uEYjpojFz70c+8pENSOIqQOBj8uVvLVDS74Rrga2CaQEFAZaeFXBIEyYoUmAfgVegKK0z07HgPEGAfGkFIgpcFESby2+jMRDY9EvjwgVJ1pz0N5qLeblfYC9TsOA9LhP8YvUp6wvBXmAnTR6aoANBkkaQG0WEfH63+vAZ6DAWfQvA5BomoFHbBF9BjX5nchZADEBpeyRcJvBSEKHLGnDlAMoEFwoqBQD1zbWDu4DgYTREO26QAhMrEDJXNUCklgUyrDmwBAwoYiZzkrUzJgGraYtLQgKCBTfLQCP1rHSc3Myss/a4xAG+5iuwtQIhdYZG7QnK7GmuTb7J+IAWd9Sf+Y/4SI2O+GCbrzEAJGo4CAwG+GQ04iYHZKAp+lsnQdKe4ULT09fz+qvrwc1Fe9YVDY1ZbQ8A5mUve9mmcrk1kV3HeoRHgG78p3gg8OVv6wDcujJuwDRBsIJa8d8+awKQVSCkL2vb8731HdG4f76vLr7y2Jm3TQpMCkwKTApMCkwKnJACEwitJG4FQgRyvqAsNeJbxLvwYe5TnQI5wBLNvUJmfEeBINYQ97oABs8CLb6jUQcGWGhkaCHwy96iH0BIFhGCKK0/EyxhlGWBsEmY5EMNgCgmKjNNLpaY0Ri4YRG8CfOsFIRnArsMQUltCljUuRBixaAAY0AbMGSchFrVy7//+79/A/Jo8aU/BYQI84R0GU18TqxJpStB2Fi4W7BSoQvBnBBNwE6aUM+kGvfITcL6AD3GwaI2KoQm8w96A35AKYDD9ULw75JrXDIgZb2sI4tPgFQqggNTXEf4zBP2uSTIMkOIT4G5PJc+q+tZpZH10/5Se5XmSdurlge+quk2a3+AyoiP8HMuaysLlLnK9lTHx9pj/a0TECPtLUCGz5NWtNIXUFJErl8P4MXcMt6sB8BhH1gXAIziIXsGWJfmFoAEwvAYy1EAHItbajMAI34HuLV1yJoYBxqkZsuI77etaZ5feczM2yYFJgUmBSYFJgUmBa6QAhMIrSR2FY5ZPGiqCXJcY7juBAixGhDyabQDcrjnEBQBHIIcQZIACyyMgJC23AcwPOc5z9low1lsCHYsGgRsF005IMKSEFBUhdk6NTEWozGwRrn0Wa8q+Na5ABaZYw2a78EDoRyo4v4kXSZQtQsIEXplJIqlh8ALGKWCdhXwIxiPYmFqITQafEDN/akIXYGnufjMipfv9wFCoZ1nrFfaIowDVWgnFaoMdPgg4wYgehAQulYgFNrvag8dRkBo1B+XzBEfAQy5WHwqT1V+AEAAc5cUn/gS8O6BYp5htWQlkxCirscICIUGLDoABsBTgRCwPOK/pXH7PuPaRcPRmgTILMVIVV7Z9vzKY2bedgAF7Hdulc5M1lVAf16PTQp431A2et+94AUv2Jnh61AqeXdTtjmfpck+1UXhaT4s5ceajzbtlVOP/VQ0me1OChybAhMIraRoFXhUqeYGRctM+OV2tg0ISfnJysI1iDAuOxpXG4cprbu0ozToLEbaIqQKCmUJEWRKkPbZC55QCQhxtRFPQhPO6gBQaYdLFFcy8TmpQ2CKLEyjMehTYD7QIpAyxQFZdkagzuFprrH86AcwZEGq4AR4UzmcyxdXNtaSACGuTEnjWen64IMPboJrjQXNgDzCOWtXBQ298NmntOTOxR2K1QhA8DcXqiUg5DdWI1Y5gJNLlrkYc62bMLIIBQh5xv1AHL4AEIzZM7GscPdbC4RCI3PDB7va2wcIAdcjPqpbITxViw3ih6wbV0CWSvU31F+wTktACP3Rt1+PbUDIPliyCLGy4hMWJjS1B6pFyLhYbuyFpNH1zC4ajoBMKs3j5V18v+15wroYwD6d78rjZ962hQJoa89TZlDsVJfgSbjTUmBtwcaaBbPPkHnMEQJCzjYKu1NmuBQn6GzkgdErEY8xn9DL+9V70P/eHUnxfZk+Dhn7IVlMl8a4lmcOneNI/jm0rZvluavaXzcLPfYd5wRCKygGsIjdeP/7379xB6J9BATEMviOmxwBmoBOcCIYOohp1AnDwAyrhhe0g8zhSStP2CdYsgC4hzBN88NaJJaG0CTpAQBD6644n3GIawFy/K4YH2DFxU2sgtgJhyYh0H25aIC4Z/VjcGhwk2JNSLvqQ2hrNBcxQLT0wA3tvg3IrQ4I4LJn7p73OwsYACf4nwsaYZjGlmaehST3eWF5Tnv+NibzZUUw5s997nObl454KQIuFz/xMYQeFgI0rfFC1kMf7je+AECB+0BPCrF5sdAcetHQkhGW0Y8bl/ECMNYVrbn+scBZU/O44447NvMTx+VFKA4phRKtr/FaG9Y/66y4H9BpLNwZU2COlUvck3gvQMNYAFLgD43EEwEZS+1VmtNQopeYMdY/4x31BzSz6PR8lDgbPJNYG6DUOFiI8JA5KyoJEAM4+Mw6oo/4N7zb0xe9zL2uhyr0CsVZAy5r+AQPWA8JGfAMWuBD+80+qTyCv7Rnf4iZq7FN2QvGbR4UCXn5r10TrpLAvbFYIzzOKjTi+xGN++eNFb1k0GI9m9dxKdCD8OO2PlsbUcC7yjvJ2bQNfFIWsuwDKLwIaobMU2TWuqoMl86uKMKOySE9veIyf0zAtc/Y+/FcZq5reebQPvCWd1C8Rw5t52Z67qr3181Em7VjnUBoLaW6+1KETdwHEFGLYvVNAjjcewiQhHwCM9BE6Cfkpngdoc2LIUJdvtceLQotuYBvgjNBWtwN6xQ3PZnqthXR2jWGfQt5rSn6VwvL7VN4bU3boTEByEFA+K6JE2qxtWQ525W1y33+ob//re1lrlqUcN92RsXpLtNe7R+o2cZH9V5rUa/QEL+IFcOLa1KyHrIe22i2i0eW9sI+NDTmfm/v6reOuT7v+13nxL48Mu//Uwr0QMj6y/7IbbhmjfQdKy+BrM8amUyDwDUQ7Exn8bSOlE7Avn1JMSLmLi553Cdrps6akdE9znoKAxbJZGFk3acwqUAAb1EEuFgPWXkpNZLtUDITSi9WexYwn7mQupKZMtknWb8pEMRoirdMtkOfvXNq5kXKKX15p/R9mYsxoQUFW7Jjoof3EWURRYfUxmJV0Ue9sWTETPbE3/zN3/yWe7J7rAM3brRcyhQ66le7rqwVGqBRPdsTqyvpjjEnc6Xn7P86PnNeosVoreq9ku2IUR0BlMpLNTMoxZgxkwdCoxS7NT48IElL6IVX1ZfDYxQ6fTbamsE1a9ufQfig51FASF/iisM/3ns9Layz92vGg0/wpjaNH7+hr7Otp6t2a3ZdPG9Ne56xB/CAdvVvHKzrQg587jN21nnW9nnIcK2nhMKP5mZ9tMEjps9EO9prlXY9j5kjnrePKUvr+o3Om8ht+kbrOu4Rby3xdGijPX2ah++Srr7yi33f76/5nthNgQmEdtPoUnc4iGnpWXxYBVy/+7u/u9HWc3nax9TNEoPJX/e6121eoDYyEKT9Gt/RD/iYY7gUMY78MIGAyxINe3VhO3I3t1xzh/JRCOFQZ8X0cmWxmtekwHVToAIhGThjQSU4sMY7J4EHFt2nPe1pGzdl1nxCNBdMyikJMSSYYfUkSLH4SyDDWinOEKByL+FK+6yUrL0smtpllRYPybWZsEdwEvfIqig+MJk9Exdq79T4En1pV8IPwIbFlpBpnNq0bwmTBGtab79RALGQE1AJgBKXeD/IaknA9jc3UtZ24+ZRYNzuc/ne+FheCWws7emLYMmSCegQTllFZcA0PkqQJFQJECKk85QQ28d6K52/Z6qgRrlkvB/96Ee/I1Ood5q2PI+u5tj3iwZAnTkQ5lmZKBirRQoQIrxL0vLpT396Y6m2DoRXngt1fNwptVlpgUbeK4Teula8ANAKf/3wD//wxuoukUwFQjXbJiAmcREPBffoG5257uIlYzdGYLuerSMghN68MSidtMlSj6eSwbWuLR50Ae4jHsVbaIeO+J0bu/1jzbRbaWHv4L8AIYCTF4Ix4DFA9kUvetFm//R0rZlYzZOyFs+PgBAggeb4n3cE+hgLAM7jwDh6HrafkwlU++at7QqEeITw9LAWlb94cvR7jbdJ5DHeD5XHnBfWkcyG34AsNORBIpEUGYy3Qc4b/Gb/OUuELFA+Wldxz/ix5y3yyxJPAz1ozvtFG+LS4wb8Yz/2Y1v317HrCV73OX+q/s8bCH31q6295jWtvfrVF/P/4Adb+8IXWvupn2rtWc86FU2O3i4XL0wezSQXJBuoxvCs6dTBZcPTSDhUknZ4GwhKu8caw5pxznvOmwKX4SMvLJZMGkEvEgLLvCYFrpsCFQgR3pM1klszoYHQAkD0WQ25oxJOudkS0gmshBUWIW7QLAhcGgl5LBhxKaqZPQmHhHZnOiETKCIoErYAAc86swlpLEMEWAKN8VQhOslOWGi4VMf9VOFSyh7KM1rzPrkLxRr3UN4Bfq+ZJIE7Ai5rgvaNHygkpMqoGNBhXxPY+r6SqKZm7FzKeupMSDZV8wNC0JCwWhOc9JlC8xv6O1tY8ZLJc9Sv8wt93AuQoH+8KPBhdY2jPSd8mxu+GI1PO5UWrBws3f1aia1ES/GbAMnIvQw4tOb4AzjTLvdBdCCU9xkmRy5cvWufz0Cq/pKZEw9ob7S2AYVAWbLPVh4VY1zHzjoF7OMLQnqlBSACwNX1Mx5rmrji0bon7pYLtKRBsb5Y45ogqp4b2WsAJ9BnXQAYSrd+nugJ4Pft23NLSYhG/JW91rtokpd6HuOiXxMIKRlifwScJFtuzhu094+CJNZUQMle7XmLQmQbTycZU5+IK9mGR/vLuOwlZ4LL+JxDJ7++8pXW3va21r7xjdbe8IbW7r67tU9/ujUeNv/8n7dG8fBHf9QawP7a17b2+MeffEi7OjhfIPTNbyrN3tob39jae9/Lr6Q1Van/239r7Y//+ILA85oUmBSYFJgUeMxToAIhwjOLQ7IUAjpi4lgo+iydESAIgIAGwcb9NP0sQtodAaFRZk9ASDp8QjfBkpYeIGJFoMXVDs2+cYyuPutj5kThIJlOrt4NkLbZvFg2WAFq0ppa0oHiLBehE3ASu0cw8/wrXvGKjXKj9rUtE6W2Kj3NsWZTNS6CG+vTEhCiOSckJ7GB8bIMsMoAE6NMoUCIGFrCNqUioZibYa4KJGjTCdOsFoTN0fiAwEoL2dkAx36telqOgJA5Axr6IaRmrVjmCOJLyXIqP4yAULJX1rUXh5wSF3Vta1t99lk8as3q2FPiAe9T1lZaEPxZjHogVD+P1j1gfRfv9vsAr7AqUhpwI8STIx5e2hs9vyYOeBd/9ePAEz2PAaEVCAEn+MR4uXr2543n7UegPkALf4zOgVF/lacPAUKsonF3ND88UjP9nvSl8a53tfb5z18AnX/4D1t7/etb+8VfbO1v/s3W/vN/bu1Nb2pNeRcy/lWAsx2TPV8g9NBDrT3wQGsPP9zaT/90a3fc0dqXvtSadM8ICBTNa1JgUmBSYFLgMU+BKiASIJI1kstJhPVtQIjWm7ZWDA73M3FCLu2mhhqXKICK+4z2af65ynBPiRa6ZmQUm8NCRBjhTsYlimBnPC6uvTUOsRfioiHnoiahjXZYAVg51CZLun8WoWRYJDBXIMQixFWIUMTaAxjoR9IOrtrcxYxdRkdeC31fBDSuciNA0gMhVrVkU61WhG1AiIDHwhLrAmAGGKV23KhfGStZ1bhCATlctEJTY+prngGmwJJx9OMzZslVKi14XVjnfq2M1W9oyaUyvFCteskEq5gzrT+QweUKyCBIHwKEWChTVw3oCD/jhX5tWYHwnUu8zIhHeyCEnoAnVz0gtNLCekgQsw0IjdYdnYA/wAp/GRd+Rv/Ku/3BZZ+wxgEOkgqxYox42B7Qbt++vVn5lavnGv7qx3H//fd/B48Jb+gtQvhcf+ZqD9XzhqWNciW8bf7Wz3nS8xbFzTaerrUTuaazcrIubrMI1YLwV/6CCBDiOn/XXa390i+19jM/09ptt7X2yCOt/et/3drf+3ut/ft/39rtt1/58PoOzxMIMande29rX/xia/fc09oLX9ia2jnvfOcFuvwzf6a1pzzl2ok3BzApMCkwKTApcL0UINwrAUAYIWTRyAMOhCRCIYFAHIaYGy42/PtpnFlrCCCEZEILYSN12IAh1h3gg8BBO82VjdBI2CWo0wBrn1VCQLuECYRMMTDid7g+c0liYdDufffdt3HBE+tgzMZRMwjKVCnWAAjTvja46IhFkWFRggb3s3iZJ2AmPokgT+AFusQysUD5J65BnALXHDEez3rWszYuOgRNdPA8YZo2mzAv/qfvi2BnTARS94gXYTEjpAIphHyWL1YkfRHazYtArV2AkRYajd3PymY9uBX5DogkhANnXNe47LEEcc9iTRj1i/7AHxcqczc+tM+lfQI8ACRuibD4/Oc/f2PZ4C5Ux8caxg2SkBta6B8/9WuFvvoS1G5tgAPPADliynJZswApcV+ewwOsX2I90I7Qa40BKs9X7T/hOdkqgTwWGn2iO5pyfTQHIJAVsK6tOSdeFk310fMoKwbeBXAI5WhOsAaU3d/zBctGxlPXT1ZPvCxpRE9X6y4pBKCGdwEhAEvCADQPzwCMNVmE+1hvXIAOQARA9DxsnlzV0KK2b+z4VFIP625e2uv5i8tYv9fqKYaHWNMqj7Hu2N/+URjgEfuFe7hYvXreoAvFB8sg1zQueHjZd/ZQz1vcPfv+Kk+LKZLB1v4HJq0ZHqQAsW9H62N/yZy6Txz60U7yAKEbNy7CW37hF1qTZfHZz77w6vpX/6q1f/JPWvv5n2/th37oaN0e2tB5AqHM5tFHW3vlK1tDTJYhViKauqc+tbU77zx0zmfxXAqlOUgx62Uv2h9Z5LgNeLlc13Uu41ia/7Hpfl10Pna/BDMvFgKGly+ha3TREBMc3IfP+OhX//x9x7W2333avVkKbGachGtCCEF7XsehwD5ZCvEgUMQdDmAhNBFYBRoTxlzJ4kgbW+tW7crsSUghrBLG+Odvy+y5NPM6F0JjrF8EuR/5kR/Z7NVdaahH2Q5HmUL7vnatRjJtxrK1lE11lAWztr1PNkbP1Yyk/RgJitZIn+Jn+6xsBNo+2+uIFrsyT2oHyKjtZyz70rGfwy567UO7nkfNndxh7Prp+WdEi13jWVr3ER16nunnnkylfZbXEY+M2rdu5lfdBfflrxGPpcg4yxkgW2Ozt503a3lrG08bT+ZFsdBnIN21Prv28VF/F8bC0vP7v38RK/T2t6vHwbx+YRX6N/+mtb/0l1p73ONa+2f/rLXv+q6jdn9IY+cNhA6Z0Zk845CkmZDZhDYA2gdSaPsEGsqMQqPgEKo+pIZPo0RLRoNUNUXbpsYET0NEM8gkv89lE/duGvs8X+/NOAQx0n6c2+UAsS4juh9zrNJ60lrRgvFP3+dKkdrLAIx9+suhz13mnnvu+ZYpv28Dn9B2x72BZpEgFmFx3z7X9rvUrpedtaQZ42pQ+ZgriTgNLho15uHQ/XXI3Oozoz1tvDTGtIk09NdRX8i5hIaJndhnnscssrhPv8e+l7XHGtDMc5+zLtyo7ENB2/tc3GBo7XOmJxuXbGjHymw5aybtsyLz3kmB41AgQIhFL5bj47Q8W7luCkwgdKIVoIXhJsD0y0WCsMiES2BjlpbvXYBuH0xnOIR1L2f+6muF4fiXMwX3gt+uKdJw8LklEO3SLO5qK+NItp9d91/H7/y0R3Q/5lgIU8zzwG9qX6xpnwDP55grwFJQ9Zp2Drkn/vpiBUbBt9XnHI9x16DFksHwMnyzq99tcyF0ArXoXPk4vvR9sO6h++sQetZnlvY0oZYQnmD+y/az7/NALRrScK49a/TBHYYiB82XArX3Hct13Y+HxX1wkwNGATxuWlxrRtr+beO0f4Fa7jIsQLTu0v8eCwRZL254lBZccbi51ULI10XD2e+kwK1MAe6YzggprLm9UTjP1NS3zopPIHQFa7kEDiKQ87PmlsQn1AszRfFScC6FtgAjfrdVYEkBNCksaev5vhNS43IknWfSdpsqAZ1/rIwzXHEIkLLvAAZ87PnuuoynPsu07Dv3+57wK1WltlJkj8A/mqs+CaYCIT3jb77CLr6xnvGZKbwWI2RJS0G0/r7Mo++bBY4VjWXK/Ahpdb5+YyUw30r3BEcbkzF4Jn9bDzQ0vtE83K+YXC3el+KIBKm4xPRz0H7WljBjbbmcAUJ8iFk6CPnW2EGcYnMZFz7g5gDE6keBNSbyvujeiKaV7VOUjkAsMDVAyPfmRUhGH7Q2Nn7kaKtd6WgBNuOzvu5l5XjCE56wmQ+AFB6t66z/pX7XzpeCAd+bO34EJsLHxkbpIFbEbymeiV51f+kLz6A/5QMhOAHuodGI1/KbOaG5C3/ErcO6acs4wtejIpL2Essvf3t0zFoZJz904+v3XV7A+jZ287OfCd+eMV5zMWfuG4Rn35u39aSEsX7ohnfEY1g3/NP3j8f6M0P/YgLESBg33thVrPgKjtnZxaTApMCkwKTApMDeFJhAaG+S7f/ANiD0vve9bxMER2hhIQJmaFqlZJSRRJActxWabX7mspbEUsDqBMQIBCYMcY0j5KfIm1gPwIo1iqud77VLoBVIK2jR8wJXXYRcwhGA1j/LL1VgImGKoCj41NgIRQoUeoafPaCkv2oRMn8uI+agX4BJW9wDpfMkjHHJEtzHEiKolgAmeNiYuKzU+wjqngWq0jdhMnn+CeHooX5DgFrmC2AI/uzpriZBBExaXQHShGz0FnsFWBnHr/3ar33bPG7cuLHJFiM4FCgQ0CpQ19qYIwudAmwExjoHcQPqI9Cs60OAruBstAVIjRMQjDUJQCLYC4okeAJxaMXKiO6Cbn1vfIrkse7RWgHFYgkqTavlT9ClzDqCPmmZ1T1AX4G0+BBvGpvgbOMxJ+BCMLmAUqDLOPCVuIrUR7De/gHvo7mrMTLqF3AleK+Zr33ABYkbJhcmQCh8DJBYf/zIPVGAKmGfi5Kx+mf8guQBO22hPyuu++PWCVixelReQ+8ULcTb9hYgYu/Zv0AIXsE/9i4XSXS2NvY0cIO/aPPte+PO3tEGnnI/4MSijB+y7wRdC5TWhtS51laclvVhiUAHhf3wCbBiH9sL1l8mJHOVRQmg1y8Np/GnNkrfv/PB3qxnhntkG/v4xz++2fdoc2VpWfc/fucTkwKTApMCkwKTAosUmEDoCphjGxAisBFIWAuSX567TAqvEe4JrgRnwlcyERk27T1hR70DGlkAhOAtSwhh3PcEaYIoIR2oIAgSHllg+LwSoAm+cRUj3IyeNUYCMOBBUHMRmgmatP4ER/fI2tIDIfdyfyKgEwRZCowdgCDQExj16Z8MOcYWQVRgvvHV+375l395M96+76THFbtCAGShADJG8x3RvbqiEfBozs1VOzLFEABddR6EaUI7GrMImTvLHlAaOqBxP1eCL19j85Qsg1aeFYH72ajOgPmir3uMyT0sRuiibe5VtPloaR4EWLxCiAZeKk0THJv0vAR/9IqLGiGewEzA9g+PAT76NK+4cdX6DoBNeBaYTuFKNFmae99vdclbM1+gqfJadXmMa5ysRTJrrRkr0Ni7TaYoYc9rtZK9fQBIWlPriD+AHooCAAY4tK9CHwAQkMAzLGlxjUN/AAjgRU8gRRYw92XfVRdE5wRlBqAqI1oycZmrZwEfQCxnAxct62zf6yPnQ/ht1D/li/Xu9xBFwq4aJldwtM4uJgUmBSYFJgUmBS5FgQmELkW+dQ/vco0jZBCMRkCIAEZwonWXpYvWN9lKqnBHQAoQiosTQce9uU/7gFBfKK4Kf4AKkNI/q3/a52rpEWitbeMC1ACF1NToY4QIWREEWamWCv0Zu9HZydIAACAASURBVDmyRrD6sOiMBK5R36wptXL8UvGyOt9K9x4IcWkDVBKcTKgmVNZ5aCugKtY0QjwgAXiiA2Daz2GpINzSmHGa7GIADiuNOAF8JSEA9zr/A1EEX0CTtYmFC2+hYaWpNLqufgwBQp7hYjkqhlfjWdaAC+u5a+5LMUK75sv1bBcQyhzWjHUEhNBpxGs1Do/rmfXGf2qgGDdLDroDHIBw5X+WsygeALbQ1Jr2sWvbYu76+CJ9WLsUpQzdtWFfBBTWdU/NHft91P8SPy7t33Un4nHvOkX2PXtJxjeKJMqdeW2nQM3UyM00rs/XQTf7Ee9LfVwze+0zFmcqN9KkBd/n2dybDKWsvrw29kljfIpsmofMYT5z81CAHMJDwztIHJN3764ssDfP7E470gmETkvfTeuXAUJqBHipAESEU4JfhDAaYNp7Qon4gFhCCMKEcO4urBMsLSwFr3rVqzYCMyvJi1/84o0AT/DizhUBjBvY6FlWBf8CcBI47ztWgwCQtUAIuCPU05wbo5cX7TkAxM1HZj2uglzwuPnU+7jSETD7vnsglCKG2+a7BgjR7KO7cXhBViAkuxSLCc29NWC9s16sAAFCvu/nivbGxV2RlQX90YDwvFSBPhYccSXaY1FigQAYxXxwpxOvQoPPiqBNQjbrQKVpLC/qG+ibdQO4Yo1gAfA72lpLFiVCDssOurNAEbbReg24sKb93AEY7mJ9vyx9aFUFCbRYmm+/r0YWocsCoSU+7xOSUB7Yf/ZYsthZ/7ibViCEZ3wGWtHCnsRTH/vYxzYCHF4CYv2Wgpaj5CM9ELKnnAlArz4ChAhgqVliPe0L9Ke4AN7DbyxIff+Amr3W76Ha/nUnS8CfYqXQ3h7At3gOAMWvh1zOS3texsdarFNbkt0AjfbJ2kQo1tHZ5tnnPe95GwHF/tMHV95jX6fI6OdsMV5zAXa4LnO7ZGHGO1ybuVk6f6rF9Nhz29YeXuAmLR294rY8IVikAX4eFWr0OJutq/1GMfiSl7xkIzzaFyyvvBCAX3VfKMO8g0aXvswVYGKRZcW1F/Cd95ezVB/i/WrR1TX0AISMlZX5WgtjrhnsLXLPmj1jXay7JCje4Zc9Zy5LujoG5x8lG360D4UATP5ZR+EJhNbR6eC7CLeEJBtGjEUK5SUOxcYCZrxUuNQQUDC3lwotbbRKYkEItAQmB63Lb6w0+uDGhfG9oPSloB1trhcSAZdbmxeBFzjgI67Ci5iA8+CDD276orXidqVIXf8s7QKhMnPwAjQXsTwSGhDCxCGwNhDEjJfLjnHph9BHwCOoiGEwb2OndfUiYtEyJuMUAwGQAVgAW4r95T7uf4Te2jftn4xPaKnoGzoSJvv5cg8ylp7uBETWH+5kLu2zqnA98jLzoiPAOFj6ebCWec5Lk5uUeRlbrBVihPq5OrRYGvTrRWsNxbR4YYvtEe+DDmJCauYqcTd4xwsYzfGNv/UHLAJlniEQAy/WV/xTpak4krSJN6yrMbJkWA/rio88a61oVQkVAAlhP0IxIOb+17/+9RsewzcsgxGutYl+1ryus7kTGkb9EjpTGd06bJtvLUBpDQTv42NjldbbPgAyFNg0VuDDWK0RUEuQzToBLOLI8Cx+xcPAZYoS9nweYJGDgRAFVNqf4qK4ygWoay+FLo3P3sAb9pL2rRX3PUK78bkI83iASyLgmX3nc65YdmQ4A6gJ2vie0gTIQXO8AbThGW3bQ+KiWD/Rpbrkes7ztX/34LP+zBATRTEjrkqs03XXQOpTSovTwkeHZnYKyHam9UDIuWsv2CNrsyUqpmp/BDwRpsSpictzpqwtk7DmRXSqjH5ABQBs/3LpRBdnlf8J/vjHvnFeXxcQAjC5V9vf3qP2lKKhATMAru+chwCKfUVxAWzICuZ/l//tFWeId0HeuZX++MDZyvqL1+xp95k/MIUHjce1LxDyjPNK3xMIreH6y92zZs9QilEYUhxFEXbZc+Zyo754uo4Br3gPAuHkl8k/6yg8gdA6Ol3rXQ50L2bax9GLNwXT3Odwj5C7VKDL99pLrMhS0TPC+TbXAs8x+ydQmgVi36DpvtBZbbNmotp2n8XZ1nc/3zWL6QAh6NAemtOu1ML9+EbpzEdF3WhXCcoydmXdthV/q8XoRoXp9IsWNJP4IoVRs06j7F7hE2DO3ymOeNmigJXOozkt9Vuf2zXfeu8xx9u3u4bPa1G7XQXuMlbrZJ/hseztUQG+Ec/GIgS8SQSxprBmzorwM4UHgATA1or0rEiVV0Z7qG9rzb461T0VCAGGyQDI2gzsOTszZzRH75oVERCpGQ6ThVOCkwqErBsrJwuCrJ7oUrMOJjthPQeBBqAR0K5tEayACtYJgBMfGBvaOxOMNxanZL7UJ4CcLJ4UTTTZyZ7peYAYMHGGed4YXf5m1fXZeeMSg5o2zFl2TOM1J30tAcnQO0BIW3UNnJ3GRCGRd8g2egOW8XxwJmqLNdKz6ES54FxzRtZ5ZC3zDgD8gRECKwAPZAI45pgLmPO9xCgUegE+AUKZc2oBxtNgG+/mvA8Qyr3WwEWBxG3JPg2oGmVorH1UIJQMrRQQ4QF0wud4xTz6bKHG9JnPfGbDU9YTTSkW0XAtnxlPxon3rQVFEvAH+I4yoXom+8T4jJ2iCODUd30Gj2cO2qOwwQfJQEsBy0vAfqMEonTlleE+dPCMa5RZt+c3isHK70t7xni9A/s9pw+KS3N3xuBN39l/zpk6DvyPZ13b1iiZU/Ups2fOXDS3rskU6//8XTPFOmfsnYxhAqHD3jATCB1Gt/nULU6BaAFpE/e9CBsOOBY+FgIuFvOaFDg2BQg21VVxn/YDwGmsCYaxau7TxjndW4VwQgVrI60/6zCtPp95AoTvWYRZN5K10O+siIRE+9W9rLuselXQN18ggXWRYCaboOyKYq9YFiT/YOFhya5FhoFNQEe/1VICzLCAuwjuLGusp9yyUvQZyKXdNSfCl89cvZKVkkBrjKy5gBRLII3wu9/97m8BIVZiAjEvA0IsdzBWE4I+q6U20IrHAeGLJcQZRqMMII+UYduAkPbMF230gbcUFF6iN7CJ3oRMdAOe0BhYsX4Aqvb8BuiwzAMJEnagR8Bi3Fidu+jsDLdO6FeBKUsyQEpoZEldAkK+B5ZY7s1hW4r4bUDIOFnhCe3AFhdgvIjX7F/WcbRiTavjDBAyBmvY84D2jIvHifkAeyzo2nehDd7mYg4koR0Qz/NgLZ8BHqzfLPsEbm7Y+C9WZ5Y2Z4l+WburMoXF0x4yd2vI6s4yXp/hwi3TJo8C1mjKOGvPnR8Q9rw2uY/yMDB+AAa/2nd+x58srejpWWMF6nt+A/LD79v2jDnjvZ7e+tGnfW4vyiSLxsbCS8WeA9CsKQs6vqQA8fdojdDEeUQR5VlnUM4HNOXV43d7lWLN3+YJmKObcwJ4clYYQ3h6WoT2fzOdNxD66ldbe81rWnv1q1v78pdb++xnRS639qY3tfYnCHz/Kc8nJgW2U8ALyKHuZUVAecYznrEXybhLiLVwIN9+++17F2Xcq7N582OSAoRefEbwxmNiwaLdXkMQgi6XOwIN90FxhTfzVYFQMldyayOEifEjSBE4aJFpdAld7iMcSRBjr3PzI6gR9pJpb+QaV7WuBJSaoMVvwAYhPMHxS0AoMSaUJkAAATVuZdohVBG0tEcYBCqWsnM6swiPwBZwS+AOAOjHy7WH0EhrDVxkjgRutDKGXW5Z24BQ4vK4fLJMAWfm19Obtd0Yk7rd+IEC3wHnLFvmw3qFVr4nCFtHwiE3bEJhLlYPcyOoc/1cAkJcQ/G8tncBIQKqWJ2MY2mPbANCib9NbB73be7WMkkSyNVdA3TwYXV9zRrY56wKPQ8QmmucpjF459jXgD6AgaZAUFykjB+/ruUzoABYF3sCfHOLBjZYS7wjCf0AEmBl73BPz2X8+NcYueUnCVP/DAtRhHfP4kn7FK8bK/AC/KIf131CPwsusOLdzE3NM+bKRZeCAUDq+Q0oNJfEWy7tGWfBtj1nzdC+us8C83jKfLk+24NoZUxAbk1ckzWiMACUPMO1n7Wsgu3EBFPQ4HVKWUoKQEy76OiZuofPwiL0la+09ra3tfaNb7T2hje0dvfdrX360639uT8Hncv61Npb39raz/98az/0Q2fx2jlfIPTNb7b25je39sY3tnbffa19z/dcEJIP/Z13tjYz+ZwFA81BTApMCkwKXDcFloBQXNFqjA4XmSoMZuxViIhAthYIVcEyQl20+wRFwhPXOIqVXEAUlymCU9zmegHVZxYJYIEAx0ITbX4VgCpwIegfAoQCvi4LhDIHYzIOn7kA9rFD+qtgp0//3tORcArAaoeFiYUhMZ1oCggRMgEhVjntAwMRxEN31gfAYJdrnPvXZkfc5RpnzHg0IFRtLte22KG6plzEeh4IEAqdAsq1yf0OGGAFwj+AFECR2K61fMZNDc0lTHEBhawR4t369enPgB5M1/1VLV/993EnpNyp+5RCIUAMUMrFjYz1x7oDQqw27uv5rY/727Zntu25ERCijLK3gUS8x1qUkhvcGUdrZD/jRRYjFwtzH2tJIcCiCACJYzIHgMgZ5rt+TmcBhEzmXe9q7fOfb+21r2XuvpDbf/EXW/tH/6i1v/JXWvsH/+BCvp9AaMer86GHWnvggdYefrg1mX+e/vTWPvrRC+L9i3/R2jOfed3v3tn/pMCkwKTApMAZUGAbEKJxZ5GQSYm7C6GJAE4QiQsbCxthpc/CCQilptkIMFXhsxdMI+wlMQLrAk1ussTRFEui4rtkBSV00nD7LnXQ9J/07BEMq9XLd9uEOvMlTHGrYVGR1AOY4o7Wa5NZoY4NhAjjAADtfaU3rbl5ceXiPlzd0CS56QXtpKnn2mad+syNicUKDblHEU7jNsQVSRtoLn6DsJy4vJosocZFWQdWMsI5oZPGfuQity8Qkj3Q/LiUWXvjknChJsbJmrJGAcw9D2wDQuJqJM8BsLnMma+2exrt4jMWKgI610SWOa5Y4nrwlDXg/mbtCOZoWWNpeyC09Ix9US1CAK4kPRQEFQhZBy5oAB1rIvcx/bK2GBeLGd4GEPBPz2/24RrlgXgbYGdpz42AEGsysC87q7FRRnBBtXasfyMgxPIExLFKhiftk3o5A7jM4jk86J/x2cv279kDob/7d1u7667WfumXWuMG/LKXtXbHHRMIrXpnMqnde29rX/xiazQnL3zhBbKUWvc//afWHn1UWq9VTc2bJgUmBSYFJgVuXQoQJgj6hBz/gARaa1pxQhMXGkKajJE02typ/PObYsYEEv/LDMlNBbjheqN0gQQUXLsEertYd2QkI9ikhhiQRXtNeIs7lv7jduU5Y+TGSKsr7oW7lDYIuLTAPhNuxOXQKBMigTtjlA2UECpJAuGWOx/Bi2uSWAUuMiwfBE1xQARrLkTciQiShCj3yApKU00LLQ5KTAJ3IRkLufUYs+Bv8yO8AY403JI51Bo44ojEE3HB0iawIV01gdR4CaIsM9JYE/i1QcgnGFZ6E3SNmzucQr9iIlgxxFagucyhxuSZ9M9qxIVsFLsU9zmxHLG8saRYE0BAf2guYQG6xJokfgog4LoFtMm6id6J4dI/QMx1EXgmINcrdYvQDYjCD9ae4M4FUayL+B8WDYI610G86DeCLH41Z1aXjAlgQf/3v//9G8CBju6pPGCOXOq4lmmf5QG4swdYKDwHLKEdfuZiBSDtw2fmbBz2hrGhCz43T/FJwLyYH/yN55KEI5liudQZm/m6Z/QMvgUI7QVzcB9AgO/xEzAHHOmTJYoFhSua9eYmZs9Qdlhfll+uk2LD+v0NpAEcu/aMWCTgvN9z1h2/4il7i/tlknNo196hYACGWJSsATCGh0drxNpmPwN3lAD2h71dr/C076wr90N8Ze9Z12ROddZxszM+cxcnZ6/gH2dC3UNX8iaIRejGjYvwll/4hQuZnXWIFWhahPZYBoDnla9s7ad+Snqb1v7yX77wNUTM227bo6F561VSoBbXE0Rc/Z7XjGNNMblTFFFcM7Z5z6TAuVJg7on9Vga9CKI1Y58WkvGP5rVm4dyv9e+827lGU03YA5zEX/RXMvEZW9Ww53ta8DXZOfushcnQmCyFyQx52Tnt8/wSvZeym47aBuKAUVr30QVsACQBhO4huLJqsAwRTKvVZdv41WgjxAMUwCV+IEzvyiC6D032aXMfHkAnVglCPZ4BpLgTAhGA4lo+k5hAnBerBLoBp0ALIApcAYuubYkkenr0z8SdC2AAPna1ZT7oVuuXjXhoid+W1qffMyN6jzK19sBF/CUar+Ezc0l216VU/JVe+k8do3347Erv/b//tzXufr//+xexQm9/uzSC0kq29i//ZWtf+IJAtYtY/xe8oLXHPe5Khzfq7HxjhK6dNLsHYDNyI0gBxd1PtM1hRMNCW3bZ2hE2BG3UdbzURnOt4+FiQctIs9e7MOyiU7Sn/KjjOtA/oy9aIP6yXlb79rFrDPn9pjh4FiYzcldYO+9j3nfIPjlm/7Wtfv8dSiOafVpxAtah1euPPcfL7IljnkvHntet0J5zhAWHhYlLmAD2FDMW++L8qvEut8KcjzmHpGMWJyMBxlJiEPfRshNCuXN5R3iHsFjRpqvPxToWYZVWf3RZL3ubReW6aiIdSj9nGgsFC0kAI57jDsqyUq17u/oAeAjirBEEddYGVh5JB4517i3FDu0a2/x9UuBYFJhA6JKUpG3ycks++13N0UAKXGSqv6xmyUHtQAfG1hb22zW+y/xex8MdoGZT2rddriFeesz4S5XrExeQLEX79rHr/lEBtV3PnMvvgKiXHleEpZf9VY51331yqrHV/UfbeSiNuK7I9sUlYY3m71Tz6ds9dE8c81y6qrnebP2kcr1xy7olrTGhlMvSoYVfbzYaHDre1Lvi/sMtadsFxHBFUtvFezEadDyu0ClXPCCBi9TS3uXa5fyXWe9mvCg2vDu5WnGpMw/uZPuCbXSkzBSPAnwm1fqxQJD2ZQMkL8jmyOWzFtS+GWk/x3zzUWACoZVr5jD18koRLocLTQkNicMUsKmFwVKQjrXm4Ycf3gTIEpoIUIRCWU+YRWsxPi9KvusAkv4U/xLwyYWCvyc/6gi1+uafyk2CT3LcLDzDdSAHYD+9FFkzfr7p9UWgTweSAD1jNW7+1IIQ/c2FJM/0xeDMpY7H73yeaY4coH2hQS8ZbQrkrONIgTE04rMdIGS+7qftYoEzll7oG91j/qxmNLDoql9aQn7sKZQKyOrXHKpp3lqzONGGSW+JZvrvx9HTuBZ3s+5ojs7px/36YRLn74t3Qmt0dz++QDduNPy6BYPmpY4nvECsjbTH1g3vmYMXFD7yIucjzWcZvVJYNYXaRuNBn30K0wH/eM048R/NtjXgDlndfpb2iefMm+sk3/dc+/Jhz/N9sUm0QQN7UbA43jJGfAAIVRqNeCjrwYIrxsJaoLF1sB/taXvGemjTmluXBGdX3uOuQkGQ2ic979QigPZd+DICTIKqKUCssXXFIylc2e+JuJnWMyH0yfoZL4H8GOfSyuN03jYpMCkwKTApMClwFhSYQGjFMgAbrB0yDj3taU/bBF8KwCUAsUa89KUv3QQD0r4zP/P/BigEdQIDhDzWDc/w3ZVphTmYUCQAjzBFEyJgTvAfQUl/hCVmeYI4P+UAAEMOEPI3YY5ga1zAEgHKM1zwBOzlIjwLJNSWWhm0PDWdK4GPGwHTt4A/gh8hkSuCdvgXC3wlwNISCY40HwIUq5TvMh7jE2hJ2DInQXsERfc9+OCDm6Bhc0cXtOIfTFuXImgCiwnWgBCBj6lfAKX6CMYhuBWYiNUJsBzdAxgIQhRESkgVgIlOhFggx/xoGAFNmkIBm9F2BQh5nvYwLl79OMwrl+BRmWLwBU0X95ePfvSj7Xd+53c26T1T0JDLARAgYBZ9BOHiH8HaBGhzETRtHbj+WQNBldw+jEsmKfQ2bzzGL17grPW3PvjJWpsfoR8vaZdgbH378ajLQbiuY0czwAhP4xNjkzFHTQggC6gA3AVMC1gVUAxMCeCsVkp0H+0Tbbm0L81uLca3hg8BaP30PA/gGh/gg27WFtjEb+iX/UeJQYkQGuF/c6zri1b4Gy0ABrTlcsNX3jpYM+25jxsKXjB2/2j5e96zZs6DkTXYXqq0tvb6dJ4IaqeNlWHJWmjfPjIugFoMgD1Bm5o9IWB7G32yfoLm8TbaXPZcWnGczlsmBSYFJgUmBSYFzoYCEwitWAoaagIsoZ4wuVTUjhDBFzdCPSEXGHIRiAkzNLb5Hnip7mMEdKCLcENIB3D4NNeUj3W4uV8GEcXZCEL80Am9xgA0EKJrJhouU4CXcRHm+qrbXNIANgIxTTqhUJtM60AC4RWgIrQRwIEHsRLaIwymeFxc4+T0l5Uo9RgIjoR8wJEAy+VBO8YpUwtQ4PvqGgc0ha4sMujB7QHQCv0Iq6N7+N6jD5BpTKlD4HkWLMDA74AJK1HN499r1+v61nEQdnNxSSB8ag9gQHsB0imoZpyhKV5iMUNfFoQUFPS8cRLKZetJfQ0gFO2ACt+jEeFewT3rf//992/WjTUGXdNP7xpXa2PU8RCM69jRBg8CZP4BWqw3+vQ9pQAwzEoBeMiCk1TDLBVx10yKzxSyW+q/jnMNH7JijHjeutbCebU//Jr9hx8qjZbWN3yG//Gma6nNuqcBsRHv1RoY4ZsUz+tp7XlAmlKD1cd4WQ3rWNHX+cL1Rcar7Ild9Mn6WSf0Pta5tOJInbdMCkwKTApMCkwKnAUFJhBauQzSIRI+ABNCLs1uQEoV8ICEAJMqWNDqEtDWACECMIBCQ08rDED5rhegKhACRFK5mUVjVAguFh/WGoI896s+BqcCkCokp+YEqwRNdABPjU2q4+ljhDIetOHnHYAUsEHAQ9fE+9RxyAAUC1gsX/r3DPp4xphG96C7uhKApWeACmuHRqw3QIxUk0AUgFU19T0QSrpc61jHYU6hQ4q7AXz4A8CT8nMJCLHamDdrCBqxWPkO2NAPcIAW+ggfAE4sMRXssMKkD5aDQ4AQcMgil7EDE7IF9TFYPbCxhfCKubJosDaqhJ3rUCCUGLElPoz7JHpUng/YHgGvbUBoaX0rnyUpxxogJEDbsyPe64+dbbE96AdostACwnhU/zlrWHPwrrgHqW2zJ9bSx1jWAKG159LKI/Vot3FpNVf7mQU9dXr27SBuhOgq3WzcSfdt59j3XzYL5zHGcx20OecsiEs8d+iYY9XlCmsPXzaR0jHWvG8jbsNJH30uSZpOMddD2kQfbtA8DSikdmW/O6SP+cxpKDCB0Aq6iithCSGM0NhG4zoCQtzdCLBqUFwGCBH+1RcQH0LTPgpOrMCDdYeWnvBIoKUp5/5FeEkcELcaAbpctAi8VXAOGQhE3G4Il2KiojGvQChCtyw83H8SBAxg9BahCNERHAnL6EKrzS1JbAWgAoyweBBkuP6wOAGDrETAAWuE/tCD1QJNHDYR+sRAjO7h9sNK4uXCtTEF4cw3BfoI79omONerF05VeR71gR8ChNDV2FIgkYDK0gIMoWmEeuDHMxUImS+AygKB7gFC2gTg0JLmn7sXyxnw5h4WPL+vBULaG43nkUce+baxqwWSTEvWykve+AgB5hWgwfLIGmUtpFrFYxVgHwqEdvGhF/GI5+1T//YFQkvrW/lsHyDEumide94bpUxNoUNnSqU1i6L1IpxzHWWBw9MVCBGeZMLCM5QlOZ/W0mcfILTmXFpxpB71FvRU94Zyxfk3srit6VA7lEnmiL5rExgQgCgpnGnW4RRX3HTt95rF7Cr6Np9DadPTYp8snDULojU5Zfa2no67MrIu8ZznKBgV1+Ryu2bMzkfvRMkC7HGWXMrCq76cI6ze6lxxrR6tnf1F4dB7kpxyrIdm9jzlmEZt4yFeMVze0Ycy0n4l13DNXnv1vMftmVeJd+pSbOnatud9YwpMILSCMxxUNPQ0sdyOCCbiIQhImJPPP8ELwwt+F68BCIm7ADoIOQRY97gc6p7THoGSMKdoGNAiHoZbG4FbXnsuUzQLNJRcY6oFBrAhXIvRICARbm0+hy8gQaPv5VxBDmGBVYfQ7OVqXvoGlvTNBUc7NjIBHkBxoBMKFLtLBWXfuwhu5k84j3BNUDNWwoEU2mIq0AbIoq1n/fj/7N1dqG3XdR/wGZMWE0KhHwmUQj5Mapq6JMSEOHb1kCag2MZSaqgrqiRNRBxbSp2+tIkUAlZIq9Yg1Q0OUkURorh+CLJMawvFjn3BBOtFwUTY2LIxTRSoK9VULnkw+CWpym8f/52hmbn2Wnufvc/Z59614HLvPWetueYcY8y5xn98AgBC0QBHXg/3UGYo+3of/MEf/MEmjyXzQzNKIUAmTNE6rAH9hJFR/iid9R7WcyAW7eVLyB1RnKFa3PCS8p6QwioOAB6eAVlCotCpn4d3pImcZylQvIes80IGfeDwkWeFEm0sYWyaFAIzQJ+5o4mwOjxLnoe8JPMG1IBFdHIP3qAXHpuTn5MZ9HLweo+PGvCON/pnkNUAYkr1aD4AtEO8zl0hgjSLBMY1YnRZt9wj/LEnKOHeA5AzFpCHvC9N3/p9Ym+YC15S/oXV4d9SOfSMvJZe5hUPwDd0IBtK1ZMtMkd27E/89nugMzSypxNKGjnDD3vZeBQEfHAZA/gkz/hJ9smfNaMFGUYP9OllzxlB6VEevjbdxM9Ka141YFzoo/dpBsowQAYVbeB5c3ZYvw8k+gGh2RPWNqIPMG6fhX9kD+D1jkOcSwuO1IPfggYJe90XCJmUM4qBaRcg5DlhxPbtUvC0KwFilGEE6pXrY7+7fj/2oU2eTxVOZ89c5bc8s23du9Jw7v5KRzm63u0bNlVuekrmdp1zDFr0hWPJz9za/Z4CTifw26MkGAAAIABJREFUjZyqCnfRpa6F8jtz6SC+K6d+Vfr4FvAOyRvdpbJoL3u8hfQG6QmnUB341Hmwz/xWILSQag4JyiVl2rWkqd3Cof/SbQQfcFCEgZJCcXEgUz6r4mROffOuueZ0rBaAXaqWLW38NVqLcXwk4gIezWcbDdKwrIajZf4UYv+u7ndzn6N7f4+PlW7TlEKXEDpKa3JpKLMAH6V1dMiM6Dk3j9A4BQq81zjoJWwNMBJ2wwNDOafY8nQlFMeHlEIMGDtEa75NPlhLmrZtm+doPtY/mvsSvtb9cdEhAXMyv00GRzSa4+/Sfb1N9nifVHasxUx24W08QgCavbKN5uehT13r0nNpKX0OeV+UUnsGIOGVjfWU9R7g7itX1vfXapWs3gFCqY7p3lT0zM/ICeOB/cn7jj5AWCqMAuTOWTlejAuAZ60uWCt3Ts0x76IIUQZ7j5DfU+C9mwcylUsV9RCmQ3lKBcO63rxPMRRzZgzwM2ePsGbfBX8r0OOsMZbv0DbaUPZGz0cJ5Dlm9GAAYuRhQPFOxgnvGFU6DagAcnn0+wqT5s8Dgw+18mTWmiqYaCDcTBSAC+29E/3wyBxDx+/93u/dGCLxj6HB732jyFCtvjglcz0Q2iZ/3s8LyQDJm4Bf9nLkkWyRO99Z3ylzRAeGEDLel8Pu6ZGKl8ZNZVE89VzPq8gnWjAEuUK/VCgVgv+pT31qU3CJkSwynNBJIIoBMZU6GbXQCd9ilO33VGjv3iq37gfMnHEMUrXoz+jsyFzJFeMVnjM4hpbZCzxM5p651krA+VaTyez5KbnOvqiVbysQoqtoyot2ZCjzwD8/o0vmZxkDbars4T99IRU98a2XDbI5xefoq4c8a6/HsVYgdIJc5VFgLfeHgkzIWap5Dhz467WcAqz0Ll4hir6PGSu5w9VBJoSQhXLfvILlM/nLd/pAsPDyTtSYcB8oITbygnwE1+tqUmBK9ngkyZ4u9/v2Ekt1t+SrXQSFTvlcspd4n3ngKPEAkZBR3lJGJJ5MAIXny35LhUJ044njFeYl43XjqUNfSgmPLq+ttfNsCv+lBCqnz0gjTCieP3/ztjOyUJ54z+1jyj9rNiVSxUv38Jg708kIADCaIwXaOhhF/Fu4lbGrR8h5Zs3eTa54KBWXcS/lSnhpwqUjI0CTdfHKUMg8z4toTgxw6Mb76bxUgINnewltzJVXoz5vXQGkPRCiMDMEOZv9G20BArl1uQIqGAWFipsnelqriAjeVdUazU/EQqUNnvFwWqt1oYkw68997nMb4xMApVAPmgJRoaO1V2XUHrU23ncXrywZoniPZA5Nfaud7YmMmJK/ERDi9Y88MuLF05+KqrzteGNOCbki2z09hLmRG2AOEOGFJhvoS6Z6XitgJNIDbYQVGw9I8JwwaZ5uYAyP0P9HfuRHNuCcDNsLvqnpM0Rm0ActKfL22COPPLLhc7+nrIOu08stOjNqLAFCTzzxxMabSz5ECojg0J9LNVN041USNSFaxX4zJtr79tvD5mjdondG8+vl2t5mzCK/ZNz70C9AKPsQDf3MniOj7vcz83CpllrHME6VPffYT9IURIKIuOhlgyffOkd8TuTORXwfrvI7ThsIfe1rrb3rXa2Jl73pptZeeKE1oSn/7t+19upXX2W6b527TcM9yiLl8HfI2XgsVatrdDe2UxSEc7AGATuApZA8B7wDiKVRCNJF09WB64BjLcZbH1SWLBZLoVDKh/MW+GBNdVHfjRLr3RdNgSnZO2+ct3BSygjLIE9nDXs85hpP+VyqYUqMRZRQ1lAKHaUVIEEviptQSR4aV/LX7EHnQg2N4zkW9ijElAUZiKIQeR6Qokyx1HsPQMojQxmiMBqLUlMrftaCFCy9fqeiJsAymqN3Al+UKtbyKNdV2fdtyLv9vhbxsDZ5ewwqWa81mwcQBiDJZWQMonxTaK2ZogVAUW7NcSltKHByXPJ832Q8tEZPazBX9KWAUnjxDOgw34Sj9d6VVNYEhgAfAFB1TvOl4FbFz5rMn8LPC+IdlFAeDUol5Tc0JSc9HYVlmROFGXjy/eWJUWDH99lVq5BG5pzZGZfiv03+wo+EHAISkQvhz96Hh6JBAjaU6zeXevE0Co/v6QHA1Mq0leb4VHmFHsCTbxHglAJP6MqzIWxPGwyh2sBjQvuFATMM1LzR6hnxrQUuIl/9norcJMe1yq09ZT95firklefFt5y84Q1augADz9KhrIFs8wYB3OQkOaT2g3MBKAFupuZXacUDDNibk7PYHPC/rhtIJ8vOC2Gh8r6ANKkMDCV+NjVGZC+GGkYUBhhgypnRywbAPcXnCy9q8eKLrT30kMTC1u69t7UPfKC1Z55p7ZWvxBTI7kx0//f/bu3++1v7tm875mdr0dinC4Reeqk1h81997X2kY9IRmntV36ltU98orUPf/i6BkKLOLfetFJgpcBKgZUCGwr0+RopJAMUCYftq2OGbL2iXYEQBWZUHVPYD8+OfCzKM08B5YryyNtD8Qa6KCasxZR2Vvg6dhReeWmuUeGaKHQUrG15J+7z7gChkaJfwRNljVLIQs/4UufFkj/1/BLabMsh6YGQeVMGAT3hYKNn+3UH6FFwKb1ARt8eILzlDeHho6hSqL0Hz6bW19MxyiiwyWAlaZ1nByAOb2peWmQuVSbxjTFzxNu6bStd/RwfgRBgOjQjJzxNUzlaU1VCR/TL+in9+TcwX/kDnI/aL1QemWuAPq9cBf1TQGhqT9X7K0DF2zkgZB48Z3id3nnCL4HfCg5C80pTv99HroWNAoMMrP7Nw98DoQoAhcMxEvBKuQBpwHJqjAqEzA9IMz6v5kg20jYhOYQXncv1lz5Djz7a2nPPsRS09s53tvbud7f2vve1dvvtrQFK9Hm/+4//8SR0+dMFQk8/3dq1a609+2xrKvF85SsCVlt78skzgHQde4RW3WalwEqBlQIrBZZToAIhyglrsPAdCjYrLE8A621fgYqnRWhWrVZJ2WSBpShSfhWlEDrFW0vhEWqTwhQ8FAAFxUYYq7AloSqKyFB+KHJJPJ8CQsYezZGXwzOUJZ4FIIuik8qFqBNLtHcvBUIK0QgDE3rEs2CdwCIvEU90lGOekF1ow+PCW1GV68rBKKDWYQ3ey/ttnTz1vDRRruOhr4o8Cz5F0r0Ub+tlZfc30IO3NWdGJUvggcfIOoTX8cZSKitNeRt4zNC20jHl6XnmKOPCtyiv/g3gugKEqswZKx4hSv02+TNGlQueQrxJlVahaLyZ5Nn6poAQz9GIHuS1ehKrgtwDoewFoaCANRn3brQmC/7wioS/uwChVEcd7alebnogFM+UvTSV70iG8Ba/GT94h7IeRgg05YWxhwHb3lMbupL/fs+P5JoHyVg8PuSJ96cHQuSHoYQXGSDmUSfDvHvkyN6dGiOyZx/IY0Z3QN77RrKhGu4Un+0N+2LfMOzlp3C5M0AI8Ln77tYefLC1e+5p7W1va+2nfkpMYGvf8i2t/czPnP19yddpAiEutccfb+3LX27tscdau/nm1r7jO8QxnLnZfumXWvv5nz9zta3XSoGVAisFVgrc0BQQLiikRz4DhQcAYj2laFAgJE8LVQMoKHdASi75CxQ1+TAKmIjD9yyrsp9TqAAbyoQwIInblENha3I0hN5QggAaf1Puhb4KaRXiBWRJbBcKKz+Rx8gceTRY+uUvAFv9HCm+QpUod/4tZIcySGmTCO6qFRkp6JQyShRQQ/miqFP69LJKdUvKpPfpqSWUj5fEsxRJni3r9w4hON65lDbG4imrz1flS3EJ9GEpRxOACPihqAkDBgh4z2r+ltAhCjkaW3sKGPCo8WpRSCXEWxOeaDSdi9Iv6R3vgFfv9i78v/nmmzdhSdeuXduAMt4XNMNDwOgLX/jCBtDij3AzYUkKPJAf/CUH3gugVJmTcwSAoblQNaGrQsKm5C8VMs0PyONxQh8hUIA8zyJZJotAt4IK5BmtayI85b6nB0+lPB0hnKlGia8qmfmZd4ZXaKCypp/LHQMc/B8/VawNECe/gJBwRpf70YisAIf+tg/R0nvQ0DjWBnzKiwQE6p6K3IzkVo4RGvNcmiNaeDce1HzpGA0SPkde3E/GhVBagxAxcgdsmgN+kgWGDLQwLiA8Nb8q1wAT+TI/4YKAqLHkoAkjlPekwIj1M5IIy7c3yagcRHtejlo/hucApMie8d2TpuoKSJDjKhvo7b0jPttPvOHWeqH5QgFCd955lt4iBE7I4jveceYpouNLd/nO72zt27/90r9dpwmEQpbnn29NtS/ElKj4hS+09nM/19pv/3Zr34jxvnQKzkwg1VSUyPQhPpUmfadOtzSs8yFzqF1GMYNTp9H1Mr9jNKJbMuaSe64XGl/v60h/Gn/XSpZZ91wlwFi8Ke59tcq+OqYxRxUv83OKD+WZUq3KGCAhV0NuwLZrNEcKrvdT4iijlN9D5TMurSa4K222rTFjLa0GGk+PNY8qho56ctX3j9aYnwFTgPIohyJ0D71r5UzPu4BZP5+SuTqPOfkb0WxKxrbRd44eu54Dhx4v7x/tqam5oZ0LCEJv4XUAY0AP+jMyqKjrZ7xgvHdC4xg0llQ97d+9ZH7hKflx/9zeHNFyNIa5zI23i2wAXLxcwNehzo6tcsRh8cADram8J1fo4YfVZm/tq19t7Rd+obVf/MXWXve6M0D0W7/V2vd8z65iefD7TxsIHXy5Fz+gTcp6wArAalETSCVzil+2sbd1kp5r7naIVaUpqo2ieotYcR/0qX4Ch3inMYQ+sHoKcWC1iUJDIWGBYTXlWp6KAz/UPIyTd3OF73NVGtbnL5Ke/byn5rTP+o4lhz4GZE3Cb/r47DO/XvGYG/MY7106b3xh2fOxZkVer+uDAiqVpSCD8BdnCusu6/xaAfL64PG6isujAJ0JgFX8IEq90tJ0CN8OXqJUh+RJnTM+XN5KLubNPNPCXtHh2LrcxazoOG9ZgdBx6PqyUbn8VejpE3ahfom3wiu2xW9S6JKMdwxET1FXCcZ7HDI2D5c8N+wujcD2IaVDiysZEKSYik8WpsGtPZUAus975p5Js7+8e+7+/vc9DevvL5KePQCrfN11Tf39x5TD9MURA30oGV8y5pJ7zku3qed9wHmI++pax3rfOu7xKZDKevJKlBcW0iaR+TxNXo8/6/UNKwWuLgUYGxiZ9WMSpkePoD8ItzzUt+TqUmed+RIKrEBoCZW+0XVZLffafMuGq4250kQssbu1SZ9NWoEQACARMo2yuE25MNP4jMWYBdHPJdwJC5B0KVYWOBFPC0iJPQei0iwN6ufulzwnDrdvqleb/amkw2qpfKW4X3G8qsV4TnlIXhhKfG0CKEQtDfq8x/jeD0iI05ewJ9bc4WQc8/d7fydpT+iKhMjE8qOpuHA/E8suvlo5Tu/lzqWAe9aVpoaVbf2agCoHoDk9++yzmzVZq5+p8DJaDz7Ud1sDmgvN4/pGT3MY8ZsHCdANDYXEpMFlmhQuoWfWBPSirZh+c0AX+QlpcjjFj9qwTUJlmt+Fr9buHuOQLzRHO+/xf+8EhMlvT1PKuhjwyCEe+ve2OcrD8E4ymsaJoWWAfxoAqqhD1nogNGpG2DePy15ZOiY69+8VP43urrom6yTL9hcLo9yBugfMRWndNBasMsaQQP48h9b+jbZk0Zhi6NO8cEqGIxP7yHjoLyFeFSI5K3IsJJuTZ3M1Ltl0nqRpop8tPU8WHp/rbSsFVgqsFFgpsFLgJCmwAqEFbKHwUcYpFj/4gz+4SSQVk0rRlqBGuVMtSEIb7w5ljlKcBmhC4yjUFQhRoFTY8SfNESUoAh/6Nrz//e/fJEgaFxBySRqkOAmnk9hLcRNyJ5FTQiZAIw+JwiNp8YMf/OAmQU4Ijt4N4mq9D/AQqiFuXXKsBGFJsdZFmRSK5h5Jme6XoCnJj6LE8uIPACVsTTIu5VCynrGAgAAfiaji4yVJipWnkAsDpKQbW1JmGqZxaxsfGDGu5D7KmGRTzQglB5qXxFRgqyqI/ZqEplA0eWnQFEihkEtElGQ5Wg8AUN9NuUZXCa+SqQEl7wZGe35LrkT70JCcBAxT7iVHz9Gzhv5RWiVAoqdEX/xLNSGlW0fzNye8Rm9JmWgLtFW+ipuuMuIeY6MrsIiXrNdkpacpEES+I4f4qRnd1Bwl+5IxAAENJfpWWhrPvlBtx/sk5bq3AiF7BP8kMrOsq/ylXK7wo9FeMU6aCk6NWRsP1nuMZw5olh4h9gOeq7Jl/v0eAJLQm5xIPifXErvtDzzS/wMoJ4/2MQuld5AHwBaNVLIa0dszKXlszrvKeOgP1DkLvNc+Mid7zXwkq0t+JpvmjZc8F0L1hHPNnSf6b5Efexg/j+09XnBUr7esFFgpsFJgpcBKgZ0osAKhBeSiiAAyrOKsqJQG4CSdrtOYKz0OKEYUK0AGMJkKjasN9igRteZ9ehJQDCko6WcBcFBoVShhyaWgUfRVD1KtBujgNfK7eCEoKRQveTiUXWOy0gs9Y7XWlbn2OqhN+VRdUUWHd6HOkeJtHIANyKj9FEJSYSJCzdCAh8f6zJv7WulWnp+UyqS4pXSpf9fQOJWF5FJUmsTlzTvSrwkQMTfVaLzbOil3lGhevNF6+ndTZgEgz6GBnCkgBJjr+Q3gAl1T/SKW0LOWxE3J2NChrhuwGc1fiVi0TjdzvFKqtOdrlZEaepiSnNYGII3kxDojh3g+Ja/mCJSRGd7DES3x1FwBCZWeRiFqaWTIuMAbCyAD/EDb6N2AvTK528YkLyooje7hsTEGIweQo3eIe1V8GtGcUQRoBWKtVU6bdenybQx7EZhPPw7eXrHsgA+AmwaEU/RO49V9ZLzSnzxZF0MAWqcCEUAGxJMzP3ceObcYC/Bw7jzBP+tzxQu74Di98regp3OYfDrX4iG/8gsrC3B2S7DmQWaE2pbDeuh1p8AQL6W80VMrMBQvKgOJ0szOI3uffmBfz12HLNKSokKKMWmq6axcr9OmwCnJz2lT6uJmtwKhhbRmhaasOegoY7GE992UKZ6UcKAjiuwhgRCFa6RwV2WbdyMNv3ykKWY8OKzAQs36JnT9s0sUdx8ACh4vCuWYcoUmfUIeZZxCRdFXphVIo2z7eChhWpX+KSCU+Y6A0CiPKGMqHckaXt9BwV0ChEbvSh+MUwRCwCXgxpMApALIPHJTAJeMTAEh3rhRM71KkzkgFBoLCVvCtxEQqo0MfeQBfnvPmCMg1Mv3aMxeXuo9FBTAgGzypKApL8qUwcJZAOR5jsdKaCuwCDgnJ5AnMbQM2OSJqUBoit45ms4j42hF/msvDutxRjGQAEf2l71X38OwUmVndJ4cMp9r4TF84bfhLToxGMX45FzxR+iv8w9wJJ+7XLUwC7ABICuVKxrgsi/nnP3LGypk1Znpe3ZRF+VeKLlyxvanb9cpXc4le11FMuetBH16gHLaNVphas4p0iJMleGklsFeus5aVCgecmfjjZyLdqxiPj1Pai8ytGcUZ1RaCkJPQX6WytmNct8KhBZwWggcK64wOIpRlLCqzPASBUDwGrBe1yZ9DjxeEPH5ufbxCPHe+DALaXEAy+tIw6+quDigeVtsUvMBVliFeThY+2+55ZaNAufnI89BxpryCMlzcPCyFvLAyDkYFXxgzRZCxVrG2owuLN1Ch3zgzguEjI/2dU3WTUmjvAhlS64RoEahWwKE8AsNeIHMU6icD7TwxGMDIeF0FA/KK4toQiOtacojRFlBf/KJzmTTz7YBIWFp3iFUSh4JZYzyz0PR05ScCK+KR4jytmSOFPERLfFdmBZjgffxLFK+a9U4ygYQ4b1kPIBiCgiRs7kx03hw6r2svDy5QtZ4dikpU/uUXAH3PLTCYOueAZAADJ6sOSA0Re8oSOeR8REQMleGCzTgQQMgrZlVmazxZvn93HlCHu2LUbnqBcfqlbmF14v8OQfQjqeETPOyCyvkLdlFmU1hFvKK9xQj4wDgp1DZKXIgZPayQEhtMnpZc9gmoLXRayJDnJ1LgJBxa2PTXWTHs7381GbCNzIQEtKML/QjZ9IxLhEAjMn0K99a+pdcT2H9u4QGX6b8HIMuV33MFQgt4GByFSiaPBo+hmkiJteFt4MiLv9F8zA/Y7GhaGi8Rrn6zGc+s1FQHZQ+qqyJlGyx+KzIxmZVomjLrWCpdQ/FkEeHUqUEIgukj7Dx5E4IEQNqKGN+RpExH/lBYvzlfFBqWDFYu33UKZYUPeObN8sUpZY1Uv8Lz3rGOijeGrUBPTY6pc6a3Gc9avc7yH3ERyEUFGdzYi1hQTNP1nbvAywoWwCmEDaNzxxi8k8oCMb1LADDai4UJzQBxFyUCPPt1+Q+4U9opIhDcq9YGUfrkb8CIHm3ucinwgsXUCH3iUVfM8URv9EmNKTgZH7Gw+M5elp7Gh4mJ40ygL6f/vSnNwe8+fH6jOavm7ncIAqt3BsAEA0yJ/zmTawyAgjjYQonkFM090EBgHuaKsMZOWQd977RHM2XbPtYkAlFQXw8Ki1vu+22zToYB8i18DMFDNCXPLs0PFRFUG6Nf6uA5zkfe/f1ewWd7ZVtYyZHaOoeIBT/0I3HMg0Pp2hOPnl4yDFl1jrJ24c//OHNPrV2YWpoQaHDZ/uMjDFQkCu/Q8ee3umdtauMAzKV/ukubw+RJ3Q0T3tCOVrzRFey5ezxc3ObO094RZ588slNT519LdsLjt/Ft5AfSiEvOCOIcxvYt2/lQdYiF6MiHF7k3BYGbW8Ix3VWOzOtkbHAmUpWeTl5XhkEUvAiY9rzyvsy+Ix+RpbRzl7FE3sO2M045pG1kI+cJeZBHuWA9kVwQqQUEkED8miOno+SloIqwjTd47tAkQPqzNv3jfzKQ2Wscp/CL3lOmBrvIUWTbJsTQxgDA7mhpGeOQk1f9apXbc41BUW8A03NJXQ271oApxYY4lXtPUKjQinCvM3Dd8y/7bMR3fviRil8xDtuzi48s1/Mz7ytPQVR/DtznVJk5REyxLlq0RXfd2MnpDtGU4YIPzMuujh/UmAIrdHD/zOXnItVfqzdueLbagzPoHNftCk8r5XUUpgHDfAUHTJX547wRHLx6le/ekNX46fQDEMs+UQfnm9GXrLkPT14XSI/eEdGcvU8RAPjhDe1kBDe2JtpuBt69ftoqmCSs4G82g/2rnn0fEcf5wl9xfcHTdDDOwEh71x6Blym/Cw+UG+gG1cgtJDZDgWbMIfLqLlbP1Qat9lUfZO+ha/9prLvwGItzAdtSYM2G9k8HXI+5A5WB4G5+F3+7yW7NOhyP4WDsqeYgYuSTFlMjlJdX22IVv89osHSJn8jWvdr2nVdo3cvaayWuexKwzkZwHMHPB4usbqbvzk4kCMnc3NKszlyzbpFVuPZ6+Vk1JhulzmOaBk5jgUv1fbqx9DHmez7SC2hw9yYxp66x7uAZUBhiSXaONaF5mhd9+gcf5fKcO4b7dslMp7QOMYVH+y67z2/tOHg6DyhuPF+MSRcpjdDiAqDEmOBMBVGF0VceK0ADgahFL9gHPFvxo70HAHwKTGe5yUFAnWMp3AyzjD8CF2rQIjCy3glhAyAdJ8iNvaefwMSxvU7F/Dt//hYFVlnKUWW3PE2K/jBG8rYwChBgQbMAWW5iNbG8ITuwAKFNHxUpMfYQvU8I0SWt57yxqjFiEe2Ad0f//Ef3xT/YbAjIxRA/wccKxAClj/0oQ9t7nPmByCnGBCPou8KjzLjiLA2P0Nb/2cMUUoc4GdQA8DQmZED3+IJlmeT9wDYCgFVIGS8rI8Syphg/b5vIjYYcpxheE7We7oDa+iA/owdDDZ4yIBiHGAND9Be5IRvGUWfQY1R0Frsc8bDhAYzzlWPECMHg6NzlEfZ+eh5vKy9b6zLeOgsyoMSnrBaURNkhwEOjckxOYvu0QNpQIiBFE1iCOOt8AzjRs9zvMmVwjx4Yx3mg04MG+TLxehrvnhmLGAA4CMPeO57QX55nwEKe8U+yGUOS+QHzxJeFuNz5aF9jTeMd+Qab/wb8CLzFQg54+yVfh/Z2+575JFHNnLpPAQghdD7v3W7R+h/z3f7BngOELJPnBGRU0aHpWeAs4ZR/DLkZ9fv0o1w/wqEbgQuH2GNPmiuWLRYjoTrOcR3dfUfYXrrkCsFdqYAUCMJnqWbh+R66UFByaWIURAP2dST0knpVWiBl+IyL8o6xY+yFE+OCoC1iIsQYJ4yAIHiiyaMW2mAyhPkGSCJl1RYI28K5cbfFJca0mS93klRpAAK73QuAvN6o1GyeFd4kiiXzkbAhuLmOcq78GnKOIVSpUjeTn9TCnl5hamZpzA1oCHhihRFYaB46r5c1dJsbOCA55SX0LspuxRyRiuGBd52HktKtDmR+RqWBmT4OUXRnrAO76XsU/wohSoaWqOr5pfyEoT+dc1oApRZP3rjCcUW7QAJQHUqNG5USMZ7KZSeCbgw7hTdE9rsfrz3jHBHIIsinAI+aXiMl7wVlHkGv/6ePjQOzYEEyjZvCrkSalzPkypHvGhkCy94vyn3PGmAInn2Ox7OXMlVjfwA0rkXADK2d/JakKue58Ae3rl6eanzAhCs3bwAC+ciWQR0FOcBlMiSkHtz9DeAVK/Mdan85NkUyul56Pd1T9ur4b+5A3b4hu5T+8g6+vB4z9gvxkN7oGiK76JiPG+vkmV7UDSQ/bn0DEjBnx4IoeOx5ecyz+lTffdpAyF9Pd71rtYkav75n7f227/Nj97aT/1Ua6997anS9IaYF+Dj0PCBowRwi/uApdLVDUGEdZHXDQUohayhPByU0IQpXvUFAiuS+YVLUrJYOy8btByDpiysvAh4CLSw4PfVLKNcCxPlDegbXI+KephrlKNtQMh9fRGbWuyD94nCnzOzAqGq2FKQKHBAgTDGqqgKwRkp6ymzPlJskz8CzFHYUsCnV6prfksFIe6t2ZZqAAAgAElEQVSzbnLjfM9c3Q/oWU/12lRFmvV8BIQYG5JrGHDQK+RzQKgqrj0QAvgAY+BmRPestb5DVdARbYGIFESh/OPxHBBKtVQAlUcIOAhQDN0rnWrlVGHXjAtC4gFn31ngo4KoERCq4CBjoxHvYc/zuv+2ASFgJGG2AJVy+f7uiy31Y4zGXyo/eXZq7ywFQuR+ah9lT6NT5LsHQng2xfcKhLwHKLJfydDSM2AbEDq2/Bzj/H3ZmC++2NpDD7Wm9+O997b2gQ+09swzrQHf/+JfnOnxr3iF2NHW7r777N+XfJ0uEHrppdbe+97W7ruvtY98pDVlWl94obVf+IXWvu3bLpls6+tXCqwUWCmwUuBUKKAyJcWcsspLDezwDPUKImursB3KoRA0Vt1UgRIyA0xRgBR3oaDKEYonbc4jJJQG6KT08igJIaI4sqwLs6RAASTxjsgto/gKxzRnVn2eB8orrwtljFWaR4dyz4uyKxCi7Hu/53lxhPzwOAjfA5IpnPFqJdG/AoT0L0vFw3gFzAnddgVC1izUC0jRe0t4k3mgl9CjWmDI2PIahVzl6pXu6hFIdVY8lyM5RfcREJJbyDMkHM5czJOCyyuo+ibQDDybzxwQMlfeRzKWwkp98n4PGHnlzJds8BCRAd5K7+29uAFCkZ++WELGJmvAVM/zeIPMM7LHu5SiNeSMp4zXUKid/DoyYzxr4lG1LsYHMpAcxICJeibgrWeXyk+eTaGcnocMVPaJ0E7eKDmaaOvdtQIoOZ3aR7yakdsREDJXoY1TfK8VOGthER6hpWfANiB0bPm5kDP70Udbe+457rvW3vnO1t797tbe977WfvZnW/tbf6u1//E/Wnvqqdb+/b9v7a/+1QuZ0raXnC4Qevrp1q5da+3ZZ1u7667WuIb/9E9be897zsDQzTdfOvHWCawUWCmwUmClwOVTIOFAyaugGFHSKGz+AEmUb94+SgiPkaIH8kwovqzuvBTCiSiHQsXk1gBTxqKwAzJCuIATihQQQdGkWFPiKfaUZQUQhJTJHQIY/N87gCSFZihSabL8+te/fvMu76WIynWgBFJEWbTlrZiD+yh/PAS8BbxDFH4gRn5IPJgBCjwZKZoDZPk/L4lcDpUoKcNAB6ADIAFv5sC7z6smF8T7eFR4dijAwoUo50L/KMhoIZcFLfVs8zv3SZj3LFpYB+AAWKZQSBoxozN+UTr9TI4QRRJQpXz7P2UWvdyDP4CqdaO7Hk74qVgDHsnBwmOhXEBtT3d8Qjs/x2+ha9YpVEzeEv4qkCIHhxKMfv6PHnihEBKZAbLkw5kDpRxtgWVrMR9VBCnb+AI8yI/qLyFU3k9u8EX+WQ1xRFt5Q7WKZsYQwmu9+GItQLb/A1PkGTgID+yBnud4Gg8TmgJbgCCPsbmQPzKhjxqvJFABnAE0Cq3gqVLhPEZyeBQkECLp34B/33OKzC6RnxpSjwf43vNQLiJQb954Zo4AmXwsuVLyvfAZX/Cg30cK88i1w3fjkFn0wVPyZP/Z6/jh95Xv9gf62k+KiuBrije5l6yQ9bkzgJFGYREycxnycyGndYDQ7befeX0efLC1e+5p7W1vU32qtf/8n1VDau2BB07CsXGaQIhL7fHHW/vyl1t77LHW9FaALJWe/rf/9ixMjsttvVYKrBRYKbBSYKXANyq+sUCnaEMs5ZQUQKgv5jBVcGaXAik94fsxayEKiqMLkPDvbQV0lhaw6N8fIESRVTBh38IYI4GaK7yyqxCO6By6SMA/VIGhSvdtc0yxHCCWHMVzUovo8BL6+VypZDkqwC7FelRExPjWaLxRgRV5VxRyivvompOf+swSWQpv3QskpWDOiEeARy2+tJTvu8rP1N6pPwf0eG3xw8/NF6AK0Fuy9qn5T/F9ruDT0jNgG92OLT9Lebb3fQFCd955lt5y//1ijM+8Q294w1mE18///JmX6NWv3vs1h3rwNIFQVvf8862pSoaY//N/KvV05lIDiv7+3z8UDa7EOCwyu3SvPpVFybkQtsIiyhLCkrJeKwVuJAqkk7jQCdZ/ybindvXdzlOy+dTmuct8bsT+KtvyNXah3Xrv/hSgjPMoATgq8+1yARk8G0LweK0usxLjLvNe7z0cBa68/Hz962eens9//ixX6OGHlSZVmaO1n/mZs5yhf/APzjxC/+pftfat33o44u050mkDoT0XdT0+xs3LJatiy9KmbceiQzqhc/1zQ09d7uNOVk1GEqHwCyEUx75q5+elcz32nE5l/NrR/lTmdL3Oo3Y6F8Zivwhbqcnt29Y+xSsWRyE3wivkkhziMle5G+YoVGjpHA/x7mOMwQCjMpwEZqFWciCWlEM/xlwuakxeBnlPqpupHibcTM7Jel0cBXg97E2yJkys9sVZMovkdAl1w8P1urEosMrP5fB7BUKXQ/ed31qr9Vw2EKI0iZNXfWpbqWz9IXwUVEu6KCVE+UzxyuLWJUIvnevODLmCD6QjuQ/0VVd0rwL5hWQJfZE3sKulfo5XShPzrh6ySuOuc7wKPFjnuFJgpcBKgZUCKwW2UWAFQjvIB++CBEbx5irZpOuzeFpxqsBKujJLoqvdvynk6QwucVRCIkVdvLEx/UxyrjFVG9JYzM/TDVpoWa3ukw7G3qnSkLjz2tWYtVgSaS27Oeqm7nmVcShVlCvN+fxbAiRQYY7mVi/PWIsEXYqYng0SkM3Rz9PHQxnQ2pgPjb7yla9sEn6tK83TKGASMtGCJVfokDHTHd0arFECqLmKfRcy0K/H88KPJD5KklQtR0UZc3K/96drtzhw1W7StVuMsd4LxsCHxEhbt3v6OarkI2GzfyYdtNHeOPjCgp+u1dbh3bVjOLqx5vo5C+LoXe6ROG0N4Xe6s4/mbN75vfcLyUJbFn9JvpKvjYWmc7wnu+ieTux4ni7tAG66yavi49+Rm77D+0gmzdMz6EOG0Cxd68kgGfM3mao8qWtDD/xNeNecfEWu+j2WZsNkT4y2ccn+FP/7PV73Gvrw/rjQ2/81aZS7QfazJoaEEX3jQQqvald6Y3nepUpazhWGCXS0f8if+Zk7mSKH/k/O0wG9yiT61fwS9N5nr+xwnK63rhRYKbBSYKXASoFLp8AKhBayIB2aVRjh5dD4jcKhsokqNRQPVWtUVqEIqmKkigtrsGZqKrLwUqhyImSBpVi5Tt4d4EMden8o8umGrmqN5yVcqvQSIJQu5qqUUFZUyJGYaTxKZDpBU8TisUmnZnk6lG59RVItRhUeSiEFUQgJJcwfYXje7Y/5uyhtTz/99Dc7oesfxANDiXe/qjqURwqfcLgAIeML2QC2VGJBQ0qvf7vHGlRqofBZt+pBupwLpbM2Sh5aqRpkLNVj0LpfDyU4QIjiDajgmUoxFEDKqNAf7+CpQh8JqXgoJvuZZ57ZAFhVjxLWAEDgXZ2jEqJ+Vp8RAoh36C5ERXw43qIFGlNeVbXRfC1VeFQHAhj8XiUelZlG71KliidH5SKeNmOqKDQ1Zzx2j94PgJJKNugXIKRCkQ7xxtzGe7TURBDwB3TQRYlZPVrwndyrjqVcLDrhJx4AWMCoqlJTMkmejK0DeBoQqhYkLESMvJ/pgi7h215KGV3hA+5BKwCRHOON/iRz8mUsSr51qHxV9xh+GRcfgDIgRAld9/c80SDQHqp7vCY2TwEhFZXsXx3JNUm0v82/p6/wzgpaKxASwoY29lvkhdEBrcisnDxyRfbtI/+2F8g4eQDirbPKpH4h9i0ZSR+lffbKwuN0vW2lwEqBlQIrBVYKnAQFViC0gA1pcKVMJisxpUsyMWWC8qVkIiUxpSN5PSh0vCmUYspJ6tynD4RylbWWfbqEU0Zq7wtKjLhhijylJl3MNTWjBMsd0nVcPDxllJeD8kr5rBWDaqdmpVcpeYBX6tlTapVvfeGFFzYgg5Lld5Q04KiG49UQmr6rdu2PUNcIQJlvYp8p8+YJPFLuleWkYAMrc+PrcwBQ8KrJO6rrwc5KvzoW5R8/gDdlK70PKEW3dDo3r0984hMvaxJoTOuqc9RrpH+Goml9+CS+m8flgx/84EYhTbNGOVOAByDdNxtMf4vRuyj4QBZPkjWRO6ATb0ZzBhDw1Dz0m+AJ8DN8TL+H0GYb78klDxxFnQcMqEfDnu99P490bAeEpmQy4Z5KCpM9ntA77rhjA4zNlUKOFrwe9aL0P/bYY5t9xwvjOYBMDt0S+eqT6LPH0FKJY/uCHBof3YEgfKz8n9rjdZ6VJqF1mhtmnwifYzjp6Qu4VF7Vcfsw2akmlikJfMstt3wT+DujALiRTOJt3nmevbLgSD3qLYxD+GaN5FRJ6Ovhuoh1xXvNy8gwwJO4XisFzkuBi5Dd885x7nl7g5GUke+Nb3zjujfmCHaFfr8CoQXM2hY7TymhSFLWKLnCd1jLKdkUEWBAGcw5IBQFBPioijzrrrH0qKCApjhBAFXN0fFe3gbAiLfgtttue1kZSd4ofRYotsBcBUJRjpdUWpoDKiOwJ9QI+ODdoZx7D2AE0PGC1fUsGb92D6/r2QaE5MVoqKjnAC8REAkkVIV1Shyqsonmo2eAPZ5DIIAF39rwgoy4Hzj1N28NfpsDeqTBYgVClR6jdy2ZM2WQHOA7ueAJGAGhOd7jj/Xrk0FmrG8OCAXkAypTMtkDsfwfQObF6ps1hjc9L/ycPC2Vr17Gs8duvfXWDSgPIPce1Z+sWXPBypOpPT4HhELrugbz6el7CCDEEAPkf/zjH994uVLFCl1HMgkkAYOZ4757ZcGRepRbUiTFPlNhk7HH/kPLi7qOUYzkItdl/owXvMWMYDz9p3DVAjh63TCWOFf6njWnMNd951CLq+w7xqk9l/1AL7qsPbkrTRjhnIEiAXjFcwFC9A7GYt9VupRiLH62Vvfblcqndf8KhBbwQ8iPUCh5FcLTXOkzwHvA8uhwFhrFikZR9HsWfF4C175AiLWaBUIYWJr3sVZT5vUa4BHxkRBqR+kRHpPQrlqkoHZqppwGbNUOx4AC6zpwANzpbJ7u0bX6zRKgwppePUI8ErXT8xe/+MUNTQAB3o1dgZDmd+ih83RdzxwQkifhWZ4VBxj6mav3p6M83qU3wZTyPXqG4siCCpjhl4ZrQBMvg7F5ooBZHiGhjjwYPH2AECVUo8O+e73nPQvMUNABLB4WwJjSPjVnHkkKPsVW6BllGL3xoPcI5f8j3gvnI/vWU4HUEiBkjoDElEz2XceBZd5IYZNyxqaAEI+QfSUUlLGBx5b8A0I8WOR2m3yNPEL2GC8dYwYvJbnQ9NC+sY9/53d+52UyOrXHdwVCxuaV7Ol7KCAE7OO50FIhoTzOzomRTArZq0B5372y4Eg9+C28apqX8t6hHR7b54wRFwWEUuDCe4VcHuK6jHUB5cKaTwUI9TRIjqpztOYNHoLelzmG75Gz3Xlc8w0vc07neXe/Hy5jT+47f0ZEETV9frS9IfQ70Rn0CCHOc32l9p3H+tzFUGAFQgvpzNLvAyfMhLVajgDFTS6Djy/ljFIq90DYDJAih0c4DUsPy4J/U7iEdcXy7PBjgeAdCNChDFLo5I4AWMJpHCIs5eli7jnKntKwNiEFhgKZTtAsMZTrfCjSqVmuj7AHAE5ODqux5yhBFAnvlN8CaAmPMzbPUvqKCI/ykQSU5CeYj0MBAJQvxUoH2FBigYvaoVz+DUsKoMU6xErt/ZRa/0c747GyAGq127PCBxRGyhwaJreirsc8jU2ZBRYptsAHupqr8RQGwCdKv3mzHuOXDt9o9UM/9EMbK6NxQju/r3MEWPC+f0YRDZ42ijhlk3JLUcdvlzUAqXJ30NXvffDQHK0cvIC20KXQI+9CbyALcOWZQSc0mpozsEqmzEXoHOuWfCo5LehnXAc4Wm3jvRwtVnWAjHUYPyl5unADcfgunC1eBjQVtuY+VtsnnnhiUibRxEdFKCFeyUuTN+bf5IhlmryYQwXigI9nVC4Uqir0yZ6RBzUnX9YN3MhlqnsMT3z0gDc8AlTtefRy9fwXKuejWPc4egvxy4UG5oNe8t2AJ6DQe7NP7DNAtacvkCxvB6/Q2HxDg+SI4V8MGu7DD/QkQ+btGfIBfH/3d3/3BhC50K+XSXmA9q1n/ZGfZA/tulcWHqcHvc35ymvp/EJjso4ezmvnJGOOC5BHj1GhmUyoLziDLxTvFJlIYRO8sB/Q21kAbFFi0Rj97A9GC3NzT4raeP+2ojlk2ZnhXNh1Xc78FPoQqp2iJgCt+fpu+bfLOWhN6ARoOFfIO9oJNXbG+y74XQr2VOV89C4/U1TF5d+MGeYRua3FhpyxaGkv+jfA7huD3ujlXnNJAZzwFg+NTVH17TB2LUbjmfDM2OaO3t4V/vdFZGpvu1pwxXmOF7XQUS1IItIja50qTGJsMtUX1UmBFLS2bmcPevu+5jtl7BE//cz95M58akVWhiu6ApAoSsU95ubb4l0pNDQq0JK1mCuapgiNn/fFk+YKM3kmBV+yH3hSfDP7PWmsbTJa14Qf2cPZR/3a7LVershJpaVnGLj7gjDm7V7ffPvDuZn1G1N+tOeAVVEB7rP3/cz6yIwczrqPGfx8U8wbOKS30dfm9me+jzlfUvyq8oJ+Yx7e7ff+jW/OIu+sRZsOeuheZ4OtQGgHho46F089bjNmUzmEl4YYxFpNqWGVtmGnrlGH421d0XPgUHA8a2NOWdTcu8u8l5LxPJ2e+3dMrWeu8/NU+Ir1bqPJaI39M1Ndt0dd7CstjDPXsXw0v7k59928l3Qk73mfeVIwolTukjuwTSZD0127jntuxOcl8jW3x2pH8W1yPbfHl54XU/Rdwqsl+66GFdX7RzLZj3fIvbJkrvvcE8CQIikqJFIMAEFhuIwgwLyiHkA/gwsDEmUBaE9OmHF4qBlHeHMZuRgrgHvKJkCZsBjv+vCHP7w5L3KvUF8AluHlda973eZ3gFl9F+DrfYxiDEcUF+9hKKNYy/XkkYwCXqtgzq2LcvamN71pk29G+WSISGEM3xG/V2yGl8w7Ge8oSyIZgHieX8U0rAuNGDjMiXEAIAY8XClW0r+L0qW4COUQQGfMAXB4z4F3a+a1ZcRiDHDeuY/SmGI43i1ElcwyyJkrBTa8BWwUGuGhtQbnESMG0MvY57vJgAIo4R0llWGFd1dxFMYy9zMk4Y95xQOD/wyYFHj5cowf1ow3DAfmz8Pu8m8eabQ2B55vxhnGCwYv9GMAoZQylDLUAJrmBfCQO+8hj+jvZ4yTLqCPEs641NPYGcwoBmTirVwVBksglSFI1ADDKZqbK4OcgjTojG/CuRhh0A6/GGi8x7yBtsiQs819PMfWhraMPmhqroBy3SfkutdxauVL+wFwIVP9nmSs896RjDJY1jVZB54CB3jSrw3vAekqV4yaoiMqLRmofMPw1j4h9/YdmWQMtecZDtGQHJqHf5MvAMZ+IZvWiL/kxrutBRiyX/xxbjgPzAdAYmwiV/YV+UPn0doZ2YxZaUymGBYrL+wl4AzPyZK5OfcYjMkjGSUjh/JQ73M+X4VnViB0YlxakqNzYlNep7NS4EpRYN1jV4pdiybbh93k/xRCXoIUK+GpEfIFtFDYhR4DHwmfA1womTxqlEtGI2GplBBKIWXG7yk8FKB6L2BJWUpBDEBD6G7/Lsr3Zz/72c2YlBjggWLqAqTSLNf/l66LBxPYo5xRhoxNYaLw+cPTQLlT4MX7rJkiyaNO6Ucf6wUSzIXCZu7WxHqdNZmT4j3oNvUu3iWKP9CYKoRoRwH2h9dcxVXgBSASuUBJTUEf3gyepRT08c4a5uj9oZmQ39ASeAIAVeqkcNd5h/88n8YFUKzblaJClGu8slbKsPdQ/M0d3RIuCMz0YZcpqGQdQBal2lzQEgCicIuIEO1AJoFq/DAPPObdJZeVTyMae44XH4BB4+qlEz1CqQa0eYN4NniuQx9KN/kCaHiGeJU8nwI4jGoAJo8NIEb5J//WSskGWM0RsOBJ7PdJHx7WF4iZ2pNJIehlFO2A4H5NMcIBC/3aGB0o/ngfuZqSV3vdHsZ/fCfvjBMAHd694Q1v2Hj4/QyoIBM1NM78IhN4G5lMhA45AqysDxBn9Kj53znYIpt1fxr7kUceeRmNGW7MpeeFKArnlWcYUJIGgW74bD7b+j0uOmCv85tOGwh97WtOwNbe/vbW/uE/bO2pp1r75Cd9LVr7m3/zumPNjdgN/bpj4rqgk6bAusdOmj17T24KMCRHKMoGJZkVeSr/JQVnWMNZf3mRKHw8GTxLFHRKLcW1v5eCSbGvlQFHuTZVmQowocRQWCg6lN0As13WBbxYr8TtmufDOjxSMgE1XghKHqWQgstyXJ+lPPdAyO89O/Uu4USU6yjClEwehwqmMLpXlHlkakEfYI1ST1mfAkKs8ClVHy+KtQZk5Z1V2cRD4JBXh7eLNyCgMwV8eFsq7YHXbUDI87wveECBBgbJQ31vQMtUrky9Nx67nsYUd2DVOwLksmkASeG47hE+bY2KvCSnJb0IVYQEpLwjBXB4KQC8Xl6n5jraJ31e0xQQ6vfkNiAErPVrSmGCuo/q2uzTfh9OyavefDxCvChCzvydsdCYJ6vK3q5AiHfQ80KNyaX9hta1uMIUEOINcg7lLJKXK7Swz3ushgEeylq0CRADqC+0qMiLL7b20EMaMLZ2772tfeADrT3zTGuvfGVr73632MPW/st/ae1P/qS1b/Ta2/vgP9CDpwuEXnqptfe+t7X77mvtIx9p7c//XA3js59tCRc7EF3WYVYKrBRYKbBS4IpQYClgYNWleLB8A0W1MAqrvpAleVwsvMJ9WPYpF5RcSrIQLaFLAEJ/L0s6i2+Ubwoc707/LiEv8gQAHiXwqyV5XyDEEyFkCniwLsoPj1dyKSmu3ic31fopweYnxwCoq42z54CQojBoMHoXT1SAEI8Cy7o5AFqUbvSjqPHesHBXkBVLNgCqWE0U0G1ASG4lD5PCQNbCCs7LwitQleEom+jLK+N3+trxKAUUy9+Q44X/wuh4G9AMiKPAzgEhOYvG5Y0B0IRF8f54LoWLKNl4AUyTFTnHCVG17gBWYYUjGuOxPyMghJ9pAi3MEe2Bm5rcT4a9mzKd9grhAZ5YLw+YEET7QTgbwMW7gibAFr7Ja+z3SRqCJ9x+FyDEGzOSUfujX1PCvPrCBdZGZshylatt8sowhufeDRTL10p7AjTmac1YvEM8O0AxkCmXd84jZDxgHjhLvk6fjkBG+rXzBgHVlcZk2PoqL+wl68sZ4qwCjLyD95VH077rQfPRj/VHH23tuef0Mmntne88A0Dve19rv/RLZ7r8P/tnrf30T7f2b/7N0aey5AWnC4Sefrq1a9dae/bZ1t7xjtb+23878wL98R+3duutrb31rUvWt96zUmClwEqBlQLXOQUoscLSxN4rrqGKYCzNrLoUZAnZFD1KqfLQclEo2RQhIUBpOs3yygtEMaR0CDGi1AtFEk5GwRjdy2sEBAmxAkyEsFBQ6rsovgCW8YxF0RPSRhGklAldYvGnyHrv0nUBGrwpAKHqn8KxhFABORQjSjG6ABuUbIDA+uSVCB1MLoI8JB4kQBCwQwcKu15f8iLQiTJMaRy9i7KmWqi8F6AL8BRG6N/eSSFMGXfrFaamaA9LN6UODYXrCevjseGRo8ShC94qsJO2AJR5iioAgVYAmER/67Z+8wYm8AEYw3/8sS55NeiAl5TNhHUJL6OYyiUyhmd55/AEz/AJsBBiB9SZW4pBADGpCop/ZCuFeGw/Cqk1GBtoMW95KOZlrjyV1qQxM1njzelpbO3WgE+UXCGGuQADOWU8PsAe2aOoA8XoYCxhk2hqP1CW5QWZi3A+SjYAB9Dhm1A4e8o8jOU5coKH8l/qPkEHc+ZdS2Xd9LKzH4AI4VnowyNS9yRQwRszklFha/LY6prItMt6+7UBeegI5EWuAOQpeTWOtSgKYm7JG8NvvLKvgG0GEXyxX82VLKM1gMwDx7OLTkAPWUJLe4ac4ZMiVtbPU4h+1UMz2p8KQ33pS1/a7IWcRWSk54VzxhycaeZqbHsaXQBXYI2c8nBe6BUgdPvtrd19d2sPPtjaPfe09qY3tfa5z7X21/96ayK+ViC0hS1cao8/3poKNI891trNNysv1dqdd7b2wgut/eEftvae97T2ildcKG/Xl60UWCmwUmClwGlSYEnxh8x8270s3hS+Glcv6Z/CRHGvP+/vHRXa2GVeI8ru8vxUoQ9j+CNUhheM8k7ppWixWgNcFClgCUBcco3eBQjxJgA/6FSt30sKmaQADrAEqOGDnJA5Gsz9vq7HPFSlM79R0Zcl85yiz1ShnlHBGPTz8+Qojd67tHBLlWtjAjyAWLwmgAGeZ72VBp4F4iLXKQJT5XxUBKiXfR40QAEITpjcLvPvZTThY35e11SBH1Dar22KN1NzWVKUJvJFHl1LiwUBnwqAyFlzAWnAjAIQtVrh1NpHZ9FUQaa6bmvi0WO4uJTS3gFCdHbpLffffwZ6fuInWvs//6e1z362tf/7f89+foF93qZk43Q9Qmb8/POtESDE5E77vd9r7Tu+44yY/pzQ5UPCwiSmleVnvY5HgZQ4ZZFhGatWseO99XAjO6RYkFiKxZGnGtPh3nC+kRygrHAsespNX0/X9dDh/Hrix1VYCyWMZZUlWinz6+HiWQDq5EcALvaFinl65bHW73sBQugkJ2K9Lp8CgFDCMI+pEPPuUfJ9L4Cwi7guam3nWQsPkYtHEzgE3ITK9gaV87zj5J5VMfmBB1r7/OfPcoUefrg1qS5f/Wprv/mbrf2Vv3IGgP7X/2rtt37rLGfokq/TBkKXTJxdXs9iSNi5uo8Zj3kjdNheQneubImN3OyXWRpyqjTx1BqAOPG/rG0UEOEXXNe1T86S9R/znlrSU3jR9dDcL/RC/20dzsW+r93CjyldV2tsYdvv+JAAACAASURBVEvCqpTEFQ5zSvv0PJRkjOHhEjolF8L/9cYTKravwizER2gXr5MQN6BqvS6PAgAQoMv7xSMhb2pf3l7eKsZvviprA3ziJRVqKEyPx/WiwOKp8e1U57MCoQNxpibYHQsI3SgdtpewpE/EXPLMoe/p+bFkfJYz8eNi4i8TwM3NdVTtaO6Zq/L7bR3O8WftFn5VOLnOc6XASoGVAisFVgqcjwIrEFpIv6lOzHm8B0L7dKgWkiTci9VAUitlX4Ii70HfZbzvsC20wTPqyGvyxYqv2op6/8qFpqO0+fZdonsSzHWnTtdyz1EahVGl+/hcF+76rvoe1pJ0cBczbVyXGNc0HlPqUjUh62KpVc1FYqxmfOlE3tfLn+Jb5j3VeXnUzbp2RpdIKbStdrPvm9/2Hc9ZSiXcpqKPxNI8Y56SIr3Xmv0tidnVdyUfdUZPp+90sBfDnJ9V2vg9eRCfLDxGhSnWKT9Ll3OJnDxt4sZV4tHLwX3ppB4eAg3Wo+/Hs88++7IO9N6DX8aWg+DqO4FXOcqa0EhfBJZL8o8mfuZdZL56p0ayN3pG4jXwQ0bNlZVOMmvf4TzvlODMAyCXIjKIl8mtwLPRHhrJTL+3jIOekmaFHqIJPkduKx00VHYmpPu5sfzefkAT8ePmTF4UB0gncc+pQlQ7ym/bs/iM/xlfmO/UnPDGfJwr5oxW9u6FlmddeGavt60UWCmwUmClwEqBOQqsQGiOQt9IJKQ09Z2YlckcASGVVvoO1ZQT1Ym4qmuHap2ClatMt24VhTRB838Vi+QcUXb67um1w3ZiZVUnocCodKMSi3fyTknOU1FHUmG6JLtHFSCVUnRGz5Xu1KrKCHPQW0LpWHX4051avLzSqRRnnYs183K/dRtLFZXRGiu9+vcAB6oeARcq81D+xdGqqIQG6R6u+hAF2/vQ0+9UR9FtnJJbQ7koeCO+UUbNWf8MawFIqnemn5swD0qu6jrCH71DUrHcpNrNPgmqaElBrB3P8VUlFwDFWq1N6EieARyEqvAUAb9kTRUeSZXeLwlVOABPjZK8qvxQRJXOxEc/V0HJ2vBGvL939l3aAW18RDfKvpAJSnDtci5pWulOsundAEftpB6FWRKoNaK/8Bqy5A+5Q1vvV62H7KnMRC5GckSxV5WortO4qjdZv+o78g7wLAm0wnCmZK8+g066iluzECdVpySIqy5UO5xbA56iW7qFG4eMq6IFiNlT+K2yVOiVPWSPuj/7xlrSC6YeMeTaPgRk0ETFHyAC/1RX6umgHK8KQiqMAaL45QyxLmV9yQnao3fk2fqEXC7dswAmgwKZRSehgypH2f/ksp+TkFS8AOJUQ6rd7Rccp+stKwVWCqwUWCmwUuBkKLACoQWsAEIoMH0nZmVKR0DozW9+88s6VKs7T/lRgnGqQ7Xx5SboaaB0KYs8RY/lOFcf0lMbaVHEVGuh7FHA0hkZEErlGL9n4e87E9dQvqXdqSndujhTnryPci5+niJY+1CMunBbz9R7Rr0arJNCSslm5Wbh59EAvJQxFdte36mfgWuKbxRPHoGpzsv93FjheX76zugU2VGDM++uXa9Z0CmagGDf8byKn3XWDtGAUd+VnAwBKrUzuu705KZ2sPes/KW+Szt5ql23dX+n/AJ3FGIlO3nYjJdGhfGg9I3cyKN1+TlPJKAHRFLqjUsu9CuhWAM1AHXfCZwcmWe/Ts/p8QHE9BV2AjSnZC/PAFj4TL7JCBkiGzwefm5ODAd9I8PIIDAA6AAcPF+8U8DraA8p2jHVAb3yuPccV7llPOnp4AzQUI8XCjA2b3OundCznirPU7Se2rNoQDa8A+/IiP2G9/2clGrVL2bU3X7BcXpytzgneNCc03PFbuLlBQIVTlhaPerkFr1O6NIocEwZSlQJD7GS1Ye+4tFmjFS6uY+CONT7ePYZiXw7GVd5oke5qtsKJx2LFvQBXn3fskPRIDLhO6OAUh/Zcii6ruOMKbACoYWSwZJOaamdmKsXoSo4qu7s2qFaWUYKKSs6Kz+lC3iq5UfngFCa8bHAj4DQNsU9ZFjanZoSxIpOSaME6x2hgRyFmhI713xu6j2j53jI0mguh2GfIzQCQtY04htrOuUOoBh1Xu7nRtlnle87o2/LNaFYLul43gOh2hhtKk8nfTTSGZ1Hp+8IPtWlXcO12mxuSZdz4Kh2167AnBdCZRzj4gEQwoOCZ9YP5AjZBKwUIui7nJMjwNYHry/MMMVT76e4AkjbZM+erGudMihMASF7kpcVQOSt4UUSjjaixUiea/fwkcEkRorwDt16Ofec84Chwf5Wccja/RsQ5J1x9fJ87dq1Ia2n9izDSxphZm/xSAO2/ZwuIh9y4bG80208m9akvwhjFZkjnww49hBPLeMKmZm6yLSy00JBAelVYdmJBee62R5zrgmP3nbVJrm/+7u/uzmLnD/HTFAX5kqOpgrLVNlj/DmWDFH+naMMhQwj/bWUhv1zoak9I4LFOeR89s2fu/p9N3e/74GICfqPi1fcXtPHp7/Ig++L6BDf82qcnqPF3Dymfo+GTz755MZANqJBPVeWvsO5ojEwY8zSc+ULX/jCJkqBHkDf9E1Ywo+lc7qR7luB0AJup6ld34l5Cghpmtd3qHYoAQ2UnpGyT9kQpuUDLQSGJb+v8DIHhGwGh6CQrREQojTFG0AhGm3Yqe7UKcHpcGElNw5PBMsTyzELcRSmJUBo9B7gTxgfD0M8SZRsnhLWIR8PBzxl1IeH0hJwMlKap/hGwd3WebmfG08aK3g6oxMZHwbWm5FS7Pcs8n3HcyFjqgrWjudV/KqHD7Dou5J7Jxo5+GpndBYkoVPpYE+5U8iB0td3ae+BEOs/hXxbl/NtQCihYLxsPEI+YuRPWJYQR7SMvANCIzkSDlm7r+ejy0PSA7zQy0dvTvZ8JPFH+JaQRvJpbEpv5dsUEOI9Mn9gSKgbepJL4aLp7p09hCd9B3Tykj4oS4AQ+o3oAHiYLzAGEAnf829hn/KvRp3EvXeXPQsIpeyxCpg8nX7GS93PiSIw1d1+wXF6abeQByGN8bJTtm666abNWRZwh7dzRUycNZosLlVYLm3B19GLnSu+X877quz2S8QXZ6Gzl1Loe2WvCCU/VvVLwMAetB+ngHGVPQaSY8qQ88zVA6GlNJyjqbUKvwYuE32xTdT6tc+JpW/9Y489thkfPbNnR4YlY8VwY729bEzRYm4Oc79HA2P3QIi81XNlbpz6+31kotcZdnnfeu9fUGAFQgukIV3E+07MFCTKg40ud0X+gA7IwtNYKShrFFbWWnkOow7V6SROaZIXIV+FxYtiSWmuTbdScUxyNOuIg41FwIFhbsCPEC5jCBkTysWTITeD0k6B4s6tXaJ1Pq65DEu7U+sTQbH1wZEj4PCigFuP3JHahbvvlo7ko/dQbM2XIgLsoCn3vp+hKbrIa2GhV1DCgePjqFO3tTkUrFXOhGuKb8KkAJWpzsujuXGF187orHrf//3fv5kbfujoLOQw4NWBaC4UZWFTQgnwNx3PgVZgOUqZkD8ejtohGuihkLrSlRzowePaGR3w9hGoHezlu1BWa5d2dEI7Xpx03aYssJjWLueeNRcKLw8lK5WQvb6TOmDOS0KRBLCEFPKeoRX5o1RSon3I7BX8lfNVu5yTo9E6hR2RbWsCtMlEmtmhB9A3kj1yWJ8Rimre6AYEmStrPhr0Hc6tES2MQZ54DoVAkV97xn6y1+XZ9XsIjWpXd2MZw/3WkbLLZBRfrAf4ZBxhtQb4gZqe37y4nq3dz4Ez70sndGP2ncTNpe+6PrVn7S184tUF+u07neU1xXTG9HMCdBlcRt3tFxynB7/FPidbLqFq5Na+i5Lmd/YlpQrw92+/I6NCHe0lz+EL4wqlmczWAhNTCguPMs8cw0MKing35YznTjgsQKqgBO8lZbwWOyEf+GcPC8tzjo+KxThPyG2Kj+ScSYEOxjOGKevy3UhYsL8B9D6ED82EihrPGNbsLEgBEnNljLNnahEedHCG2Iv2LcOAMwwNvMcZzetrHP+nvKZ3FwMEmfEe8+/fhS4pwuE95mcM52uKzNTcSnytNPEeBhg5dIxmaG/+5qhXm30U2vu+hL+s8aP3xoPEoOY9xvO9r7SMJV8OJ8XYOehyP16jFZ7mHdbN89orvaEF3ueZKR7hF57Yh/QE70lhHKDPd7n3CJGDEQ0Zh4TlV3pUWUevSlPrd04I2fVtcNZXmawFesL/unZh12jt8s0jC8bM1dPT/kIbugXZcfXrt8+c6wFCc7TIu/o9hY5k2plvP5BjZ4Zzud9v1gAM9kDIeVnPFXxAw14ezKGXK98eQF5kADqkSE7NPe4PzwrI7JNtcnzwg/c6GnAFQguZua0T89QQ6RTdd9ge3U9BdrhRQm0AnhGbhzJde1fs0kF7al5znYn7Ts5T3akDNhymPsAOlnTJXkLWUcfodNs2ng9dHc9h7SO0S1z+FN/mOi+P5hZ++rjnYJzjRzpGnyeWuu9KXtfUf5Rrh/CpLu0j3vRdzpfwDxACKBzcgGldY+jncCYXaMbDs60T+Kj7+rZ5uH+J7IUO+3bZJoc+yNVDO9pDvcz4KAJrgMQu/WemutDjkXmMOqT38rzrngUKffyBn9F5tStvlsjPoe4xN94Z8sgqr8gHulPW8JyCqmgIHgDFvHuA8QgIUaoYCeRpAk0Aam+JjhLLeADYk33GFcDWeQ1E+FuYKENYvLsUJ0owQ4AwPPMGhHkwACXA1hlnP6kAyKgAzFJuedmBb6Ca4YoRxTopqUA3MAvUMe7Yb/7PcEMx4rEQxgNouZwfQBPPPnmiTHvOPD/0oQ9t6MIr7+cAMe8n0ECO9UBDD0qnbxR6MhhQ1vz7/e9//6Zoi3fxXqKfQjYuBjNrRRvKd32X9TPuATqAA0DKoAFgogGlsRaZQR/nSaUJo0xV2s1JTqUiPHhmj6BLmlt6l3VQxhOGXt+Lt97P0CjiAU0YvKrXoVfcKe0AAiMo+lDaGQ2AB+8ge5T2CoTkUKKFuZEZhhHedECw8ohcWgM9gQGQYc1+TUTAa1/72k11WPwDQqpHaASE0i+up0f1iE4BIbJgTwFt9pzzgxEYP3r+OwezdnPk1QPKzNEzjIIxcvX0dL7bB4rcMKwxQvXrj1fXeo1PxrbRgiwCEP2eMj6Dk30tSoLMW1uK7OAnQzJ6OVt4y+eAkLU7f3p5IL+9XOF3gBBDH8+8PawgzpQ3swIhAG5Kjo8ZFnqoc/wyxzltIPS1r7X2rne19va3t/bRj7bm/66//bdbu/vu1r7lWy6Tdgd7N2uHQ80HhWXQxZLN6mvTXXYTtJr4X3OWDkaAdaArSYG+WMLcIm4kOWKJlqfjg8wKetHXrrT2sfbBdd5cxUthCwpV8qwoMhRZXg0ABPgAXnnNnbMUyPy7hsb5nf9Phb6gTZRYShJFGYCIR4kyH0U3YZ3JVaOosRADTIBJCpfEkl2VYx4p9/EqAloUKl4NAE/eFmUtOY4pUJNwPQoeQAAsGQcd0MDzuRJOlJwo4En4JS+35HQ5ECz2qc6ZEGSKINpSGIUnkxfKqbG9E1ADnKyZTPEsy3GTz0BJBkxd1ta/C4DwHh5976g88Ey1+vNA9TQBhgGOGrJUx6C41pBG91OqKfHA5Oi9lFPKJfBGMebx6g1xlW8UebJIyf/93//9jTz6PcNelbc8kzVH7hL1wUsJUFhzeASYA4NkV2QEWeCtiPccjwHQqXCwPoSs90qFHuYMIOfq90L9f10XMDvivzOw33eMBXSekYJf52UOedY6R+sHFiIb7jeHOVpsk5/k6TLs5d2KzACfQBHwNnU+JMS28nMkDyO54hEiMwCvb6vCNXP61ogXIzm+0NyhF19s7aGHWvt//6+1e+9t7QMfaO2ZZ1ojU//6X7f267/e2l/7a619z/e09nM/19o3iltd5nfndIHQSy+19t73tnbffa399//emqS87/ouUt7a297W2g/8wGXS7eDvFlbkAEq/H1VSHISXnYx7VTo4H5wh64BbKeCDTZljbZXX5iNRwzj7h1c5ujiB2pXWPqas3ZQfFmuehat2sRzzqLB8OjMp5arrOU8BDlbuqqQcAgjFC8U6TEkDCChMvcWfRzGKGgUZYOO9EM7GI0TJTrGRKOoVCPkdQMFjx2NFSfJuVRWF+FL88E/hEUrUkmbIvVI81aC6v094G8s5EOaqoGOquAmQBYzx7Ai9RAvr74vP9ErkNiCUYik9TbYBIbTmIUtul/nyKinxT3ZGIBiw0EqAd8u7fKP7nlm94g4kAkRC6RI+NQWEAjQDdkIDnsPQKkB5qrCN98tRJCPxgOJNnyPU8xLvRvQgz/EeGmcpEHLvKKdz274bnTNTQEiY9ygnt64LwFhCiyXyU3nm3c5Ghgkh0kuBUNpi9PIwkiuGM7R3DjuD+2JZI1pNgdI5Y87Rz/dHH23tuedYPFp75ztbe/e7W3vf+1r72Z89A0a/9mutvepVrb3iFUefypIXnC4Qevrp1q5dE2zb2l13tXbTTa09//wZOPqN32jt2799yfrWe1YKrBRYKbBS4AagAM8DT4LwJb24eCt4NyjtwrkODYSEPMkRlP8mh29k8ad0VyAkr4MnSb4e70LyQbCnKoApxCK0TM4HD2MqclbPD+DH62XcNDymiHtGGBsrvYgDlvdqXe6V4niEGOCEIrmXx0eonvC+KOM8QuYBVPCGVSAEfArLoszx9iTcVhEgoXeKrqCRsC9hQf27eOx47kaABH2qRwhPRzTZBoQojYw3aUsBmAEC+CdMbvReMsX7AtSQJ+WS+6qClW/y9yi0aYMR+kwBIWFcQBhvLA9JqlKSYyC+rjmFbZKXiSZoYF1ClIVAmqvxhJrNASFzHdEDf2s+5lIgRNZ6/gvJIwdTnthdgBBjA7r06ye7oROZXUKLJfJTeZZ3M2Iwokhl4M3rQ+N6MM84MpKHkVyhhb2NhkAQr6BzzEUuakh+6HbyQOj228+itx58sLV77mntH//j1r7v+1r74hdb+9jHzn5+Arr8aQIhLrXHH29Nt/PHHmvtzW8+Q5a/93t2fmv//J/fAJ/1dYkrBVYKrBRYKbCUAhQiIVc8FvIGKLgKx1BceIxYqykYCrBQzCirclWEswkxEvbCuynURs4GEMMCLD8hiqG4fUqUvA4Kl3wOoVISvoW2CBFj3Vcwxj1C2Cj45kWJ5jmloPJWyVnyrNwZeT+UeIqW8Gi5JsJkzBVgMLaCO7xA5sAy7h6RBAl5A4bMH/ACZli9AUEKnZCi5Dr1tDAWD4Sx5KQI/RFKIz/IvwEh4U3yoORJWB8Ap7ALRd6fFIrh3VI4gOJICaa48lh5npIK4Fm/HIn+Xd4JDKiu6R65RZRN3i7vxhfgEb/8TfHvaaJghbXiO3oDZ4qf8OQAqwopUFa1uODpEQYldIl3avReMmWu5Mna0bWGGJJNYYTmi1fWSWasGz8pqjwJeOgd7qHIA2HkQ+4R2fG8CBA0AhzwRNGSyKv/80iZA/lzL9nBb7xAN/lIvIKU6TRox4dc5IWXKTTEM3Tp6dF7vBReIbc9TYF03lfvtgb7h0xU/gvPTBNpayfreAC0pwF83d9C1oQqesb+Irv+Nj76AeJ1/Tyw5Fx+mvUIJ2NomKNFiu1U+TFXe4uHEA+BSnM0V+9EV7Ioj5sRwHlCJvE3OaA8P3hp/taLN4BllQd73LrkgEeujOHMIaveLyzVmeGcSk6g/Dv7OZe9RI54Hb3DGYZ2Izk257kwu6Xn7KL74hG6886z9Jb77+c+PvMOKWb1R3/U2jve0dp/+k+tfaMIxqJxj3TTaQKhLJYH6I47WkPMf/SPWvuVX2lNbfm/9/eORI512JUCKwVWCqwUuKoUqD1kKJU+/lMKAIDiniUlgLfRg9IZRSgFLabuF95E4eFJkvvp/5QsoIsS73l/KLl1binKImyG4kqZVRlNaXiKuWdY981DvotrnwIXfUGYeI4ouzwUS4rhjArIjOYyKj6zjc6hTfJXeppQynm+5vg+V+Cmn8OoOEl/Ty2oUu8fFVqZWmPkaE5hnSp2lOe9f0ruexqayxJ6zNG0rmnJeOc5X+aKPRl7CS2m5Gfb3PKM/Te11/tzZUoelshV5jLXp+o89Dz4s1//emsPPNDa5z9/liv08MMqtKhzfpbvzwv0d/9uayp9/uqvtvat33rwKew64GkDobqaP/uz1vwpSXy7LvbU7rcRDtGh2OZktWIZYS1LcYVDjX9qdLuo+YSuwidYsnapVndRcxy9J922ud+FqMiRYH0Ul8wqej1deMSypmIO6+cp80jlq218WPfr9SSZ47UIW1POOc2D5doBQcKuUnp5CRXIO2s0j0naHygGoPyvkuuHurb1aDnUO9ZxVgqsFFgpcJkUuDpA6DKptMO7KaGskrFaidX2geKu7cuwUnzET/s4qvSzy4ewt8BwsbOG5QPr94caf4flb73VfJZ0Bq+DCD1BGzHpF10CkpKNb8Dq0uZxh6LVecZBY1Wa9I0RlsLSTNHSX4SLfper5hcInRHWgBd9+MQuYx7yXjLFMq7Ubs8jVrSEIQlHGV37yKRxtu3rqfUJu9jGh+xXzQSdCTVh+ZA0O9RYV8pKeahFn3McITVCyXwLhEvx4Ahb2fXsJytyXSSGC1/zf+FeSjsfqsqo75iQPN8oFdN4sYRnrddKgZUCKwWuJwqsQOjA3KQ4S2yjgAEmLH5ic8W4jj5Qh+oMnL4hFQhZ2qHGPy+ZWMPFwYp1nuvcXt/FxS1uWLzuoT7wu6xlqhLSLmNcxr21ClQSuVNWc+l8KG2Sl8X9szoLb2GJlpw9F76x9B2HuG8bj1jfhfOMQMW+MmnOc/t6tK4k0m7jw65d2w9Bv33GAAQp4c6784aW7fP+9ZmVAisFVgqsFFgpcAgKrEBoIRVZ2ZUOrR3HeQx4CyhZmt5J9pRAKBlV8p5SlhQmirwQJQm36QTOskahlFiYuvWsgix7Eu14lFgMKZzpOq2yjJ+Nwn8og0KElE+tHa17IJRQIpZ+Cbspzw1wSIrUs0JvBcl6xmKxtAaJeebrHUBJukEnDEujTD8fdU/XEdoYPBSS/yQI8u7oAyFG3rie65VrY6d7eTqDpxuzcC/JgWmWCST1Hdmt0Vp4L1jj0c66/NHbxVpqtaXQGW+yjpGSvY0e/Rhkgdy48NZ6WFdrTkHlt/VUmTLP2gOAMv25z31ukyOQjvEjns4BIXII6KBrQEKVTeuXmAoIyWGQ9Gn+tUv76L3mh+ZoCDTxGqQyVmTbc2Riqtz2tnHDS7yPhzU8UuLWmsI//BfWmG7u/ftHMukZclH3R9ZU5ci6tu1re7A/L7YBocgN+krwjnerl/e+w3nWyvhCdpw55saaD6A4c8gTGTIW2Sd//q3ULBmKp9Ucsr+tFQ08a68ZEz+dGWRPgq7kYZ5oycSnHJK48Ihfb1spsFJgpcBKgRuQAisQWsB0yizLJyCiKouSmBJTKROqulBuKXsquVBSXWngJ2wHeKLYyA9gSVUNJN2KgYcAIYqMqh8qnyjPSClSycS9KqcIhZCrMvKopCeCmHG9JSgtaTBXx5f0yisDhKhopOoIhYcHy7PC0CiimuJRkP3OnI2hBCprNg+B+ajkow+D9Qm5MneKNc+POStHCtxoDCs0yVqUKRXCATihoUow5okmiXUPS1KDXwUm86KkmYtKLhQxOVFKheoeLjRKWVagwjusyxqNq6wnQKFkrUpMLNkqH7n8G12VdvW3RGO08HtVX3ogRMGcogdw048BfKEdpdlcyABQZs2U157fymUC0ZEp/FZGk2JtjPBPRSGyZr7ksecphVhJUfStHiHrUtITbXQkR0vPk+Uqm6lGZC6AEIVbFSfVdvCCrPayRNbJrDHx0hgq3ZAbtE/T4MhEvKZ1C9Y1RkYzbuUlUE2+XHhEIb/jjjs2SrmqO0LLzNH6hQSO3t/LZELpKi1H7zYWPk7ta9Wq7L/+vLCfGAJ6j5C9rpStKlrCkMhwPS+qvFunEMWeV4AludevBXBBK7Ijmd4ZRR5U/8I/YMhelEOGRsbUwNleyN4lJ0oGe5ZRRt6JikaMFviomaNn0oj1svudLTjG11tWCqwUWCmwUmClwF+iwAqEFggFzwTlhCJDIaX0U8DTMRk4Al78rm9mF0UayKDQePbHfuzHNiU7eTAAggAVyhCliIL2zDPPbHKLKClAB6VR1R4W4ZHSUUPjeFkoOhqs8fRkfKVXWfmNCeBQyuSPKLfoXel9QDlPrwXkMZ6yoUpH8hQAGeYH7BiDsqnUKu+TNVJC3cvanJwUAIIiliZ6lDlr4kGjcKWUbM+OeLSU5TRv8fQUTXNCJ+8BYtLIjSKepms8bMAAUOeZKM2je/GWEk6B51kwn3Rs75vETdEDKOFl6McgE5RTMqIXhDmhscaXPb+zzipToQm6suKTPcDFH3RUKKPnKVAwAkLAnXkoNQog4rkSopTaXjaNXxvYVe/ilCzV9wLs2Q96I1DUq0yMKlCR45GMZtzKy9DFM0rhAsJA/GjdwBilfptM7vLubfuapwqImzovKhBK/xbzI6MJjWNsADh6eZfzBfhv45VSyAFcvLr+nXHq+cSjY5/nbNIo0B8gh6fUXmbQyXyrUQAQGzVPXHCcHv0W4M454Mx2RpPz815zhS7OO/7S509lHlPzPQbtl9Lm1O5bi5/szpHIj+gU349Tz5PcfYUX88Qqe7vReQVCC+llY1IEWNcp7xTZUe7FFBCSu6O/Qd9NuyqXrM+8TzXPBwijLLPKs8wCIaNE9QqEKNss5hR6gCdAyPgURYo0QJW56rtBwaQQsRILkaE8JVSN4g+MWXc6oFM8JX5TboERHrHa+ZoySGljZWahF1ITBdUBZ6MCfhQ+dHRvX0wCa0IfoI6Vm0LNE1VDvyg924BQpXlV5ipo4knwAvMKigAAIABJREFUDkBP/wehRGlgOAJCI3q4nxLZj0FWKKeU18zbOnh1en5vC58adYz3sxFPAZgAzyqnvHF9d+6prvJ9J/NeVufeW4EQ2ggVqzKhL0V/LVlP7xGtPEW/ERBCe/zeJpO7vDvvnNrXS8+LnvYBQhm3l3e8sw/7c6TyagSE7PGeH8BvelCMzqZeFk8dCKWwh3BAHrt4yKqneUkBjdEnIYUueMr0Jdrl6gvo7PJsf+9cwY3zjH2IZ611ivaHGL+O4Tv1y7/8yxuPs15Pu1wXUejjPMVPnAu+yfYlw+mNcgFCn/zkJzdFeRhpdi0iUuk0aiTc01FUCWOgMG1RD4qDiCAQhSEChYdcNVL7jpdfWLFCRDEiJj9y33NlG1/PU5zoPLJ3o8haXecKhBZwnRXOB5BFmcV0StEy1JxHSKgKAEEB5iWhMAWoaBBH6eYVoIjbXJ/+9Kc3Mfnemw7mlBrPVuBQgZAPkUZpqnvxOmR8FmCKuvHlAvF4sJDzNOltIZQJIBD+UgsT9EBIWJdDhtdJJSFhMz5GLPlAFsXfHCjixuU96BVGIMi7WXwc9oAX2vDE1FyhKN8UNkqs3CThWsCej6B38appNAeQBdwEtFXwhT9TQIiFW88H8+ddCUARBjYHhEIPhw/lsR+jAiG5VtaqcpRQs57f6a4+SqjnERKeBNA6uIXWoa3ws56nwqJGQAj4CPDFM3M2TuhfZRNwmfIITclSfW9VvJX65XWsMoFuFKfqGRLWOZLRfty6bZcAId6Wj370o1tlcpd39x6huq95Fn1Al5wXwtTQXLUvzzB6oAseM0z08s5LRM77c0SOIhrbIzy8lCihg/EICedjQKjnU4CQn9lLALO9hSf2N1msoXynDIT6wh49iK/ysq2AxtTnIKAwgHLBZ+Obt/QFdHZ5tr93ScGN84x/iGe30f4Q42cMcio81Tdkl4qiF1noY9/iJ9YmaoTRc2QgPCQdT22sXt/YZ379eTAaw16iU/3wD//wRr+j8wBGzuHXv/71m+aldDAtSZyVdBhnoHxIegFjc43O2edc2ba28xYn2lf29qH3VX9mBUILOJgNQ0GngFLiKRlygigt4vNtKOEk8i8oKjaPj+YjjzyyUV51Kna5T24GIMPqIP/FeIALr4o8ARelBChh3aXkUlrlD1BUWCSEAdmUfu8CooAOHaB5a2xsYW/ygDI+bwBLC7DhOaEjFCsJ0calJANdfkdxTDJ7wtCAChYalgqhcqwi/o0GFC1KnJAr3h+KlfUBRECcn3sHhc3YDh0hXUq/UpATYmcO/p2reiHkzfDE3HrrrRuAx9LrveYPkFG8je/QAuocZCznlEHzAW78HxhBPwCKxd28eNscbhRu/KIICiEDVtzPc+XAdE3RA6ihxNcxhA/6OS+Trt68QMIIWZWFT5lX5TcZcuBWmQotKNiUazySW8Y6JdSN8lt5ak3eiY7Gxw9jojV+S8YHjuUjsZ7jk7mgQ2RTKJqPMDkihyyu8aiQb7JPtup7yQQZ4LkTUoXn1k/ZR3cKYZUJayVTykVT7F1CxdC6H1dREWsPL4UauvAbqBSqaXwy4v3C/VhSk8yPJgDpNplMp/W5d3uvd07ta3QFWvvzgmzjFT6gS9aAZuhjzjyy8t2cE/Yrr24v7/ZEzyt71jM+3PaocXykAU/7097AU55l4Bf/GReUp2c0AHoAqbe85S0bxQt/7RdeFc+iKcMK+cUf+5cBwz6z9xSvuKyL0siglMIe5F2RDCCeTFiby/nq39sKaPQFPNzvnLD3nOXWHI+2c4f82YdRxGtBDoYee5VhJAV0Mn7/bF94R06jHLOlBTdGzzOm9QUwhG+nKEotUjO6ry/8gs6s4n5ORnzD5ECSuVrAhQI/on01cKHTqIgMeo3eMSpiYs2Vl+GV73UKyeB7LQKDrgxHo0IfDELWRLbN1fj+ba3OJePzANhXo2IzVf6nip9UOuNPipwkNNxZ6Z2UbSDPXnZOjAomjQor1TmksA7ZtD+rcdNa0Nn7AEkFbuT3+g7yhPi2p2DQLsVrpuhCdoAMBkxy7d94ZA19cRrfV0ZaZzbZsr/kOKLBqCAMflT6+K4Ys54HjG39JXfZN0WoMeNRLgYx+gF9AA1cc9V3qyzaV6HtqChT3X/o7F5XLaaE/7VQlHXXwk8pFjSi95TsXdb5fBXeuwKhhVyykQlYLAA+bKNcnblu2alyZmNPlYPuu3DbIA7iPOPdlBtKHYXY5cCg1Prbwb2t1HTf+ZkiZpPJI4hL1ceMRdqGjIUGWONJ6g+V0ZorvVJRqu+kbB7W6qD2geZRovACDP6fA4jCVnvEjDpwxxvjQ8Wzs6QDes96c0FbY3jH1Bjb6DEagwLO7Q78kJm+Ot6uHeB9PNG0VuratZv3qDv3SDbnxp37faXxSCZ8hHzoAjJz/y7jLtzCG09H9vCUTBprn3f3tFt6XmTu2RsUIv9OH7KAw95TOuJV9iEZo9D1z8zRae7s6p8f7cO5dxzj9wFCKezBiEDhYhRihAHuFJEAUOUMbSugUQt4WB8gyqhFoeG5s5eBdvcx6FBUGRwYmFQGzc/tacCRfAOaLopZQpL7Z/GsFt5hkGCAoSzXAj1TBTcYterzjDEMGDzGtQCG54UA1yI1lKm+UIYzsC/8wrAEBDP2mD+aiApgbAB8UsDlrrvu2ryzpz2jRy4W+1ERGaCR0XDqHbXID/5YM4MjI4J5/ORP/uQGXDCuoDsDVC0sgi7296jQh8gPxgR0S0Ej31fvoDQzipExNO2LzVhrrqniJ6I7Kp0ZKVyMewoHkR9rYGT1DfdehhPfDvmntWAS0NIX2uHZpQO4gHf3+4YLTWcowZNcclnx0nwYQAATir+8W+v3zSW7gOlUUZxavIaRRfjYFF1S+IjcMTj55jM0Ahx9oR9nF7nCCxcaMEI4u0cFYRgmKn3IgPHreRAdo54/DMnW2fdwZGRleMYTnvroIbW6b3+OMU7nXKFHhbZ9USZ7uu4/YXj2WV9MCd8YsBWjMk9zWkJv4GlUeGdtcbD9y3PaQOhrX2vtXe9q7e1vb+2ll1r72Mda++pXW3OA3HTTMb6pV2JMXhiKksP3vL11WNpSzeuWW27ZrN9HwsHvw2/8WGh4Ao7VSNPBrKIbK75DK8CGx8yHmrIRcHTZTNqVHj5QQpy40tfrLyjg48GiLgzhlPoSrTy6ehTow7HyfwYjHqKEBNYCEKMCGtX4wXNKIXfuAc7OIEo3ZVOupp87qyivFEDggFeeF8q5SekBynjhEmrrbB09CwDwqKZICg5sK9DTh84mZC7PMwZRMPsCGJTE5DcqUuOcBdD6+yipzt1R8RghppQ53q1RARffFEpbT/u+x91UERkFYeo7poqY+D4ldNP5SqkGwiiVaEyRBar6wiI8uVOFPvAcgKJ4i8DgMRWRAQSxwvMc9MVmyESKAk0VP5kqSEKx57UnOwAQ8GFN+JewbnzCy1owifLeF9qpCr3vKbCJf34uMgM/qvG20vXpp5/+Zgg92UNbRgB6wJLiNQwP2+gSMAGwxNMyxVd6SGQUIBTmK3yflzqh2jUP0l7o6cOb1ufC9qfaFBBydqA94+sUEPLtImcuOhHAPBVGXHORAZW+SJToglExJWMHfDlPauGnEb1T9KgvvHPhzeBffLG1hx5qjSf+3nuFK7X2zDOtvfKVUD9LY2sipH70R1v7iZ9o7RtG78v86pwuEAJ83vve1u67r7WPfKS1L33Jl+GMVrfe2tog0foyCXmV3w1Y8fY4bNLx3KHj0HSg+qBIYBQGw8o61f/lkDRgXXIQC2dhOTuV6jG70oNLncIEuCb2+JB0WsdaKbBS4CxctSo+/f9HQGhUQKMW8Kg5UYwwAULp9WRfOy9zH4UM0OkVj5qXRQmkbPfPpkpgBThLC27gf587NFUApS9SA3wJbeyLb/AQLCkeMyrgMkX7ERAaFZFx9legMlXEpIJa4LQHN1M06Fsi1P3DK8QbwZJvPOHbgKLQWwo5BXSbgj1X/KSns3cLxRLOjvcUYt7AOg6A1BdM4uHsC+3UdcQDw/uVfnq9XNa8YnJblW5eIuBc8YAlRXGW5IX14WVTfJVzTFYAUmF0gAO60D+ARnunAiG86ukDcMwBIfMxnj1ZC6qk+q10g4TM9XNPGCWaM+LxnE1V2KxASLpCXySK4WS0DxhfeiAU+RnRe0r2LhwIIcqjj7b23HOt/ct/2RpPJAAE/DAG/9f/2to//adnIOhErtMFQk8/3dq1a609+2xrd93V2vd9HzPFGZp8+OHW/s7fORESrtNYKbBSYKXASoHLpMA+QGhUQKMqDTwHLPkURiHBKd0ub4DSI6yGYsP7wDpMkWW8oUAJZ0roYPUIscyPnhUG5U+A0C4FekZAiMFGPlNfAEMoVC1SIwyZx6O/j3K2pHjMqICL3B8eIQorBXMElszZz6MA1iIy8tsqqJkqYiLUOMon/qC9Pll4IryKAm8efWERhXW2lX63JqGO+AYQUj6FOXofT0NfbEZoJkXYNVX8hFzhb09n4avC0Bn7eH4USREOWZVaII+yXQsm+X1faMdYiZqQqyyEj5eM4j1ab0KuAJ7a2J33IUBIrs2S4jX4t40uaNODiSm+CpMOELJuXj585PUbFYRJ4/lKn7466ij83P5k3LBXGQS8i6HAuwEv+z0RN3M5QtsqbFYgpNVHXyRKJMxoH/DITgGhEb2FDsox7wvv8DLaHxd6BQjdfntrd9/d2oMPtnbPPa3JBf74x1t74xtb+8xnWvsP/6G1v/E3LnRqo5edJhDiUnv88da+/OXWHnvsjGhC4v7JP2ntT//UjmrtPe9p7RWvuHQCrhNYKbBSYKXASoHLpUCAg/wGMfqUeAqNPApKEasyJZUXCHBx36iABmt0lB+KkrBhSjXFiNWe0kThvnbt2sYLRelgjaZIUTaE9FBsFUSRCO19qWgp10j4kP/3z1KWKNwpkiL/hsdjacENXv36vIRx8+oLYCjSoBhHitRQtPysv094mqICtfCLcCng0POU5xSnqQVcAB/5ayPay/WoRTUAob6IDHoCn/Ud8l77Air4gjYJRxIW5GeeU1wEIODZ4VXrC4vwFmwr9CEkUTETHglgCl0VhqGIAz1ARl9spnoUpoqfkB0KfS1Igg/ohZ6S7M3L/wEXdAXWhYsDLbVgEnnsC+2QXWAooIN8AyfGAuDIk/wc8g24p3CQ0CxAiJcJcAKi8Ro95dUJqZsrIAO8baOLvcfDCHQDmGgAdIz4mkInPD0KCdhH1oYuUwVhnnzyyZfRB6hMoR/yIKIFoPS+mlsL6JJLcxE2KkTQWkS+JIwQ6HBmMHygFRrK166XEEL0cq7gm5DMUVEmgJl81f2HJv0+UAQp7wOizcXaUyxoit7A06jwjrC6gPULOakDhO688yy95f77WT5ae/3rW3vqKdWGWlMoys9e85oLmdK2l5wmEMqMn3++tTvuaA0xxWN+/etMLq299rWtveUtl068dQIrBVYKrBRYKXAaFNinyMWogEa/mnh2jC/ENUCpL/6S51iHXVGkRkUopp6t79614MaIC6N390VqPDe6b2nxGM+PCrjMSQUgtK2ITP98z99RSfORDIwKi2wr9IEWxg7/8u+aozoqNlPnO1X8ZKogiXm7qpLej1cLJlVZo+CPngufKe2enSuitI1fS/fWHF1G7+jHRjt/0Kpf21RBmL6glPfUcYVbKkrAYxKwmLkAW8C30Ds9g6Z4MCfPS3/f779d90F9z4je2wrvLJ3jue5z/j3wwFkqi1whEVxSXTgzVATmIXrDG1r74z9u7Td/s7VBRb9zvX+Ph08bCO2xoMt+xEZlbeHeZyWSTOvfKsJcZonZi6DLkq7noQ9LHesny+V6nZ8Ch6brEl6OZi1k44knnthU3FNye1RZcd/VnneNF9Vt+6Lesy8dD/HcvvJxiHevY1wfFDhPERnASyiQ5HvemVr++PqgzrqKQ1GAR5cHV8VIntZ60dV4eehmPFoqmMqZk1cFOFZP36Hm049znn1wrDndaOOuQOjAHKesqSiiQhh3umQ//1aMIBVIlr6ydkYGHLiU0yh06RgXeZ9DRagCBbiWSjWHWHi4Z7np0UQ4wFKa1Ocvak0qBvnjoDz1pnbkTgl04SDkpKfrrmvZxssp+gtpEIIkrERcsuo/Su6e9zqv7OT9xhFCofiHUBPhBce4Luo95507maEk1FLdS8dkYRU+o4R/v9eXjrHed+NS4LxFZNJ8XI6TnJLzVk+9cTlxY6+cR0XopfLSzkIhgsqcq74o9LP3Hh2aWufdB4eez4063gqEjsD5JDpSClkUKAr+vVTpNyWlL8WaimnVM8AmpWgq03iqh35CFVS5qcoR67GKaZIP0aDSZwlN+uePwLLhkMIJlHcWvnEqpbu3rX0bXXddyxQvt71fUi7A1ZdpPQ+/zis7/bt9eFjgjgmEvPOi3nMe2iYhHnDd9dpHPnZ9x3r/SoGVAisFVgqsFDg2BVYgtAOFa4dqiY0ACUVNZRXJi6lesg0ILel+rSqR2v1pCJYEVFZYoWSsFLXbsyokPBaUE14Bins6G3P1uj/vpdgbj6dqSrmf6igu4ZFrWUlRgEzyqKvvvi7psAKheID0TNAzhqdLlRzJheaKrnp9CKNipe67qffP1+Zo1ux+Jb0lHKsY5N+jjsvptM0rZf3eJx541K0azfAWvfDV2o0p3jrztXaJjyzq4X0Vp9plXhigeSVsyripHpOu8DwU3uld+ObfADEgHO/FqAN83lnlThiAhPF0Rjdm1iIZVhlYPOS9VJrc/MnDHC+9KyFqmvbhn71gXaoLsahJUJc0mt5Au6yv75ZO5nkPl8oOT1adV4wGtdu2JNQAodrl276r/YxGspi12O8siWQzZefRZuo9VS6qHJIBMjjaz3PvGp1HPf1SOte+lQBPfoWBuI9H1oW2eK8cr9/7m+zYA0IcR3RYgdAOH4711pUCKwVWCqwUOFkKrEBoIWuUONShmpdGXLKqHhRJP1OlQwM2TfUk3aUZWu8RojCpOKRPAIUzzfqAnjq2Hj5cswFC3iPvQrdsChwlBohQgYYyJHRLeU/KrUoxlG6VTYypLwZFUhUTiYe8NcagBI3yN1iy/d4aWYpVPRJ6wDOl/4XqLRRnjQN1rAZKrMmcKcSSEVVrWQKENCIzT83qgCrvUyFFt3ZAQKNClWYoc1UZDhCioH3qU5/a0MG7KbLeTTn1R9gOevjj95VmqvMIr6CEqsaiKgywYSyhfaraoBkvHJ7qNYDP1k859LzysEp76jEBHJpvXOk8eN6H/oASd7uxyYTxKdIUUPHtqk2RK+BMlR5lRYEVlWso9cCQ0Eq5ZukajebGUSFrBIQotJ4xZ6BESGVdC3m1RiVHlWy1FnI2x0s01+0a6DQ/9wNR6ICeIyCUrvdz67Nm9Kg0VWXLnx4I9bKjWpf90c+LF5JMo5tSu/aRfUHGVfciX96J18JsgE4XMMBj0suiKkN4JZTitttu2/DVPlIla+o9NQQPUCMX5vXUU09tGhb6P9mp+1n4Hhmaepdn+/NIha+efqpO2VfOHt3fVYVSolkcPN4FCAHJCasEoskp4E5+RnQgs8Jge+/vwuN0vW2lwEqBlQIrBVYKnAQFViC0gA3pFq0UJQDEssqrIMRGpRHlGZVKpGjoP0ChTDhcDY1jQY7yzNKtXCWFh/Jfx6bEUkwoRhQ0ylkNtfnYxz62UaCAE5fSrRR9oKWG4Zmfi1Ijb0SCKXAFENUO6pUEFDWAzjuBJYq95ymOQIewJyAjc+ONUWaVop1ypr1y1Ids9Y2/MjaFi9JP+aSIWo85bAsvzFgURrxJx2UgCNhAW+AIYKRoU1gps6GTe7IW3o2q3NU1K29JofQzpTn1mtCEzth4oaxsDbfCa3MCNPCWZ0Kel/kAkJRMtKS4mxOwFrpVvuE73gFq3k9J5UUAoln28aYHQhR65XmBR4DB1a8l4WF+F1qY8xwvySUQ6L36c1g7mZITRDmPjFSQ3XsPRutT0QcA7GlqvygTm9DSKdlBm3QXr/MCdJRHzf6q+wjIJF94wmNizvEIAXwAXC+L6D+SEV4wdBi9pwIhcqNcMRrYj9ZjzeSr388A4JJ3xdOjLPMc/WpvHHPJ+dDv0fAIXZfQYcExevRbGIisXwllxqaA2mO++BSKRjizGZOcKYcuUHJM2p3K2DyvDFkMRYwJx64adirrXlrUhf6DPr4PSnlfD9cx9u1lydH1yJ+LlrEVCC2g+Cj3olfA83/KEOvrCAhRWHpFcSqvgyI7BYR4fyiXlBWgxt+sx6zMFPMojVXhpPyz/FN0WY1Zs0ehcX1Hcd6EbUCIRTxrQsqRlXgKCGWeVUm3bv/XeA64AgKWAKGM1dMt7K20qPPZBQjV3JI63pQIATm8MvqPWIv/a2hIOQd2rVM1G+CZwjkFhLyrBwSjd2ZdlHchkvoTqFa4FAhV+ZziJfrK9wLQgTz/58ExP0BvHyAUupLrKOY9uOuBUC875kD++3kZ25/cX4EQxZGniJcEwOGVqUUxrKeXxSkgZHweldF7KhAayY2fjfYzrywwHbnIPunfNZLxKfpZE68tjyDP3hwQ8q4ldFhwjB71FsAV7xkpgH+9XJzFx052TtGIt771rRvDzdRFiUzDS548xiyGn/MWYbFnAWiywsCi6ScZvV6vSke9k5ydzo0YfPZZNwUWLxgoakPdfca6Ss8AQo8//vjGk84oItKjXqG1v50DjKeMdsfKl50riHTIfbN03+7Cz8gRYyzj26HOnrmiNr4dF8GfXWhx1e5dgdACjsUjpAIWKy1vhVwA1mQdgSn/LOV+J9xEA7AREKKoCrOigCj3KeRLGB3FpI4N1KQ798gjJExPGJLDS4hKmrEJMxt5hIQEOeyEdSWEiyIkZKv3DAEe3p+GeFGUpjxCvEN993VWoxoatxQIeaeQHaFqr3nNa4Y07Isr9GOn4zIFklIgBBGd0YtyRGH3/9BJOJ3qVyr88QhRpjP/KS8KxZY3h9KfDwia8RImJ4VX7aMf/egGmDrAdfnOO3lP8B8oBVisV+jXNiDEc+g+OVbkzdVX/AotKEWUBLxxIFO2lniEyOIcL1nSKPxyvND3i1/84uYQJqcA33mAEHr0NLXPKrjv+Z11kR187OdlPYBG7badNQJFvGv4aU1kJvKVBp29LE4BIfseD0fv6T1CmvsBw0I8eYXIhnX0+5l3aZtHqD8zeJjn6McjJMwTMKf8ZX/zlvL08b6RQ2cKIwsvG/rP0WHBMXrUW+r8VXu6qKvvKD96r/3PAILeQirNlVwLBz5v4RtAXrjnjaDA93REe7mwoiFqbt8+vLf/NB69EehY6eMMlDPZr7untTOU3nMsIJSiOM6bqf17yH2zZN/uK0ciDQ5JJ+eG74Tv7BQIPTZ/9qHFVXpmBUILuUWxFIImvt5HjMLgIyaGXq4F4CJXQodrYQoUGEr1/2fvTuB1rar6gS+n0pwq05LMnEJTcoyExL+RSuYQSIlDGU4MmpGmhiZJzhrkLBLqLYOMQMObWg6kUaahJJpT0UAmqAkKlUMj/j/f57hum91+3vd5z3nPOe/l7ufzuZ977znPs5+9f3vt/azfWmuvxVLlHv9HRBANyqOEAp6nfCAnddvIlN/xHKhITrFmuaaAK/pFcafkSzKQz9vIeZFYQqUu5mXg4WHppmQJGVJVm+XFOCiNCJKf53X66acPSpnQEh9v1ojDDz98+LfQAe+10I2Hwq3SMSVQXyh8FDHkiicEHi6WEuPzPJKBBPi/kEJhXCx6lGgKqg1YiBKFwUfepkjBRQQ8b+zOprC22JgpkRRYJBDhy4rL2hIeB2PeL5ZiePhgOn/l9yyoFFtKng2m7L82vd94KIVCl4SnIRbO5cCRDGhPFXnzTHHNDzKFHcFFFoSPmSeygYA6UyQEAzGDITLkfcYmvNKmZt70kcVOPxANc+Gd5haJJUOZnhoWWY0cmTR29yJ6CJh5zbHkWRbKsMvHx1zAmXzOmkv3WwvuIz88gsJxhCGRc3PkvM7d7373QZF2ed+U8TnbRn5LTI3DvM2THfLmfXW/yA+c9YnVnnfDfBgrObMWeR/JEU9pWpZ9KMlFLYsHHHDAsAbM1ROe8IRdsuv95qD1HiGKWdXbOib75pI30rud43HOr1zPzg3pa+JWv8tY6z2DUaSWSTJi/SJo5N46JpfCKskVeXaOjZdPHQ2yyaNtzuxzMJAJsMZBe8aMNAnrNJbtumDJAGK/tC8Zjz2oTGRjvNa4dcVi67yaf0uu4qxYK1EJbwuibC+SbMReol24uOzNjCreaT/lEcpEGEiud5pTiqa1Zx+Gk7aEs/HWmse6n95TJ75hlWccKhV++6oQWSGp2vbNcPFsMMw5Z6kfmXSDxd/PhYEmOYddjYkx63eZCKZOukHW7O+eR0ZgwuDCOOPn1kKdSCYTicDePULQ6uQe3qv/mYxE2/ZO66fEkdeb4YaX3d7juTJRUImXPmoT5rzAjAHWXFkjpiRC9lbfOP3NJD6z5qPVvjOzvjm+U9oz5y7vN791QiKyOaufreQ/ud6mJHVJHDNkuUzq4uxvSYTMSYm1qBD7kznleYeldePnrnoOSxk1Ly35gIckU44R2HPNo33SWrLHmm/v8TveG/JiTst1UyYOIs/IgvfBnGzlmoW539GTGDt9E7VVrtty78qEQVPn37Pmh/yde+65u0Lwk7QkBvpjDbqPzJILGFi3+uT+Wi6sO/oH7Ol1xuKytqzrTJSVRKg1P9u1L+9O7+1EaIHZKitOl8x8VpXqVvOtKtKttudVm55a7Tn7YDMvKzWzDFuQJRFK4mLh2VAyx/48mHyULGz3l9XX87msFj2lZkniaQNx5QdTG1Oe90xZH6DsOwyQGIQjw5jKat9j/R8bv/tt/GMWyZZsTKkqP/a+MRmcNz9EDBYLAAAgAElEQVSL/H7eXGqrxGyjVu26bzWmi8jOWL+yDfNUytG8uWjJ4iwsx94zb4zluptahHZMFkr8Si8h0l96gFvP53iNo5TrRXFYRN42em9JhDKpBkLnzBQiR6mj7CPUPMMIO8MJknDYYYcNBgekBrFnMKCw8BBKTmIfoYgwYDh7xBhFCfEeHriMCECEeGsR4TSy+J12vN/ZJcoKTD3HW0v5/NCHPjQYf8p+Om/m3X5GWXcOlbdUX8vwuyRCEpRoG2HzNyUfUaDoCR0jTwi1fQ+ZYoRhYPANsx8ykpWYiGxg9PE3I4K+Iv72S+GwcEKgGfYYASnJCJn3IlnGzIqdz1Ny/Qz+8HEeUB98e4y1vE+yGAqffV77SEsmuvGOxNGYzK/oCiSGQaOFFyOQvphr5B0m5icJTspeEiFhhgwiDEOUUMaBDPtdpH2Ku/dYb3BTv0w7vrkXXHDBgAEjmN/xuMK31U/zxWDBgMI4qQ/m2Dy4MqkLcsnQ4XeMhsi1Oa9x5KlAyjPpDkMbeW4RocRa24w/PI8MJpR1hiNryT5Rz2GG7OsfLw5MS/lgnBLVoi0yYfxkIRMiMe5JIMVggySQKcZMayXXDQMco062QSZd5Mv4GRkYB7IWENxLvJGtFhFKA9jU+dd3MsIQ499wImulRygx0F8GLXuR/jBQIZP2B1Ei2qjlglEns3sy9PrW5hrXV0Zksuvv1vxsVq28je7Zq/b8ahOhL3+ZuTricY+LuOY1I047LcLPHvvYiHvec9Ww3K36I20y66CPw7IV2VUHYtE6Rqs+nt6/jsAYAnuKrJdJNHjZKDk8t5Rz59goHRRR5IFCRBFhhc0Qmby3DDGhMFJMKInISoZOUex5UbVXEiFtSPaCvGif4saDLwlIGXZVKt08f61+KpNAiUdQKHNjoS+lJwP5Q2D0izJGEaRAU6R4DynKSEcdXsP7V2KCGCFAMNOm80xCOTOTKA84gsIj6P1+LwzYPSzWref1hZJK8edx9M2BUf0e5xrdmx62cnzlHCB9+o20aEd7Lbx4mCnYlMiUi1amw3yPMZlD5EuUB8LLc85DtWj75ZwhFdlX5Jpng5yIpmBwJE+Mc3U/ESRzhrgjBZlYKQlxJnXhaTCvmWAoQ3hrHJEzZAqptjbGQuPqUEFjsXbIEm9Zyr/n6zk0H4h4STJTPhgCPIvI+YMgkXU/Q2ZS3nM9i6rRT1f2KcdQt2GueMTdb46RC/sA4lbj7d4WEULsPv7xj0+efxEtogvItnWhj63QOD9H7sg2r1HKgnF5nhyYw7qf1kspRyJnGGuQZjKPPImkEAnRmp8sdeE9vGt5ZnhTv5iXXhrhvC9D9vHHr+nt558fce1rRxx2WMQznhFx4IERf/ZnES97WcQ3Ioc2tU9zGl9dIvT1r0eIYX/+8yPe8paIs86KcAh0r70i3vzmiJe/POJa19pO7Pq7d0MEWPl8UG3W0oJzJXeryW44kb3LcxEQpsRaKdU9pUHIpNCQq+JVEqE8Xyhk78ADD9xVwJmSxSOeSghlLYmQsNaacFBe8/zEFCIkTBgJoJBkKFlNoijwqdCxGgvna/Uzx7AIEdJHYU6IUJ4LRMBY5BGuVIrr+S8JBUxapAu+rNmZxdMz+p8JX0qi13qeQkZhprDxUiBsPGP1uZP67MZGiRCPAzIqNIqiTeH0szqjYL6Hx4+iKhwUYTP/iBBcWkRoVvtjRIgMIo2IuJBr35+xdsxVko4ylK+cwzqZCQ9Nkr6aCKXMpVwtQoRyrni0sk9nnnnm3LND5Rya3xLHHEedDbT+f0mE6jGUWDA6IAvGjbzyotUJoOCNDCKd9Zogp85wTp1/Xkvky5ozP7OIUBKkkhQjM7mueIdquciz2ok9vaV1lq2UtXJ+yJjvgAsJLWswbup3YMeOiAsvjDjmmIijjuKqi3jFK6SojbjFLSK+8pWIM89cI0qcHNt8rS4ROvfciLPPjvjkJyMe/3hBkRF/8zcRsmB95CMRL32pmKlthq+/viPQEegIdAS2G4FScXI+jaIjGYEwK2eCKCsUREpRiwgJvUGaauU1iZDsjkKxKDzpEaIglx4hln0hQ5RpoUepsNSejFQMhZfpS6uflKJFPUIs2ZQ7fXaGA9lgYRYi5c9UIoQ46DvvDKVRqCUiwXKdRMj4eIWMofZ4tZ4XyuTcB0Jubijq5qx+D29JqaAugwjx8vCQONeUZypqec335BlbIU76mwr/LCI01j4cyBvMnOMiWxRZYZbCj/2ch4CSiwi12snkPzwjvDh1ZrVM6pKlGlJmxoiQ99VJXfST9wQ+ebU8Qi0ixNNTz2FmR2y1xUCA/OuftYl4+Bn5KuV9FhGCo/Vct+G9zvshvM5nyZJLfpHvGu8xIuT8jjmfOv+MS+nJUr5DCKszqHXWuAzfNOdCWUtPZhIh+0Tdz5oIIXnaEJbIqJUhy8bYmp8x8rzp+3USoUc8IuLYYyNe/Wp1XiIe8pCIQw6JOPnkiFvdKuKggza9K1NesJpEiEvtTW+KuOiiiDPOiLj//deY5fWutwbqve+99rN+dQQ6Ah2BjsAejQAFwBkMSiwPr/MoFEThKmL9nR/JszbOD1DwKQ7Ot1DQKZG8QUKT/JyySVFBKFiGER5hJZQe9wkpZtWVJETyF+Er++2332B9FrbDu0Q5dJ6BwiWkSQiNsz7O5rCiIxESoPgdZafsp3somMaDFAiLoig7u0TBkoTBheSw7FOWKUc83MYmFFDIMw+MkDjEzX1CaPRHKFJe2mSFLjHJRDDuoWwiZcYGHyTTmVLnHSijwnkQTOen9CHx8bvyeYTROyjzzqVQglnsW/fps3aM39kHJIJXK5MLwRHGzpk4n8TrljXsarwo/sKvKJis486bmjPengwRdBjfHMKRd46MwFJYoXEiyTxI+rVI+2QkQzQp2EIlKb3CBymyzkmRA0TAe72r7qdwRgmNyKPzU7xJ5CMV3DzTYvxZDkBYGFIPsxaO5Js8SN7jLJq5IxeISCZ1kRAHYYG1floLniPfFH1hkubQ76yfcq55STJ1NBmt5YMXCg7WH8+lxBLmA0GztiR4QTxhwsuaMmKuc90gUIh52YY1mGf6hDbqvzkWSkYGSrytN2GvnrG2MtmLOXfuaOr86xOvHiIpqRWSI3ECWZHUqF6n7ncPbyiDifNDxsFjy1uDKJf91DfyyQCjfWGe9g2ETyie/cN8m5fW/AiVXFYa74U+MkmEjj567XjLCSdEqGvJO3S720Ucd1yEgt7bmGSnHM9qEqHs4Wc/G/HoR0cA8773jXjta9dC47DKq199oXnpN3cEOgIdgY7AnoXAoolsZqFD0aB4Cm+jsLaKUguLc4/kC95N0aPAz+vHvN8vMmvzEoBMbatMrpOhcRQzmb7GCnKXbdfJefTLOGFTnkut75vVv0Vxcj/FUcZIyjVSKDyO4lknCcr3UqYRRHOHpJQJhuq+zWufPPgjHFCIUtaNMmYEnixpg8JO2R3rpz65r4U7UuAcTCZZ0e68hCspI5TksSREi2C9yBzCsJXUZlG5HUuM00oyVeM9S34Xmf+Uh0xclZlS11uUt9VP7+Axy73E/93nmjfPU9f6Uu/TtxNPXIviclaI98dRly9+cY38nHNOxIc+tBYWd7WrLfXV621stYnQekfVn2siYIGLf2YFZYVhVVqkONp2VU7u07n7IUBWpAaVOtWB39aHISubi51mpfVx6ldHoCOwegggQrxtvFfOL+0ul/MzLO/+CP2iQPKq8X4IH9zotaz2l9XORsfTn+8IbDoCzgdd5zor5czoRGgDsz6v4u+iTS+7vfr9XMSsPNzQ3MIsY9yxUy/KrbhbCq644pW0RkwdzG5yX1lJfazLZdy4OTKvzh1QXLbrmiIr+i2kSSiKGOqtTlqxKlht1xz193YEpiDAkyGUS0ibkCFhTVIa7w6X750MW2pCOSfkGyvcSy27RYyAY2NdVvvLamd3mJPex47AqiHQidAGZmRKxd9Fml92e+W7s/K63Pzix9d7UVille1EaL0ITn+uru7derJVkZsXRqz3VhOLun9TZEW8uMOv20GE9HdVsJouFf3OjkBHoCPQEegIdASWhUAnQhORzGrDDvM5dCrOmVeFpckBSrG2Dtr52z2UUPG/Ll4XMZ4s4J4TJlS2pwK4GGIH+sr2WOIcgmxVMxfrzNV/8cUXD4dfHZTM6sZl1WfvrwsOKiaWbaq27N9ZtVzoQKvthKlUbvVZrQV9dpjUodqsYp6VwR0Yzgrn2sjK62LEPQsrBx6NEzbim8Xfw1G/apzSg5XVrL1PfLS6SA6TOrxbVwXPvsPBQWDKryJxskkprKcv5TPe7Z6sBK2uhGxD3j2GTwt7P3Nw2SFdHhrz3qocXVZST7zIjlS40h8jCvrbwpvMOVTqELKDzOKIvZeFMVPEZj/Mj4PWLKFZTV68P+yMze/qmlI5X/peykhZxb2swA3rssq28bdIc1nZ3EFca4kMmO9S5rNSOJkck6lsy+/zIHnOH8s1D6afw1RmrRxrVvxuYQUX80ZmyEaue+t6T6u7NXGL7Ld1BDoCHYGOQEdgt0OgE6GJUyZzkEuGDmTAYUvZXJK4ICTip8VSU/xle6GkU7ykxaRsZsXuLKQmOwqlSijTa1/72iH/fbZHGaQAIzjeJYuQjEZCFCh5PDsOf8oaIvsLBV/Wm0MPPXTICFN6flpESKYT9UXcu3PnziFzjIwm+lu2LUONftZESHpJIU0UdAq4Q7TisCmVssggKrIsOY+E3Mhgg3i4z3ilmUXCZHZCNGRZke6VMivTjowo8JLNRtYkl8wsDpS6/FwmJgoq7HjTkCDZU5x/MmZZityfxd0o9SqRG5/MNggBEuu+8hmZhqQ4lXVJxhrEyIFb2ZUo3VOwR0hkM5Ltx7P6KoOOtLPa9A5nZ8hKCy+ZdnjekgiRgxbe3lMSocxYY95kVvI80iJMLiuXC21Bus2he4RKIitkvDxAjACYH3OHqCCq+i6LE9wQcOST58p8wSXfZ+5kfJLxpiZCcE3ZExpnHWmfDJIP47R+yCWZlvmInLZkSiYmz+onuVJMz3kjfUYkzTNZcA/CrWq5dWSsCBE5KrFCRI3JfEmjKjtPue5lxuohoRM3zX5bR6Aj0BHoCHQEVhyBToQmThDliVJEQeWpoAxJdUiJl3ozC8HxFlHkKdml94SXg2JFMeYJkW+eMsbSrl1eHEpktqdbiJBL+yzrnk1C5rAnZQ3xQTAonhQ6aV4pkhQ+KS7zKivMZ9VpKTalBqWsyoWPcFGKy7ZreHJMlGp9RTIQnbGK1kKfECTEAinyN8KDBGVIFDIjVSrCwIvh55RsfUPMxHMjiFnlWyYfxMl5JcQrn4Ur4kPp1yaygeRIkZmX/iAeCJF2swBh/QwvTYYAIqtlGtwp2MOWHBgTrxNSjCjAHvkhO8LXyJN5yhofJV7GToFHJHiDPvGJT4zi/chHPnIIeUw5RNgR2Ec96lEDuYCBytbGKXUn4py1DMizvoqdl1Y0L+GUZJM3TD+QDn0hy2XNBzIhpar5QbLIK0LVCo3L/uW7ytA4/YCzWiPkkYzpP89nWQW8xMgZKl4xcoOkIK3eX7470xibC/KqJod2cx3ACinNeg7mx7h5f5C5et0v42zBxG2n37YbIWAvsq+RSWR8vVe2wyMtZe5WeSC9V7pwxh5GA9+Sfi2GAKMLg5fkB1KGf7+6h/3aEALCv317GDqlc1/Fq5x3OmCZor7u71YkneqJiBaTkk6EJuLlo5Q1KChSvB0lcSkVUEqia4wIIQStczbuX4QIUfgov0hSSSRaQyqJEI+UPlL8KL4UW2Py8ZbD3u+y7TEiRCH2XgoyJRIW8u+XyqV2SkWXgoAMUMx9KHi2kBKko0WEeCuyyjOPDVKDJAl34pFAlFy8CkiPgofzzi/VZ1LGzrHUP09SCrMSnzHshV3p1wknnDCEZfHaGGONay03Zf/UP0kihHjDbAzvFhFysJnCn54ehAGmCJAriaiQMUQDIUjZ9Xt9e/3rXz+QOAXq1EYpiVCOJbFCshCZJLQtbEs5JLv1fCCmsjohVTxS2iQ3Zf/KZ5ASnjrF5YT7CUFtEaGUL/dpC16lrMKqtYZa6563tl+rhQDl3R6m7giSvdGrLlw5pT1EQlQA7y0ZXPTKxCgMPUg948d62ln0vbnWs1aNzKLSAKvDUl+IkjpIvN2LJNpZT5/qZ5aZTGjW/K5n7su+Mbyo92ION3IedxmYrbeNZWK93j7kc4ilPVvdrvL7tJ52N2tc2hV5oYYZo/msefc9zQQem3XWmv7hWyoaabvO365nfrbrmU6EJiDvAyVjjhA0yillj1dDYSzKmo9fraxpVhjUW9/61uGjwQKPKFDYKaRCeYS58Up4lnKFTGR7FDyLhFVe+yyNPDbey+pdKuM8Ov4vbImHyCLwMS0LaZUKKKXPGLIqut/56PnoOhsxhQjpEzKoHe21rOw1EUJ8ZK4T6iYETtEz1k7hT4qKCdVCGvRD31hDedF4lFjn/Tsz3dlIECHhWre+9a0H/BRb82x6e2AAx1JxrRXvsWfMRZIqc4l4sZLyrEzBHmnQLx4IY0MwhQPyuNnUXc6A2UDHlHyylpXt3Ut5H8MbwRFCVhIrCqGNmXeFXCBtSVR4z+YRIRicffbZg/wi77xYs4iQtr1PGFtW2Yah5/O8HGIBDx8K60GYXFZchxXrnzYotp5zLmkWWeTdgg15RBLJ0iwiRObGPEK8mogXrChDSNXb3va2/7PunbXiyV1vrYgJW06/ZUEErCMKqH0la7Us2MSu2zMBif2NHC9ylV78RZ4TXup7wYhgT1tvO4u8s7yXt5jibj3NSrKC7PG2MyhstWfUnu9b5RuQ9VrWM95Z87veuS/75ls/6xu6nj5v9TPLwnoZ/W4Zmdfb7maOqzbyzerjlERC6x1jPrfdiYg22v+tfL4ToQloW4gs+vvvv/+wEfsQ+L8zPc7VsKQLRaO4ITYIC9dons1QldvZDUo3zwZFzAeHcul8DcVKmJvK0tkeJdEBcW0JeRMm5WwGpZZHh7KJUFDQfbh4QxAJ4VAIAGXOuQ1XWXkdWTr88MMHhVMblHsERfgR74Ex8dJk21lxWTtZgdt5KEQO4fDR1n8ER0gR5Vt4mnFRKoXC+cCzTHBtpxfBh0zoherLlGR90U8H1BEGHhA4IX7aQha9Q8E5Y/MxND5kTx+MAw7OhmSdJM/og3NMrqyiLqSO1+Hggw8eFN7WM85kGYd5pmBRivWHYl/iM4a9A/rOhSFOzsMYNxnwLM+bsDhkQDiYOR7DS8ij+5FwxLnGG/mAsT5qT0gahUZyBu16JwsVueFRQloRTCFf8KR4IaM8MOTYeHPObaS8d+SC7Al/I28s3u7L6uCUNjIhzI/M8yLpM+LlndrQ/1RekB/yQ1YvuOCCoV1EnMybT3POIMBo4P+qnJOPFkasheSQJwBpycrg1po+aYM8wACJI4O8kuTUeSK/h5X2KYPWkL5TrPWH3Jbr3s/IlFBG2PdrNRBgZTXfZBnZLZNlMCJR3O0tlPc6YYvQYusj61jVCUjIO7JtDy6ThtQJdOwF5Mkl3NV+4x77GzkeS7phD6oTo5BDlz2n7n++N5OU8ByVSWDs08JZrTfhtK5MdOLfmVwkk+T4mffzXtsbYdUi+ZlsxndJ+A9SBLt5CVe0nwlbMgmJeaj7wWBlblqJWIylTCaE7MKXF9i//S0E2T4Nr0ycQh7KxDpC0DO0OhPMmN8MP2zNvf6bO2PIpECl1JO9sm/+/+hHP3rY82FZJwzK/tTzUrZZ4uUcsHG56sRLfkbuM0mTbx08MiFQyoLvTZkQiMyMJczRv3I8meDJu+YlQ6rHlsVJpyR9glUmO6JjZZKlMSKUyW7IgSiRep20+lKOiwySaXOvf1mI1bqgO3g+kza1Eg7Va8485byLNhBpo2341VEEiBBjKaOgfuT61J86AVW5Zs2vNUQ/qveBPLtaJyLqHqH536hOhOZjtOuOunoyofUzAjhmHctqyT6GPqY2oLyyGnEKcKu9vMeCrL08dddnVZ8eG+Yi1aNbbeTzfjdWoTqfowDzclCK9VWYBWWbggqfrJ5snDZum0hZPVr7Lmc2kAsWW/eIH0YshUjZEGtcp0xx/UxabCg25YdgrK0W9q1K2WPVsMfatZmSmfxQt/D2nlnYL/rOsi/lGOq+jPU5Pyj5+7Fiqtr2gaj7LnmCzZ5xYcqVcweneetxXnuteazXfXpwe4jcPDS37vcf/OAHh9BGxJVCzLjBy8K7SClGznlX7St1whbexDIbYK0MU4KEjZVJQ7zLfuPKBDoMEElgGBa0K0Mnr5L31/fmvj9GhEQT8Cxk/yWL8W9GoDK5CwKD+JdJYBhQ7ImIO2MEYwPjj72yTpIjwQxjwzwiROFk7KOoeYaHuEy4on1huOWZTHsPz3KdhMSe2krWI4lPnYjFORsGpFKJtU6RNuHqjCC+v4wbv//7v3+lxCmMHQiJebA/MIowupQJZmYRIWsc3ubQnsT4wYN/r3vd60rf8RYR8k3jxSebvv3khwGSLNXzUuoANV4ML/DLxEuIImMm+aMYM+JkkiayT1eYlxDIXEtG05o/SvwYEUKs6+Q+vgvWneiVemzWBFnJpE8iDKwLsoxIlImHhOkzgtbJkcxbK3Tb+8bWOfmq+8JQVya4su7sBdYUeTDP5NV9ZNyYGBNF/rQSDgkRLXFGasgHeUOKtKNd5LtFhEQwmAfrnOFU5Atc6gRUvv3mmPGQbDiKILKk3gcYbhlf60REnQjN/w6tLhH61KcijjsuYp99IvbfP+LmN494+cvXqtE+5SkRS6gKPR+efseyEEBubCo8EixxLhZ452hsHouEOvjY2nyf9rSnDR9AFjEfBe1vNCwmx7sVrutlYXtVaSctfBQsH/9lzeVVBZ8+jnEE8pwj7yXPaFpcKe6ILI8PBYwhwf5B4aDUtWpYpQU6z92VSUMoGeecc85gvKG41Ik0KD8827z2vOy8nvaoVrKd0njGIFSeB9Qv/fA3hVHEgP4jaZkQhuVXu7y73lkmgUG83v/+9w+KuDOYzlfytBp7K0kOZXNKPS/GrAyRRVrqhCvZds4Uj1GdhMS6NpZZyXoofkJ9zaNxUEphX56h9Ts/M1aeBN7hTJxCwYSJbwRchN3623cG7nlOsD7LUc+9eUHwkGjvgCHSCMdyfyrP92aIlPchUNrwnG8URbyeF6SDsuxq4YWk83ZnqHYmq6Fw5znHMknTrIRAtcyMzV99XjnnM/Epk/uQQbKLhLbGxmPvyqRPeRYTASkTDyEmmRyJJ4sxQShbnuusz7Bqc2ydW9utvjj/VsoQT6i1bH5Fw8hAK5EVYgIr75yVcKhccznvvLiMD8LVhfjDzP+RYReyKvon5xM5hoP1Z8/ILLcIu6RQImf8myxn8hTP1vuAccC6lYhoS2sKXnppxEknRVxxRcTxx0ecdlrE+edHcAI89akRvN03upEQowge9MI5sF3fuNUlQueeG3HmmWtAXu96a6ToDneI+Pd/j/jiFyOe9rTtwqy/d50I+IBQTNLlbYOjKJRnmaY0zcVP4bDJ8ACxvAkfXJbirH2bitABqZRtLCzJ/dpcBDIbnA+mzHH96ghMRaBWYOtENXlmQxgkKy5LdZmwpbTY1m2NJQ2huNUJdCiFvC95ps/+QfGel3SjRYRSeSzPHsieKaSmPHfnvvo8AKUKEUA4knBlO5kkpww54u2YQoTKfiJC884ZCo91tpPShhy6ZvWjTtZTziNFuyZCZXIc+3UrcYowMZ4P3gbz7pvD65REt5SxlhwJOxd+zKsxdu6iRYQyDLx8JklrOS/l+1t4pcI/iwiVJKGVEGiezNQJc+YRoXzflLHV2W9rIpQ48ca0kiPNI0ItXJCaWv4Tx1KGkBBGBqSF5+f8888fwtucNUWAkKEy4VC5FrVXrpn8Hb1EyLe55s20T2SYbIbKlWeQyyysQh/rhEhIJwKXYbfIIS9jPafzEhFN3UuXct+OHUJ3Io45JuKooyKe9ayIV7wi4uEPX3NoPPjBER/7WMQLXhDxjXqbS3nvOhtZXSJ0ySURF10UceqpEbe8ZQRidPTRERdcEHHeeWtgduV0ndPeH+sIdAQ6AlcdBDIJh5Cj9Ai1FCQW11bClpYynAlIWklDEB4KMu82pScT6FAgXcJXhMogLM62sdTW95YpdimUmRiFUloqj6WCk55wfXJeJRPCUJRKpYwHQugxC7cznIgZjysLcybJ4WnieUUKtFM+X4eDJj5C8HhhGIqmECEejjoJCa+cMJ9WPySYKRMN1ESoTCZUe+3NSZ04BQkzT/qACMEFeUWIcn5nzT2F09zyIDr/i4zxCPISlQY8fcm+IWTlGEqyIOlSPS8ZBq4fLbwo0mSZgozoCc3N7J91ltYWKTZnvAmzZKZFhEqsE6NZiWvGxkYGEQvypU3nlHnU0iOUREj4WSs50nqIEM9SC2frsB4XjyKizrvDmMpQYk3w7FgjZcIhHmC/Q0Z4rVpEiDfTekxPYCsNfV3ewZlCMunvOiESb601gxCJeuHdcT66ntM8xzyWiGhLd/skQo94RMSxx0YII3760yN+6qcivvrViBe+cC2y65GPjFiBLKyrS4Ry1k4/PeJd74q4znUi1Di5+OKIz3xmzVPUr45AR6Aj0BHYoxFg+WUdzVAkqYtZYyk8FFZeFFZo4VASXziz4PxZmbClDB1x5oxylglIhLJQUjJpCMsxZQgRUNeEssSyjOg4s0AR9n7hLxRXsfyUUWHBea+zA2VhXt4plmmJOoSECaHSjv5TELP/CgRTIvXB+RdKMc+GcDVnZrxfEhhKEdKDIOojpd2ZSmcfMkkOa7fze/qN2Ehqw+rsPA2PBXIkJC3PtTrALpmPsVAAHU7Xz1kJV1j5M5GPsekvgmjO6n6UyXrqRL1DS+wAACAASURBVCz6xbOTyYScM0VOnHnSF2F2FHEKZiZOoajCzRkMCXZ46iTSQIqEhOX8wiVJTT33vANCpXgK4IpMUdZlNy0vId76BjsRD/7tzIs5dVYrEwY5FE+ZreelPCPUwguJRVolXhL+56wNOSED3oWkmW9nU8hcKQueJRctmRlLmEORLxM3ISOuWYlrxsZmnWTSJ2eE9d0cSOiRSZ+QDt4S857JkSQHMs/OnJl/cuxMTxILoZAiQ1rrHPZ+V+NcJrhiNDGuktyQdfJJpownx4xkk08Ey36QCYcSZ8maYGYP0mdn9IT2WUPWf4Y+psyQKV5GpBCmZFYRcSSoTIjEi6ptyZvIsPXmGZ6mek7Jh/6ViYisD0QOrotG3mzoo5JEiPPiiU+MOOEE7rOIe9874n3vi1DCQ1TXL//yWqTXNl+rS4R27lyLK7zssohDDlk7G3TGGRFf//oasLe//TZD11/fEegIdAQ6ArsTArMStpShtXUCkrGkIWOekxYm8+6dmoxE21MTwoy9c16SHF4olnwKaknY1jvXY4l85vWjfN+U5ERjiVPq98xKMNP6XSvxzaJ9K++fJwuzku+0Ei9NmZepMqOtKViPvbM1tqlJn1rJkTZSpmBKgqt6rFnPqzzDt5GEQy2ceC6F41rz9p2yaHIrIdLY+mnNacpvKxHRFDnZ8D1f+9raOSAZK50VOvnkNb3dkZYnPGGNBP3kT0a85z0Rz3texA1vuOFXbrSB1SVCGx3Zij+faSgxeFadTN264t2e2T0fT9Y3lzTXYqr3pMtmyYrL8rhZVbAXqWC9J2Hfx7ocBHxEHa5nZZUZy0eZt2JetfTlvH1zW1lmwpbN7en2tk5JY7XnNcuD29vbo/72jkBHoCOweQh0IrRJ2FJYhVNQin1QhBG4uFu50bncWdq4pped3tCHrIw7Hhtiy/KxXji464VTcO1y7XPVCyVYz7Weyt7rec9mPCP0RIYX4SpTqmAvOtZFKlhvxvj29Danzle5BsWqS7XqvIjDsKt8GZ/9yTkKoSlZ4HZetfRVHlPZN2Eowr3sw84oCCVSsX4ZXo/dBYPez45AR6Aj0BH4XwQ6EdokaWBJdQiPQuyALlLkQhakdnSQTqxpeUB2GV1xqFJsr5Scs1ImUnL0waG/ZSgB4sbFr9bZjBYdE0IlFlfscJ3adNG2tuP+PEzaOohb92e9Y12kgvV2YHBVfefU+arXoL3A+Qrx6GP1xlYJs/Jwt36VB79XqZ+9Lx2BjkBHoCPQEdgoAp0IbRTBic+XWYDykUxF6vCucBTWYocwM15UIT8HZWUXckCwpUSx2Mp5v9deew33UMKyMJ5UsQ7/OVQoZaQDezIIZSVshyf1S/iDeNKsPO0Q41gq6qxmXFbZbrVXx/V6TkVyHpNMn53V4OHhUKNCYizSPCoOGjrYDJM6Vrcej2e063IAuqzkrQaIjDWZ0jIxdi9CoS0/c4gZMdVPRNVh4+yne/UVzmUVaD/P6tV+DzdzlzUqWlXFc+55dvSrHisceA+z6nuraGdNhFp9Q8jgbW4dijZfxpekt6yU7ZCnnzsAql8OazrMLH45K2tnSF4pR/X43UOmHeqE9zz51UcH2eHvXngh71kZ+2Y3u9lwuJl3xTrwf3PrYtE31+bNOFn3zaU5KKuopyyX8ifMKwto1u8yn+pSJU76pw2YtOYLRuQi5cp71KbINWhd6r8+yvIFz5SZUsZyLdTvrT1IMNZnbbTmKUPb3GO9Z6HiVmV3P0PSyv6T3xYRckjZetC+e8oK9ykjE7fCfltHoCPQEegIdARWBoFOhLZoKsaIkAwgMpxQ7HhnZDqRelWqS8of74iMK5TLOtRM7D4PjIwq0j86a0S5TCVM2IeMNTxSsurIoCPTCLLFY5REiLKEjKlW7myLLCcyE6ktUV6UJtl2FImjTMqQItuJ80CyoJTEqiRC+pQZgihQ3iWrEiXWzymYlE3ZYtTskc2lRYQo58Zbj0efZcyh0PG4yS4k1ajDvs5gZSaXhz70obsyDMFVdh0hQLLvIGGyAcmeJGsMwqMPskdRZnn0MmUupd17WPkpiO6n6MIM3u5zVgg2sg1JiVoX4GsRIfMpPas2ZYkRUmW8dfrNkgj5Xd03WWMUkzPfMtGo1K0gH7JADmWzoqxL1eldCKe+qkqt8KRsTCpXG6NzXuaohTtcZM9C5syxOeWNJDdS7M6SX+NHwKQqRdaNQ/YqxM2zsmqRaT+XKtShbYq49SLbDqJuboRhSiOqrgXZ8m+yWMuy8bvUKdFH6wDhLd9lvSCD5h1J4M396Ec/OhgRpN1ldCiJK8IqHas1IbuXDD8qvpdESJ/gqT6GENisZl7LGGJGTuv3kqeSDMFNJqDWPMEMJjJXGYu+mV/rDekSEqbP1orxkF/Zxsr+yzA0RoT0QxYsc2GuFEQ2NnKknle/OgIdgY5AR6AjsLsh0InQFs3YGBFqFaRDhChcyA+lEmlBXig55eX8EeWJUkdJZAnPdKKULso9ZY9yiZi4l6In1KXMY09ppshRcLKaOZJAuUkLPPLBW0GpElZHcZMSlKKGdFDas24HazSl2kXJ1TfeJueGeGikt6W8Zw0Eln5kD/mYFfZFCRwbT1lAkNJH0aRAI1ZlQT8hfFlN+33ve98wFv1HEuq6FEgRZR6xQGaQNTUkKJTupYTrD/wdxIYVrwacWwXn6lDFcqx1PQg4kQGFYhG48iqf4+WR/rPum/vNc1mh3fwoLIiomRfyNFZ4UlhiyixluoU7koVsIZNlTQgezCnym+PI81SItrmSGtS5OmdVyJx+UtBzLBRw6VeFnmY63qyRgYS0ZFk9EDJp7nlSXPpev4t8e09ZOT3XaGKadS/KSvbW6Hnnnfd/6quY85JYvOMd79i1Tnh/UsYYQBCK1ntnyU05T4gQkoOwIJg8ZjyLyE6uTTKaBQ2taeF+PFVj/S/HrG/6y3AB4507dw6EiyFhd7nSY0aGdqckNen1ZeTxfVgkk9ZGnt2KeU1vszVqPdapqVt9yCQevhnkcjMuhg/f02UmvknPNKOXdaNt13ow8Jy5ZdzgxWbkGZOLsfduBm7rbTP76Fvje2hvuape5Jex0/eNrqB+1tSw6T0Jp62a/06EtgjpRYiQehN1Ne5WNy0IefF5cCjgFHSKe1nky4ZbVipWVbsmQrwQrcrTCIWwHhdLtYxwiEMmd6DgIU8SPrDup7LlfiFDrgyjQSCQJZZ6ynhJhMqq2PPOv4yNp8SXsoNYUQJZrlPxo/B53v95iyiuZWVybfigUPYoqcbJqu5engMfHV4Q57r8rlUlfFbBuVkKLW+CeUlSkO0IMaMgjxEhHwyEoO5brbSXhEctDHNOmeV1QWh4hGrsS0xbuCOZahfwggi5hEfWUZkiv/X78v9JeHLM9X3CIJ3BQuhcpbwbZ0uWfXiQdp4QXg1Y63f9rlnzV2NaV7JXFb4uNFkTIRiNyZg1sSiBLokQgobYvOxlLxvk1b5gXseIEAMJg4e9w1ha/a/HTEkx54ibVNTCQMfCaLdoa13oNfYG9WZyDc86R0k5tf8xGiDcDCJ3vOMdB2/cVl/6rWYJD3fuT9mHeX2b9exWj6P1PjgzUjCQ+YZNORvK2Gbt8mZPSUqznnEydJBvyTSW9Q7fbAY449yxY8euc7zrwSCJELkQDVHLRTnmsfeuB5fNeia93Vmc2Pd6I9dZZ501eOdFAGzmHrVo0imySz8h74jrwx/+8KEWlzpb5Z5Tjz0T9dDFEPRl4bQRjK8qz3YitEUzuQgRYvFj8aao5QacH+SyuywKPEaUcx4QFk7/T8UQCaFYWzCKkdnUU9GqPUKsyQgTi9xYZiweKAouJcImxbtCyRL2xTtSkoqyn2XFaMpXHr5uVcWeRYRY6MbGU+LLyqKfMORtKonQrD7zcPFupIeI0kxphQnCKTxMqFvia8y8FogIyx5l2wcnQ7WMs/QGzCJC5oc1nxfPJomE5hh48caIEFIg1W3dt1lEyJzxGjh/w3uDxLhK7FlZM8EH/GBZyxE5Fc7JY8UbKbzTJp3V0efJbz3X6RFiHYOFtnxkYEH5TE8Ma76wPaRC2FpJhHz4allGbii/SPEFF1wwrANkAWb1u8yfcL8WIakxLSvZl2RDAcGyT6UM+HdLxmArJG9RIlTPEy+NuUJ2jc86L71QvDnkypqlKNhXYDnW/3rMwlPJhXWkz8Jid7dr1posx0K2GXR4RF3CX4WKblfmv9pjXfZ1Xt9mPbsK8zfPANbqozVm/1oWSanfURtFloUTgwPPtDVYfhPWg4E+TZ3bsfcua1zLaEcfy+/1RtoUVeGbIrJlqrdl0ffZQ31/GXenJp2SudIeyqhMb3AOVQg4slbvOdkfuo8jAwzPDAXLxGnRMV8V7+9EaJNnlaLh7IyFgmBQ0igvlPWs0m1DtIgowBIcOPPjGYoWDwqrAeu7cKHysgGy1DsTQCmnPNq8nX9RA0RoHQWQkqpdKXwRGIuJskqxdN7Hh8TvvJNyyyrBal7XkNB/3hH3CdmidFGGhNiwELNSsJpS3MsqxqzUKhsLkbMhCWMyLvexSFPEtSPMi7XEu/U5w/j822Vs7muNByHhlaLkOdehT8KpJKEwPn8ovc7HCBuyASX+8NYf4+PR8B7nlZAfHyxEznspmJRcihSr+IMe9KBhQzOXzkzx3vjjXvNlzCzzLHUsPiyLwpXyqsfqnfDTFwRAf8xVmTDBz4wB2XL2x9zrf9k3GyaSw2JqnoSpUb4RZ/1ABoRDpsWNMqG/3mO8MHNGSBVwCpbx8ObVuMPUeR3zZr7JqfAM7ZKNWfJLoea5EUZIBs0b7HwkzI9q4pQE4Y3+jQghzs66kXWEGPFiVTWP/sAD+c+K2ynLsOH98jxckQGyL6Skfpd3WofCON3jbJFwOZ4z7zanKZv+zurniIdK9sYhSQHMrUHGCeQMcWAFRnid4atlTHij+Wq919nAUgbsKa15IivWljk3d/YUSoX1kPJK5nhnYW49WPcqoWf/WSmRf+Te/Gkjq78jiEIgyT8iycOWoT2bvI1Oaj4TgJB9BhCYZTIZ/c5ENEmEzJ05RH6FS5IN2DozaZ2mIQBBJd88BOSLnGYok5Bfxifv8zOha/YDyhcrfWloaPUv97X0oFtDvLsuHu3cB7zfmmJsQgAoT0KHvFdYrjkr+8ZA4h5jpmQl0a2frRVEcsnrlMk//N5ZTn2HUSZd0T/eQd4yclQndVkUnyQBZVKOMsGHOTIvpbJpLHDm0S4TDWVCH7LeShBTyod7zJM5zIRE+bz5tr9lFEUphBli6ZxdmfzH3knWzBtZKN+fz1Ni7fM8/RT1fL4mQpnIhcfWPJsLuI7Nrf2F7Oh/K4HJ2Hv1K8MnyVLu54iEtsyDdUI2/LtMYORnZSIbfRSmTR7103ckvTFkh+HK9yH3jZQ37XvOPmjPQgjSEJYGtta85vthBG+4u99ayGRIDJn6Za2aL9EX9APza63qizHoF3kmD36W4Wpj65YMMAr7lmbSKePQbrkvlGvMM74H9mnPeJ951l+yXO451luuKyHN9uY8O01/s9+3cDKfLawnbaJ76E2dCK3wxI9VE643ZB/v0vVrM7CAchG1KhVro65kPrXy9Lwq2y1IF6kYnZWRbRKtqzWe9AhR1nwEcuxpObFh+NhNcZGPVWtOnGvc5lUJnyVirbEuUm1d2+V8zKtO716k6G53u9uw8ef/YZYheNkGHGbJEUKB6B1xxBHDRg5ryjPihwxMkd95spIfNKQLQfFhpSDOs/C15rA1T4tWDK/na6ySfb0G63FOXWuzZGfePNUEWt8p2vpGqUwFCCm11uBD0ZyHbZ634vFblUuYK6MKgojsM6ZQjFhsETkKLYMMUpseO0SIYpYhJkgwJYzBQkhhqZRQ7BBjJFNYppBZRgJGJyGIlCb/RnIlxnjYwx42KK28cZQlz9f9S0NEJrhBXKwfnmj/to6MgYKLIGRGUEYBRipGKYTVOkujR9k3Y2AM4vHzfn2rny3DjyhvFHRGBeFWxqQ979C+MVl7SD7DAHLNQ86gwBiTxi/jXhQfcmmNGycFkGzpB8IOT+SV8acmQuYgPQhInz7Zx3gq7dcMgeRB6F2NP4VVFABjiDk074xQ/u1vkRbaY1gqvU72Z7LgfqSHckruKNcMO4gCIyTjBwMk/EsDmH3SvJA7l3lmVBANkNESfs7QmQltGHMYdhLXem5TNhh8GFN46etv3dh79dfeCkcKNNx528klww8jJ08oMs3Yml4s8+y9jLvI6AMf+MDB4JteOsZJpBO+FH/KvPXjfn/8znsp9MIFM+IE5vZ5RiS4CB2DZ3qgc155vK1lbSE/Bx100JAox9x7j3kn97791oo54HGHq3lizCFbvl9IE1mBv28X47Q1YM8YW7c1ESILvof1vmB8Of81EbL3wrS158wjQmpR1jhZry2sHbfo1zgCq0uEHLYXkrDPPhH77x9hIk86KeKKKyJ+9Vf7nHYEroRAK/TQDd2FfGVBoVj5uFEIWcZclDVWX4rOIhcFyabvQ095ZkHMrHvLrEi/3pCRRcbS752PAMWHnFAqhBnWWSXnt7B5d2S4CeUoM9hRnHm7KNNIO8UBGUAEM3SRhTgVaVblMny43FPKMCkeAsoaZdiZIQqcd8mgR6FrJabgmUKssn8U+pKo8q5QzhgpWKe1TelF1FiMKXfl+Tf9aYUYU5aNR9+RHN5f3gRe1Dw7Vz5bnsexfjPxivBgHv4884ageD9yYN2zgvPKGjuFvywKDtNF8SmTrfAAU+j1k6LsfZRiCn55laFxiBKFWNIPVn73IpNICqW2xh95pKDzEvNEZEIi0RqUac+Yn1Ie8t3eRUF3D2UVRrkP6kMr/LwkcGWIGoOEd5grZCfnlDKeiUzIDZKJgM6aW0TAhQQwtCCpZN2lvcz6qt/le0VkkL9MOEQxR1L0S1SE8fFaUehbGUwZHXwDENE6/J786vfRRx899Ms8WwNkR98SNzJun9dvmUERbd+nXIMIIU9lPa+l3NTnJcuQQaRHiLV1WiaRyXHbP8qkODz7yO28dVu+A75jcs+LXMqP9QVX19ieU8p6/Q0kQ+U53MRpDOvNCh9t7uiXXvq/uvrxx0ecdlrE+efLnBXx1KdGvOIVEf/1XxFf/nKEc77fMMpt3tdhfsurS4TOPTfizDNVII34Rpan2LEj4sILnY6eP7J+xx6DgE2McuaywTp06PJht+FQ9Fn4/G7W4eg9ATAWKZgIr6Nw+L+QPB+RrF81FQcfuTyIynrsYy2Ma5kkiPVP+BZrnY8x6x2FtV9bj0CG1rDQmud5nqOt7CE5Zt0XFkmZRSrISibDKBUJ/doIEaqT2ZTGljIBS5mhz/oo+8eDUlrsyTmLN8s6KzaiIdQTGWDdR+7GMjyWZy31rXXGYlZ2yJwn78rEK0KkkKJW8o8xo1O2UytpU/CpFdokhubRmcDMgjhGhISCuocCTbkWystajuBQ/Gv8Uz7y3GG2W+JUK6nlPWVClnwmM04uQoR4gZLoZBIXfRLOxROBxPJ6ICt14p+yP+kZ5FkQFZGGKYTPhbCZzzybVL7X2uGZSINWbQCAFQKc5zZrBT1JQ21IgItvxFi/W3JUGy7zHkSc96ae16lEKMs7ILBItjXFw6V/8K5LBuSY5q3bUl6s95KcjBlhs37kRolQuc4TpzGst3IvHt6Vuvoxx0QcdVTEs561RoDue981YvSa16z97IlPXHNybPO1ukTokksiFMk89dQI2UOA2YnQNotLf31HoCPQEVg9BJAMln2x/ayirNfC4lhiWVzF1LPWUlZ5tZIIZap9IT0UOc8xpLCgjnmEnKcT2iTMTMhOmbyDBb3lEaIUlf3jqaizozk7wGLNc8Uazrvg35Qriu0UIpSJdijDvCgZgilLZPZLSGV6Hso+CKnJxCuwy/vr5B8UOL/LJDFInLMRaUhhRV8Un1qhTWLoPUKU6vOxSWYzDItXSlgSrGDLAwCzVBZr/HkohEvKOkc+XN7pfRRlXiHhYKU8pNQLDUVaeQB5KDKpTp3wZCyJQekREhKIwAkFFN6V8yIjYyYyEZrmIte8RmNzi/hnmJ7zifU19l4ePGGi5lOYHGKAAJhDuJJv529hRr5qIjTLIyTcUsiocSFU1gtyhmh7J3KD8GWBZueK4CGsjZcs1yDji7mt53UKEYKfjLciHnjJGO+cLWUgHfMIiZpAUHlUZ63bco55uMbkvqyzhgiRGeOuvY5jRoaWR6hFhMiH8Lga6/LM9pbs3qmrP+IREcceG/HqV0c8/ekR97lPxJvfHPGYx0T89m+vRX11IjRhSk4/PeLssyNe9aqIN76xe4QmQNZv6Qh0BDoCexICFBJKjbNvFBzKj3AbZ14QF0qgQ+CSeSA9kmA4e8MbKuyG0sxbTBF2DsbvtEcpplRKSiKkx5kPygrrr99ROiSfcGaD4sYDxaPjHZRASrb2KSKUqrJ/dZgRhVT2T31mgafoIEbC7/yOAicUjTeJIun3lDtkxs/0zfkWipa+KtTNK07JpvS3nvW+rKvlOZZ31nKETvIPip2/4esdsEQkhS9R4iQzMQ44lKF+vPRT8UH4YI9IwMuhcH0qM3zW512EaZpjfRMSxkODIAj5osTyjAkD1obxUJh5ikr803Ml6Y0zckIekRHheJR1RMjzyI6zWxkKmkmDnI2SQKVMqkMBRRb0wTkbv6tTgvNewY/Sqv+SXuijZDbG7w9igLwaG++98SJlsG/Nrb4gCZInwZ2MGk85J633IigIF9lyIUCSBZgTZIzXhJcVSUeUyABDgfAyXiTngFJOrRHPkQnkRz+yVICELYwQwuMQZuM1RniZM7KLcMAWASELsOWl4s2xDoS1lvNqzSHCiJvfm0fyqxSAvxFj65mcMJSYe7/zDvJqnemfsQtpFVXiPJF9AxnTJrmbtW6tKWfI1IRCVD1by31ZZ03YpnHoD7kg5/ohrFCfEc7cc8gQXFwMGjxy+qs92JmLGicY61ON9ZTaXEv9XiQROvroNa/PCSesRXJxaKj79eEPr5Gjl7wk4oY3XOqr19PY6nqEdu5ciyu87LKIQw6J2G+/iBNPlKom4pRTIm5wg/WMtz/TEegIdAQ6AldBBCgL/iAy5TUv+UiZMINVl1JMWfPzWQkkFk20Mda/sq9lTZJ5iU9mTeF6EtqkwqWfFMB5yTPmJQRZFJ96PEgIxZEXoXV5P09UZvrLe5AYz1Eyy4QvLfzH5jixL+Wh7sN6Mc7yFIhEmYymbh/+LiS6THCyWe9dRgKXWTJpXspx5L3z1ue8eZ26lfH+8sAtUoy4XBP1vpLvrdfpRuR+1p4zL4lUicMY1lOx2tB95DZ1def6Tz5ZxWD1OSKe/WwHtyPOOCPiSU+K2GuvDb1qWQ+vLhFa1gj3sHbKatjizadUnV4Eos2otr3I+3eXe2UkYnVmVRS3PbXGwNj4Vgn39VZB34y5WyVcxsbnQ89S64Pp4P5mX+aH9VfYiT3AGZJF5C9T6bKos24vqjhs9vh6+1dtBMivRAHOcwi7yjpnV+1R99F1BDoC24VAJ0LbhXzEUDOFm5QLvQ6T0C1x2sI8uGunpH32DFe7cAdZhoRNeFZtA+70TJm7kSFn+xIPjFnq5rW/aCXmee2t5/f6wKUuXGbZaYBlKxJOICSGux1OlNGNXPNwHyuCu5F3jj2bVdC57rnxW/H7m/HeVpulvAs12cg1q6r3RtpFhIR4sCjmgeSp7a2nT2oCCWURciFEgmWZPCI0QqqEgdV1X/Qnf+ffzmUIZ1nWvjF1vP2+joDsYGQ3s2l1RDoCHYGOwGYi0InQZqI7p20KCqurVJUtxUR8t5hTcaJTM3plmleZkyiGZcrVZRChbF+MbRn7OhVG5E7MM4K2jP5MfW/rPjHjlNNlF4UU/+tw5jKVyFm4Z9Vph0nXMyfrwdDhzTxQmmm419PORp+p5X0j7ZFJ4RMI8rIzomVq2kWJ0KJ9QvDF3Tv7Yv3bP5wvcb4BQXeOAimq50z2pPJ3y943NjIv/dmOQEegI9AR6AhsFgKdCC2AbF2FmtIxVlU5K3CLYZYJxcVq77CjNMCss/5NGXfIVkyntniGWLkdWtS+ECupNB1OzArHshshT5Q1bTu4m9Wpx4gQ5ceFUJVV1OsK1Fm5umzTc3W1bQcDKd2tCuJin1tjNgbFBR1gdNBPyIP+OJQsHGfvvfceQsnKq650XhPC7FdWjJYWFC5lZWWF7hySlDnK7/1bXQX/z2rs3llXYx5rO/vXGjurupStDl8ao4OwJcnNNo3L4VDykX2jrCr8lxXjjWMM9xKjrDrNgurAqoOU+uHQa1YKHwuNqvujr8i5GHuZbrThQGqGp5Bh8wVvnkxjLJVq8zirunq5hrTpPfpQyiSCTC71w/28oc4B6IfDorPkPXHR5pRxOA9irbnfIV2yi0jkWsm5M27/dj+ylOvIczXOWe0817KDqgiNth3E9nyOWZtlxfOUX++HZfbJwd1cG/AtK9qXsiCkyIFl9XOkR/cecm5tkS1kx8FvntCMeSfHQvfK3+3cuXM4gO7wPZJUVrdPGUjsWkacBbbVfmtHoCPQEegIdAS2DYFOhCZCL4MKT4YMIbJ7SJ1KEZC1g1Kh5kNWdZbLXd0TGU6kMJW7H6GRXUWROkRHyArPgaJ5rK9i+v2eEkwBlVXFvZQ+ngX/5k1xj/drl6JHcXIOgMVZMT7eDQpx7RGiULFGy87j35Qj/dV/KWYp3RQ1ClvdJgWMQnTve9976JvQO5lY1EvQf31kffYzpE6Fae+oxywMUE0YNTL0l4Kb7VCmZDsprfFZ6RxWQsz0E/4lEZFmE8ESniXDDcWcN4ZCKOOO8WU2FhmdzBOiIGxQ1hYhhML8pI4tnzFeimDZtn6kFyurp9djl2JU6tUPfOADwxjV1MkzFkKk9E82H8rwGWecCaGNzAAAIABJREFUMYRG+lsokhA6ZEh2Hn+Q3RbutdcniZDUqTwBGfbHQ2RMMlhJ11kXwGz1xxjV3SDrcHH5t9pDlGqyLE0rgmKOyVxJhLL+h7UBYweejYPsIcD1GkJS9dt5AJmdyLfMXurUIO9IJVm3LmDv71nynrLBm+r5sXGQO3NlXTNGkLtMU2v98J4g+zIKIWxSL2sPuTBmXlprDB4lzuYxq93nWpYFiyxZX9omj86NmceseJ7yW8pYEiFjQlKQLzIFD3KlrcyklONOImQP2nfffQfMpWm1xyCRCBUihBhZB9Z9EqHyd9aQvkjfbPz6SSbNV42dPmXl9Inbab+tI9AR6Ah0BDoCK4FAJ0ITpoHCSNmRxtQfyhnrtJ8lMaIMlgSEMsySSgGkOFDyKF4IiJSVqXRRpCjwlBw/lyKTouPK8BQKCYUe2ZC6UmE0JILSg/hQZvyOYprF9VqhcZRzirj8/azDPFKU7wwDohBRZOs2KdbGrFgdpd44hcbxaFAQEQwpM6Vf1U/t+9MaMwUzi9EZM+u7dvJ8Byt19ocyC0PYwigrnZfeDUqdcWQKXARDyBbCQxFFIvWV1d892lGkrvScOcBubupnKI5l27wW6ZHK6umtsSN6ZcG9FDHnNqQ4hRmSiJzwkAkzq+VAu+ldqnFHCMmAi2Iq1S78sngkuVH7IdPsmi8eMOlGy+fIDyJZ9wchzf5T6rNInPmVSlS75qYVGjfmkUwZrtcQspSVxLPmSym7UspmnYmWbNbyXi7nMryrHgcC5GyYuhLO4ZELJCYLC6aHiDySDRgweMDKHBq751o4Iw/1WkYWyCYyysMrJTM5r+W3lDFjKUPqyBWZIQ+ZPtUcMmhknYg6hNKcpWzxPJYF/0qs6iKYsJP611gRMuMhX4wTLeyWWUR3wpY8ekt6aXm4kD379CpcmYCCHNpvGAr6tXUI+IZLHMQDzaA3NdR863r4f99UJ6XxPfUN9H1m5Fi1a1lrb6uTy6wajr0/W49AJ0ITMM9iVqlo5iPlOYmWEkdpSCLk95TVbEv4ClLRUoDT4p+KnDZYp+v3+9i7x6bIio9c+XfLI4QQCC9C3HhshK5RBDNPfY6p1aaPdyrGlLckQkJ/KIYUM/UXSmWK56c1Zt6wkiRomyLHcs/qXBaCqyudCx2sz91Q7oRo+cPzQTFOxbr0VJQKIaWtVNh5UVoKYt22om5J0ox1bOwlkSjPQY2duyj7loTYXI/hbo5lIHO5X6gS703KB+U5vQnpRaDgI6mZktXP1YBQA6XGdIxAmNMkCrBZhAiNyXApM601VMrKFHmfQoTKcZRngepzPAon8shZM56BnfoYQij9bb21cCZLPMbletU2IuM8FyzS2DFLxmoihKwh09YbQ0hLnpZJhBJ7bSYRIi9lFfoJ2+eW3kIZs0+of4Nk1kVLy87MShyx3k6rfE9WrClkNRPDwIzR47zzzgsFSRfJ4jfWlymJL/b0sMXEH1YMhQgo7+9WXOX82Lu8n+GJh3zKVcsyY5ZvL2+y9bhq1yJrb1bfRRvYO+kXWzVX24nlZuxD2zme3fHdnQhNmDXWb0SEAip8xIInvCy8lGGKDctjTUBaROjTn/70cJ+QGwrVFCKU1nQFwYSl+ajyKFDQeFRY2VNRmUWEKOWKtOmzcWS4TUJASaNQ120iUPpA8eKBSK+VgmcUDlZ9oTis4xkuxXKdRKgcM+UyFSyWHxZ/SqPiZ7JdlUq5cDU/Y5UWRlh7WTwvrCwrRusjhZMiqo/6lNnUvDexrokQ8sVrVD5jboUilm2rJJ6W76ye3hq7cLCWR8gYKNann3764KHJiuw8dS05GMO9ztZXE3VzzIOnerb58jHhdSMjpeI/1h/hji2PECUYaeOhoWAgA/pdWifHPELmBUGt15Dwzsw+p3ChORByWSf6gEVLNmt5n0KEyJzxwUeoaCpLiE2p5KcnmPfPvFFieNQQdud+xnAW2tciQtrm0RUapw3nbmr5LWWsJkKswdYshZr8WGP2Ae2lhTvxF1prfW7EI9QiQknya+yWnVxiwrY8ektdhb11Y50cYiPvK58lM+TF3L7lLW+5UmKYsgr9RonQrP5v1tiWhdFWtVMn5rEHubZCua7nwP4lwoBHeBFvVCnL6f22P64iEYLtlLU3Zf63cq6m9Gez7ulrdbOQXazdToQm4iUchMLGm8Iaq76GDx7FjXLC8uggNFLiDIWFjOhQ4lkIP/zhDw81ERyiF0YmPIJCgxBR/n0YWeyFL1EYXX5HqaaAufzeuRebKu+EmH0WP2d4KLU2SEo9D4uzDMgb6yMi4nyDM0v+LdRH2/paXpQo76jbRCwov97LPS9kxodeiJQxegfFC0bCy/SBUlmPmQKPkOiXCuXG6kySatOUPP1BLPJDQYnjOUNSKGXOwuifd7gn++sDIYQtq61TQCjoMHJ2gfUdjpQ3VmJzKEWr+XL+wc+cpSifcQ98y7bNdYYgwU3683rsvFDahTNSaB7y/AQlye+kJVb1nfIIN2dO9JlXz7jg7bA7edG3Fu5lyE9mCiOPxgof55/0FRkVUua9WUE+57zVH9W5EUr9J7vIvDlAnCn4SLKQI9jDlLIt1S1C4TJn7uHVdN6Hp47Mkz+ktFxD97nPfYbzPto3BiSTfFgL+ktxhBUcER6hjbPkHSEgny4EgVVx1jjcp10yQO7MAW+L0BlzoD9kwMdKH6wxRMC/9QN+xlXirPo3YguDXMssnGTL+K07JNUaYkBxlnCWjDEGZJ+sW33kRbPfWG/eV3p1E39yB39Ei9yTU55P5NV4rTnzmWstjSB+Z4/huWDFtj6tLW2RSWvRPNTYleti4pa69NvKRB7WjXmCUyZc4YHnubYeyYU5gh95tjYoqkJ3nXOsa9cwjFiH8DL3PIEuoZNk17u172+eXKG45N78+RY4d4k422esLwkveIwQam1m0hL7ab7fO4RyeZ/3kKN8p76W/S/Pe9Vj8zvtCA3TDgzKJCD2B+PLhDvlxNTJT6wr9zEO8rwh5ImV/nmHNZiV7MuEJX7nu0Fe9QdWxq5/3u//jHVJElsJT7TrHvt3iV89x8bAe1riL2LAZR/PvgiTLpPSGIMQWJ6jOomNEGReCni5Escp8mWcZAsRImspq/D1PmOu2zFHY0TItzSjArTHyOL/nklZyHksk/6QdXu1/mTyJfMH1yxE67lyTvK7USbBqZMpja29UpZSPqwF3yXfa8+V/c/kTRnVYJ8yF7lOtJf9hmXOX7ZdyncmrSFz5ND6NWeiUrL/7k8ZFXJor2c0NH5XjqtcH/WaqLHIvmSCGeNsYWfc9VrVH+vKt7ycq6Vvlr3BKyHQidACArHeisEWtUVh87LhrTdcoayYnZXPLbr8cNgM51kabQKUOwfUW/ca41ibWQHaRpDV18HXwmXWmMtK0uX7WoUbvcuGZtPwHBJaW9RsUpSbcjywcn955mjeVLeeabVdtrMemVi0gvcY7mU/WtXGp75n6n3lXFNGfFhgvog3oIVX/kxb2vQxbK2RWbI5b25bvydX5CblrtW3spr3WGXvRfBr9WOWjI31CU5Ta4vViu3YPrHIOGrs1oP/Mp9JzxiibR3zVDPeUPIQdYRVwg/7CEMT5SWJBNLyute9blAQkUWEmhGgTC6CKDLCUPIRdx7CDG2muDBmIIuMXsKOJbEQClkTIT9nZJEcA1lj/GA8QZQZx7zTe0QNuIf3gqGLYYAn0zPOX7qmEiGEFgljGJANkHGBsYzcGasoA2SO8Ur/nGHLK5OfWO+UUufiKKJIPsUbGYcdYgJfWMOGQYb3E+48M+YDdu5BzH1jGHqQVeNmANE3JDuV0Ex4gtAwVFgLnq/xc389x+SAsaEmQpKA8Kboi+8gD6x/6zPDjHfoHxz0x9i8z7yQCYYf/2dY8A5YzZMvSr/i2owSjDv2EfPteXPhd2TKnJRySp6QMf0lB6VHiCGRTGQiI8YKYzCXiHS5J5MxF0Op93s3ow65FR3C2AFDBDHnkiHNOWLGF55n33vypu8MvQwl9hH9tTbIUb32yrBU6438wcqcwNH6IevaNwdknpHY3/QHpIShgqEYhgzOIke0xchJfhisrGk/L+WbwYkhFq4IBXlkeCbHIgvImz2UvBk/ObYv+PYwPDPgIWyt9WF/GcOCcRS22mIoZjBnOGjdby07M16uY2fLzV3OlfUxT6db5j66p7a1ukToU5+KOO64iH32idh/f6a3iD/8w4hPfzriyCMj7nWv3WbOLGpWMNmjtvOivLBA64sFupnXqox5M8fY2+4IdARWAwEKHm8dxYy3IZVH1nbhjKy8lOhMuEKJp0RRCilKFH4eQMpdJp6pzxdRyCnAFCpKtvBGiov06RR7GSjL8DeKmHfmmSC/cxYSQUPAKZ48dC5KsHZZpSmGFCoKLCXNRRHmCdTfVGyz/xTf8uJFyN8xwFEsKZ68zwxhwjYp0SzhyBqlVxp/72CA4KlML3aGWmY4VolzJgOiNFKQJe7QF8obhVJ75Tk2bfkGUoYp9XChwPu/rJEiCVjsy6vEMyMCKKrmKvEbm+Maf98kffB3Jg5BHhBXXlekgCWeAosMkQX36oOr7Lsx8lIgRfPkCyY8tdkWry4Pgf8joN7P08Rj1JLTFhHyszzDSA55IREXP0eurAGXcGNnC/UR0WUYZFiT0IWSz3MspN3YzQHSzGtpbso1knKUiWyMBzFEnBC51tor1w/SJRJEZEEmq9AnZM98wggeIh2MoQyN078nPelJw7xYJ7BHLjJpFHltyfed73znXfuAvmjT+K0HxAcuxpmeWv9mZEXOJFoy5tb68HuG5BoL40DGyLb+ad+6gjvC1cLOuinXMXJUztWihsaV2I0vvTTipJPUXIk4/vgIHlR/P/nJEfvtF8Ez+6UvRey1V8QxxzjovO3dXl0idO65EWeeuQbg9a8f8e53R9z0pvzdEZdfvvbz3eCyYdhkWVSc6dkfqduGy8Zo42PZYrnZzFCWVRnzNsDcX9kR6AhsAwKl4lSHE7H883YJbRJiWyt5lDAKINLCQMRiba+uiRDLNyu08EDhjzIOUiiFtyA0SgvMI0KpZIKIQsY6TQGmHFMqWfgpaXkmE8nYCBFiaadY2vOF41JuEQjeGkTGmJBH1nmkjuJXJnNoEaEcA2KSxIwVG8GjPCIZWZi4xMO7U6mHLfJJAUeYeBhY/OvvUk2EUnFOxRx+FM/WHLeIUGJZkkXvzjGV1veSvHiu7Hsq7aI8pshX2VY5p7lUysRAtZyOEaE8w4jMwFtfeE540ngtXLwlPB88lsiduUc4eegQaueOEVgybS7J4iwilIR4bDxjZ4R42s4999yBzLgQfH2cQoQYANxnvZDNJE7ayfe15Fvobz1nOf/6n0aKkgiZ/9xL3NtaH9YmwlNjQc/jCSLP5d5Rr6FarkoiRE8r54r3bb0RRNuwDf/vK3fsiJDZ1rk8iZ04L44+OkII/TOfGaGupRBrhp7v/d5t7aqXry4RuuSSCIVITz01gsVL/ZjPfS7ihS9cAxAp6ldHoCPQEegI7PEI8KKUiTwodhQSoSdnn332EF5D4U0rMKU8sx6yxlOoWXqdo0xPQyvjHKVX2BQLLyWTpZoC7xlkoCZCvDyZAKb8XRIh/cx6dMK0WPBLrwtyQbFl9XauhSfHWBGGVtbGVA7zd9rLWnEUSYojyzxsEDhhdlkfipIq3NJ9pYLu/6VHKBVlz+sXxZ43gcLt/xRMv0uPUKlYl4qp+/UNqWQJ5ymorzEiJPNazhOPSmuOEaES/5osJ0ZZR0ySGHhlFi+Ke+kRyr6z7KdHiJI6T76EPtYeIRk74c4DSBaFU/E4tuR0jAjBKkMeM1lSXc+Lx0kUiPN9ahXCm1fFuHgGkSdEw88RDN4k4YP6wVvHIEAueL9KOSjHo/3W2ivr3fEY8X4gXmRYGCoPpVA+Z7e0T16yVmA5V9pG4pAPoXrIs35rDxnkUcyMo6V8M/qOEaExjxBMrWeePvLZWh/60MLCujQGnqhcQ9pAAsew876UQ/2t50qbwnsZKlpHB1Z24x8jQv/zPxF+97znRahTyDv0gz+47cNYXSKU0Jx+esTZZ6+Fyb3ylWuE6BrXiLj1rbcdvN6BjkBHoCPQEdh+BJwRohhTJiiyPBtCppyloODx2EheQCET1qKoMSWMB4ZF3c+dk6B0yOootIXCVhchFrZCUWLRRmC0QWkT0iWsytkEij/lkZJLaeJ90Q/Kr98JRaMcsQQ7u6A/zo/wMPk/xRrBohxSAvXD+RzncIxB6J7SB8ar/xROZyby7GSev8nfIXeiASh3wuFkkuQRoKTxBrHMG69wPO8qa0Jl8g2hRzCkREvUYJz6YpzIGqs3IuHskFApXgZKtOclXPEcb0Na9oWZIZISrgjtovDBq7wy4Yn3eQ8iizDxCrgXRnDVN1b6eo6FPFIy4Q8jGPNW6Qvl39xRrp0/SgLinBDygBjz0CEo5hqm3ie064ADDhjOnpCVTPgzS76c9WLpF0rm3Qg25d3P9JFHS1uU6LIdyjMPBfnwbueREE2k1Pt5+4Q6mksyaJ7ry7y4VyQKkkBG/R/hgSUyxBvqWUl2hOwhGhKmOAtmfmDiHJc5d4bO7xMbsqxf1kS99vRVMgNXkhnEn+eR58Sagb8QRPfJEGu8npOGHpGFx3vf+95hrUjMwXOKOJlTa8gayHTbpXx7ThgqeYOfObMGnPuBM6ODd/CKIe28OXDh5eRdMx7rorU+YKTfLSz0n4zon7A4cy0cz7pq3W/u4Zn7kDEj2jlX1pDf+xmyuttcY0Toutdd8wI95zkYp4xgEXvvve3DWl0itHNnxPnn801GHHJIxAc+IE1XxE1uEuEw51Oesu3g9Q50BDoCHYGOwGogQDGi+CEolNmMry8TibC+Z6KXzPyWltZMSmI0nmkVPc13ZNuZen0sYUj5vnkotRKeeCaTWPACIXkZPlb3v2y/9bsySU1975REO/P6n/2Em3mYcr6Bgkzhdr5qI9fYHC+C/yLJQsq+TpWvFkkpk7WMtTMLF8QmQ95mhbu3kpuMJfrJfmRCnCnFf8fWXtn3VjKisg9kG3lA6K0r/0bWy1p82htLhDQm3/PkKr2OyDZyXnteFpWLRRMo1Wu1nitY8DzuNiFyX/vamqfH2aBTTlk7ynLEERGHHiq+dM2pceMbR1ztalIhR1zzmvOmaNN/v7pEaNOHPv0FNgZWAJYtTB/Dry/CLHSB9Ups6jw3ZlYaZ6ETlz7v/uyDg4Oshq0+TB9Rv7MjsD4EbNIOh0+V8/W9pf3UKq4BH2WhNazVrH8O2W7W5QPLos17sarV5Tdr7L3dqxYCZFnoldA1Hhnnq/q1GAL2Yt7DLOex2NP97kRgmfW9Oqq7JwKdCE2YNwqYsAaH2CyarJlSPorYnHzyyYOSOKVy+KL3z+oD1zAXMTe9UIFlX5S90hK5rPbnWVOnvGcZbXjPsjAUqmD+ue+FM/hDORZrLIxADDq3eysefsp4t+ueskI7y5mwlSlyvsz+TlmH7qFksSZuxWVtyN4kzavwnjqD17L74DyEMx5CdzZaVNEeJGuWLJLCL/rVEdgqBISmCQ8jy8Ku+rUYArwf1i5dpK5vt1hLe/bdjNu+YwxMwkvpT1v17dizkV+t0XciNHE+ysOBLSKkmUUtC4veP9YHip/YVjHD66ktMgsCG27G2G5U8SrfgxgYj/jr9ebJX0Yb2adlYugjL6ZZ3LGDsq46c8xEsVuJ22qcya0PiFjuRWoILWMws9ahcwliw8Vvtw66L+P9rTYyq1GZzWiz3pVyJNa+PIy83vfxSPvwj+1p6223P9cR6Ah0BDoCHYHdAYFOhCbOUq2AIQi8P2V166yZ4BAmD0pWjPaKrFBM4VYrQChcTYSyIrGDg7Li5OHXrKQsHEkoQe2VYtn1O/d7zkE7Fg5pOGWK4ZHQJqu+fP7+jTi5sm5D1h2oK0rLWJSHLR3YdaivLmiqnUWrVL/hDW8YsgVlbn/9WaRf3lm24YBvhheWFcmFENUV0DMskRKf1cFLDIVpwNMFF0oiq7lUmuYcrv4/Fs7YUoxbRKiuWi3cMVOfwtifrL4udllfjE3MtHhwZITMkCf3ZqXxjKn2fz83Z56TrjblL6uW8+yYc2Eq5LWeW7jUOCsaKfXuvArt+tUi5vVayL60ZDaJ1rw1YFwOvbIwI+4OBxsXzISslhXHW0s+q68nnvptzoS9kS0/14dyTed61W8kyMHb0iPUqkAuo5DzGLMq25e45TsYORT+tK9k2mUphOuq5vW+ZKxj+4F+IEKe0e8M8+N1cojb2jFmGFoT+uxAtCxrZCn3j90mdn3iXt9v6wh0BDoCHYE9B4FOhCbOdUmEkAtpWOXdlwWG1V/mFgRFSkwFtCgKKoELp3Nl5WUKNgu7n8takqlFFfpTHRnp4ElAXmQ8Ud3auSDkSlpSlb1rIuRZ1YllGJE5RaYT75YRhhLH9StLCoVGmzIEydoi8wuFj4udsivbj75R+I1HVhkK0SwiRAFVdwPZ0EfjojxJL6q/rTb33XffXcq1dyMO+r9Iv8o2kKmSCGVFclmChF9QiDPbECVO3/xfBhp95dmQrSUxlMmFV4FiTSmVVUrWFvMiLMzfcB7zOhiPuVADAGFyUYphg0zyrCEgWbWask9593/KZ1Zcp5zyLD3oQQ8a5kOWJjIjtE6YnWw+7oehUDzjdZaNUo5swIWHxJjhIINSyp8MQLL36BPPgmw6cCkzRmW/W0QIBmL7vV8b5J6SbE2U/UIOysxbOe66L8JKa5lF+hEH8zRvDbSIkGxI0svCVduwkx0KHuWFCNT9Nj4kyHq5053uNGRUIssICVxlXSLfQuLsDfC0LksiZA8gU4iCULZzzjlnyPwllW1d2b6FG5KTFdPNLzJHTrSJfAmFlWlMimg4G2+9L5G31n4AW+2Rc+tOJqUs1OmMo/H4nbTIOS/IOFycaXzAAx4w7CtZv2PiNtpv6wh0BDoCHYGOwEoh0InQxOkoiVBZRZuS6KB0XaGYckX5EXsvZEeNAMos5YZyQRHJQm6Ik5SL0lBKtek8UhZAlX41K0CPhQW1it4pHEjp87vMpY+wZb0Byi/lUipWSixvUatmAlJQ5sCnyKpg7ZJNhlXauPQRMUAevIPiVlfmLnP6twrtUbym9su7ZoUWlhXNs8q5Mar/gQwgOBRThMK9vCg5TjUK/JuHStpLRMUBdQoopZLiKJxoIx6huu/kB5mEG2LBQ+PdyAlZQril9SUjZMP/eWSyUroUtpRr8kZZdRmf/8sqNCZ/iC+F3rNjV93XsSKJ8G31qySMZG2sLy2ZRSyQuXoNWHc8F2UFdYr9WM0N5Ji3CDGQ8KSUYVjDv8azXi857iyol9XMx0Ljcl1mRfGxmijGUeNGLs2NbFoKYaaHEmEdq0kxa19qYZvV1s07IgQDuCBlSA8jiZTI+WwSQ0Q7C1pmfZmJ22i/rSPQEegIdAQ6AiuFQCdCE6ejJCF1FW2KUE2EMsc96/gFF1wwkIL6TEUqRpQQZCKJQHYpPQsUjzve8Y5XKspWxvTPqv5dVvNOxS4rH1PAnDXgHXFNIULelSFYwqiE1jhkSBGnWGWlZxXXEYlWmzWJqSuOT+nXFCJUVgvXP6E9lFhW86w0n6GGLSJUKnnCht7znvcM3hdKIEW19iyU81ZWzPbzeo7gQrnNhANkgdKJlEi4gHT542fqb1BO1fngyePlSOW0TC2aBQp5YJA/FcSF/nnXLPmbl/RgKhHSz1a/yiU2pS+lPCBovGv1GoATT0tWUIdDS9YzqUDir/CeBBalDDM8II1Z+DL7W1dJr9er+XHQex4RahWjZBBJGWEQqXHLd9d7wqwq5VP2pXqtlYULEW5GGkkfeCX1j7c311HZ506EJn44+m0dgY5AR6AjsNIIdCI0cXpKIlRW0aZUp6JAQc1/U2QorTwIQprOOuusIRRNyFtWrk4lIz1CzgAItaHgsa4Lf1E4Lyspq4ZMka9D49ZLhHiEsjK4Mx9JWiiXWZldCFppga7hSku70CHWeEq8/uonS3urTV6fMa8CgjOlX3UbdcKFsn2eG+QPvrwGWQlcWFH2bx4REh6EYDgfJARQCnOhSa36G1POCCnUx/OT3hjKJ2JkPlj2FU8jS8KVhEPyouirsCT/Fq7oWR6iMlOa31HQFYxE2hAiXphZ8pdEaKwOw1QiRGbH+pVyM6UvpbJ+q1vdavBazlsD2i+JC7m1lnhQeNYUyRNmqK06Y98Yns7ntLyYuV55Bq0N822t12eEZq3LklQg/jVu+qvtfAfDivlRd0RoZJKrRfelMSLEI410H3bYYYPhxrvJZHqtyUgnQhM/Fv22jkBHoCPQEdhtEOhEaMJUUfZ5FBAgISws7wiQWH/VkCn/lCxeBmSHUiRen7JCIVX0jFKG2Ah9o3SLsWeBdr7HuROKPAXHeRTenrvc5S5DKkfnPoQ6HXzwwcMBdZZjcfms5JRcirifpXVaxe6TTjppaFeYFVLDsktxZ+WlUAp3E9bj7AWLuXcKaeOVUmGasiUlMMWfRdr5DecdWL/dU9cw4qkQwoW0OQPhQPlDH/rQQXFqtUnZd8YCOdGmcCX/XqRfdRvCnlRiz4vyntWinQPyB77mBcmgEDsXRJGEJZJkrPrjjMQJJ5wwVPt2r/Foz7MqVMPNWQ3hWZR/92YxO3ONoOgf5RLewowo24iJZBbCvFTJRpIpyypO8zbx+qSXyf1kjCcE9rLrIU7O5FCIPSvZBGJESTa3zvc43+XfQipT4ReaWcufkCv4qBxO/hAHfSV3GQ6YWPKY5FyRZ140eJIvoZJkT/gWgogMtPqVbbX64lnja8ksgoAIzloD2TbiYuzCFo0drs5GZbV4hFH4W324v4UnuUWUjY18ki/4I8TmBObkhawgYPpoPyAvklO4yJbnYWt/gJsq6fYQz8AamsHxAAAgAElEQVQL1jyqiEaNm/Nenrc+vU8/yIuf2RvsA84QeVafkCeyV+5L1jfDgtDOej/Qd95gck4+jM8aJNP2A+sC6bvwwguH9W3OvVt4qT6ZG8+S/zHv6ITttd/SEegIdAQ6Ah2BbUOgE6F1Qt+qou1nlCxWV/H1dQauVnXn8vVjFYnzXRS8sYrnU4aRFnPKl0PoCE2Z/hhpyorsZWXw/Hld4XlK38fa9GxW/aa8s7wv2q+yjRrrWdWi11PB27vqyu/LqFkzVrW6rN00hv/Ys2PV1OfJXx7OR5yR4fJadoX2eX2p5XnqGjAn9RqZWnF80QriKQ+MGNbNrPUxZX223r+eKuWMI87vlWt4yvvds+i8TG2339cR6Ah0BDoCHYFVRGB1iZAD+ccdF7HPPhH77x/xla9E+NlHPhLxohdF3OY2q4jnSvepPvOwKp3djH4tWqNpVbDYrn7wejonw5Oy7FpU2zWm/t6OQEegI9AR6Ah0BLYQgUsvjTjppIgrrog4/vgIpRb8/eQnR/zwD0f86Z9GvPzlES9+ccTee29hx8ZftbpE6NxzI848cw3A610v4pOflKYs4lnPinjKUyLueteVAHB36YRwPvVf3vSmNw3nDqR2duB5u6/N6Jf6OkK0hG31atHbPcP9/R2BjkBHoCPQEegI7DEI7NgRceGFMnAJ/Yk48siIo4+OOOCACETpUY+KeMlLOhGaKxCXXBJx0UURp54acdvbRjzmMRHvfe8aeM98ZsQ97zm3iX5DR6Aj0BHoCHQEOgIdgY5AR6AjsEUIdCK0ZKBPPz3i7LMjXvWqNY+QAqWf/ewa0+xXR6Aj0BHoCHQEOgIdgY5AR6AjsBoIdCK0pHnYuTPi/PMjLrss4id+IuLDH4648Y3XfnbUURG3v/2SXtSb6Qh0BDoCHYGOQEegI9AR6Ah0BDaEwNe+FnHiiWtng045JeLyyyOOOCLi0EMjHve4tbP+P/3Ta2f973e/iKtdbUOvW8bDq3tGaBmj6210BDoCHYGOQEegI9AR6Ah0BDoCHYEGAp0IdbHoCHQEOgIdgY5AR6Aj0BHoCHQE9jgEOhHa46a8D7gj0BHoCHQEOgIdgY5AR6Aj0BHoRGiCDFwq3V+/4ju+4zs6Ch2BjkBHoCPQEegIdAQ6Ah2BqwQCnQhNmMbXv/718dGPfnTCnVfdW25zm9vEMcccc9UdYB9ZR6Aj0BHoCHQEOgIdgY7AHoVAJ0J71HT3wXYEOgIdgY5AR6Aj0BHoCHQEOgIQ6ESoy0FHoCPQEegIdAQ6Ah2BjkBHoCOwxyHQidAeN+V9wB2BjkBHoCPQEegIdAQ6Ah2BjkAnQl0GOgIdgY5AR6Aj0BHoCHQEOgIdgT0OgU6E1jnlX/7yl+M//uM/4lu+5VviOte5zjpbmf/Yf/7nfw43fdM3fdP8m0PR3k/Fn/3Zn8X97ne/uPnNbx5f+cpX4r3vfW/813/9V/zET/xEXOMa15jZzhVXXBH/8i//Ete61rXiete73q57jVcbN7zhDePqV7/6pL64adH+1w0v2p+LLroo3vnOd8YP/dAPxQ/8wA9M7mfe6H3//u//Pszrohd83ve+98XFF18cP/mTPznIhfH/27/9266mYHf9618/rnnNay7a/ML3f+lLXxqwuOlNbxo/8iM/0nz+a1/7Wnz1q18dflf3rcaivFf/b3CDG8TV1lkVeiM4zwJiypjL58v18l3f9V2DjH/wgx+80hwuDPw3Htio7Gtmljx//etfD3NCzhadhyl9a717s+ZtvRj35zoCHYGOQEegI7ARBFaXCH3qUxHHHRexzz4R++8fcb/7RXzucxE///MRL3hBxN57b2TcCz1LOTrttNPibne726Bc/+mf/ml87GMfi/vc5z7x0pe+NJ797GcHJWozrje/+c3xr//6r3H44YdPIiBf/OIX4zGPeUw861nPGvrr+p3f+Z34y7/8y3jRi140l1D993//d7z97W+P1772tXHqqafGt33btw1k6olPfGL82I/9WPzUT/3UQkr8ov2vMVy0PxTDJz/5yXH/+99/IH6LXn/3d38Xv/mbvxlPfepTh7Evev35n/95vOxlL4vXve51A2mkcL7kJS+Jv//7v4/jjjsuTjrppDjssMN2zc2i7S96/3Of+9yB0MKkdZnb448/fiA1P/MzPzPMOwJ9xBFHxD/+4z9eCYu8Vxr1e97znvGqV71qkP/1yP5GcZ6Fw7wxl8+W68V4rTUZEl/xilfsmsNFMc/758k+UvGBD3wgLrjggvDvz3zmM/HgBz847njHO+4iNrPk+ZJLLhlkzVzd4ha3WKib8/qmsda7c96e8pSnDDKN1N/udrdb6N395o5AR6Aj0BG4iiKg3MxJJ0VccUXE8cdHfOITa3/TQe5854iXvnRt4J//fMQJJ0Ssw+i8bORWlwide27EmWeuAXj960f8x39EPO1pEe9+d8TOnVtKhC688MIhdTTic+SRRw7Kx3d/93fHz/7szw4kgRJDYadwpnXdv3mM0lKbXiP38hBQIFjgeR9cyJY2XNe97nWHdnlleIL+53/+Z7D6Ukzcn14Z/3dl257/9Kc/PfT1Oc95zpWIECs3RZxy7136+c3f/M2Dh8i/9Se9Tr/7u78bT3rSk+K3f/u3B/LzoQ99KH76p386TjzxxIFc1P3wXmPSb22Uv/c7/b/2ta89/Nz7jIHibYzuz/f6PeJQexrm9afEFOaU/h//8R+P//f//t8uDBNz7/IO704cy//D0+/MX85dPT73s8Ybh/YSf/0/55xzQrr1JELaSyL6ghe8YMAAFnDINjxPFvwu31tj7F3u0Tc4w9TPSplL3HjvEteSFNSyl5tJeU8qvwceeGA85CEP+T9Y5L2Pfexj4xd+4Rfi53/+5+OWt7zlhnHWZ1fphcz+pedjnuzkWqjHzMOZslluoPV6YeSA64c//OH49V//9WGdJ8lL+TH3pWe07nf5f/fm2k3PZvbDu1/96lcPa/Qe97jHIGvm9thjj4373ve+cfDBBw/7yj//8z/HM5/5zDjkkEOGtee5lBNj8T5tko30PlrLZT89U8tr9s0eQI5a+1T9bu/TJ/00F/r6qEc9astI/bI/fr29jkBHoCPQEdgEBHbsiLjwwojnPjdCxMmRR0YcfXQEo9nZZ0fsu2+EcixI0RY6NcZGurpE6JJLxIVEnHpqxG1vG6GY5xe+EPH2t0e85CVbCl4qwpQNyiYLLissJYYyQMl42tOeNiiFiq/yKFDEX/ziF8cv/uIvxnnnnRcPetCDYr/99ovXvOY1gzX9jDPOGH73K7/yK4MV+g53uMOgUFLCeG5e/vKXxwEHHDB4n25yk5sMz2j39re//UBgvvVbv3VQdlhl73rXuw5WbG267xnPeMZgrS89Qm95y1viEY94xODZ8l7Kov5+//d//3DvL/3SL+1S+t74xjfGX/zFXwxK3K/92q/FG97whkHBR4ZudKMbDf/WJ6EzPEXeR3kTFsZj9Hu/93tDP13CxHgQKJkwYvH+67/+62EM+++/f7znPe8ZMHnrW986/AwpMyZeiiRIs/pz97vf/UqYIoCehT9SxEOjf8b8sIc9bLCcn3XWWXHb29423v3udw/E9h3veMfw/3e9613DOPRFnxAlVncY3Pve947f+q3fiuc///mDhwfhNKdnn3324D3wHgqlP8LRaiL0pje9aegTUq0vPHY8AMia3/HGfPzjHx/ec7Ob3exKGPPwIR36Y655I8ndr/7qr+6SOX07+eSTA2kkC8ZARv2NXJj7UvZOOOGEQZZdtQcFATaeH/3RH42dO3fuwiLv/dznPjfIgeuXf/mXh3esF2dkQ9/J6vvf//5BVh7/+Mfv2q+sLRjPkh0yVK4Fa8iYySIP3KGHHjoQm6c//elxZxapiPibv/mbK60Xc/xHf/RHceMb33gIq7QurQ+yB3syjRzyljEowNo6ECJ4/vnnD+vX/pD/Nwf/9E//NLTX6of+kkNtkT8y/1d/9VeDPPzxH//xMCc8smQGgSanZJQnx5q1pzDMwI/8fe/3fu9AUIyx7CdZRbhKeX3hC18YO3bsGOZwr732GtZLvU/ZE8p3I2H2gz/4gz+IM888M7ShXw9/+MPjB3/wB5sEdhM+r73JjkBHoCPQEVh1BMaI0AEHRHz962t6vbD6n/mZtb+3+VpdIpTAnH56xDvfGXH3u0f8679GnHZaxBOeEPGoR0Vc+9rbBh9yRHGiDFC2KBasoxRhysnjHve4QRn2RzFWvxdCcvnll8dd7nKXgUQgBbwFlCjK2mc/+9ldVnZKEUWWkvyFL3xhUG5+7ud+blB+KVm8HpRbivq3f/u3D+/44R/+4cG6PBYahyRQwJEHlmRhLpQpShmlJ68kUcYhJE9fKXgs6/pAgaesIRJCo5AoCjoF9m//9m939ZNSTzHXf6Fq7qO0UbQpqvkzY6KoUv6QIe0gHPsIi4zYRepa/fF7luvE1Di8Q9sUPYojRQ9xOOiggway5ryM37Pye2f+H3EyViRBfxAPFnAYmw998vM//MM/HPrPIwhr/UUWEVjPl6Fx+pceIaRBKBQvG5JcYlDiUmNsPoxBnynDcKS4+3kpc0ipdyNV+uFe3rz0spQ4kb1b3epWTSKkv+YWAaBEJxYlaXrCE54whITyPlDe14vzUUcdNawfCju5QkB+4zd+40rhdkjLmOyYV1jkWkCknPsxd+afYcJaOeWUUwZiYg24vIdholwvCDpZRYRyDq1ba9p6v9Od7rQLf+8l+7ykjAIIP8Kd/+cxQRi01+oHsqtdBJBM8LBZBwgHkrXvvvsOnsOjjz566H/KLiLGq0t2kXb7jzEhQjk/ZT9LuUp5tQe0xpr7lLWM9OS7yzBTc2F9WAvPe97zukdo275A/cUdgY5AR2BFERgjQve4B4VoLWwOKbrJTYSBbPsgVpcICX87//yIyy6LOOSQiAMPjPjkJyMOPzzila+M2G+/bQEPaeCloUC5KGiUFFZdSqnft4gQpeh7vud7BjJBccmkBRRxiktaXCmXFCNKkXdQSilTvBlCcihfFC99oJAgC5QWih1CJUnCGBHSJiUIWdh7770H5YsCRZFkuXZpizeKoswD9ba3vW34m7dCP5AwlnvkAckzVhdi9Cd/8ieDMojM6CfiRwmfQoTgABcH+yn0+kqRn9cf76bsJqbluQYKKC+ZtvQrlUnKJ++WuWJBz/9rKxW9VP5Z0pEQFnnkBX4tIuRsDaVUX8aIEKJE+ZXMAkGhrLcIYo3xGBGi5JYyBzfvMF8Z0pXenhqncvGUHiEeGHPHG8cjhKC0iBDlnGySBR4PHsf14IwI8S4gQ9YGDMk1Gc9rHhHS/1wLJVkz/54lG6effvpAhKzXJEL1emmRA/3SF0YK9/ujDUSIPFg75DRDUvP/SYCTCNX9IOdkBdHmpUTgGA2sc8lNzN9ll102nFUriZD3W7cu55t4cmoiVPZzUSJknzKe8t2dCG3Lp6a/tCPQEegI7H4IOLJx4olrZ4NOOSXi8ssjjjgi4tBDI+5zn4hHPnLNsSF0jv644PnWzQBkdYnQZox2CW1SZCnVzgg51CyEjOWUFZfyINuYkBkH4lmTKUYIAmIhFImyKt6foskzw6pK8eAtcFbEWR7WawoopZRiS5livRb6Iozu1re+9aCYseAiNZQmYTms0fe6172GcCZZy3gWkBIKKyWL10lWLR4M1mbkiRLG85RnBCiDfk7Z834KpPAdVnpeEaTtk5/85ECghPY4NC0Rg/594hOfGIgSa7V+snrzEOn/Ax/4wEFxRPSE1zj/xKKdSiyLuvAq4YDGBlN4zOuP81DISWLKmk8h56Xg7aJIOm+hr/runXAyH0gWpZEi7v+IJqWX8kgB5mX6yEc+MswZZR/xM6+8Leb5kY985IAxZfQf/uEfBmXYHBuHcfKIUXaNm/cN7giQuaKUm5vEIHFBkIVICrdKjMkbzyDySVaML+WqlDn38eRoXygiOTHvsKY8wyJxIguIgn5rjzzwqhgvXJBpIWewSizyXsvIvcg/xd2YKevrwfmVr3zloPjzxiEHxm8OhNt5N5yFxpHJluzA1prJtcBDhahaX2TTc4wMxmXM7jUnjAzlennAAx4weGuRC3OM6JhX8yZETpvwEPLJ+0XuPv/5zw/y6WdIv39bG/5v7oSvkX1tWedlP8wRr4p1JuyOLHi/MDM48t45p8ew4d1klzwZ76Mf/ehhvX7nd37nMHfCBt3D4yP0suwnAq8f5jfllczqp77lWMt9ivGifjdPlDVN/uxNjCX2BvPFa5ze2yVssb2JjkBHoCPQEegIbBkCnQgtGWohNP4gB7VnYMqrNpqetpVSt5Uql7Krf5Sz7/u+75vStd36HmePKIOLpP5ez4Bz/r1rq67teOfY2JaBM3In4QQlPs8xLQtLZDXPTyEfrfUyC8+Nrs8ch/ciQAwFCCrSj4RZqwhhea0H06n9rLMc1jiv593LmqveTkegI9AR6Ah0BDYbgU6ENgFhSg6rLE+D8zAOJK/SxbMkfAoZYh3eipo2qzT+3pfVRsD5NZ6GZdfnsi55NbQ7tS7XZiPFK8M7o1+8zDwrCNpWXKu+T20FBv0dHYGOQEegI7BnI9CJ0CbMf6bK9fdGC09uQveGcwmZ7rqToM1AuLfZEVh9BFZ9n1p9BHsPOwIdgY5AR2B3R6ATod19Bnv/OwIdgY5AR6Aj0BHoCHQEOgIdgYUR6ERoYcj6Ax2BjkBHoCPQEegIdAQ6Ah2BjsDujkAnQrv7DPb+dwQ6Ah2BjkBHoCPQEegIdAQ6Agsj0InQwpD1BzoCHYGOQEegI9AR6Ah0BDoCHYHdHYFOhHb3Gez97wh0BDoCHYGOQEegI9AR6Ah0BBZGoBOhhSHrD3QEOgIdgY5AR6Aj0BHoCHQEOgK7OwKrS4Q+9amI446L2GefiP33j7jOdSJe+cqIO9wh4uCDI+56190d+97/jkBHoCPQEegIdAQ6Ah2BjsBVA4FLL4046aSIK66IOP74iE98Yu3vJz854na3izjxxIirXz3i+tePOPbYtX9v87W6ROjccyPOPHMNQIC96U0Rn/tcxGMfG/Et37KlsF188cVb+r7+so5AR6AjsDshoBhsvzoCHYGOQEegIxA7dkRceGHEc58b8dWvRhx5ZMTRR685Nj7zmYi/+7uI970v4oUvjPimb9p2wFaXCF1yScRFF0WcemrEbW8bcdBBEZdfHvGiF62RIf/fomvHjh3xKR6qfnUEOgIdgY7AlRA44ogjYu+99+6odAT+f3t3AnVVVf9//KvZX/85ppSGI85TYpoKhpoDOaQIqJSzaSDOoaZpFCqmyOCIA6SEkoQRU5CiYThmOIEimBOYOYtCajjjb7337bCu1+eRCzwPz5X9PmuxeIRzz937dY5r7Q/fffZWQAEFFIh6g1CbNhEUFgYOjGCMT3VoCRc26ro9tRuEitYOGxYxYUJE//4RK6wQceGFEZ98UqoUeSiggAIKKKCAAgoooEBtCNRXESIIcbz6asQxx0RceWVEDfwjWu0GoTFjIiZPjpg9O6J9+4gnnoj44INSSe3UUyO23LI2britUEABBRRQQAEFFFAgd4H33itVeng3iMoPM7k6d47o2DFil10irr++NEWOitAZZ0Qst1yTi9VuEGpyGhuggAIKKKCAAgoooIACS6uAQWhpvbP2SwEFFFBAAQUUUEABBeoVMAgtxMPx6aefxttvvx3z5s2LlVZaKebOnRsff/xxLLfccrHKKqukK/H3/NnXvva1WGGFFeb/N3+3zDLLBNfg4O//P0uC/+9499134wOm/gWVwtL1OL84iu/m2iuvvHL8v7KVNh577LGYPn16HHTQQZ/582q69uGHH8bzzz8fzZo1ixdeeCG22GKLWH755T/z0ZdffjkmTJgQrVq1WupeisbznXfeSfe0rvtSjWF955Tfs+Kcyvu+ONf3swoooIACCiiggAKLLmAQqtKOAfPVV18d22yzTRo4z5gxI3bbbbfo2bNnnHfeebHqqqsGq8v98Ic/jDXXXDMuuuiiaN++fay11lrpnF/96lfx8MMPp9Bx2GGHpT/r3r17bM1cyYgUQk477bQ49dRTY8UVV4wrr7wyzj777Pj2t78d//rXv+K6666LDh06pBDE57jetttumz774osvxu9+97s488wz46tf/WpMnDgxWPL7qKOOiueeey7+8pe/pP8+4YQTYsMNN5zfY0LQxRdfHG3atIm//vWvqQ+nn37654LQG2+8ESeffHJccMEFsRkr+NVzvPXWW3HrrbfGP//5z2TTtm3bFASHDBkSO+20U3z3u9/9TLD7+9//HlOmTAmCFn39xz/+kfpNEDzppJPS58sPgkXlZwijN910U3zyySfpMwTIV155JX1np06d4lvf+laMGjUqOXAvjjnmmPjKV74y/7Lc18GDB8fMmTPrvC91dZXvuuyyy2L99dePQw45pF4P2vvoo49G3759o0ePHnH33XfHN77xjejIXFkPBRRQQAEFFFBAgSYVMAhVyf/ss8/GOeecE1dccUV885vfTNWbqVOnxo033hjnnntu/PrXv45u3bqloMRBGJjDS2IR6ZxLL700Lr/88lhvvfWiXbt26dyf/OQn8b3vfS+dw/UvvPDC6N27d7r+bbfdFrfccksKWeeff/5nrn3//fenczbZZJNUlbrrrrtS0FhjjTXS9xIm9tprr9hll11S284666x44IEH4s0330zXKT/ef//9FAyuuuqq2HjjjWO//faL9957b37Fi+oQ1Sbazi/O5c+WXXbZ+O9//5vOo3JFRaVfv37xne98J1WlCIX8N9UqAiRhoEWLFvO/+qmnnooBAwbEL37xi9THAw44IB5//PEUEuhXXUflZ/bee+/Ud8LNn//859hqq61SeLr99ttj7Nixqb38TAg8/PDD4+c//3kyJsCUH4TB4r787Gc/i6OPPjqFw//85z/pNPpIYOKgn4RNjAiseBD2qO6VV+mK699zzz0xYsSI6NWr1/xr8Hecy7WKqiE/F9cgaPMz30HwxZrQyn8XlUIqiEXbqnyEPU0BBRRQQAEFFFCgTMAgVOXjwCCUQTSD9T59+sTmm2+eKhEMshm4M+CnUlM5raw4h4oKVQ+CBpUTqiCnnHJKGkxzMGAeOnRoqjQwCCbsUFWi4vDEE0/Eb37zm89du66mM4gm7PB9hBwCGIGDMEJ15Dj2YCo7GOC//vrrqe2EEapWhDL6SAA7/vjj49VXX02VjdatW6fARGWKoEUFioBTHiy4Hu2m0sV5hMUiRBXTB8u/H89rr702TjzxxFSdwoNKGk7lUwPr+gxTAQmL9JHQxX0g8FDdYirfL3/5yxReCUxUsugPQXOdddaZfzmCJP2gevTRRx+lwNi1a9cUJqlgcX2u8dBDDyUTpgdS9eNecb0777wzBSPCIlU+wmj5gf2DDz6YAiKhhioeAZjQSXilj1SJuD7XJZCxLwuhcdasWemZoV1UIPlFQON+EJy4V1TBispglY+ypymggAIKKKCAAgrw2sqnxUsrcixQgMEnlRoGxAxwqfQwWJ42bVqqGhBAmDZFdYIBN+GFATnnMIDm7/n93nvvjRtuuCG+/vWvz/9OrkeFhXMYHDOYp5JA5YfzKis59TWWgEV1iioLbaKCxUC6GMgXFavyzzOVjOszkGfjWELPoYcemtrPL9pahAwC27hx41Kg+v3vf58qTsW7TlTJrr/++thggw3mBxn6Qag744wz0pQ9QiBT8AhSTAf805/+lEIQYYCDihaD//79+8e66677uW5iXXyGe1FM+eP6VHJ23XXXdG+YXkcbqRj98Y9/TMGhefPm6drlYbUIpEceeWTsuOOOaVoj1Sz+t9h9991T/7mXGFDhw5V2E/ao8mDAfeO65e980XCqOPhwHTacpCLHQegcOHBgCpzYELyo2vHnVHouueSSFLL4RdDBlO/lWeBeMYWS8EOwJVQVYXqBD7AnKKCAAgoooIACCswXMAhV8TAwoOX9FUIMFRemTzHwZrBO5eWRRx5J4YGqBFOd+G8CCANlQgnnML2Jv2dgzfs9P/7xj1OlgoPwxHk777xzqgowsGbK2J577pl+piJENYppWFSmGFCXVzXKu8B38z4RlaViSlfxM5UGAkLlQfhg8E3Ao7rSsmXLeOaZZ4J3g2grbaEPDL6ZnkYViGC0zz77zJ8KSDvpM4N+FgQgvFHd4LupBFVWoqi8EIz4c8IX0/joH9UTQgLtqKwgVX6GvuJK9Yj284uQRZv32GOP+b5cnzBDKKmcdkdFivtCBYjPFhUiKkv33XdfCm5UhAgpTMEj1BYVJ4IjgYlr48p55QdT6wgtVJyKd8GoEM6ePTtVA3nninfACJCES+7b6NGjU7ijOke7CIl486zhgQ9tJRwR6PhVX+WsikfbUxRQQAEFFFBAgWwFDEJV3HqCBwN2Kg78iz2DXqoVDI4ZBG+00UZp0EoA2H///dPiBEydo7rAOQyYqWRQTWGKGr9TzSg+Q+hgkYQDDzwwhQcG/IQiggaDZqZ4bbnllqmqQBWB8+qqlrz22mtp0Mw5DJwJZTfffHNqH8GAsEVFiOpH+cHAnndpCBCEBaoOq622Wgo9DOIJOAQVAhFBgc/TTyoZRbCiYkLlhXee/v3vf6fAxyIPXJNwRHgsKjFc/9hjj03v9BAsuTZTC1m5jj5QjSIM0Cb6Q8Wj8jP0h36xSAQW3//+91NIIVzxLhAVmoMPPjgmTZqUvPk+rkmgpGJEdYVQSTBhEQPCBd9P6KXNhEPsef+HgDV8+PBUlSGAEu6oSlGNIZhQmeEX300Fh6oUFSiCVPFeGW0j8FLlwYgQzD3CjNBI/2kD7eXec/BZ/HmemHLHM8C1CVfbb799mm73ox/9qM5wW8Vj7SkKKKCAAgoooEDWAgahpfj289N49ikAAB5xSURBVI4QQYVfDMyLQXdRiSqqUUzzIpRUs5oZVSKqNawuV0xnawhCKisEE6aXUeGgCsa0Qla6q3zvqtrvo88YEFA5WF2P4EN1q673laq9bl3nUdWhokNAo8rjoYACCiiggAIKKFDbArUbhJ58kpcpIlheunXrCKaR3XdfxMSJESedFFHxUnptMzd966h08IvpcsXBFDSqDQzef/rTn37huyaElD/84Q9pmWkWKWjMF/QJMFSKihXTGkKPoEU1j6BV1/TAxf0OfDgq3xNa3Ov6eQUUUEABBRRQ4EshMGtWxDXXsMRuRI8eEdOmlX5nxeI2bSLYS3Pw4Ijnn484//ya6FLtBqFJkyKGDy8BrrxyxN13R9x8c8Sll7KecU3g5dSIYnNQln12sJ/TnbevCiiggAIKKKBAlQKDBkXMnBnRs2fE3LkRXbpEdO1aCkKM7Q89NOLww0t/XwNH7QahN95gLlPEkCER7Cvz1FOlKtCMGRHt2kV06FADfDZBAQUUUEABBRRQQAEFkkB9QWjLLSN6945gxWT2QjQIVfnADBsWcfvtER99FNG5c8Qrr0Q8+mhEr14Ryy5b5UU8TQEFFFBAAQUUUEABBRpVoL4gxOyuCRMiHn884q23Ivr0idh880ZtSjUXr92K0JgxEZMnR8yeHdG+fQlt/PgI9pvZc8/Sr6XoYCNSXriv3BOG91r4cxYM4P0e3vMp3p9hmhpHMW2N5aeLd4CK8/h7Fgtg008+x8G7N/zMuzjF3zPdrfLa/D1LQPM713BK3IIfuOJdJO4jS3sv6FjY8xd0veLvWYmQo3K58Go/73kKKKCAAgoooMBCCfC+dN++pXeDBg6MmDOnVMTo2LH0O0UNAtBLL0VcfnnE8ssv1OUb4+TaDUKN0dvFuCb7zbAcMosFdOnSJS2jzJLRs2bNSss9b7bZZimwjBw5Mi09ve+++6Y9aIoNNxmQsshAfXu+cC32KmKpakIHL99fddVVsfHGG6flltmklVXPWBq62Cy1R48e6Xq0iVXcWKabJZYZgBNqWMWMATFLYrMwAnsUsYw37WQZbc6/+OKLU5vXXnvt1A/+m+/huwlVrNw2fvz4tKR0sQEsS0vTHsIUiyxMmTIlruHluIhYffXV02ajLJ3NPj/FnjksJV5+sPocS1936tQpbcBaebAvEUtns98SS12zlDTXZMlslqAmIA4ePDiFuuOPPz5Zs8Q1S2S3b98+LcldflS2ea211kqr6HHNFi1apHY8/PDDabNbfFgGm/DIKnPcY5a0ZhPY8vtXec31118/nUu/WA6dpbeLPvJ3LNNdaVKczx5PPCvlzxPtZwlzljfn3rCEdjUHy4WzzxDGLO/OKnaV3mPGjEnnEMT4bpZk5yCQszQ4zwmrC7Zp0ybtkcX95plnL6XGWGyimn55jgIKKKCAAgoo0JACBqEqNBmUsx8QA8bJkyenQeJ2222XBt1t27ZN+8ow4OS/2aOmXbt26c9vueWWFCoIIAQFQkZlxYevJyzwdwx6CSeEFMIJAYM9hKgG0YZhw4alJa4JGgyoCQLsO3TjjTem0MN389niYA8h2sr+R+yFQ7Bg2WhCFm3l2gQegtSQIUNSP/hewhZ75BA4nnvuuRgxYkTal4eKE+3g77EgCA0dOjTtZ0N/+Xu+kz17CC6EJwb3BDk2hy0OrkHoIyTg1rx588/cBQbnrFDHnj/0mY1OCS2EPb6DoEIIJPDQPsID/WLvpo8++igFNxw5l6OuNnOPCD3sjcRePWxgSj/Z/+hvf/tbCki0i0BJgC02QCXw1ndN/AgNhA48yvtINY32V5rcf//96Xyqbuy/VDxP3CvuP+GJzXvrem7qenR5lrhXWBAasdthhx0+533ttdem+1L+vHA99kUiULLvE888beYZwYl7zfnYeSiggAIKKKCAAl92AYPQQtxBBuiXX355qlBQadlpp51ixx13TBuLUqVhLx4G4K1atUoDWjYHZUDJFDYGp1Rr6joYeFPhYFBPNYe9cxh4smnm4aysUXYUlSICDkGAjUSp9syYMSNVMeoKQoSG3/72tzFo0KC0qSrVqueffz61jUE+FYQTTzwxtZsgQ5gYPXp0HHLIIWmT0vIgxECbihghig1b2QSUkEVlZtSoUWnAXoRABtBUEI444ojPTatjk9qzzjoreVUGIapvd955Z6pGERDxIxQRdthAdIsttkif5c8ILFQ2+K6pU6cGA/xu3bqlcFYcdbWZ+/bkk0+maxB+qApR9aAihyVhir5Q3SMUcj+ofhW+dV2zV69eqYJE8OV65X1kw1WCcbkJfmywu99++6XPlT9PBBCetR/84AfRsmXLVNWpZj8lQiLPIsui40I/OSrbQpjmGaBSSb+o5HHQDoLjUUcdlQIYzwSbvNK3cePGJbMLLrigqml/C/G/lqcqoIACCiiggAJLXMAgVCU5IYh/nSesUJXhX8sJIlSGCAaEjWK6WRGEqPBQYWHAyzQqNiKt/Jd9gg0hiUE+A/7p06enwTiDTa593HHHfaaFDGiZRkfoYuBe/Ov82LFj48gjj0z/yl8cRUWoqI688sorqZ1MC2PKGdUJBuZc87TTTks/U4Ug6DENiqBECCAYFBUhHAhOBCWmUdE3wgQ/9+nTJ4XCZs2apeBVVHKYJsbnqHjQf4IC/S6CENPNCD2ffPJJmgpIpYaARlWpcKVPVNeozBDaCH84Uc2iEkagYCofAYrqGwP9hx56KF2TUDRnzpzPtJmgwaB/7ty5qVpC9evll19OP/N769atUzv5HqaCcS3O4Z7Wd00CGOb0l9BSHj4wLTfBm3BDVYznh+mL5c8TVTzCDLacw3fiUc1BdYnnh2ePMMO16gqe3BMqiVTUeBY4CJ6EIoIQ/SG8U33s379/et4I4OXVtmra4zkKKKCAAgoooEAtChiEqrwrhCBCAmHjiSeeSAPj4l0gBrFUFXjPprwiVPzMv/QzICVYEGDKD6YiESwYdDIop6rDOy/8a/3tt9+eBvhUWxi0Uv1ggM00scMOOywFAt4nYkoW5xUBrDIIMajlYLoUU7GoFDAQp32EH979IRgcfPDB8eqrr6YgRFWH90jo78knn/y5wS9VA0IKn+F76cfEiRNTPwmLXJdBNe9VPfDAA+ncYqoabamvIkRAwpnBOdUmLAgkTC3jMwQtprJR+WGKHqHlrrvuSiGFwEJQoXrD9xPmyo/KNvN3VOP4RYWL76D/VFQIaRtuuGFyJ9ywaARtqXw/pvyahBWmuRFoKvvINMJKE4zpE+dzDwnDVOt4npheSB8JIFSnXnjhhdSmcsO6Hl3aT7UKE65HwOQa77//fp0VOPqGWXF/CDvcS2wJvx06dEhTL2kf4ZeKJRWk+t51q/J/J09TQAEFFFBAAQWaXMAgVMUtYBDM4I9KClUbBphUVBjYMrWIQMQUNqoThAsWBqBiRGWDILD77runKUWEIF5ELypDDOL5l/htt902VQUYLDMI5mAKG+9q8DmmgxEuqJZQ2bj11lvTdDQGpgQjggKf430hwhYDeoIE5zz77LNpahrvADHYZ4DM1DK+i79nwEsAoy2EKwa86667broOiwX069cvTZUqDzIM9hkcE4CoQBEAqFzsscceseuuu6aBOP1iUE8FgUUGqG4VB9UjQhPnEJwYbFcGDAbjBB5+0UfeT9l6663TeQRABuxPP/10ajvVI6oWtKNYOY9pfeXXrGwzAYc2PPbYY6nqRvWK8IkT16MSwjQzwiDfwT2oXDWv/JospkAlqpgWV9lHpjAS1goT3pkiIBbnc5+YClc8TwTM4l5QTWSxBNrKM8azxXNFiOFZ4v4QbHlmCMYEJipvVOb4Hu4L973w5n5w35lyx/OFJ+++cW3CXlGNJKQV1Teeeyp6/DcLP3gooIACCiiggAJfdgGD0Jf9DjZB+6kuEDKKoMFULIIVg+/GWlGMYFFMxVuULtfVZv6M4FAcBB6m+hXLXi/oO8uvSRghbBAyqnmXp9rzK9tdTd8JhIR0whvvJtV3VPa3mmt7jgIKKKCAAgoosLQIGISWljtpPxRQQAEFFFBAAQUUUKBqAYNQ1VSeqIACCiiggAIKKKCAAkuLgEFoabmT9kMBBRRQQAEFFFBAAQWqFqjdIPTkkxHdu0dsvXVE69YR994b8e67pY7x3sPZZ0css0zVHV2cE1l44I477kiriLFAQEMfvIvCi/m8Y1P+M+968EI9CxmwshgvrFcei/IOSX3t570V3m9prPd8vsiNxQvYSwmD4h2dhnb2egoooIACCiiggAKNJDBrVsQ110TMmxfRo0fEtGml37t1i2DRrDPOiFhllYgNNog4+uiIsve0G6lFC7xs7QahSZMihg8vAa64YgTBaL31Inr3jjjkkIhttllg5xryBFaDY1lpVtUqDpYdJjywIlr5zwv7vSxpXSy7XP4z12HFsPJNS8uvzSIF7E2z6aabppXpFudg2WqWa2bPGa7L3jWdOnWKDTbYIC3bPXjw4LSMN/0v3wuJdpefy2dZjpo9f1i2m1BDyGG1PIIdq+0VS0ITuFjJbocddkir3HGdYg+exemLn1VAAQUUUEABBRRoAoFBgyJmzozo2TNi7tyILl0iunYtFTYIQuyJuOGGEcsu2wSN+/xX1m4QeuMNdtCMGDIkYrPNIgggL78ccemlEeedF7HSSksUkCDUvHnztBIXSzSzlHJ5OCr/mSoNAYBwQXjgZwICy3CzKln5MsyEBPYAYhllQkfxc4sWLdLn2WCVgMCePFyLP/vwww/TEt7s5cLPBIzya1JVYhU3zids8N0ENo6i4kNb+DuW5d5oo41S1YklmVl2mj2S+M7evXvHGmuskZbOpiLFuQQWlmrm4JpsQFqciw9LWo8aNSotKV6ERpZoZmPW4hdLPhOSOL84CICvv/56sMx00U76ShvpD7/jWPxMv6mQ0Tf6jwU/40B1jXvEny/oWoUR38Uqag1xTdq6KO1jBbvKJbqX6EPulymggAIKKKCAAosjUF8Q2mGHiOnT+Rf+iPHjI66+eomP5evqVu0GoaK1w4ZFTJgQ0b9/xJgxER98EPG/DUIX5z4t7GcJOlOnTo399tsvDfQZzA8aNCjtGcQeL+wBw89777132q+FTUrZSHXs2LFpKWMqN9tvv33aW6hz586p+kIYYM+eohJCeOHnU045Je2TUwzwb7vttnQN9rRhvxv26WFTV6onVFTY9JTNOTloI+ezn0+fPn1SmHn88cfjnHPOiV122SW1j3P4e/rBHjPsNcPGm2wIy9S/8s1O2UuIPWfYJ4jKEJuxUtEpqkJ1bYzK/jZMcyMIvf3226maRBhivyTaig99xQMDwiEBkD12qIBxPvsLjRgxIoUnNpClHWwIy4ahnNerV6/UHwId7iwTzb5IbAKKOfeEqhT7HX3RtWgPoZLKFpYNcc1FbR+b6bJHj5uVLuz/nZ6vgAIKKKCAAjUhUF8QatOm1LznnitVia69NmLTTZu8ybUbhAg9kydHzJ4d0b59aW7hmWeWymqbb77E4YqKD5uOsskng1aCSTFdrrI6VGw2SvWkY8eOqdrCALdbt26pylK82zNp0qTPTYvbcccd06aYDPapuhCCGMyzISeBhKpO165d08aXI0eOTOGFIER1iXMIYPvss0/6maDVpk2buOKKK1JVie8l2Fx00UUpdLFJKecW0+JoW3m4oUpCiOLzbLg5YMCAFFqopHB8URBik1jC4jbbbBPjx4//zNRCKjsED/6OcFaEQSoyTAW855570mauVMkIfmzkySan2FM1YfNTNrllI1vCDFUY7geBtG/fvilk4VHNtYqHqSGvuajXWuIPtl+ogAIKKKCAAgo0hMB770X07Vt6N2jgwIg5cyI6d47o2DGCf7Dv1y9ik01KU+bOOitiueUa4lsX6xq1G4Qqu/XxxxH8WmGFxerwon64CDpUMM4999xUqVhQEKK6QOhg2hvTz1566aVUtSDYMC2MQEMAqZwWx59TFSKscBRB6PTTT0/hhsoNQei8886rMwhRHaEaU0znIwhxDYIQ1RcqRRzrrbdeHHDAAanKQlA75phj0pSy8nBD5YcwRz+YPsemobShWFBhQUFo2rRpaTrd0KFDU59POOGEVMHhKNpHpad4R4rwQqWKwEXo4/0hwiBuL7zwQlx22WWp2vbaa6+lzxOKinDI9DrC47HHHhsdOnRIQaiaaxXPRENec1GvtajPp59TQAEFFFBAAQUUWDiBL08QWrh+NejZDGoJAlRXqO5QDSIcEAx4h4fQMnHixDRdjZ+ZmkVlg1XmCAKEJ0II79mMGzcufZapcnvttdf8KW7FtDimuxEymHr37LPPpuoR1RSCAKHjkUceidatW6dQRYAiDG2xxRap2sKf8Y4PQYVqCYsWMA3v0UcfTUGIaXKEDio8VIGo6hDQqEqts846qbJEpYa+MH2NKhSBgjDBuz9Uhw466KA07Y3pb1zvwQcf/My5tJGKDG0hcBHaCEKEx2bNmsVxxx2Xft5tt92SHW3h+vSFoES4xJGqFqGHqW5Uh1q2bJnOJ7RxjRtuuCEtvMA0uk022SRVtnCiYsc1uV8EKD7zRdfCGy+C7ejRoxvkmovaPp4Rgp+HAgoooIACCiigQOMLGIQawZhKRTFd7YsuP2PGjFTZINiU/1z+GRYAYDobL9I3xMF7PjfddFMwbY2gQAWFoEDAYYGDJXFQqWFxAqo5hCuqTIRCKmEeCiiggAIKKKCAAgosCQGDUAMrU9lhChuLELDCXK3tiTNlypT0vg9VEEIYFSbesyne+WlgDi+ngAIKKKCAAgoooEBNChiEGvi2FMswc1nCRV2boDbwVy705ZjaxhLTVGBWWsLLkC90Y/2AAgoooIACCiiggAKNIGAQagRUL6mAAgoooIACCiiggAK1LWAQqu37Y+sUUEABBRRQQAEFFFCgEQQMQo2A6iUVUEABBRRQQAEFFFCgtgUMQrV9f2ydAgoooIACCiiggAIKNIKAQagRUL2kAgoooIACCiiggAIK1LZA7QahJ5+M6N49YuutI1q3jlhxxYjx4yPefDPiiCMi2rSpbVlbp4ACCiiggAIKKKBALgKzZkVcc03EvHkRPXpETJtW+r1bt9K4/e23I668MqJVq4g994xYZpkml6ndIDRpUsTw4SXAlVeOGDSoBMrRrl3Ebrs1OZ4NUEABBRRQQAEFFFBAgf8JMF6fOTOiZ8+IuXMjunSJ6No1YrvtSoGoU6dSCKqRo3aD0BtvRLz4YsSQIRGbbRZx4IERJ50U8eGHEdddF7H22jVCaDMUUEABBRRQQAEFFFAgFS7qCkLM7DrnnIh99ol47LGIfv0iVl+9ycFqNwgVNMOGRdxxR8Qqq0R06BAxZ07E/fdH9OoVseyyTQ5oAxRQQAEFFk2AjZ1HjhwZq622Wuy7776LdhE/pYACCihQOwL1BSFaSCHjkksiTjmlVDHaaqsmb3ftBqExYyImT46YPTuiffuIp58uldjeeadUXtt//ybHswEKKKCAAosmMG/evJg+fXoMGDAg2rVrF23btl20C/kpBRRQQIHaEHjvvYi+fUuvsgwcWCpedO4c0bFjxEEHRZx6asTOO0fMmBFxwQURK63U5O2u3SDU5DQ2QAEFFFCgsQV69uwZrVq1Mgg1NrTXV0ABBRT4nIBByIdCAQUUUKDJBAxCTUbvFyuggALZCxiEsn8EBFBAAQWaTsAg1HT2frMCCiiQu4BBKPcnwP4roIACTSTwzDPPBEFozTXXjO7du8eqq67aRC3xaxVQQAEFchQwCOV41+2zAgoooIACCiiggAKZCxiEMn8A7L4CCiiggAIKKKCAAjkKGIRyvOv2WQEFFFBAAQUUUECBzAUMQpk/AHZfAQUUUEABBRRQQIEcBQxCOd51+6yAAgoooIACCiigQOYCBqHMHwC7r4ACCiiggAIKKKBAjgIGoRzvun1WQAEFFFBAAQUUUCBzAYNQ5g+A3VdAAQUUUEABBRRQIEcBg1COd90+K6CAAgoooIACCiiQuYBBKPMHwO4roIACCiiggAIKKJCjgEEox7tunxVQQAEFFFBAAQUUyFzAIJT5A2D3FVBAAQUUUEABBRTIUcAglONdt88KKKCAAgoooIACCmQuYBDK/AGw+woooIACCiiggAIK5ChgEMrxrttnBRRQQAEFFFBAAQUyFzAIZf4A2H0FFFBAAQUUUEABBXIUMAjleNftswIKKKCAAgoooIACmQsYhDJ/AOy+AgoooIACCiiggAI5ChiEcrzr9lkBBRRQQAEFFFBAgcwFDEKZPwB2XwEFFFBAAQUUUECBHAUMQjnedfusgAIKKKCAAgoooEDmAgahzB8Au6+AAgoooIACCiigQI4CBqEc77p9VkABBRRQQAEFFFAgcwGDUOYPgN1XQAEFFFBAAQUUUCBHAYNQjnfdPiuggAIKKKCAAgookLmAQSjzB8DuK6CAAgoooIACCiiQo4BBKMe7bp8VUEABBRRQQAEFFMhcwCCU+QNg9xVQQAEFFFBAAQUUyFHAIJTjXbfPCiiggAIKKKCAAgpkLmAQyvwBsPsKKKCAAgoooIACCuQoYBDK8a7bZwUUUEABBRRQQAEFMhcwCGX+ANh9BRRQQAEFFFBAAQVyFDAI5XjX7bMCCiiggAIKKKCAApkLGIQyfwDsvgIKKKCAAgoooIACOQoYhHK86/ZZAQUUUEABBRRQQIHMBQxCmT8Adl8BBRRQQAEFFFBAgRwFDEI53nX7rIACCiiggAIKKKBA5gIGocwfALuvgAIKKKCAAgoooECOAgahHO+6fVZAAQUUUEABBRRQIHMBg1DmD4DdV0ABBRRQQAEFFFAgRwGDUI533T4roIACCiiggAIKKJC5gEEo8wfA7iuggAIKKKCAAgookKOAQSjHu26fFVBAAQUUUEABBRTIXMAglPkDYPcVUEABBRRQQAEFFMhRwCCU4123zwoooIACCiiggAIKZC5gEMr8AbD7CiiggAIKKKCAAgrkKGAQyvGu22cFFFBAAQUUUEABBTIXMAhl/gDYfQUUUEABBRRQQAEFchQwCOV41+2zAgoooIACCiiggAKZCxiEMn8A7L4CCiiggAIKKKCAAjkKGIRyvOv2WQEFFFBAAQUUUECBzAUMQpk/AHZfAQUUUEABBRRQQIEcBQxCOd51+6yAAgoooIACCiigQOYCBqHMHwC7r4ACCiiggAIKKKBAjgIGoRzvun1WQAEFFFBAAQUUUCBzAYNQ5g+A3VdAAQUUUEABBRRQIEcBg1COd90+K6CAAgoooIACCiiQuYBBKPMHwO4roIACCiiggAIKKJCjgEEox7tunxVQQAEFFFBAAQUUyFzAIJT5A2D3FVBAAQUUUEABBRTIUcAglONdt88KKKCAAgoooIACCmQuYBDK/AGw+woooIACCiiggAIK5ChgEMrxrttnBRRQQAEFFFBAAQUyFzAIZf4A2H0FFFBAAQUUUEABBXIUMAjleNftswIKKKCAAgoooIACmQsYhDJ/AOy+AgoooIACCiiggAI5ChiEcrzr9lkBBRRQQAEFFFBAgcwFDEKZPwB2XwEFFFBAAQUUUECBHAUMQjnedfusgAIKKKCAAgoooEDmAgahzB8Au6+AAgoooIACCiigQI4CBqEc77p9VkABBRRQQAEFFFAgcwGDUOYPgN1XQAEFFFBAAQUUUCBHAYNQjnfdPiuggAIKKKCAAgookLmAQSjzB8DuK6CAAgoooIACCiiQo4BBKMe7bp8VUEABBRRQQAEFFMhcwCCU+QNg9xVQQAEFFFBAAQUUyFHAIJTjXbfPCiiggAIKKKCAAgpkLmAQyvwBsPsKKKCAAgoooIACCuQoYBDK8a7bZwUUUEABBRRQQAEFMhcwCGX+ANh9BRRQQAEFFFBAAQVyFDAI5XjX7bMCCiiggAIKKKCAApkLGIQyfwDsvgIKKKCAAgoooIACOQoYhHK86/ZZAQUUUEABBRRQQIHMBQxCmT8Adl8BBRRQQAEFFFBAgRwFDEI53nX7rIACCiiggAIKKKBA5gIGocwfALuvgAIKKKCAAgoooECOAgahHO+6fVZAAQUUUEABBRRQIHMBg1DmD4DdV0ABBRRQQAEFFFAgRwGDUI533T4roIACCiiggAIKKJC5gEEo8wfA7iuggAIKKKCAAgookKOAQSjHu26fFVBAAQUUUEABBRTIXMAglPkDYPcVUEABBRRQQAEFFMhRwCCU4123zwoooIACCiiggAIKZC5gEMr8AbD7CiiggAIKKKCAAgrkKGAQyvGu22cFFFBAAQUUUEABBTIXMAhl/gDYfQUUUEABBRRQQAEFchQwCOV41+2zAgoooIACCiiggAKZCxiEMn8A7L4CCiiggAIKKKCAAjkK/B9Wk8laoV10vA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8286" y="1680307"/>
            <a:ext cx="6181087" cy="3065107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411046" y="5213671"/>
            <a:ext cx="7369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Representing and  interpreting language inspired by Quantum Theory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264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TT-Decomposition for one-hot text tensor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H2020-MSCA-ITN Grant Agreement N. 721321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D9C64-5BF8-7D40-8AA9-E4B10EEAF291}" type="slidenum">
              <a:rPr lang="en-US" smtClean="0"/>
              <a:t>19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3785" y="1581272"/>
            <a:ext cx="5400675" cy="20955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1175912" y="2720608"/>
                <a:ext cx="2650021" cy="3912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(|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Φ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⟩)= &lt;</m:t>
                      </m:r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,|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Φ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⟩&gt;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5912" y="2720608"/>
                <a:ext cx="2650021" cy="391261"/>
              </a:xfrm>
              <a:prstGeom prst="rect">
                <a:avLst/>
              </a:prstGeom>
              <a:blipFill>
                <a:blip r:embed="rId3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ounded Rectangular Callout 12"/>
          <p:cNvSpPr/>
          <p:nvPr/>
        </p:nvSpPr>
        <p:spPr>
          <a:xfrm>
            <a:off x="2618154" y="1938215"/>
            <a:ext cx="2172678" cy="545184"/>
          </a:xfrm>
          <a:prstGeom prst="wedgeRoundRect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One-hot tensor</a:t>
            </a:r>
            <a:endParaRPr lang="en-US" dirty="0">
              <a:solidFill>
                <a:schemeClr val="tx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5884985" y="3827888"/>
                <a:ext cx="4931508" cy="3912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A computing demo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(|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⟩)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 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Φ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 dirty="0" smtClean="0"/>
                  <a:t> is one-hot </a:t>
                </a:r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4985" y="3827888"/>
                <a:ext cx="4931508" cy="391261"/>
              </a:xfrm>
              <a:prstGeom prst="rect">
                <a:avLst/>
              </a:prstGeom>
              <a:blipFill>
                <a:blip r:embed="rId4"/>
                <a:stretch>
                  <a:fillRect l="-989" t="-7813" r="-1236" b="-203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2102338" y="4814277"/>
            <a:ext cx="58459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1501216" y="4437821"/>
                <a:ext cx="7165137" cy="16224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>
                    <a:latin typeface="Cambria Math" panose="02040503050406030204" pitchFamily="18" charset="0"/>
                  </a:rPr>
                  <a:t>It can be rewritten as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(|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Φ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⟩)= &lt;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,|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Φ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⟩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𝑠𝑡𝑎𝑟𝑡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  <m:r>
                        <m:rPr>
                          <m:nor/>
                        </m:rPr>
                        <a:rPr lang="en-US" dirty="0"/>
                        <m:t>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  <m:r>
                        <m:rPr>
                          <m:nor/>
                        </m:rPr>
                        <a:rPr lang="en-US" dirty="0"/>
                        <m:t>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bSup>
                      <m:r>
                        <m:rPr>
                          <m:nor/>
                        </m:rPr>
                        <a:rPr lang="en-US" dirty="0"/>
                        <m:t>∗…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𝑒𝑛𝑑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After sharing the weights in different positions, we have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(|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Φ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⟩)= &lt;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,|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Φ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⟩=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𝑠𝑡𝑎𝑟𝑡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/>
                      </m:sSubSup>
                      <m:r>
                        <m:rPr>
                          <m:nor/>
                        </m:rPr>
                        <a:rPr lang="en-US" dirty="0"/>
                        <m:t>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/>
                      </m:sSubSup>
                      <m:r>
                        <m:rPr>
                          <m:nor/>
                        </m:rPr>
                        <a:rPr lang="en-US" dirty="0"/>
                        <m:t>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/>
                      </m:sSubSup>
                      <m:r>
                        <m:rPr>
                          <m:nor/>
                        </m:rPr>
                        <a:rPr lang="en-US" dirty="0"/>
                        <m:t>∗…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/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𝑒𝑛𝑑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Which admits a map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sup>
                    </m:sSup>
                  </m:oMath>
                </a14:m>
                <a:r>
                  <a:rPr lang="en-US" dirty="0" smtClean="0"/>
                  <a:t>, i.e., map a word index to a matrix</a:t>
                </a:r>
                <a:endParaRPr lang="en-US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1216" y="4437821"/>
                <a:ext cx="7165137" cy="1622495"/>
              </a:xfrm>
              <a:prstGeom prst="rect">
                <a:avLst/>
              </a:prstGeom>
              <a:blipFill>
                <a:blip r:embed="rId5"/>
                <a:stretch>
                  <a:fillRect l="-680" t="-2632" b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1025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Activities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H2020-MSCA-ITN Grant Agreement N. 721321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D9C64-5BF8-7D40-8AA9-E4B10EEAF291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8200" y="1715700"/>
            <a:ext cx="1096293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000" dirty="0" smtClean="0"/>
              <a:t>Recent activities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000" dirty="0" smtClean="0"/>
              <a:t>Courses in University of </a:t>
            </a:r>
            <a:r>
              <a:rPr lang="en-US" altLang="zh-CN" sz="2000" dirty="0" err="1" smtClean="0"/>
              <a:t>Padova</a:t>
            </a:r>
            <a:r>
              <a:rPr lang="en-US" altLang="zh-CN" sz="2000" dirty="0" smtClean="0"/>
              <a:t>, like Applied Functional Analysis.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000" dirty="0" smtClean="0"/>
              <a:t>English course including speaking, grammar and listening.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000" dirty="0" smtClean="0"/>
              <a:t>Publications: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1400" dirty="0" err="1"/>
              <a:t>Qiuchi</a:t>
            </a:r>
            <a:r>
              <a:rPr lang="en-US" sz="1400" dirty="0"/>
              <a:t> Li*, </a:t>
            </a:r>
            <a:r>
              <a:rPr lang="en-US" sz="1400" b="1" dirty="0" err="1"/>
              <a:t>Benyou</a:t>
            </a:r>
            <a:r>
              <a:rPr lang="en-US" sz="1400" b="1" dirty="0"/>
              <a:t> Wang</a:t>
            </a:r>
            <a:r>
              <a:rPr lang="en-US" sz="1400" dirty="0"/>
              <a:t>*, Massimo </a:t>
            </a:r>
            <a:r>
              <a:rPr lang="en-US" sz="1400" dirty="0" err="1"/>
              <a:t>Melucci</a:t>
            </a:r>
            <a:r>
              <a:rPr lang="en-US" sz="1400" dirty="0"/>
              <a:t>. A Complex-valued Network for Matching. </a:t>
            </a:r>
            <a:r>
              <a:rPr lang="en-US" sz="1400" b="1" dirty="0"/>
              <a:t>NAACL 2019 </a:t>
            </a:r>
            <a:r>
              <a:rPr lang="en-US" sz="1400" b="1" dirty="0" smtClean="0"/>
              <a:t>(oral presentation)</a:t>
            </a:r>
            <a:endParaRPr lang="en-US" sz="1400" dirty="0"/>
          </a:p>
          <a:p>
            <a:pPr marL="1257300" lvl="2" indent="-342900">
              <a:buFont typeface="+mj-lt"/>
              <a:buAutoNum type="arabicPeriod"/>
            </a:pPr>
            <a:r>
              <a:rPr lang="en-US" sz="1400" b="1" dirty="0" err="1"/>
              <a:t>Benyou</a:t>
            </a:r>
            <a:r>
              <a:rPr lang="en-US" sz="1400" b="1" dirty="0"/>
              <a:t> Wang</a:t>
            </a:r>
            <a:r>
              <a:rPr lang="en-US" sz="1400" dirty="0"/>
              <a:t>*, </a:t>
            </a:r>
            <a:r>
              <a:rPr lang="en-US" sz="1400" dirty="0" err="1"/>
              <a:t>Qiuchi</a:t>
            </a:r>
            <a:r>
              <a:rPr lang="en-US" sz="1400" dirty="0"/>
              <a:t> Li*, Massimo </a:t>
            </a:r>
            <a:r>
              <a:rPr lang="en-US" sz="1400" dirty="0" err="1"/>
              <a:t>Melucci</a:t>
            </a:r>
            <a:r>
              <a:rPr lang="en-US" sz="1400" dirty="0"/>
              <a:t>, </a:t>
            </a:r>
            <a:r>
              <a:rPr lang="en-US" sz="1400" dirty="0" err="1"/>
              <a:t>Dawei</a:t>
            </a:r>
            <a:r>
              <a:rPr lang="en-US" sz="1400" dirty="0"/>
              <a:t> Song. Semantic Hilbert Space for Text Representation Learning. </a:t>
            </a:r>
            <a:r>
              <a:rPr lang="en-US" sz="1400" b="1" dirty="0"/>
              <a:t>WWW 2019 (short paper)</a:t>
            </a:r>
            <a:endParaRPr lang="en-US" sz="1400" dirty="0"/>
          </a:p>
          <a:p>
            <a:pPr marL="1257300" lvl="2" indent="-342900">
              <a:buFont typeface="+mj-lt"/>
              <a:buAutoNum type="arabicPeriod"/>
            </a:pPr>
            <a:r>
              <a:rPr lang="en-US" sz="1400" dirty="0"/>
              <a:t>Wei Zhao*, </a:t>
            </a:r>
            <a:r>
              <a:rPr lang="en-US" sz="1400" b="1" dirty="0" err="1"/>
              <a:t>Benyou</a:t>
            </a:r>
            <a:r>
              <a:rPr lang="en-US" sz="1400" b="1" dirty="0"/>
              <a:t> Wang</a:t>
            </a:r>
            <a:r>
              <a:rPr lang="en-US" sz="1400" dirty="0"/>
              <a:t>*, Min Yang, </a:t>
            </a:r>
            <a:r>
              <a:rPr lang="en-US" sz="1400" dirty="0" err="1"/>
              <a:t>Jianbo</a:t>
            </a:r>
            <a:r>
              <a:rPr lang="en-US" sz="1400" dirty="0"/>
              <a:t> Ye, Zhou Zhao, </a:t>
            </a:r>
            <a:r>
              <a:rPr lang="en-US" sz="1400" dirty="0" err="1"/>
              <a:t>Xiaojun</a:t>
            </a:r>
            <a:r>
              <a:rPr lang="en-US" sz="1400" dirty="0"/>
              <a:t> Chen, Ying Shen. Leveraging Long and Short-term Information in Content-aware Movie Recommendation via Adversarial Training. </a:t>
            </a:r>
            <a:r>
              <a:rPr lang="en-US" sz="1400" b="1" dirty="0"/>
              <a:t>IEEE Transactions on Cybernetics (TOC), 2019</a:t>
            </a:r>
            <a:r>
              <a:rPr lang="en-US" sz="1400" dirty="0"/>
              <a:t> 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altLang="zh-CN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0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000" dirty="0" smtClean="0"/>
              <a:t>The following research activities: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000" dirty="0" smtClean="0"/>
              <a:t>Conferences :  </a:t>
            </a:r>
            <a:r>
              <a:rPr lang="en-US" altLang="zh-CN" sz="2000" dirty="0"/>
              <a:t>I</a:t>
            </a:r>
            <a:r>
              <a:rPr lang="en-US" altLang="zh-CN" sz="2000" dirty="0" smtClean="0"/>
              <a:t> will attend the </a:t>
            </a:r>
            <a:r>
              <a:rPr lang="en-US" altLang="zh-CN" sz="2000" b="1" dirty="0" smtClean="0"/>
              <a:t>WWW 2019 </a:t>
            </a:r>
            <a:r>
              <a:rPr lang="en-US" altLang="zh-CN" sz="2000" dirty="0" smtClean="0"/>
              <a:t>and </a:t>
            </a:r>
            <a:r>
              <a:rPr lang="en-US" altLang="zh-CN" sz="2000" b="1" dirty="0" smtClean="0"/>
              <a:t>NAACL 2019 </a:t>
            </a:r>
            <a:r>
              <a:rPr lang="en-US" altLang="zh-CN" sz="2000" dirty="0" smtClean="0"/>
              <a:t>if visa can be ready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000" dirty="0" smtClean="0"/>
              <a:t>August – October 2019 :  Secondment in University of Copenhagen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000" dirty="0" smtClean="0"/>
              <a:t>October – December  2019 : Secondment </a:t>
            </a:r>
            <a:r>
              <a:rPr lang="en-US" altLang="zh-CN" sz="2000" dirty="0"/>
              <a:t>in University of </a:t>
            </a:r>
            <a:r>
              <a:rPr lang="en-US" altLang="zh-CN" sz="2000" dirty="0" smtClean="0"/>
              <a:t>Montreal</a:t>
            </a:r>
            <a:endParaRPr lang="en-US" altLang="zh-CN" sz="20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1359433" y="6231135"/>
            <a:ext cx="45504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* means equal contribution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806543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State-of-the-art Paradigm for Language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H2020-MSCA-ITN Grant Agreement N. 721321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D9C64-5BF8-7D40-8AA9-E4B10EEAF291}" type="slidenum">
              <a:rPr lang="en-US" smtClean="0"/>
              <a:t>2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59154" y="5770657"/>
            <a:ext cx="102674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 smtClean="0"/>
              <a:t>Benyou</a:t>
            </a:r>
            <a:r>
              <a:rPr lang="en-US" sz="1400" b="1" dirty="0" smtClean="0"/>
              <a:t> Wang</a:t>
            </a:r>
            <a:r>
              <a:rPr lang="en-US" sz="1400" dirty="0" smtClean="0"/>
              <a:t>, </a:t>
            </a:r>
            <a:r>
              <a:rPr lang="en-US" sz="1400" dirty="0"/>
              <a:t>Emanuele Di </a:t>
            </a:r>
            <a:r>
              <a:rPr lang="en-US" sz="1400" dirty="0" err="1" smtClean="0"/>
              <a:t>Buccio</a:t>
            </a:r>
            <a:r>
              <a:rPr lang="en-US" sz="1400" dirty="0" smtClean="0"/>
              <a:t>, Massimo </a:t>
            </a:r>
            <a:r>
              <a:rPr lang="en-US" sz="1400" dirty="0" err="1" smtClean="0"/>
              <a:t>Melucci</a:t>
            </a:r>
            <a:r>
              <a:rPr lang="en-US" sz="1400" dirty="0" smtClean="0"/>
              <a:t>. Representing </a:t>
            </a:r>
            <a:r>
              <a:rPr lang="en-US" sz="1400" dirty="0"/>
              <a:t>Words in Vector Space and Beyond</a:t>
            </a:r>
            <a:r>
              <a:rPr lang="en-US" sz="1400" dirty="0" smtClean="0"/>
              <a:t>. Submitted to one Springer chapter organized by </a:t>
            </a:r>
            <a:r>
              <a:rPr lang="en-US" sz="1400" dirty="0"/>
              <a:t>Andrei </a:t>
            </a:r>
            <a:r>
              <a:rPr lang="en-US" sz="1400" dirty="0" err="1" smtClean="0"/>
              <a:t>Khrennikov</a:t>
            </a:r>
            <a:r>
              <a:rPr lang="en-US" sz="1400" dirty="0" smtClean="0"/>
              <a:t>.</a:t>
            </a:r>
            <a:endParaRPr 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3835401" y="2521523"/>
            <a:ext cx="1750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Abstraction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835401" y="3763791"/>
            <a:ext cx="1750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Feature</a:t>
            </a:r>
            <a:endParaRPr lang="en-US" dirty="0"/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478" y="1392988"/>
            <a:ext cx="2904643" cy="1474330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097" y="3763790"/>
            <a:ext cx="2701197" cy="1497937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1244481" y="1610218"/>
            <a:ext cx="26369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How to compose a sequence of </a:t>
            </a:r>
            <a:r>
              <a:rPr lang="en-US" altLang="zh-CN" dirty="0" smtClean="0"/>
              <a:t>words 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1223113" y="4034213"/>
            <a:ext cx="23739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How to represent a single word?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499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State-of-the-art Paradigm for Language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H2020-MSCA-ITN Grant Agreement N. 721321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D9C64-5BF8-7D40-8AA9-E4B10EEAF291}" type="slidenum">
              <a:rPr lang="en-US" smtClean="0"/>
              <a:t>3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59154" y="5770657"/>
            <a:ext cx="102674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 smtClean="0"/>
              <a:t>Benyou</a:t>
            </a:r>
            <a:r>
              <a:rPr lang="en-US" sz="1400" b="1" dirty="0" smtClean="0"/>
              <a:t> Wang</a:t>
            </a:r>
            <a:r>
              <a:rPr lang="en-US" sz="1400" dirty="0" smtClean="0"/>
              <a:t>, </a:t>
            </a:r>
            <a:r>
              <a:rPr lang="en-US" sz="1400" dirty="0"/>
              <a:t>Emanuele Di </a:t>
            </a:r>
            <a:r>
              <a:rPr lang="en-US" sz="1400" dirty="0" err="1" smtClean="0"/>
              <a:t>Buccio</a:t>
            </a:r>
            <a:r>
              <a:rPr lang="en-US" sz="1400" dirty="0" smtClean="0"/>
              <a:t>, Massimo </a:t>
            </a:r>
            <a:r>
              <a:rPr lang="en-US" sz="1400" dirty="0" err="1" smtClean="0"/>
              <a:t>Melucci</a:t>
            </a:r>
            <a:r>
              <a:rPr lang="en-US" sz="1400" dirty="0" smtClean="0"/>
              <a:t>. Representing </a:t>
            </a:r>
            <a:r>
              <a:rPr lang="en-US" sz="1400" dirty="0"/>
              <a:t>Words in Vector Space and Beyond</a:t>
            </a:r>
            <a:r>
              <a:rPr lang="en-US" sz="1400" dirty="0" smtClean="0"/>
              <a:t>. Submitted to one Springer </a:t>
            </a:r>
            <a:r>
              <a:rPr lang="en-US" sz="1400" dirty="0" smtClean="0"/>
              <a:t>volume edited </a:t>
            </a:r>
            <a:r>
              <a:rPr lang="en-US" sz="1400" dirty="0" smtClean="0"/>
              <a:t>by </a:t>
            </a:r>
            <a:r>
              <a:rPr lang="en-US" sz="1400" dirty="0" err="1" smtClean="0"/>
              <a:t>Aerts</a:t>
            </a:r>
            <a:r>
              <a:rPr lang="en-US" sz="1400" dirty="0" smtClean="0"/>
              <a:t>, </a:t>
            </a:r>
            <a:r>
              <a:rPr lang="en-US" sz="1400" dirty="0" err="1" smtClean="0"/>
              <a:t>Khrennikov</a:t>
            </a:r>
            <a:r>
              <a:rPr lang="en-US" sz="1400" dirty="0" smtClean="0"/>
              <a:t> and </a:t>
            </a:r>
            <a:r>
              <a:rPr lang="en-US" sz="1400" dirty="0" err="1" smtClean="0"/>
              <a:t>Melucci</a:t>
            </a:r>
            <a:r>
              <a:rPr lang="en-US" sz="1400" dirty="0" smtClean="0"/>
              <a:t>.</a:t>
            </a:r>
            <a:endParaRPr lang="en-US" sz="1400" dirty="0"/>
          </a:p>
        </p:txBody>
      </p:sp>
      <p:sp>
        <p:nvSpPr>
          <p:cNvPr id="12" name="Rounded Rectangle 11"/>
          <p:cNvSpPr/>
          <p:nvPr/>
        </p:nvSpPr>
        <p:spPr>
          <a:xfrm>
            <a:off x="6947878" y="1629741"/>
            <a:ext cx="994510" cy="3799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Fasttext</a:t>
            </a:r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5455139" y="1690688"/>
            <a:ext cx="0" cy="35710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835401" y="2521523"/>
            <a:ext cx="1750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Abstraction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835401" y="3763791"/>
            <a:ext cx="1750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Feature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7625860" y="4450723"/>
            <a:ext cx="765908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Glove</a:t>
            </a: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6055947" y="3802018"/>
            <a:ext cx="901700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NNLM</a:t>
            </a: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7625860" y="3794758"/>
            <a:ext cx="765908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W2V</a:t>
            </a:r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9329615" y="3818195"/>
            <a:ext cx="830386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BERT</a:t>
            </a:r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9329615" y="4431610"/>
            <a:ext cx="830386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ELMO</a:t>
            </a:r>
            <a:endParaRPr lang="en-US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3970216" y="3376246"/>
            <a:ext cx="7338646" cy="0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/>
          <p:cNvSpPr/>
          <p:nvPr/>
        </p:nvSpPr>
        <p:spPr>
          <a:xfrm>
            <a:off x="6947878" y="2157734"/>
            <a:ext cx="994510" cy="3701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CNN</a:t>
            </a:r>
            <a:endParaRPr lang="en-US" dirty="0"/>
          </a:p>
        </p:txBody>
      </p:sp>
      <p:sp>
        <p:nvSpPr>
          <p:cNvPr id="27" name="Rounded Rectangle 26"/>
          <p:cNvSpPr/>
          <p:nvPr/>
        </p:nvSpPr>
        <p:spPr>
          <a:xfrm>
            <a:off x="6940063" y="2632441"/>
            <a:ext cx="994510" cy="3455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RNN</a:t>
            </a:r>
            <a:endParaRPr lang="en-US" dirty="0"/>
          </a:p>
        </p:txBody>
      </p:sp>
      <p:sp>
        <p:nvSpPr>
          <p:cNvPr id="28" name="Rounded Rectangle 27"/>
          <p:cNvSpPr/>
          <p:nvPr/>
        </p:nvSpPr>
        <p:spPr>
          <a:xfrm>
            <a:off x="8958872" y="2130153"/>
            <a:ext cx="1687147" cy="3455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Transformer</a:t>
            </a:r>
            <a:endParaRPr lang="en-US" dirty="0"/>
          </a:p>
        </p:txBody>
      </p:sp>
      <p:sp>
        <p:nvSpPr>
          <p:cNvPr id="29" name="Right Arrow 28"/>
          <p:cNvSpPr/>
          <p:nvPr/>
        </p:nvSpPr>
        <p:spPr>
          <a:xfrm>
            <a:off x="7188199" y="4095194"/>
            <a:ext cx="208086" cy="184666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ight Arrow 29"/>
          <p:cNvSpPr/>
          <p:nvPr/>
        </p:nvSpPr>
        <p:spPr>
          <a:xfrm>
            <a:off x="8685817" y="4124776"/>
            <a:ext cx="313594" cy="155084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Arrow 30"/>
          <p:cNvSpPr/>
          <p:nvPr/>
        </p:nvSpPr>
        <p:spPr>
          <a:xfrm>
            <a:off x="8284309" y="2208946"/>
            <a:ext cx="371964" cy="191467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6897074" y="5046217"/>
            <a:ext cx="2618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Distributional hypothesis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7360133" y="2940813"/>
            <a:ext cx="2618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Neural Network</a:t>
            </a:r>
            <a:endParaRPr lang="en-US" dirty="0"/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478" y="1392988"/>
            <a:ext cx="2904643" cy="1474330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097" y="3763790"/>
            <a:ext cx="2701197" cy="1497937"/>
          </a:xfrm>
          <a:prstGeom prst="rect">
            <a:avLst/>
          </a:prstGeom>
        </p:spPr>
      </p:pic>
      <p:sp>
        <p:nvSpPr>
          <p:cNvPr id="46" name="TextBox 45"/>
          <p:cNvSpPr txBox="1"/>
          <p:nvPr/>
        </p:nvSpPr>
        <p:spPr>
          <a:xfrm>
            <a:off x="1244481" y="1610218"/>
            <a:ext cx="26369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How to compose a sequence of </a:t>
            </a:r>
            <a:r>
              <a:rPr lang="en-US" altLang="zh-CN" dirty="0" smtClean="0"/>
              <a:t>words 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1223113" y="4034213"/>
            <a:ext cx="23739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How to represent a single word?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6255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Concerns (1)  - Representation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H2020-MSCA-ITN Grant Agreement N. 721321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D9C64-5BF8-7D40-8AA9-E4B10EEAF291}" type="slidenum">
              <a:rPr lang="en-US" smtClean="0"/>
              <a:t>4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5173785" y="1690688"/>
            <a:ext cx="0" cy="35710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881440" y="1738356"/>
            <a:ext cx="1750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Abstraction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835401" y="3763791"/>
            <a:ext cx="1750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Feature</a:t>
            </a:r>
            <a:endParaRPr lang="en-US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3835401" y="2516554"/>
            <a:ext cx="7338646" cy="0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512170" y="4613922"/>
            <a:ext cx="3829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Limitation of Distributional </a:t>
            </a:r>
            <a:r>
              <a:rPr lang="en-US" dirty="0"/>
              <a:t>hypothesis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298832" y="3237678"/>
            <a:ext cx="48220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weather is </a:t>
            </a:r>
            <a:r>
              <a:rPr lang="en-US" dirty="0">
                <a:solidFill>
                  <a:schemeClr val="accent1"/>
                </a:solidFill>
              </a:rPr>
              <a:t>terrible</a:t>
            </a:r>
            <a:r>
              <a:rPr lang="en-US" dirty="0" smtClean="0"/>
              <a:t> in Copenhagen</a:t>
            </a:r>
          </a:p>
          <a:p>
            <a:r>
              <a:rPr lang="en-US" dirty="0"/>
              <a:t>The weather is </a:t>
            </a:r>
            <a:r>
              <a:rPr lang="en-US" dirty="0" smtClean="0">
                <a:solidFill>
                  <a:schemeClr val="accent6"/>
                </a:solidFill>
              </a:rPr>
              <a:t>nice</a:t>
            </a:r>
            <a:r>
              <a:rPr lang="en-US" dirty="0" smtClean="0"/>
              <a:t>       in </a:t>
            </a:r>
            <a:r>
              <a:rPr lang="en-US" dirty="0"/>
              <a:t>Copenhagen</a:t>
            </a:r>
          </a:p>
          <a:p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9870831" y="3933171"/>
            <a:ext cx="1594339" cy="0"/>
          </a:xfrm>
          <a:prstGeom prst="straightConnector1">
            <a:avLst/>
          </a:prstGeom>
          <a:ln>
            <a:solidFill>
              <a:schemeClr val="tx2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10261600" y="3001108"/>
            <a:ext cx="0" cy="1328616"/>
          </a:xfrm>
          <a:prstGeom prst="straightConnector1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10261600" y="3168648"/>
            <a:ext cx="457201" cy="758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10254762" y="3423838"/>
            <a:ext cx="689817" cy="500443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urved Down Arrow 40"/>
          <p:cNvSpPr/>
          <p:nvPr/>
        </p:nvSpPr>
        <p:spPr>
          <a:xfrm rot="2252243">
            <a:off x="10623550" y="3342054"/>
            <a:ext cx="247052" cy="114054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10544907" y="3534321"/>
            <a:ext cx="5725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nice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9776126" y="3182034"/>
            <a:ext cx="8778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terrible</a:t>
            </a:r>
            <a:endParaRPr lang="en-US" dirty="0"/>
          </a:p>
        </p:txBody>
      </p:sp>
      <p:cxnSp>
        <p:nvCxnSpPr>
          <p:cNvPr id="44" name="Straight Arrow Connector 43"/>
          <p:cNvCxnSpPr/>
          <p:nvPr/>
        </p:nvCxnSpPr>
        <p:spPr>
          <a:xfrm flipH="1">
            <a:off x="9776126" y="3927518"/>
            <a:ext cx="462205" cy="291097"/>
          </a:xfrm>
          <a:prstGeom prst="straightConnector1">
            <a:avLst/>
          </a:prstGeom>
          <a:ln>
            <a:solidFill>
              <a:schemeClr val="tx2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Picture 4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694" y="1902278"/>
            <a:ext cx="2904643" cy="1474330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097" y="4084221"/>
            <a:ext cx="2701197" cy="1497937"/>
          </a:xfrm>
          <a:prstGeom prst="rect">
            <a:avLst/>
          </a:prstGeom>
        </p:spPr>
      </p:pic>
      <p:sp>
        <p:nvSpPr>
          <p:cNvPr id="49" name="TextBox 48"/>
          <p:cNvSpPr txBox="1"/>
          <p:nvPr/>
        </p:nvSpPr>
        <p:spPr>
          <a:xfrm>
            <a:off x="1320721" y="2135343"/>
            <a:ext cx="26369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How to compose a sequence of </a:t>
            </a:r>
            <a:r>
              <a:rPr lang="en-US" altLang="zh-CN" dirty="0" smtClean="0"/>
              <a:t>words 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1223113" y="4354644"/>
            <a:ext cx="23739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How to represent a </a:t>
            </a:r>
            <a:r>
              <a:rPr lang="en-US" altLang="zh-CN" b="1" dirty="0" smtClean="0"/>
              <a:t>single word</a:t>
            </a:r>
            <a:r>
              <a:rPr lang="en-US" altLang="zh-CN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189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Concerns (1)  - Representation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H2020-MSCA-ITN Grant Agreement N. 721321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D9C64-5BF8-7D40-8AA9-E4B10EEAF291}" type="slidenum">
              <a:rPr lang="en-US" smtClean="0"/>
              <a:t>5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5173785" y="1690688"/>
            <a:ext cx="0" cy="35710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835401" y="2521523"/>
            <a:ext cx="1750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Abstraction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741617" y="4567756"/>
            <a:ext cx="1750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Feature</a:t>
            </a:r>
            <a:endParaRPr lang="en-US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3835401" y="4354644"/>
            <a:ext cx="7338646" cy="0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694" y="1902278"/>
            <a:ext cx="2904643" cy="1474330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097" y="4084221"/>
            <a:ext cx="2701197" cy="1497937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1320721" y="2135343"/>
            <a:ext cx="26369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How to compose a </a:t>
            </a:r>
            <a:r>
              <a:rPr lang="en-US" altLang="zh-CN" b="1" dirty="0" smtClean="0"/>
              <a:t>sequence</a:t>
            </a:r>
            <a:r>
              <a:rPr lang="en-US" altLang="zh-CN" dirty="0" smtClean="0"/>
              <a:t> of </a:t>
            </a:r>
            <a:r>
              <a:rPr lang="en-US" altLang="zh-CN" dirty="0" smtClean="0"/>
              <a:t>words 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1223113" y="4354644"/>
            <a:ext cx="23739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How to represent a single word?</a:t>
            </a:r>
            <a:endParaRPr lang="en-US" dirty="0"/>
          </a:p>
        </p:txBody>
      </p:sp>
      <p:pic>
        <p:nvPicPr>
          <p:cNvPr id="2050" name="Picture 2" descr="text415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9542" y="1809598"/>
            <a:ext cx="1685944" cy="2110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649531" y="5785526"/>
            <a:ext cx="11542469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hlinkClick r:id="rId4"/>
              </a:rPr>
              <a:t>https://pseudoprofound.wordpress.com/2016/06/20/recursive-not-recurrent-neural-nets-in-tensorflow</a:t>
            </a:r>
            <a:r>
              <a:rPr lang="en-US" sz="1400" dirty="0" smtClean="0">
                <a:hlinkClick r:id="rId4"/>
              </a:rPr>
              <a:t>/</a:t>
            </a:r>
            <a:endParaRPr lang="en-US" sz="1400" dirty="0" smtClean="0"/>
          </a:p>
          <a:p>
            <a:r>
              <a:rPr lang="en-US" sz="1200" dirty="0" err="1"/>
              <a:t>Gehring</a:t>
            </a:r>
            <a:r>
              <a:rPr lang="en-US" sz="1200" dirty="0"/>
              <a:t>, Jonas, et al. "Convolutional sequence to sequence learning." </a:t>
            </a:r>
            <a:r>
              <a:rPr lang="en-US" sz="1200" i="1" dirty="0" smtClean="0"/>
              <a:t>ICML </a:t>
            </a:r>
            <a:r>
              <a:rPr lang="en-US" sz="1200" dirty="0" smtClean="0"/>
              <a:t>2017.</a:t>
            </a:r>
          </a:p>
          <a:p>
            <a:r>
              <a:rPr lang="en-US" sz="1200" dirty="0" err="1"/>
              <a:t>Vaswani</a:t>
            </a:r>
            <a:r>
              <a:rPr lang="en-US" sz="1200" dirty="0"/>
              <a:t>, Ashish, et al. "Attention is all you need." </a:t>
            </a:r>
            <a:r>
              <a:rPr lang="en-US" sz="1200" dirty="0" smtClean="0"/>
              <a:t>NIPS </a:t>
            </a:r>
            <a:r>
              <a:rPr lang="en-US" sz="1200" dirty="0"/>
              <a:t>2017.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00049" y="1858822"/>
            <a:ext cx="1621101" cy="196615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8045396" y="3789014"/>
            <a:ext cx="13442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err="1" smtClean="0"/>
              <a:t>Conv</a:t>
            </a:r>
            <a:r>
              <a:rPr lang="en-US" sz="1050" dirty="0" smtClean="0"/>
              <a:t> seq2seq</a:t>
            </a:r>
            <a:endParaRPr lang="en-US" sz="1050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57695" y="1837133"/>
            <a:ext cx="1451167" cy="1913627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10096934" y="3785513"/>
            <a:ext cx="13442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Transformer</a:t>
            </a:r>
            <a:endParaRPr lang="en-US" sz="1050" dirty="0"/>
          </a:p>
        </p:txBody>
      </p:sp>
      <p:sp>
        <p:nvSpPr>
          <p:cNvPr id="19" name="TextBox 18"/>
          <p:cNvSpPr txBox="1"/>
          <p:nvPr/>
        </p:nvSpPr>
        <p:spPr>
          <a:xfrm>
            <a:off x="6541477" y="3979443"/>
            <a:ext cx="4110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How to model sequential tokens?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47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Concerns (2)  </a:t>
            </a:r>
            <a:r>
              <a:rPr lang="en-US" altLang="zh-CN" dirty="0" smtClean="0"/>
              <a:t>- Interpretation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H2020-MSCA-ITN Grant Agreement N. 721321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D9C64-5BF8-7D40-8AA9-E4B10EEAF291}" type="slidenum">
              <a:rPr lang="en-US" smtClean="0"/>
              <a:t>6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2248" y="2168771"/>
            <a:ext cx="4215872" cy="172495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209800" y="5266822"/>
            <a:ext cx="87678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How to </a:t>
            </a:r>
            <a:r>
              <a:rPr lang="en-US" dirty="0" smtClean="0">
                <a:solidFill>
                  <a:srgbClr val="FF0000"/>
                </a:solidFill>
              </a:rPr>
              <a:t>interpret</a:t>
            </a:r>
            <a:r>
              <a:rPr lang="en-US" dirty="0" smtClean="0"/>
              <a:t>/understand this empirical framework with a more robust way, </a:t>
            </a:r>
          </a:p>
          <a:p>
            <a:r>
              <a:rPr lang="en-US" dirty="0" smtClean="0"/>
              <a:t>like from a Mathematical/Physical perspective?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736970" y="3936816"/>
            <a:ext cx="404199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freight-sans-pro"/>
              </a:rPr>
              <a:t>Kids store </a:t>
            </a:r>
            <a:r>
              <a:rPr lang="en-US" sz="1600" b="1" dirty="0">
                <a:latin typeface="freight-sans-pro"/>
              </a:rPr>
              <a:t>1.5 megabytes </a:t>
            </a:r>
            <a:r>
              <a:rPr lang="en-US" sz="1600" dirty="0">
                <a:latin typeface="freight-sans-pro"/>
              </a:rPr>
              <a:t>of information to master their native </a:t>
            </a:r>
            <a:r>
              <a:rPr lang="en-US" sz="1600" dirty="0" smtClean="0">
                <a:latin typeface="freight-sans-pro"/>
              </a:rPr>
              <a:t>language </a:t>
            </a:r>
            <a:r>
              <a:rPr lang="zh-CN" altLang="en-US" sz="1600" dirty="0" smtClean="0">
                <a:latin typeface="freight-sans-pro"/>
              </a:rPr>
              <a:t>？</a:t>
            </a:r>
            <a:endParaRPr lang="en-US" sz="1600" i="0" dirty="0">
              <a:effectLst/>
              <a:latin typeface="freight-sans-pro"/>
            </a:endParaRPr>
          </a:p>
        </p:txBody>
      </p:sp>
      <p:pic>
        <p:nvPicPr>
          <p:cNvPr id="1026" name="Picture 2" descr="Baby against binary code backdro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1277" y="2008385"/>
            <a:ext cx="2360246" cy="1770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8153400" y="4152259"/>
            <a:ext cx="2686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 complicated !!!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491153" y="6136763"/>
            <a:ext cx="743438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hlinkClick r:id="rId4"/>
              </a:rPr>
              <a:t>https://news.berkeley.edu/2019/03/27/younglanguagelearners/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32674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H2020-MSCA-ITN Grant Agreement N. 721321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D9C64-5BF8-7D40-8AA9-E4B10EEAF291}" type="slidenum">
              <a:rPr lang="en-US" smtClean="0"/>
              <a:t>7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043491" y="1796527"/>
            <a:ext cx="10069985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Representations: Towards </a:t>
            </a:r>
            <a:r>
              <a:rPr lang="en-US" sz="2400" b="1" dirty="0" smtClean="0"/>
              <a:t>Complex-valued</a:t>
            </a:r>
            <a:r>
              <a:rPr lang="en-US" sz="2400" dirty="0" smtClean="0"/>
              <a:t> word embedding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Limitation of the Distributional Hypothesis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 </a:t>
            </a:r>
            <a:r>
              <a:rPr lang="en-US" altLang="zh-CN" b="1" dirty="0" smtClean="0"/>
              <a:t>Sentiment-aware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/>
              <a:t>Complex word embedding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Extending </a:t>
            </a:r>
            <a:r>
              <a:rPr lang="en-US" dirty="0"/>
              <a:t>sequential </a:t>
            </a:r>
            <a:r>
              <a:rPr lang="en-US" dirty="0" smtClean="0"/>
              <a:t>abstraction </a:t>
            </a:r>
            <a:endParaRPr lang="en-US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Encoding </a:t>
            </a:r>
            <a:r>
              <a:rPr lang="en-US" b="1" dirty="0" smtClean="0"/>
              <a:t>position</a:t>
            </a:r>
            <a:r>
              <a:rPr lang="en-US" dirty="0" smtClean="0"/>
              <a:t> in </a:t>
            </a:r>
            <a:r>
              <a:rPr lang="en-US" altLang="zh-CN" dirty="0" smtClean="0"/>
              <a:t>Complex</a:t>
            </a:r>
            <a:r>
              <a:rPr lang="en-US" altLang="zh-CN" dirty="0"/>
              <a:t> word</a:t>
            </a:r>
            <a:r>
              <a:rPr lang="en-US" altLang="zh-CN" dirty="0" smtClean="0"/>
              <a:t> embedding</a:t>
            </a:r>
          </a:p>
          <a:p>
            <a:pPr lvl="1"/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Interpretation: From </a:t>
            </a: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</a:rPr>
              <a:t>higher-dimensional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 Hilbert Space</a:t>
            </a:r>
            <a:endParaRPr lang="en-US" sz="2400" dirty="0">
              <a:solidFill>
                <a:schemeClr val="bg1">
                  <a:lumMod val="65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</a:rPr>
              <a:t>Rethinking the neural network based NLP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Paradigm</a:t>
            </a:r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</a:rPr>
              <a:t> in Tensor perspective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529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Semantic Hilbert Space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H2020-MSCA-ITN Grant Agreement N. 721321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D9C64-5BF8-7D40-8AA9-E4B10EEAF291}" type="slidenum">
              <a:rPr lang="en-US" smtClean="0"/>
              <a:pPr/>
              <a:t>8</a:t>
            </a:fld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639203" y="1945754"/>
            <a:ext cx="11211935" cy="3543984"/>
            <a:chOff x="714805" y="1767466"/>
            <a:chExt cx="11211935" cy="3543984"/>
          </a:xfrm>
        </p:grpSpPr>
        <p:grpSp>
          <p:nvGrpSpPr>
            <p:cNvPr id="7" name="Group 6"/>
            <p:cNvGrpSpPr/>
            <p:nvPr/>
          </p:nvGrpSpPr>
          <p:grpSpPr>
            <a:xfrm>
              <a:off x="9202484" y="2184114"/>
              <a:ext cx="2724256" cy="1381677"/>
              <a:chOff x="7680603" y="2183198"/>
              <a:chExt cx="3426169" cy="1381677"/>
            </a:xfrm>
          </p:grpSpPr>
          <p:grpSp>
            <p:nvGrpSpPr>
              <p:cNvPr id="131" name="Group 130"/>
              <p:cNvGrpSpPr/>
              <p:nvPr/>
            </p:nvGrpSpPr>
            <p:grpSpPr>
              <a:xfrm>
                <a:off x="7680603" y="2183198"/>
                <a:ext cx="1572371" cy="1117112"/>
                <a:chOff x="7691669" y="2350000"/>
                <a:chExt cx="1572371" cy="1117112"/>
              </a:xfrm>
            </p:grpSpPr>
            <p:grpSp>
              <p:nvGrpSpPr>
                <p:cNvPr id="136" name="Group 135"/>
                <p:cNvGrpSpPr/>
                <p:nvPr/>
              </p:nvGrpSpPr>
              <p:grpSpPr>
                <a:xfrm>
                  <a:off x="7691669" y="2350000"/>
                  <a:ext cx="1572371" cy="1117112"/>
                  <a:chOff x="7691669" y="2350000"/>
                  <a:chExt cx="1572371" cy="1117112"/>
                </a:xfrm>
              </p:grpSpPr>
              <p:cxnSp>
                <p:nvCxnSpPr>
                  <p:cNvPr id="138" name="Straight Arrow Connector 137"/>
                  <p:cNvCxnSpPr/>
                  <p:nvPr/>
                </p:nvCxnSpPr>
                <p:spPr>
                  <a:xfrm flipV="1">
                    <a:off x="8425342" y="2760023"/>
                    <a:ext cx="555393" cy="217696"/>
                  </a:xfrm>
                  <a:prstGeom prst="straightConnector1">
                    <a:avLst/>
                  </a:prstGeom>
                  <a:ln w="28575">
                    <a:solidFill>
                      <a:srgbClr val="7030A0"/>
                    </a:solidFill>
                    <a:prstDash val="sysDot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9" name="Straight Connector 138"/>
                  <p:cNvCxnSpPr/>
                  <p:nvPr/>
                </p:nvCxnSpPr>
                <p:spPr>
                  <a:xfrm flipV="1">
                    <a:off x="8421920" y="2823199"/>
                    <a:ext cx="380812" cy="149190"/>
                  </a:xfrm>
                  <a:prstGeom prst="line">
                    <a:avLst/>
                  </a:prstGeom>
                  <a:ln w="28575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40" name="Group 139"/>
                  <p:cNvGrpSpPr/>
                  <p:nvPr/>
                </p:nvGrpSpPr>
                <p:grpSpPr>
                  <a:xfrm>
                    <a:off x="7691669" y="2350000"/>
                    <a:ext cx="1572371" cy="1117112"/>
                    <a:chOff x="3707791" y="1777547"/>
                    <a:chExt cx="1326027" cy="1321377"/>
                  </a:xfrm>
                </p:grpSpPr>
                <p:cxnSp>
                  <p:nvCxnSpPr>
                    <p:cNvPr id="141" name="Straight Arrow Connector 140"/>
                    <p:cNvCxnSpPr/>
                    <p:nvPr/>
                  </p:nvCxnSpPr>
                  <p:spPr>
                    <a:xfrm flipV="1">
                      <a:off x="4323634" y="1992145"/>
                      <a:ext cx="194580" cy="571569"/>
                    </a:xfrm>
                    <a:prstGeom prst="straightConnector1">
                      <a:avLst/>
                    </a:prstGeom>
                    <a:ln w="12700">
                      <a:solidFill>
                        <a:schemeClr val="accent2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142" name="Group 141"/>
                    <p:cNvGrpSpPr/>
                    <p:nvPr/>
                  </p:nvGrpSpPr>
                  <p:grpSpPr>
                    <a:xfrm>
                      <a:off x="3707791" y="1777547"/>
                      <a:ext cx="1326027" cy="1321377"/>
                      <a:chOff x="4113752" y="1749813"/>
                      <a:chExt cx="1677963" cy="1700009"/>
                    </a:xfrm>
                  </p:grpSpPr>
                  <p:grpSp>
                    <p:nvGrpSpPr>
                      <p:cNvPr id="145" name="Group 144"/>
                      <p:cNvGrpSpPr/>
                      <p:nvPr/>
                    </p:nvGrpSpPr>
                    <p:grpSpPr>
                      <a:xfrm>
                        <a:off x="4113752" y="1749813"/>
                        <a:ext cx="1677963" cy="1700009"/>
                        <a:chOff x="5073548" y="1721344"/>
                        <a:chExt cx="1677963" cy="1700009"/>
                      </a:xfrm>
                    </p:grpSpPr>
                    <p:grpSp>
                      <p:nvGrpSpPr>
                        <p:cNvPr id="147" name="Group 146"/>
                        <p:cNvGrpSpPr/>
                        <p:nvPr/>
                      </p:nvGrpSpPr>
                      <p:grpSpPr>
                        <a:xfrm>
                          <a:off x="5073548" y="1721344"/>
                          <a:ext cx="1677963" cy="1700009"/>
                          <a:chOff x="7743979" y="939795"/>
                          <a:chExt cx="1383609" cy="1820850"/>
                        </a:xfrm>
                      </p:grpSpPr>
                      <p:cxnSp>
                        <p:nvCxnSpPr>
                          <p:cNvPr id="155" name="Straight Arrow Connector 154"/>
                          <p:cNvCxnSpPr/>
                          <p:nvPr/>
                        </p:nvCxnSpPr>
                        <p:spPr>
                          <a:xfrm flipV="1">
                            <a:off x="8389206" y="939795"/>
                            <a:ext cx="19524" cy="1820850"/>
                          </a:xfrm>
                          <a:prstGeom prst="straightConnector1">
                            <a:avLst/>
                          </a:prstGeom>
                          <a:ln>
                            <a:solidFill>
                              <a:schemeClr val="tx1"/>
                            </a:solidFill>
                            <a:tailEnd type="triangle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156" name="Straight Arrow Connector 155"/>
                          <p:cNvCxnSpPr/>
                          <p:nvPr/>
                        </p:nvCxnSpPr>
                        <p:spPr>
                          <a:xfrm>
                            <a:off x="7743979" y="1959263"/>
                            <a:ext cx="1383609" cy="3"/>
                          </a:xfrm>
                          <a:prstGeom prst="straightConnector1">
                            <a:avLst/>
                          </a:prstGeom>
                          <a:ln>
                            <a:solidFill>
                              <a:schemeClr val="tx1"/>
                            </a:solidFill>
                            <a:tailEnd type="triangle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grpSp>
                      <p:nvGrpSpPr>
                        <p:cNvPr id="148" name="Group 147"/>
                        <p:cNvGrpSpPr/>
                        <p:nvPr/>
                      </p:nvGrpSpPr>
                      <p:grpSpPr>
                        <a:xfrm rot="2597117">
                          <a:off x="5469085" y="2047569"/>
                          <a:ext cx="809359" cy="1227546"/>
                          <a:chOff x="7633500" y="5263546"/>
                          <a:chExt cx="809359" cy="1227546"/>
                        </a:xfrm>
                      </p:grpSpPr>
                      <p:sp>
                        <p:nvSpPr>
                          <p:cNvPr id="149" name="Oval 148"/>
                          <p:cNvSpPr/>
                          <p:nvPr/>
                        </p:nvSpPr>
                        <p:spPr>
                          <a:xfrm rot="16200000">
                            <a:off x="7424408" y="5472638"/>
                            <a:ext cx="1227543" cy="809359"/>
                          </a:xfrm>
                          <a:prstGeom prst="ellipse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150" name="Oval 149"/>
                          <p:cNvSpPr/>
                          <p:nvPr/>
                        </p:nvSpPr>
                        <p:spPr>
                          <a:xfrm rot="16200000">
                            <a:off x="7424407" y="5704368"/>
                            <a:ext cx="1227544" cy="345904"/>
                          </a:xfrm>
                          <a:prstGeom prst="ellipse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  <a:prstDash val="solid"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151" name="Oval 150"/>
                          <p:cNvSpPr/>
                          <p:nvPr/>
                        </p:nvSpPr>
                        <p:spPr>
                          <a:xfrm flipV="1">
                            <a:off x="7633501" y="5710334"/>
                            <a:ext cx="809358" cy="380157"/>
                          </a:xfrm>
                          <a:prstGeom prst="ellipse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cxnSp>
                        <p:nvCxnSpPr>
                          <p:cNvPr id="152" name="Straight Connector 151"/>
                          <p:cNvCxnSpPr>
                            <a:endCxn id="151" idx="6"/>
                          </p:cNvCxnSpPr>
                          <p:nvPr/>
                        </p:nvCxnSpPr>
                        <p:spPr>
                          <a:xfrm>
                            <a:off x="7633500" y="5900412"/>
                            <a:ext cx="809359" cy="0"/>
                          </a:xfrm>
                          <a:prstGeom prst="line">
                            <a:avLst/>
                          </a:prstGeom>
                          <a:ln w="0" cap="flat" cmpd="sng" algn="ctr">
                            <a:solidFill>
                              <a:schemeClr val="tx1"/>
                            </a:solidFill>
                            <a:prstDash val="dashDot"/>
                            <a:round/>
                            <a:headEnd type="none" w="med" len="med"/>
                            <a:tailEnd type="none" w="med" len="med"/>
                          </a:ln>
                        </p:spPr>
                        <p:style>
                          <a:lnRef idx="0">
                            <a:scrgbClr r="0" g="0" b="0"/>
                          </a:lnRef>
                          <a:fillRef idx="0">
                            <a:scrgbClr r="0" g="0" b="0"/>
                          </a:fillRef>
                          <a:effectRef idx="0">
                            <a:scrgbClr r="0" g="0" b="0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153" name="Straight Connector 152"/>
                          <p:cNvCxnSpPr/>
                          <p:nvPr/>
                        </p:nvCxnSpPr>
                        <p:spPr>
                          <a:xfrm flipV="1">
                            <a:off x="7865227" y="5710335"/>
                            <a:ext cx="345905" cy="380156"/>
                          </a:xfrm>
                          <a:prstGeom prst="line">
                            <a:avLst/>
                          </a:prstGeom>
                          <a:ln w="9525" cap="flat" cmpd="sng" algn="ctr">
                            <a:solidFill>
                              <a:schemeClr val="dk1"/>
                            </a:solidFill>
                            <a:prstDash val="dashDot"/>
                            <a:round/>
                            <a:headEnd type="none" w="med" len="med"/>
                            <a:tailEnd type="none" w="med" len="med"/>
                          </a:ln>
                        </p:spPr>
                        <p:style>
                          <a:lnRef idx="0">
                            <a:scrgbClr r="0" g="0" b="0"/>
                          </a:lnRef>
                          <a:fillRef idx="0">
                            <a:scrgbClr r="0" g="0" b="0"/>
                          </a:fillRef>
                          <a:effectRef idx="0">
                            <a:scrgbClr r="0" g="0" b="0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154" name="Straight Connector 153"/>
                          <p:cNvCxnSpPr>
                            <a:stCxn id="150" idx="6"/>
                            <a:endCxn id="150" idx="2"/>
                          </p:cNvCxnSpPr>
                          <p:nvPr/>
                        </p:nvCxnSpPr>
                        <p:spPr>
                          <a:xfrm>
                            <a:off x="8038179" y="5263548"/>
                            <a:ext cx="0" cy="1227544"/>
                          </a:xfrm>
                          <a:prstGeom prst="line">
                            <a:avLst/>
                          </a:prstGeom>
                          <a:ln w="9525" cap="flat" cmpd="sng" algn="ctr">
                            <a:solidFill>
                              <a:schemeClr val="dk1"/>
                            </a:solidFill>
                            <a:prstDash val="dashDot"/>
                            <a:round/>
                            <a:headEnd type="none" w="med" len="med"/>
                            <a:tailEnd type="none" w="med" len="med"/>
                          </a:ln>
                        </p:spPr>
                        <p:style>
                          <a:lnRef idx="0">
                            <a:scrgbClr r="0" g="0" b="0"/>
                          </a:lnRef>
                          <a:fillRef idx="0">
                            <a:scrgbClr r="0" g="0" b="0"/>
                          </a:fillRef>
                          <a:effectRef idx="0">
                            <a:scrgbClr r="0" g="0" b="0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</p:grpSp>
                  <p:sp>
                    <p:nvSpPr>
                      <p:cNvPr id="146" name="Flowchart: Connector 145"/>
                      <p:cNvSpPr/>
                      <p:nvPr/>
                    </p:nvSpPr>
                    <p:spPr>
                      <a:xfrm>
                        <a:off x="4255062" y="2002163"/>
                        <a:ext cx="1297716" cy="1331829"/>
                      </a:xfrm>
                      <a:prstGeom prst="flowChartConnector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  <a:prstDash val="sysDot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cxnSp>
                  <p:nvCxnSpPr>
                    <p:cNvPr id="143" name="Straight Arrow Connector 142"/>
                    <p:cNvCxnSpPr/>
                    <p:nvPr/>
                  </p:nvCxnSpPr>
                  <p:spPr>
                    <a:xfrm flipH="1">
                      <a:off x="3859114" y="2508186"/>
                      <a:ext cx="505894" cy="174324"/>
                    </a:xfrm>
                    <a:prstGeom prst="straightConnector1">
                      <a:avLst/>
                    </a:prstGeom>
                    <a:ln w="12700">
                      <a:solidFill>
                        <a:schemeClr val="accent6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4" name="Straight Arrow Connector 143"/>
                    <p:cNvCxnSpPr/>
                    <p:nvPr/>
                  </p:nvCxnSpPr>
                  <p:spPr>
                    <a:xfrm>
                      <a:off x="4327219" y="2515124"/>
                      <a:ext cx="468872" cy="231788"/>
                    </a:xfrm>
                    <a:prstGeom prst="straightConnector1">
                      <a:avLst/>
                    </a:prstGeom>
                    <a:ln w="12700">
                      <a:solidFill>
                        <a:schemeClr val="accent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137" name="Straight Arrow Connector 136"/>
                <p:cNvCxnSpPr/>
                <p:nvPr/>
              </p:nvCxnSpPr>
              <p:spPr>
                <a:xfrm flipV="1">
                  <a:off x="7933923" y="2555005"/>
                  <a:ext cx="1101952" cy="787862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2" name="Straight Connector 131"/>
              <p:cNvCxnSpPr/>
              <p:nvPr/>
            </p:nvCxnSpPr>
            <p:spPr>
              <a:xfrm flipH="1" flipV="1">
                <a:off x="8433312" y="2820547"/>
                <a:ext cx="429553" cy="666772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lg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>
              <a:xfrm flipH="1" flipV="1">
                <a:off x="8798551" y="2644992"/>
                <a:ext cx="470409" cy="731401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lg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Arrow Connector 133"/>
              <p:cNvCxnSpPr/>
              <p:nvPr/>
            </p:nvCxnSpPr>
            <p:spPr>
              <a:xfrm flipV="1">
                <a:off x="8808713" y="3148994"/>
                <a:ext cx="281116" cy="20741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lgDashDot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5" name="TextBox 134"/>
                  <p:cNvSpPr txBox="1"/>
                  <p:nvPr/>
                </p:nvSpPr>
                <p:spPr>
                  <a:xfrm>
                    <a:off x="8971082" y="3318654"/>
                    <a:ext cx="2135690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000" b="1" dirty="0" smtClean="0"/>
                      <a:t>Probability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1" i="1" smtClean="0"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en-US" sz="10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a14:m>
                    <a:endParaRPr lang="en-US" sz="1000" b="1" dirty="0"/>
                  </a:p>
                </p:txBody>
              </p:sp>
            </mc:Choice>
            <mc:Fallback xmlns="">
              <p:sp>
                <p:nvSpPr>
                  <p:cNvPr id="193" name="TextBox 19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971082" y="3318654"/>
                    <a:ext cx="2135690" cy="246221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b="-1500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8" name="组合 9"/>
            <p:cNvGrpSpPr/>
            <p:nvPr/>
          </p:nvGrpSpPr>
          <p:grpSpPr>
            <a:xfrm>
              <a:off x="1098837" y="2989782"/>
              <a:ext cx="627058" cy="1165558"/>
              <a:chOff x="1534081" y="2451891"/>
              <a:chExt cx="674404" cy="1165558"/>
            </a:xfrm>
          </p:grpSpPr>
          <p:sp>
            <p:nvSpPr>
              <p:cNvPr id="126" name="Can 125"/>
              <p:cNvSpPr/>
              <p:nvPr/>
            </p:nvSpPr>
            <p:spPr>
              <a:xfrm>
                <a:off x="1534081" y="2451891"/>
                <a:ext cx="674404" cy="1165558"/>
              </a:xfrm>
              <a:prstGeom prst="can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27" name="Group 126"/>
              <p:cNvGrpSpPr/>
              <p:nvPr/>
            </p:nvGrpSpPr>
            <p:grpSpPr>
              <a:xfrm>
                <a:off x="1628789" y="2725080"/>
                <a:ext cx="532350" cy="777364"/>
                <a:chOff x="1065944" y="2734351"/>
                <a:chExt cx="532350" cy="777364"/>
              </a:xfrm>
            </p:grpSpPr>
            <p:sp>
              <p:nvSpPr>
                <p:cNvPr id="128" name="Flowchart: Connector 127"/>
                <p:cNvSpPr/>
                <p:nvPr/>
              </p:nvSpPr>
              <p:spPr>
                <a:xfrm>
                  <a:off x="1308463" y="2734351"/>
                  <a:ext cx="239989" cy="188978"/>
                </a:xfrm>
                <a:prstGeom prst="flowChartConnector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9" name="Flowchart: Connector 128"/>
                <p:cNvSpPr/>
                <p:nvPr/>
              </p:nvSpPr>
              <p:spPr>
                <a:xfrm>
                  <a:off x="1065944" y="3044071"/>
                  <a:ext cx="239989" cy="188978"/>
                </a:xfrm>
                <a:prstGeom prst="flowChartConnector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0" name="Flowchart: Connector 129"/>
                <p:cNvSpPr/>
                <p:nvPr/>
              </p:nvSpPr>
              <p:spPr>
                <a:xfrm>
                  <a:off x="1358305" y="3322737"/>
                  <a:ext cx="239989" cy="188978"/>
                </a:xfrm>
                <a:prstGeom prst="flowChartConnector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9" name="Group 8"/>
            <p:cNvGrpSpPr/>
            <p:nvPr/>
          </p:nvGrpSpPr>
          <p:grpSpPr>
            <a:xfrm>
              <a:off x="2820339" y="2981169"/>
              <a:ext cx="1099719" cy="1197724"/>
              <a:chOff x="2204329" y="2419724"/>
              <a:chExt cx="1491622" cy="1197724"/>
            </a:xfrm>
          </p:grpSpPr>
          <p:grpSp>
            <p:nvGrpSpPr>
              <p:cNvPr id="118" name="Group 117"/>
              <p:cNvGrpSpPr/>
              <p:nvPr/>
            </p:nvGrpSpPr>
            <p:grpSpPr>
              <a:xfrm>
                <a:off x="2204329" y="2419724"/>
                <a:ext cx="1491622" cy="1197724"/>
                <a:chOff x="7370858" y="539067"/>
                <a:chExt cx="2151878" cy="2834710"/>
              </a:xfrm>
            </p:grpSpPr>
            <p:cxnSp>
              <p:nvCxnSpPr>
                <p:cNvPr id="123" name="Straight Arrow Connector 122"/>
                <p:cNvCxnSpPr/>
                <p:nvPr/>
              </p:nvCxnSpPr>
              <p:spPr>
                <a:xfrm flipV="1">
                  <a:off x="8395922" y="539067"/>
                  <a:ext cx="0" cy="283471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Straight Arrow Connector 123"/>
                <p:cNvCxnSpPr/>
                <p:nvPr/>
              </p:nvCxnSpPr>
              <p:spPr>
                <a:xfrm flipV="1">
                  <a:off x="7736320" y="869287"/>
                  <a:ext cx="1589724" cy="1864671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5" name="Straight Arrow Connector 124"/>
                <p:cNvCxnSpPr/>
                <p:nvPr/>
              </p:nvCxnSpPr>
              <p:spPr>
                <a:xfrm>
                  <a:off x="7370858" y="1938742"/>
                  <a:ext cx="2151878" cy="2"/>
                </a:xfrm>
                <a:prstGeom prst="straightConnector1">
                  <a:avLst/>
                </a:prstGeom>
                <a:ln w="31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19" name="Straight Arrow Connector 118"/>
              <p:cNvCxnSpPr/>
              <p:nvPr/>
            </p:nvCxnSpPr>
            <p:spPr>
              <a:xfrm flipH="1">
                <a:off x="2323756" y="3023350"/>
                <a:ext cx="565183" cy="147376"/>
              </a:xfrm>
              <a:prstGeom prst="straightConnector1">
                <a:avLst/>
              </a:prstGeom>
              <a:ln w="38100"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Arrow Connector 119"/>
              <p:cNvCxnSpPr/>
              <p:nvPr/>
            </p:nvCxnSpPr>
            <p:spPr>
              <a:xfrm>
                <a:off x="2873780" y="3018880"/>
                <a:ext cx="571979" cy="195199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1" name="Flowchart: Connector 120"/>
              <p:cNvSpPr/>
              <p:nvPr/>
            </p:nvSpPr>
            <p:spPr>
              <a:xfrm>
                <a:off x="2320388" y="2558516"/>
                <a:ext cx="1216053" cy="875174"/>
              </a:xfrm>
              <a:prstGeom prst="flowChartConnector">
                <a:avLst/>
              </a:prstGeom>
              <a:noFill/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2" name="Straight Arrow Connector 121"/>
              <p:cNvCxnSpPr/>
              <p:nvPr/>
            </p:nvCxnSpPr>
            <p:spPr>
              <a:xfrm flipV="1">
                <a:off x="2894776" y="2559908"/>
                <a:ext cx="182260" cy="463411"/>
              </a:xfrm>
              <a:prstGeom prst="straightConnector1">
                <a:avLst/>
              </a:prstGeom>
              <a:ln w="381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up 9"/>
            <p:cNvGrpSpPr/>
            <p:nvPr/>
          </p:nvGrpSpPr>
          <p:grpSpPr>
            <a:xfrm>
              <a:off x="4912286" y="2932522"/>
              <a:ext cx="1203159" cy="1254404"/>
              <a:chOff x="3707791" y="1777545"/>
              <a:chExt cx="1326027" cy="1483773"/>
            </a:xfrm>
          </p:grpSpPr>
          <p:cxnSp>
            <p:nvCxnSpPr>
              <p:cNvPr id="102" name="Straight Arrow Connector 101"/>
              <p:cNvCxnSpPr/>
              <p:nvPr/>
            </p:nvCxnSpPr>
            <p:spPr>
              <a:xfrm flipV="1">
                <a:off x="4323634" y="1992145"/>
                <a:ext cx="194580" cy="571569"/>
              </a:xfrm>
              <a:prstGeom prst="straightConnector1">
                <a:avLst/>
              </a:prstGeom>
              <a:ln w="381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3" name="Group 102"/>
              <p:cNvGrpSpPr/>
              <p:nvPr/>
            </p:nvGrpSpPr>
            <p:grpSpPr>
              <a:xfrm>
                <a:off x="3707791" y="1777545"/>
                <a:ext cx="1326027" cy="1483773"/>
                <a:chOff x="4113752" y="1749809"/>
                <a:chExt cx="1677963" cy="1908937"/>
              </a:xfrm>
            </p:grpSpPr>
            <p:grpSp>
              <p:nvGrpSpPr>
                <p:cNvPr id="106" name="Group 105"/>
                <p:cNvGrpSpPr/>
                <p:nvPr/>
              </p:nvGrpSpPr>
              <p:grpSpPr>
                <a:xfrm>
                  <a:off x="4113752" y="1749809"/>
                  <a:ext cx="1677963" cy="1908937"/>
                  <a:chOff x="5073548" y="1721340"/>
                  <a:chExt cx="1677963" cy="1908937"/>
                </a:xfrm>
              </p:grpSpPr>
              <p:grpSp>
                <p:nvGrpSpPr>
                  <p:cNvPr id="108" name="Group 107"/>
                  <p:cNvGrpSpPr/>
                  <p:nvPr/>
                </p:nvGrpSpPr>
                <p:grpSpPr>
                  <a:xfrm>
                    <a:off x="5073548" y="1721340"/>
                    <a:ext cx="1677963" cy="1908937"/>
                    <a:chOff x="7743979" y="939791"/>
                    <a:chExt cx="1383609" cy="2044629"/>
                  </a:xfrm>
                </p:grpSpPr>
                <p:cxnSp>
                  <p:nvCxnSpPr>
                    <p:cNvPr id="116" name="Straight Arrow Connector 115"/>
                    <p:cNvCxnSpPr/>
                    <p:nvPr/>
                  </p:nvCxnSpPr>
                  <p:spPr>
                    <a:xfrm flipV="1">
                      <a:off x="8405041" y="939791"/>
                      <a:ext cx="3689" cy="2044629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7" name="Straight Arrow Connector 116"/>
                    <p:cNvCxnSpPr/>
                    <p:nvPr/>
                  </p:nvCxnSpPr>
                  <p:spPr>
                    <a:xfrm>
                      <a:off x="7743979" y="1959263"/>
                      <a:ext cx="1383609" cy="3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09" name="Group 108"/>
                  <p:cNvGrpSpPr/>
                  <p:nvPr/>
                </p:nvGrpSpPr>
                <p:grpSpPr>
                  <a:xfrm rot="2597117">
                    <a:off x="5469085" y="2047569"/>
                    <a:ext cx="809359" cy="1227546"/>
                    <a:chOff x="7633500" y="5263546"/>
                    <a:chExt cx="809359" cy="1227546"/>
                  </a:xfrm>
                </p:grpSpPr>
                <p:sp>
                  <p:nvSpPr>
                    <p:cNvPr id="110" name="Oval 109"/>
                    <p:cNvSpPr/>
                    <p:nvPr/>
                  </p:nvSpPr>
                  <p:spPr>
                    <a:xfrm rot="16200000">
                      <a:off x="7424408" y="5472638"/>
                      <a:ext cx="1227543" cy="809359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1" name="Oval 110"/>
                    <p:cNvSpPr/>
                    <p:nvPr/>
                  </p:nvSpPr>
                  <p:spPr>
                    <a:xfrm rot="16200000">
                      <a:off x="7424407" y="5704368"/>
                      <a:ext cx="1227544" cy="345904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tx1"/>
                      </a:solidFill>
                      <a:prstDash val="soli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2" name="Oval 111"/>
                    <p:cNvSpPr/>
                    <p:nvPr/>
                  </p:nvSpPr>
                  <p:spPr>
                    <a:xfrm flipV="1">
                      <a:off x="7633501" y="5710334"/>
                      <a:ext cx="809358" cy="380157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13" name="Straight Connector 112"/>
                    <p:cNvCxnSpPr>
                      <a:endCxn id="112" idx="6"/>
                    </p:cNvCxnSpPr>
                    <p:nvPr/>
                  </p:nvCxnSpPr>
                  <p:spPr>
                    <a:xfrm>
                      <a:off x="7633500" y="5900412"/>
                      <a:ext cx="809359" cy="0"/>
                    </a:xfrm>
                    <a:prstGeom prst="line">
                      <a:avLst/>
                    </a:prstGeom>
                    <a:ln w="0" cap="flat" cmpd="sng" algn="ctr">
                      <a:solidFill>
                        <a:schemeClr val="tx1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4" name="Straight Connector 113"/>
                    <p:cNvCxnSpPr/>
                    <p:nvPr/>
                  </p:nvCxnSpPr>
                  <p:spPr>
                    <a:xfrm flipV="1">
                      <a:off x="7865227" y="5710335"/>
                      <a:ext cx="345905" cy="380156"/>
                    </a:xfrm>
                    <a:prstGeom prst="line">
                      <a:avLst/>
                    </a:prstGeom>
                    <a:ln w="9525" cap="flat" cmpd="sng" algn="ctr">
                      <a:solidFill>
                        <a:schemeClr val="dk1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5" name="Straight Connector 114"/>
                    <p:cNvCxnSpPr>
                      <a:stCxn id="111" idx="6"/>
                      <a:endCxn id="111" idx="2"/>
                    </p:cNvCxnSpPr>
                    <p:nvPr/>
                  </p:nvCxnSpPr>
                  <p:spPr>
                    <a:xfrm>
                      <a:off x="8038179" y="5263548"/>
                      <a:ext cx="0" cy="1227544"/>
                    </a:xfrm>
                    <a:prstGeom prst="line">
                      <a:avLst/>
                    </a:prstGeom>
                    <a:ln w="9525" cap="flat" cmpd="sng" algn="ctr">
                      <a:solidFill>
                        <a:schemeClr val="dk1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107" name="Flowchart: Connector 106"/>
                <p:cNvSpPr/>
                <p:nvPr/>
              </p:nvSpPr>
              <p:spPr>
                <a:xfrm>
                  <a:off x="4255062" y="2002163"/>
                  <a:ext cx="1297716" cy="1331830"/>
                </a:xfrm>
                <a:prstGeom prst="flowChartConnector">
                  <a:avLst/>
                </a:prstGeom>
                <a:noFill/>
                <a:ln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04" name="Straight Arrow Connector 103"/>
              <p:cNvCxnSpPr/>
              <p:nvPr/>
            </p:nvCxnSpPr>
            <p:spPr>
              <a:xfrm flipH="1">
                <a:off x="3859114" y="2508186"/>
                <a:ext cx="505894" cy="174324"/>
              </a:xfrm>
              <a:prstGeom prst="straightConnector1">
                <a:avLst/>
              </a:prstGeom>
              <a:ln w="38100"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Arrow Connector 104"/>
              <p:cNvCxnSpPr/>
              <p:nvPr/>
            </p:nvCxnSpPr>
            <p:spPr>
              <a:xfrm>
                <a:off x="4341342" y="2508732"/>
                <a:ext cx="468872" cy="231788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TextBox 10"/>
            <p:cNvSpPr txBox="1"/>
            <p:nvPr/>
          </p:nvSpPr>
          <p:spPr>
            <a:xfrm>
              <a:off x="4690942" y="1767466"/>
              <a:ext cx="196664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Word Composition in Mixed State</a:t>
              </a:r>
              <a:endParaRPr lang="en-US" b="1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665882" y="1781739"/>
              <a:ext cx="2973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Semantic Measurements</a:t>
              </a:r>
              <a:endParaRPr lang="en-US" b="1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451708" y="3449570"/>
              <a:ext cx="1672596" cy="3382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…</a:t>
              </a:r>
              <a:endParaRPr lang="en-US" sz="2000" b="1" dirty="0"/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flipV="1">
              <a:off x="5013493" y="3220464"/>
              <a:ext cx="930625" cy="70864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Group 14"/>
            <p:cNvGrpSpPr/>
            <p:nvPr/>
          </p:nvGrpSpPr>
          <p:grpSpPr>
            <a:xfrm>
              <a:off x="7120828" y="2119019"/>
              <a:ext cx="2610344" cy="1452575"/>
              <a:chOff x="7679851" y="719937"/>
              <a:chExt cx="3131055" cy="145257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5" name="TextBox 74"/>
                  <p:cNvSpPr txBox="1"/>
                  <p:nvPr/>
                </p:nvSpPr>
                <p:spPr>
                  <a:xfrm>
                    <a:off x="8675214" y="780493"/>
                    <a:ext cx="2135692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000" b="1" dirty="0" smtClean="0"/>
                      <a:t>Probability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1" i="1" smtClean="0"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en-US" sz="10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a14:m>
                    <a:endParaRPr lang="en-US" sz="1000" b="1" dirty="0"/>
                  </a:p>
                </p:txBody>
              </p:sp>
            </mc:Choice>
            <mc:Fallback xmlns="">
              <p:sp>
                <p:nvSpPr>
                  <p:cNvPr id="93" name="TextBox 9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675214" y="780493"/>
                    <a:ext cx="2135692" cy="246221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b="-12195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76" name="Group 75"/>
              <p:cNvGrpSpPr/>
              <p:nvPr/>
            </p:nvGrpSpPr>
            <p:grpSpPr>
              <a:xfrm>
                <a:off x="7679851" y="719937"/>
                <a:ext cx="1572371" cy="1452575"/>
                <a:chOff x="7679851" y="719937"/>
                <a:chExt cx="1572371" cy="1452575"/>
              </a:xfrm>
            </p:grpSpPr>
            <p:grpSp>
              <p:nvGrpSpPr>
                <p:cNvPr id="77" name="Group 76"/>
                <p:cNvGrpSpPr/>
                <p:nvPr/>
              </p:nvGrpSpPr>
              <p:grpSpPr>
                <a:xfrm>
                  <a:off x="7679851" y="1041188"/>
                  <a:ext cx="1572371" cy="1131324"/>
                  <a:chOff x="7695091" y="1048808"/>
                  <a:chExt cx="1572371" cy="1131324"/>
                </a:xfrm>
              </p:grpSpPr>
              <p:grpSp>
                <p:nvGrpSpPr>
                  <p:cNvPr id="81" name="Group 80"/>
                  <p:cNvGrpSpPr/>
                  <p:nvPr/>
                </p:nvGrpSpPr>
                <p:grpSpPr>
                  <a:xfrm>
                    <a:off x="7695091" y="1048808"/>
                    <a:ext cx="1572371" cy="1131324"/>
                    <a:chOff x="7695091" y="1048808"/>
                    <a:chExt cx="1572371" cy="1131324"/>
                  </a:xfrm>
                </p:grpSpPr>
                <p:grpSp>
                  <p:nvGrpSpPr>
                    <p:cNvPr id="83" name="Group 82"/>
                    <p:cNvGrpSpPr/>
                    <p:nvPr/>
                  </p:nvGrpSpPr>
                  <p:grpSpPr>
                    <a:xfrm>
                      <a:off x="7695091" y="1048808"/>
                      <a:ext cx="1572371" cy="1131324"/>
                      <a:chOff x="3707791" y="1777547"/>
                      <a:chExt cx="1326027" cy="1338186"/>
                    </a:xfrm>
                  </p:grpSpPr>
                  <p:cxnSp>
                    <p:nvCxnSpPr>
                      <p:cNvPr id="86" name="Straight Arrow Connector 85"/>
                      <p:cNvCxnSpPr/>
                      <p:nvPr/>
                    </p:nvCxnSpPr>
                    <p:spPr>
                      <a:xfrm flipV="1">
                        <a:off x="4323634" y="1992145"/>
                        <a:ext cx="194580" cy="571569"/>
                      </a:xfrm>
                      <a:prstGeom prst="straightConnector1">
                        <a:avLst/>
                      </a:prstGeom>
                      <a:ln w="12700">
                        <a:solidFill>
                          <a:schemeClr val="accent2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grpSp>
                    <p:nvGrpSpPr>
                      <p:cNvPr id="87" name="Group 86"/>
                      <p:cNvGrpSpPr/>
                      <p:nvPr/>
                    </p:nvGrpSpPr>
                    <p:grpSpPr>
                      <a:xfrm>
                        <a:off x="3707791" y="1777547"/>
                        <a:ext cx="1326027" cy="1338186"/>
                        <a:chOff x="4113752" y="1749813"/>
                        <a:chExt cx="1677963" cy="1721634"/>
                      </a:xfrm>
                    </p:grpSpPr>
                    <p:grpSp>
                      <p:nvGrpSpPr>
                        <p:cNvPr id="90" name="Group 89"/>
                        <p:cNvGrpSpPr/>
                        <p:nvPr/>
                      </p:nvGrpSpPr>
                      <p:grpSpPr>
                        <a:xfrm>
                          <a:off x="4113752" y="1749813"/>
                          <a:ext cx="1677963" cy="1721634"/>
                          <a:chOff x="5073548" y="1721344"/>
                          <a:chExt cx="1677963" cy="1721634"/>
                        </a:xfrm>
                      </p:grpSpPr>
                      <p:grpSp>
                        <p:nvGrpSpPr>
                          <p:cNvPr id="92" name="Group 91"/>
                          <p:cNvGrpSpPr/>
                          <p:nvPr/>
                        </p:nvGrpSpPr>
                        <p:grpSpPr>
                          <a:xfrm>
                            <a:off x="5073548" y="1721344"/>
                            <a:ext cx="1677963" cy="1721634"/>
                            <a:chOff x="7743979" y="939795"/>
                            <a:chExt cx="1383609" cy="1844013"/>
                          </a:xfrm>
                        </p:grpSpPr>
                        <p:cxnSp>
                          <p:nvCxnSpPr>
                            <p:cNvPr id="100" name="Straight Arrow Connector 99"/>
                            <p:cNvCxnSpPr/>
                            <p:nvPr/>
                          </p:nvCxnSpPr>
                          <p:spPr>
                            <a:xfrm flipH="1" flipV="1">
                              <a:off x="8408730" y="939795"/>
                              <a:ext cx="8176" cy="1844013"/>
                            </a:xfrm>
                            <a:prstGeom prst="straightConnector1">
                              <a:avLst/>
                            </a:prstGeom>
                            <a:ln>
                              <a:solidFill>
                                <a:schemeClr val="tx1"/>
                              </a:solidFill>
                              <a:tailEnd type="triangle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01" name="Straight Arrow Connector 100"/>
                            <p:cNvCxnSpPr/>
                            <p:nvPr/>
                          </p:nvCxnSpPr>
                          <p:spPr>
                            <a:xfrm>
                              <a:off x="7743979" y="1959263"/>
                              <a:ext cx="1383609" cy="3"/>
                            </a:xfrm>
                            <a:prstGeom prst="straightConnector1">
                              <a:avLst/>
                            </a:prstGeom>
                            <a:ln>
                              <a:solidFill>
                                <a:schemeClr val="tx1"/>
                              </a:solidFill>
                              <a:tailEnd type="triangle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</p:grpSp>
                      <p:grpSp>
                        <p:nvGrpSpPr>
                          <p:cNvPr id="93" name="Group 92"/>
                          <p:cNvGrpSpPr/>
                          <p:nvPr/>
                        </p:nvGrpSpPr>
                        <p:grpSpPr>
                          <a:xfrm rot="2597117">
                            <a:off x="5469085" y="2047569"/>
                            <a:ext cx="809359" cy="1227546"/>
                            <a:chOff x="7633500" y="5263546"/>
                            <a:chExt cx="809359" cy="1227546"/>
                          </a:xfrm>
                        </p:grpSpPr>
                        <p:sp>
                          <p:nvSpPr>
                            <p:cNvPr id="94" name="Oval 93"/>
                            <p:cNvSpPr/>
                            <p:nvPr/>
                          </p:nvSpPr>
                          <p:spPr>
                            <a:xfrm rot="16200000">
                              <a:off x="7424408" y="5472638"/>
                              <a:ext cx="1227543" cy="809359"/>
                            </a:xfrm>
                            <a:prstGeom prst="ellipse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/>
                            </a:p>
                          </p:txBody>
                        </p:sp>
                        <p:sp>
                          <p:nvSpPr>
                            <p:cNvPr id="95" name="Oval 94"/>
                            <p:cNvSpPr/>
                            <p:nvPr/>
                          </p:nvSpPr>
                          <p:spPr>
                            <a:xfrm rot="16200000">
                              <a:off x="7424407" y="5704368"/>
                              <a:ext cx="1227544" cy="345904"/>
                            </a:xfrm>
                            <a:prstGeom prst="ellipse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  <a:prstDash val="solid"/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/>
                            </a:p>
                          </p:txBody>
                        </p:sp>
                        <p:sp>
                          <p:nvSpPr>
                            <p:cNvPr id="96" name="Oval 95"/>
                            <p:cNvSpPr/>
                            <p:nvPr/>
                          </p:nvSpPr>
                          <p:spPr>
                            <a:xfrm flipV="1">
                              <a:off x="7633501" y="5710334"/>
                              <a:ext cx="809358" cy="380157"/>
                            </a:xfrm>
                            <a:prstGeom prst="ellipse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/>
                            </a:p>
                          </p:txBody>
                        </p:sp>
                        <p:cxnSp>
                          <p:nvCxnSpPr>
                            <p:cNvPr id="97" name="Straight Connector 96"/>
                            <p:cNvCxnSpPr>
                              <a:endCxn id="96" idx="6"/>
                            </p:cNvCxnSpPr>
                            <p:nvPr/>
                          </p:nvCxnSpPr>
                          <p:spPr>
                            <a:xfrm>
                              <a:off x="7633500" y="5900412"/>
                              <a:ext cx="809359" cy="0"/>
                            </a:xfrm>
                            <a:prstGeom prst="line">
                              <a:avLst/>
                            </a:prstGeom>
                            <a:ln w="0" cap="flat" cmpd="sng" algn="ctr">
                              <a:solidFill>
                                <a:schemeClr val="tx1"/>
                              </a:solidFill>
                              <a:prstDash val="dashDot"/>
                              <a:round/>
                              <a:headEnd type="none" w="med" len="med"/>
                              <a:tailEnd type="none" w="med" len="med"/>
                            </a:ln>
                          </p:spPr>
                          <p:style>
                            <a:lnRef idx="0">
                              <a:scrgbClr r="0" g="0" b="0"/>
                            </a:lnRef>
                            <a:fillRef idx="0">
                              <a:scrgbClr r="0" g="0" b="0"/>
                            </a:fillRef>
                            <a:effectRef idx="0">
                              <a:scrgbClr r="0" g="0" b="0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98" name="Straight Connector 97"/>
                            <p:cNvCxnSpPr/>
                            <p:nvPr/>
                          </p:nvCxnSpPr>
                          <p:spPr>
                            <a:xfrm flipV="1">
                              <a:off x="7865227" y="5710335"/>
                              <a:ext cx="345905" cy="380156"/>
                            </a:xfrm>
                            <a:prstGeom prst="line">
                              <a:avLst/>
                            </a:prstGeom>
                            <a:ln w="9525" cap="flat" cmpd="sng" algn="ctr">
                              <a:solidFill>
                                <a:schemeClr val="dk1"/>
                              </a:solidFill>
                              <a:prstDash val="dashDot"/>
                              <a:round/>
                              <a:headEnd type="none" w="med" len="med"/>
                              <a:tailEnd type="none" w="med" len="med"/>
                            </a:ln>
                          </p:spPr>
                          <p:style>
                            <a:lnRef idx="0">
                              <a:scrgbClr r="0" g="0" b="0"/>
                            </a:lnRef>
                            <a:fillRef idx="0">
                              <a:scrgbClr r="0" g="0" b="0"/>
                            </a:fillRef>
                            <a:effectRef idx="0">
                              <a:scrgbClr r="0" g="0" b="0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99" name="Straight Connector 98"/>
                            <p:cNvCxnSpPr>
                              <a:stCxn id="95" idx="6"/>
                              <a:endCxn id="95" idx="2"/>
                            </p:cNvCxnSpPr>
                            <p:nvPr/>
                          </p:nvCxnSpPr>
                          <p:spPr>
                            <a:xfrm>
                              <a:off x="8038179" y="5263548"/>
                              <a:ext cx="0" cy="1227544"/>
                            </a:xfrm>
                            <a:prstGeom prst="line">
                              <a:avLst/>
                            </a:prstGeom>
                            <a:ln w="9525" cap="flat" cmpd="sng" algn="ctr">
                              <a:solidFill>
                                <a:schemeClr val="dk1"/>
                              </a:solidFill>
                              <a:prstDash val="dashDot"/>
                              <a:round/>
                              <a:headEnd type="none" w="med" len="med"/>
                              <a:tailEnd type="none" w="med" len="med"/>
                            </a:ln>
                          </p:spPr>
                          <p:style>
                            <a:lnRef idx="0">
                              <a:scrgbClr r="0" g="0" b="0"/>
                            </a:lnRef>
                            <a:fillRef idx="0">
                              <a:scrgbClr r="0" g="0" b="0"/>
                            </a:fillRef>
                            <a:effectRef idx="0">
                              <a:scrgbClr r="0" g="0" b="0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</p:grpSp>
                    </p:grpSp>
                    <p:sp>
                      <p:nvSpPr>
                        <p:cNvPr id="91" name="Flowchart: Connector 90"/>
                        <p:cNvSpPr/>
                        <p:nvPr/>
                      </p:nvSpPr>
                      <p:spPr>
                        <a:xfrm>
                          <a:off x="4255062" y="2002163"/>
                          <a:ext cx="1297716" cy="1331830"/>
                        </a:xfrm>
                        <a:prstGeom prst="flowChartConnector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  <a:prstDash val="sysDot"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cxnSp>
                    <p:nvCxnSpPr>
                      <p:cNvPr id="88" name="Straight Arrow Connector 87"/>
                      <p:cNvCxnSpPr/>
                      <p:nvPr/>
                    </p:nvCxnSpPr>
                    <p:spPr>
                      <a:xfrm flipH="1">
                        <a:off x="3859114" y="2508186"/>
                        <a:ext cx="505894" cy="174324"/>
                      </a:xfrm>
                      <a:prstGeom prst="straightConnector1">
                        <a:avLst/>
                      </a:prstGeom>
                      <a:ln w="12700">
                        <a:solidFill>
                          <a:schemeClr val="accent6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89" name="Straight Arrow Connector 88"/>
                      <p:cNvCxnSpPr/>
                      <p:nvPr/>
                    </p:nvCxnSpPr>
                    <p:spPr>
                      <a:xfrm>
                        <a:off x="4341342" y="2508732"/>
                        <a:ext cx="468872" cy="231788"/>
                      </a:xfrm>
                      <a:prstGeom prst="straightConnector1">
                        <a:avLst/>
                      </a:prstGeom>
                      <a:ln w="12700">
                        <a:solidFill>
                          <a:schemeClr val="accent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84" name="Straight Arrow Connector 83"/>
                    <p:cNvCxnSpPr/>
                    <p:nvPr/>
                  </p:nvCxnSpPr>
                  <p:spPr>
                    <a:xfrm flipH="1" flipV="1">
                      <a:off x="7846341" y="1511779"/>
                      <a:ext cx="586079" cy="156127"/>
                    </a:xfrm>
                    <a:prstGeom prst="straightConnector1">
                      <a:avLst/>
                    </a:prstGeom>
                    <a:ln w="28575">
                      <a:solidFill>
                        <a:srgbClr val="7030A0"/>
                      </a:solidFill>
                      <a:prstDash val="sysDot"/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5" name="Straight Connector 84"/>
                    <p:cNvCxnSpPr/>
                    <p:nvPr/>
                  </p:nvCxnSpPr>
                  <p:spPr>
                    <a:xfrm flipH="1" flipV="1">
                      <a:off x="8062308" y="1565842"/>
                      <a:ext cx="375096" cy="108422"/>
                    </a:xfrm>
                    <a:prstGeom prst="line">
                      <a:avLst/>
                    </a:prstGeom>
                    <a:ln w="28575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82" name="Straight Arrow Connector 81"/>
                  <p:cNvCxnSpPr/>
                  <p:nvPr/>
                </p:nvCxnSpPr>
                <p:spPr>
                  <a:xfrm flipV="1">
                    <a:off x="7710766" y="1281547"/>
                    <a:ext cx="1276213" cy="889658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78" name="Straight Connector 77"/>
                <p:cNvCxnSpPr/>
                <p:nvPr/>
              </p:nvCxnSpPr>
              <p:spPr>
                <a:xfrm flipH="1">
                  <a:off x="8059364" y="719937"/>
                  <a:ext cx="234808" cy="835751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lgDash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Connector 78"/>
                <p:cNvCxnSpPr/>
                <p:nvPr/>
              </p:nvCxnSpPr>
              <p:spPr>
                <a:xfrm flipH="1">
                  <a:off x="8425814" y="730556"/>
                  <a:ext cx="240315" cy="957185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lgDash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Straight Arrow Connector 79"/>
                <p:cNvCxnSpPr/>
                <p:nvPr/>
              </p:nvCxnSpPr>
              <p:spPr>
                <a:xfrm>
                  <a:off x="8242530" y="789364"/>
                  <a:ext cx="366568" cy="95396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prstDash val="lgDashDot"/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6" name="Group 15"/>
            <p:cNvGrpSpPr/>
            <p:nvPr/>
          </p:nvGrpSpPr>
          <p:grpSpPr>
            <a:xfrm>
              <a:off x="9233469" y="3583222"/>
              <a:ext cx="2568811" cy="1621854"/>
              <a:chOff x="7664346" y="3347112"/>
              <a:chExt cx="3108908" cy="1621854"/>
            </a:xfrm>
          </p:grpSpPr>
          <p:grpSp>
            <p:nvGrpSpPr>
              <p:cNvPr id="49" name="Group 48"/>
              <p:cNvGrpSpPr/>
              <p:nvPr/>
            </p:nvGrpSpPr>
            <p:grpSpPr>
              <a:xfrm>
                <a:off x="7664346" y="3347112"/>
                <a:ext cx="1572371" cy="1152470"/>
                <a:chOff x="7660155" y="3690915"/>
                <a:chExt cx="1572371" cy="1152470"/>
              </a:xfrm>
            </p:grpSpPr>
            <p:grpSp>
              <p:nvGrpSpPr>
                <p:cNvPr id="54" name="Group 53"/>
                <p:cNvGrpSpPr/>
                <p:nvPr/>
              </p:nvGrpSpPr>
              <p:grpSpPr>
                <a:xfrm>
                  <a:off x="7660155" y="3690915"/>
                  <a:ext cx="1572371" cy="1152470"/>
                  <a:chOff x="7700467" y="4127826"/>
                  <a:chExt cx="1572371" cy="1152470"/>
                </a:xfrm>
              </p:grpSpPr>
              <p:grpSp>
                <p:nvGrpSpPr>
                  <p:cNvPr id="56" name="Group 55"/>
                  <p:cNvGrpSpPr/>
                  <p:nvPr/>
                </p:nvGrpSpPr>
                <p:grpSpPr>
                  <a:xfrm>
                    <a:off x="7700467" y="4127826"/>
                    <a:ext cx="1572371" cy="1152470"/>
                    <a:chOff x="3707791" y="1777547"/>
                    <a:chExt cx="1326027" cy="1363202"/>
                  </a:xfrm>
                </p:grpSpPr>
                <p:cxnSp>
                  <p:nvCxnSpPr>
                    <p:cNvPr id="59" name="Straight Arrow Connector 58"/>
                    <p:cNvCxnSpPr/>
                    <p:nvPr/>
                  </p:nvCxnSpPr>
                  <p:spPr>
                    <a:xfrm flipV="1">
                      <a:off x="4323634" y="1992145"/>
                      <a:ext cx="194580" cy="571569"/>
                    </a:xfrm>
                    <a:prstGeom prst="straightConnector1">
                      <a:avLst/>
                    </a:prstGeom>
                    <a:ln w="12700">
                      <a:solidFill>
                        <a:schemeClr val="accent2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60" name="Group 59"/>
                    <p:cNvGrpSpPr/>
                    <p:nvPr/>
                  </p:nvGrpSpPr>
                  <p:grpSpPr>
                    <a:xfrm>
                      <a:off x="3707791" y="1777547"/>
                      <a:ext cx="1326027" cy="1363202"/>
                      <a:chOff x="4113752" y="1749813"/>
                      <a:chExt cx="1677963" cy="1753818"/>
                    </a:xfrm>
                  </p:grpSpPr>
                  <p:grpSp>
                    <p:nvGrpSpPr>
                      <p:cNvPr id="63" name="Group 62"/>
                      <p:cNvGrpSpPr/>
                      <p:nvPr/>
                    </p:nvGrpSpPr>
                    <p:grpSpPr>
                      <a:xfrm>
                        <a:off x="4113752" y="1749813"/>
                        <a:ext cx="1677963" cy="1753818"/>
                        <a:chOff x="5073548" y="1721344"/>
                        <a:chExt cx="1677963" cy="1753818"/>
                      </a:xfrm>
                    </p:grpSpPr>
                    <p:grpSp>
                      <p:nvGrpSpPr>
                        <p:cNvPr id="65" name="Group 64"/>
                        <p:cNvGrpSpPr/>
                        <p:nvPr/>
                      </p:nvGrpSpPr>
                      <p:grpSpPr>
                        <a:xfrm>
                          <a:off x="5073548" y="1721344"/>
                          <a:ext cx="1677963" cy="1753818"/>
                          <a:chOff x="7743979" y="939795"/>
                          <a:chExt cx="1383609" cy="1878484"/>
                        </a:xfrm>
                      </p:grpSpPr>
                      <p:cxnSp>
                        <p:nvCxnSpPr>
                          <p:cNvPr id="73" name="Straight Arrow Connector 72"/>
                          <p:cNvCxnSpPr/>
                          <p:nvPr/>
                        </p:nvCxnSpPr>
                        <p:spPr>
                          <a:xfrm flipH="1" flipV="1">
                            <a:off x="8408730" y="939795"/>
                            <a:ext cx="1109" cy="1878484"/>
                          </a:xfrm>
                          <a:prstGeom prst="straightConnector1">
                            <a:avLst/>
                          </a:prstGeom>
                          <a:ln>
                            <a:solidFill>
                              <a:schemeClr val="tx1"/>
                            </a:solidFill>
                            <a:tailEnd type="triangle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74" name="Straight Arrow Connector 73"/>
                          <p:cNvCxnSpPr/>
                          <p:nvPr/>
                        </p:nvCxnSpPr>
                        <p:spPr>
                          <a:xfrm>
                            <a:off x="7743979" y="1959263"/>
                            <a:ext cx="1383609" cy="3"/>
                          </a:xfrm>
                          <a:prstGeom prst="straightConnector1">
                            <a:avLst/>
                          </a:prstGeom>
                          <a:ln>
                            <a:solidFill>
                              <a:schemeClr val="tx1"/>
                            </a:solidFill>
                            <a:tailEnd type="triangle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grpSp>
                      <p:nvGrpSpPr>
                        <p:cNvPr id="66" name="Group 65"/>
                        <p:cNvGrpSpPr/>
                        <p:nvPr/>
                      </p:nvGrpSpPr>
                      <p:grpSpPr>
                        <a:xfrm rot="2597117">
                          <a:off x="5469085" y="2047569"/>
                          <a:ext cx="809359" cy="1227546"/>
                          <a:chOff x="7633500" y="5263546"/>
                          <a:chExt cx="809359" cy="1227546"/>
                        </a:xfrm>
                      </p:grpSpPr>
                      <p:sp>
                        <p:nvSpPr>
                          <p:cNvPr id="67" name="Oval 66"/>
                          <p:cNvSpPr/>
                          <p:nvPr/>
                        </p:nvSpPr>
                        <p:spPr>
                          <a:xfrm rot="16200000">
                            <a:off x="7424408" y="5472638"/>
                            <a:ext cx="1227543" cy="809359"/>
                          </a:xfrm>
                          <a:prstGeom prst="ellipse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68" name="Oval 67"/>
                          <p:cNvSpPr/>
                          <p:nvPr/>
                        </p:nvSpPr>
                        <p:spPr>
                          <a:xfrm rot="16200000">
                            <a:off x="7424407" y="5704368"/>
                            <a:ext cx="1227544" cy="345904"/>
                          </a:xfrm>
                          <a:prstGeom prst="ellipse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  <a:prstDash val="solid"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69" name="Oval 68"/>
                          <p:cNvSpPr/>
                          <p:nvPr/>
                        </p:nvSpPr>
                        <p:spPr>
                          <a:xfrm flipV="1">
                            <a:off x="7633501" y="5710334"/>
                            <a:ext cx="809358" cy="380157"/>
                          </a:xfrm>
                          <a:prstGeom prst="ellipse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cxnSp>
                        <p:nvCxnSpPr>
                          <p:cNvPr id="70" name="Straight Connector 69"/>
                          <p:cNvCxnSpPr>
                            <a:endCxn id="69" idx="6"/>
                          </p:cNvCxnSpPr>
                          <p:nvPr/>
                        </p:nvCxnSpPr>
                        <p:spPr>
                          <a:xfrm>
                            <a:off x="7633500" y="5900412"/>
                            <a:ext cx="809359" cy="0"/>
                          </a:xfrm>
                          <a:prstGeom prst="line">
                            <a:avLst/>
                          </a:prstGeom>
                          <a:ln w="0" cap="flat" cmpd="sng" algn="ctr">
                            <a:solidFill>
                              <a:schemeClr val="tx1"/>
                            </a:solidFill>
                            <a:prstDash val="dashDot"/>
                            <a:round/>
                            <a:headEnd type="none" w="med" len="med"/>
                            <a:tailEnd type="none" w="med" len="med"/>
                          </a:ln>
                        </p:spPr>
                        <p:style>
                          <a:lnRef idx="0">
                            <a:scrgbClr r="0" g="0" b="0"/>
                          </a:lnRef>
                          <a:fillRef idx="0">
                            <a:scrgbClr r="0" g="0" b="0"/>
                          </a:fillRef>
                          <a:effectRef idx="0">
                            <a:scrgbClr r="0" g="0" b="0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71" name="Straight Connector 70"/>
                          <p:cNvCxnSpPr/>
                          <p:nvPr/>
                        </p:nvCxnSpPr>
                        <p:spPr>
                          <a:xfrm flipV="1">
                            <a:off x="7865227" y="5710335"/>
                            <a:ext cx="345905" cy="380156"/>
                          </a:xfrm>
                          <a:prstGeom prst="line">
                            <a:avLst/>
                          </a:prstGeom>
                          <a:ln w="9525" cap="flat" cmpd="sng" algn="ctr">
                            <a:solidFill>
                              <a:schemeClr val="dk1"/>
                            </a:solidFill>
                            <a:prstDash val="dashDot"/>
                            <a:round/>
                            <a:headEnd type="none" w="med" len="med"/>
                            <a:tailEnd type="none" w="med" len="med"/>
                          </a:ln>
                        </p:spPr>
                        <p:style>
                          <a:lnRef idx="0">
                            <a:scrgbClr r="0" g="0" b="0"/>
                          </a:lnRef>
                          <a:fillRef idx="0">
                            <a:scrgbClr r="0" g="0" b="0"/>
                          </a:fillRef>
                          <a:effectRef idx="0">
                            <a:scrgbClr r="0" g="0" b="0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72" name="Straight Connector 71"/>
                          <p:cNvCxnSpPr>
                            <a:stCxn id="68" idx="6"/>
                            <a:endCxn id="68" idx="2"/>
                          </p:cNvCxnSpPr>
                          <p:nvPr/>
                        </p:nvCxnSpPr>
                        <p:spPr>
                          <a:xfrm>
                            <a:off x="8038179" y="5263548"/>
                            <a:ext cx="0" cy="1227544"/>
                          </a:xfrm>
                          <a:prstGeom prst="line">
                            <a:avLst/>
                          </a:prstGeom>
                          <a:ln w="9525" cap="flat" cmpd="sng" algn="ctr">
                            <a:solidFill>
                              <a:schemeClr val="dk1"/>
                            </a:solidFill>
                            <a:prstDash val="dashDot"/>
                            <a:round/>
                            <a:headEnd type="none" w="med" len="med"/>
                            <a:tailEnd type="none" w="med" len="med"/>
                          </a:ln>
                        </p:spPr>
                        <p:style>
                          <a:lnRef idx="0">
                            <a:scrgbClr r="0" g="0" b="0"/>
                          </a:lnRef>
                          <a:fillRef idx="0">
                            <a:scrgbClr r="0" g="0" b="0"/>
                          </a:fillRef>
                          <a:effectRef idx="0">
                            <a:scrgbClr r="0" g="0" b="0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</p:grpSp>
                  <p:sp>
                    <p:nvSpPr>
                      <p:cNvPr id="64" name="Flowchart: Connector 63"/>
                      <p:cNvSpPr/>
                      <p:nvPr/>
                    </p:nvSpPr>
                    <p:spPr>
                      <a:xfrm>
                        <a:off x="4255062" y="2002163"/>
                        <a:ext cx="1297717" cy="1331830"/>
                      </a:xfrm>
                      <a:prstGeom prst="flowChartConnector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  <a:prstDash val="sysDot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cxnSp>
                  <p:nvCxnSpPr>
                    <p:cNvPr id="61" name="Straight Arrow Connector 60"/>
                    <p:cNvCxnSpPr/>
                    <p:nvPr/>
                  </p:nvCxnSpPr>
                  <p:spPr>
                    <a:xfrm flipH="1">
                      <a:off x="3859114" y="2508186"/>
                      <a:ext cx="505894" cy="174324"/>
                    </a:xfrm>
                    <a:prstGeom prst="straightConnector1">
                      <a:avLst/>
                    </a:prstGeom>
                    <a:ln w="12700">
                      <a:solidFill>
                        <a:schemeClr val="accent6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2" name="Straight Arrow Connector 61"/>
                    <p:cNvCxnSpPr/>
                    <p:nvPr/>
                  </p:nvCxnSpPr>
                  <p:spPr>
                    <a:xfrm>
                      <a:off x="4341342" y="2508732"/>
                      <a:ext cx="468872" cy="231788"/>
                    </a:xfrm>
                    <a:prstGeom prst="straightConnector1">
                      <a:avLst/>
                    </a:prstGeom>
                    <a:ln w="12700">
                      <a:solidFill>
                        <a:schemeClr val="accent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57" name="Straight Arrow Connector 56"/>
                  <p:cNvCxnSpPr/>
                  <p:nvPr/>
                </p:nvCxnSpPr>
                <p:spPr>
                  <a:xfrm>
                    <a:off x="8389843" y="4753069"/>
                    <a:ext cx="675081" cy="120213"/>
                  </a:xfrm>
                  <a:prstGeom prst="straightConnector1">
                    <a:avLst/>
                  </a:prstGeom>
                  <a:ln w="28575">
                    <a:solidFill>
                      <a:srgbClr val="7030A0"/>
                    </a:solidFill>
                    <a:prstDash val="sysDot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" name="Straight Connector 57"/>
                  <p:cNvCxnSpPr/>
                  <p:nvPr/>
                </p:nvCxnSpPr>
                <p:spPr>
                  <a:xfrm flipH="1" flipV="1">
                    <a:off x="8439922" y="4760202"/>
                    <a:ext cx="339410" cy="63270"/>
                  </a:xfrm>
                  <a:prstGeom prst="line">
                    <a:avLst/>
                  </a:prstGeom>
                  <a:ln w="28575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55" name="Straight Arrow Connector 54"/>
                <p:cNvCxnSpPr/>
                <p:nvPr/>
              </p:nvCxnSpPr>
              <p:spPr>
                <a:xfrm flipV="1">
                  <a:off x="7781064" y="3905850"/>
                  <a:ext cx="1191832" cy="909206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>
              <a:xfrm flipH="1">
                <a:off x="8593175" y="4030202"/>
                <a:ext cx="172312" cy="938764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lg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 flipV="1">
                <a:off x="8230733" y="4010692"/>
                <a:ext cx="158352" cy="871081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lg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/>
              <p:cNvCxnSpPr/>
              <p:nvPr/>
            </p:nvCxnSpPr>
            <p:spPr>
              <a:xfrm>
                <a:off x="8287823" y="4701774"/>
                <a:ext cx="349740" cy="5474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lgDashDot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" name="TextBox 52"/>
                  <p:cNvSpPr txBox="1"/>
                  <p:nvPr/>
                </p:nvSpPr>
                <p:spPr>
                  <a:xfrm>
                    <a:off x="8637563" y="4625554"/>
                    <a:ext cx="2135691" cy="2619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000" b="1" dirty="0" smtClean="0"/>
                      <a:t>Probability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0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1">
                                <a:latin typeface="Cambria Math"/>
                              </a:rPr>
                              <m:t>𝒑</m:t>
                            </m:r>
                          </m:e>
                          <m:sub>
                            <m:r>
                              <a:rPr lang="en-US" sz="1000" b="1">
                                <a:latin typeface="Cambria Math"/>
                              </a:rPr>
                              <m:t>𝒌</m:t>
                            </m:r>
                          </m:sub>
                        </m:sSub>
                      </m:oMath>
                    </a14:m>
                    <a:endParaRPr lang="en-US" sz="1000" b="1" dirty="0"/>
                  </a:p>
                </p:txBody>
              </p:sp>
            </mc:Choice>
            <mc:Fallback xmlns="">
              <p:sp>
                <p:nvSpPr>
                  <p:cNvPr id="194" name="TextBox 19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637563" y="4625554"/>
                    <a:ext cx="2135691" cy="261931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b="-697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7" name="Group 16"/>
            <p:cNvGrpSpPr/>
            <p:nvPr/>
          </p:nvGrpSpPr>
          <p:grpSpPr>
            <a:xfrm>
              <a:off x="7123937" y="3699298"/>
              <a:ext cx="1723578" cy="1612152"/>
              <a:chOff x="7680603" y="2183198"/>
              <a:chExt cx="2158390" cy="1612152"/>
            </a:xfrm>
          </p:grpSpPr>
          <p:grpSp>
            <p:nvGrpSpPr>
              <p:cNvPr id="23" name="Group 22"/>
              <p:cNvGrpSpPr/>
              <p:nvPr/>
            </p:nvGrpSpPr>
            <p:grpSpPr>
              <a:xfrm>
                <a:off x="7680603" y="2183198"/>
                <a:ext cx="1572371" cy="1117112"/>
                <a:chOff x="7691669" y="2350000"/>
                <a:chExt cx="1572371" cy="1117112"/>
              </a:xfrm>
            </p:grpSpPr>
            <p:grpSp>
              <p:nvGrpSpPr>
                <p:cNvPr id="28" name="Group 27"/>
                <p:cNvGrpSpPr/>
                <p:nvPr/>
              </p:nvGrpSpPr>
              <p:grpSpPr>
                <a:xfrm>
                  <a:off x="7691669" y="2350000"/>
                  <a:ext cx="1572371" cy="1117112"/>
                  <a:chOff x="7691669" y="2350000"/>
                  <a:chExt cx="1572371" cy="1117112"/>
                </a:xfrm>
              </p:grpSpPr>
              <p:cxnSp>
                <p:nvCxnSpPr>
                  <p:cNvPr id="30" name="Straight Arrow Connector 29"/>
                  <p:cNvCxnSpPr/>
                  <p:nvPr/>
                </p:nvCxnSpPr>
                <p:spPr>
                  <a:xfrm>
                    <a:off x="8408119" y="2985106"/>
                    <a:ext cx="277105" cy="405892"/>
                  </a:xfrm>
                  <a:prstGeom prst="straightConnector1">
                    <a:avLst/>
                  </a:prstGeom>
                  <a:ln w="28575">
                    <a:solidFill>
                      <a:srgbClr val="7030A0"/>
                    </a:solidFill>
                    <a:prstDash val="sysDot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" name="Straight Connector 30"/>
                  <p:cNvCxnSpPr/>
                  <p:nvPr/>
                </p:nvCxnSpPr>
                <p:spPr>
                  <a:xfrm>
                    <a:off x="8421921" y="2972389"/>
                    <a:ext cx="164750" cy="320439"/>
                  </a:xfrm>
                  <a:prstGeom prst="line">
                    <a:avLst/>
                  </a:prstGeom>
                  <a:ln w="28575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32" name="Group 31"/>
                  <p:cNvGrpSpPr/>
                  <p:nvPr/>
                </p:nvGrpSpPr>
                <p:grpSpPr>
                  <a:xfrm>
                    <a:off x="7691669" y="2350000"/>
                    <a:ext cx="1572371" cy="1117112"/>
                    <a:chOff x="3707791" y="1777547"/>
                    <a:chExt cx="1326027" cy="1321377"/>
                  </a:xfrm>
                </p:grpSpPr>
                <p:cxnSp>
                  <p:nvCxnSpPr>
                    <p:cNvPr id="33" name="Straight Arrow Connector 32"/>
                    <p:cNvCxnSpPr/>
                    <p:nvPr/>
                  </p:nvCxnSpPr>
                  <p:spPr>
                    <a:xfrm flipV="1">
                      <a:off x="4323634" y="1992145"/>
                      <a:ext cx="194580" cy="571569"/>
                    </a:xfrm>
                    <a:prstGeom prst="straightConnector1">
                      <a:avLst/>
                    </a:prstGeom>
                    <a:ln w="12700">
                      <a:solidFill>
                        <a:schemeClr val="accent2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34" name="Group 33"/>
                    <p:cNvGrpSpPr/>
                    <p:nvPr/>
                  </p:nvGrpSpPr>
                  <p:grpSpPr>
                    <a:xfrm>
                      <a:off x="3707791" y="1777547"/>
                      <a:ext cx="1326027" cy="1321377"/>
                      <a:chOff x="4113752" y="1749813"/>
                      <a:chExt cx="1677963" cy="1700009"/>
                    </a:xfrm>
                  </p:grpSpPr>
                  <p:grpSp>
                    <p:nvGrpSpPr>
                      <p:cNvPr id="37" name="Group 36"/>
                      <p:cNvGrpSpPr/>
                      <p:nvPr/>
                    </p:nvGrpSpPr>
                    <p:grpSpPr>
                      <a:xfrm>
                        <a:off x="4113752" y="1749813"/>
                        <a:ext cx="1677963" cy="1700009"/>
                        <a:chOff x="5073548" y="1721344"/>
                        <a:chExt cx="1677963" cy="1700009"/>
                      </a:xfrm>
                    </p:grpSpPr>
                    <p:grpSp>
                      <p:nvGrpSpPr>
                        <p:cNvPr id="39" name="Group 38"/>
                        <p:cNvGrpSpPr/>
                        <p:nvPr/>
                      </p:nvGrpSpPr>
                      <p:grpSpPr>
                        <a:xfrm>
                          <a:off x="5073548" y="1721344"/>
                          <a:ext cx="1677963" cy="1700009"/>
                          <a:chOff x="7743979" y="939795"/>
                          <a:chExt cx="1383609" cy="1820850"/>
                        </a:xfrm>
                      </p:grpSpPr>
                      <p:cxnSp>
                        <p:nvCxnSpPr>
                          <p:cNvPr id="47" name="Straight Arrow Connector 46"/>
                          <p:cNvCxnSpPr/>
                          <p:nvPr/>
                        </p:nvCxnSpPr>
                        <p:spPr>
                          <a:xfrm flipV="1">
                            <a:off x="8389206" y="939795"/>
                            <a:ext cx="19524" cy="1820850"/>
                          </a:xfrm>
                          <a:prstGeom prst="straightConnector1">
                            <a:avLst/>
                          </a:prstGeom>
                          <a:ln>
                            <a:solidFill>
                              <a:schemeClr val="tx1"/>
                            </a:solidFill>
                            <a:tailEnd type="triangle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48" name="Straight Arrow Connector 47"/>
                          <p:cNvCxnSpPr/>
                          <p:nvPr/>
                        </p:nvCxnSpPr>
                        <p:spPr>
                          <a:xfrm>
                            <a:off x="7743979" y="1959263"/>
                            <a:ext cx="1383609" cy="3"/>
                          </a:xfrm>
                          <a:prstGeom prst="straightConnector1">
                            <a:avLst/>
                          </a:prstGeom>
                          <a:ln>
                            <a:solidFill>
                              <a:schemeClr val="tx1"/>
                            </a:solidFill>
                            <a:tailEnd type="triangle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grpSp>
                      <p:nvGrpSpPr>
                        <p:cNvPr id="40" name="Group 39"/>
                        <p:cNvGrpSpPr/>
                        <p:nvPr/>
                      </p:nvGrpSpPr>
                      <p:grpSpPr>
                        <a:xfrm rot="2597117">
                          <a:off x="5469085" y="2047569"/>
                          <a:ext cx="809359" cy="1227546"/>
                          <a:chOff x="7633500" y="5263546"/>
                          <a:chExt cx="809359" cy="1227546"/>
                        </a:xfrm>
                      </p:grpSpPr>
                      <p:sp>
                        <p:nvSpPr>
                          <p:cNvPr id="41" name="Oval 40"/>
                          <p:cNvSpPr/>
                          <p:nvPr/>
                        </p:nvSpPr>
                        <p:spPr>
                          <a:xfrm rot="16200000">
                            <a:off x="7424408" y="5472638"/>
                            <a:ext cx="1227543" cy="809359"/>
                          </a:xfrm>
                          <a:prstGeom prst="ellipse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42" name="Oval 41"/>
                          <p:cNvSpPr/>
                          <p:nvPr/>
                        </p:nvSpPr>
                        <p:spPr>
                          <a:xfrm rot="16200000">
                            <a:off x="7424407" y="5704368"/>
                            <a:ext cx="1227544" cy="345904"/>
                          </a:xfrm>
                          <a:prstGeom prst="ellipse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  <a:prstDash val="solid"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43" name="Oval 42"/>
                          <p:cNvSpPr/>
                          <p:nvPr/>
                        </p:nvSpPr>
                        <p:spPr>
                          <a:xfrm flipV="1">
                            <a:off x="7633501" y="5710334"/>
                            <a:ext cx="809358" cy="380157"/>
                          </a:xfrm>
                          <a:prstGeom prst="ellipse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cxnSp>
                        <p:nvCxnSpPr>
                          <p:cNvPr id="44" name="Straight Connector 43"/>
                          <p:cNvCxnSpPr>
                            <a:endCxn id="43" idx="6"/>
                          </p:cNvCxnSpPr>
                          <p:nvPr/>
                        </p:nvCxnSpPr>
                        <p:spPr>
                          <a:xfrm>
                            <a:off x="7633500" y="5900412"/>
                            <a:ext cx="809359" cy="0"/>
                          </a:xfrm>
                          <a:prstGeom prst="line">
                            <a:avLst/>
                          </a:prstGeom>
                          <a:ln w="0" cap="flat" cmpd="sng" algn="ctr">
                            <a:solidFill>
                              <a:schemeClr val="tx1"/>
                            </a:solidFill>
                            <a:prstDash val="dashDot"/>
                            <a:round/>
                            <a:headEnd type="none" w="med" len="med"/>
                            <a:tailEnd type="none" w="med" len="med"/>
                          </a:ln>
                        </p:spPr>
                        <p:style>
                          <a:lnRef idx="0">
                            <a:scrgbClr r="0" g="0" b="0"/>
                          </a:lnRef>
                          <a:fillRef idx="0">
                            <a:scrgbClr r="0" g="0" b="0"/>
                          </a:fillRef>
                          <a:effectRef idx="0">
                            <a:scrgbClr r="0" g="0" b="0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45" name="Straight Connector 44"/>
                          <p:cNvCxnSpPr/>
                          <p:nvPr/>
                        </p:nvCxnSpPr>
                        <p:spPr>
                          <a:xfrm flipV="1">
                            <a:off x="7865227" y="5710335"/>
                            <a:ext cx="345905" cy="380156"/>
                          </a:xfrm>
                          <a:prstGeom prst="line">
                            <a:avLst/>
                          </a:prstGeom>
                          <a:ln w="9525" cap="flat" cmpd="sng" algn="ctr">
                            <a:solidFill>
                              <a:schemeClr val="dk1"/>
                            </a:solidFill>
                            <a:prstDash val="dashDot"/>
                            <a:round/>
                            <a:headEnd type="none" w="med" len="med"/>
                            <a:tailEnd type="none" w="med" len="med"/>
                          </a:ln>
                        </p:spPr>
                        <p:style>
                          <a:lnRef idx="0">
                            <a:scrgbClr r="0" g="0" b="0"/>
                          </a:lnRef>
                          <a:fillRef idx="0">
                            <a:scrgbClr r="0" g="0" b="0"/>
                          </a:fillRef>
                          <a:effectRef idx="0">
                            <a:scrgbClr r="0" g="0" b="0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46" name="Straight Connector 45"/>
                          <p:cNvCxnSpPr>
                            <a:stCxn id="42" idx="6"/>
                            <a:endCxn id="42" idx="2"/>
                          </p:cNvCxnSpPr>
                          <p:nvPr/>
                        </p:nvCxnSpPr>
                        <p:spPr>
                          <a:xfrm>
                            <a:off x="8038179" y="5263548"/>
                            <a:ext cx="0" cy="1227544"/>
                          </a:xfrm>
                          <a:prstGeom prst="line">
                            <a:avLst/>
                          </a:prstGeom>
                          <a:ln w="9525" cap="flat" cmpd="sng" algn="ctr">
                            <a:solidFill>
                              <a:schemeClr val="dk1"/>
                            </a:solidFill>
                            <a:prstDash val="dashDot"/>
                            <a:round/>
                            <a:headEnd type="none" w="med" len="med"/>
                            <a:tailEnd type="none" w="med" len="med"/>
                          </a:ln>
                        </p:spPr>
                        <p:style>
                          <a:lnRef idx="0">
                            <a:scrgbClr r="0" g="0" b="0"/>
                          </a:lnRef>
                          <a:fillRef idx="0">
                            <a:scrgbClr r="0" g="0" b="0"/>
                          </a:fillRef>
                          <a:effectRef idx="0">
                            <a:scrgbClr r="0" g="0" b="0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</p:grpSp>
                  <p:sp>
                    <p:nvSpPr>
                      <p:cNvPr id="38" name="Flowchart: Connector 37"/>
                      <p:cNvSpPr/>
                      <p:nvPr/>
                    </p:nvSpPr>
                    <p:spPr>
                      <a:xfrm>
                        <a:off x="4255062" y="2002163"/>
                        <a:ext cx="1297716" cy="1331829"/>
                      </a:xfrm>
                      <a:prstGeom prst="flowChartConnector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  <a:prstDash val="sysDot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cxnSp>
                  <p:nvCxnSpPr>
                    <p:cNvPr id="35" name="Straight Arrow Connector 34"/>
                    <p:cNvCxnSpPr/>
                    <p:nvPr/>
                  </p:nvCxnSpPr>
                  <p:spPr>
                    <a:xfrm flipH="1">
                      <a:off x="3859114" y="2508186"/>
                      <a:ext cx="505894" cy="174324"/>
                    </a:xfrm>
                    <a:prstGeom prst="straightConnector1">
                      <a:avLst/>
                    </a:prstGeom>
                    <a:ln w="12700">
                      <a:solidFill>
                        <a:schemeClr val="accent6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6" name="Straight Arrow Connector 35"/>
                    <p:cNvCxnSpPr/>
                    <p:nvPr/>
                  </p:nvCxnSpPr>
                  <p:spPr>
                    <a:xfrm>
                      <a:off x="4328916" y="2521252"/>
                      <a:ext cx="468872" cy="231788"/>
                    </a:xfrm>
                    <a:prstGeom prst="straightConnector1">
                      <a:avLst/>
                    </a:prstGeom>
                    <a:ln w="12700">
                      <a:solidFill>
                        <a:schemeClr val="accent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29" name="Straight Arrow Connector 28"/>
                <p:cNvCxnSpPr/>
                <p:nvPr/>
              </p:nvCxnSpPr>
              <p:spPr>
                <a:xfrm flipV="1">
                  <a:off x="7933923" y="2555005"/>
                  <a:ext cx="1101952" cy="787862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4" name="Straight Connector 23"/>
              <p:cNvCxnSpPr/>
              <p:nvPr/>
            </p:nvCxnSpPr>
            <p:spPr>
              <a:xfrm flipV="1">
                <a:off x="7794628" y="2811304"/>
                <a:ext cx="637130" cy="356254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lg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 flipV="1">
                <a:off x="7957948" y="3124804"/>
                <a:ext cx="610215" cy="362764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lg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/>
              <p:cNvCxnSpPr/>
              <p:nvPr/>
            </p:nvCxnSpPr>
            <p:spPr>
              <a:xfrm flipH="1" flipV="1">
                <a:off x="7832070" y="3151585"/>
                <a:ext cx="202131" cy="28068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lgDashDot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TextBox 26"/>
                  <p:cNvSpPr txBox="1"/>
                  <p:nvPr/>
                </p:nvSpPr>
                <p:spPr>
                  <a:xfrm>
                    <a:off x="7703302" y="3549129"/>
                    <a:ext cx="2135691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000" b="1" dirty="0" smtClean="0"/>
                      <a:t>Probability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1" i="1" smtClean="0"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en-US" sz="1000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oMath>
                    </a14:m>
                    <a:endParaRPr lang="en-US" sz="1000" b="1" dirty="0"/>
                  </a:p>
                </p:txBody>
              </p:sp>
            </mc:Choice>
            <mc:Fallback xmlns="">
              <p:sp>
                <p:nvSpPr>
                  <p:cNvPr id="133" name="TextBox 13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03302" y="3549129"/>
                    <a:ext cx="2135691" cy="246221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b="-12195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8" name="Right Arrow 17"/>
            <p:cNvSpPr/>
            <p:nvPr/>
          </p:nvSpPr>
          <p:spPr>
            <a:xfrm>
              <a:off x="4184324" y="3441571"/>
              <a:ext cx="497781" cy="286385"/>
            </a:xfrm>
            <a:prstGeom prst="right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ight Arrow 18"/>
            <p:cNvSpPr/>
            <p:nvPr/>
          </p:nvSpPr>
          <p:spPr>
            <a:xfrm>
              <a:off x="2108773" y="3432327"/>
              <a:ext cx="451328" cy="266912"/>
            </a:xfrm>
            <a:prstGeom prst="right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ight Arrow 172"/>
            <p:cNvSpPr/>
            <p:nvPr/>
          </p:nvSpPr>
          <p:spPr>
            <a:xfrm>
              <a:off x="6417640" y="3441304"/>
              <a:ext cx="497781" cy="286385"/>
            </a:xfrm>
            <a:prstGeom prst="right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14805" y="1779465"/>
              <a:ext cx="16368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/>
                <a:t>Bag of Words</a:t>
              </a:r>
              <a:endParaRPr lang="en-US" b="1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231606" y="1779465"/>
              <a:ext cx="24367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 smtClean="0"/>
                <a:t>Words in </a:t>
              </a:r>
            </a:p>
            <a:p>
              <a:pPr algn="ctr"/>
              <a:r>
                <a:rPr lang="en-US" altLang="zh-CN" b="1" dirty="0" smtClean="0"/>
                <a:t>Superposition States</a:t>
              </a:r>
              <a:endParaRPr lang="en-US" b="1" dirty="0"/>
            </a:p>
          </p:txBody>
        </p:sp>
      </p:grpSp>
      <p:grpSp>
        <p:nvGrpSpPr>
          <p:cNvPr id="159" name="Group 158"/>
          <p:cNvGrpSpPr/>
          <p:nvPr/>
        </p:nvGrpSpPr>
        <p:grpSpPr>
          <a:xfrm>
            <a:off x="1059341" y="4583221"/>
            <a:ext cx="3659419" cy="1474330"/>
            <a:chOff x="1053258" y="4942995"/>
            <a:chExt cx="3659419" cy="1474330"/>
          </a:xfrm>
        </p:grpSpPr>
        <p:pic>
          <p:nvPicPr>
            <p:cNvPr id="157" name="Picture 156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3258" y="4942995"/>
              <a:ext cx="3659419" cy="1474330"/>
            </a:xfrm>
            <a:prstGeom prst="rect">
              <a:avLst/>
            </a:prstGeom>
          </p:spPr>
        </p:pic>
        <p:sp>
          <p:nvSpPr>
            <p:cNvPr id="158" name="TextBox 157"/>
            <p:cNvSpPr txBox="1"/>
            <p:nvPr/>
          </p:nvSpPr>
          <p:spPr>
            <a:xfrm>
              <a:off x="1481937" y="5322891"/>
              <a:ext cx="29650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How to use phase empirically? </a:t>
              </a:r>
              <a:endParaRPr lang="en-US" dirty="0"/>
            </a:p>
          </p:txBody>
        </p:sp>
      </p:grpSp>
      <p:sp>
        <p:nvSpPr>
          <p:cNvPr id="160" name="Rectangle 159"/>
          <p:cNvSpPr/>
          <p:nvPr/>
        </p:nvSpPr>
        <p:spPr>
          <a:xfrm>
            <a:off x="1320116" y="6015748"/>
            <a:ext cx="1038452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err="1"/>
              <a:t>Benyou</a:t>
            </a:r>
            <a:r>
              <a:rPr lang="en-US" sz="1200" b="1" dirty="0"/>
              <a:t> Wang</a:t>
            </a:r>
            <a:r>
              <a:rPr lang="en-US" sz="1200" dirty="0"/>
              <a:t>*, </a:t>
            </a:r>
            <a:r>
              <a:rPr lang="en-US" sz="1200" dirty="0" err="1"/>
              <a:t>Qiuchi</a:t>
            </a:r>
            <a:r>
              <a:rPr lang="en-US" sz="1200" dirty="0"/>
              <a:t> Li*, Massimo </a:t>
            </a:r>
            <a:r>
              <a:rPr lang="en-US" sz="1200" dirty="0" err="1"/>
              <a:t>Melucci</a:t>
            </a:r>
            <a:r>
              <a:rPr lang="en-US" sz="1200" dirty="0"/>
              <a:t>, </a:t>
            </a:r>
            <a:r>
              <a:rPr lang="en-US" sz="1200" dirty="0" err="1"/>
              <a:t>Dawei</a:t>
            </a:r>
            <a:r>
              <a:rPr lang="en-US" sz="1200" dirty="0"/>
              <a:t> Song. Semantic Hilbert Space for Text Representation Learning. </a:t>
            </a:r>
            <a:r>
              <a:rPr lang="en-US" sz="1200" b="1" dirty="0"/>
              <a:t>WWW </a:t>
            </a:r>
            <a:r>
              <a:rPr lang="en-US" sz="1200" b="1" dirty="0" smtClean="0"/>
              <a:t>2019</a:t>
            </a:r>
          </a:p>
          <a:p>
            <a:r>
              <a:rPr lang="en-US" sz="1200" dirty="0" err="1" smtClean="0"/>
              <a:t>Qiuchi</a:t>
            </a:r>
            <a:r>
              <a:rPr lang="en-US" sz="1200" dirty="0" smtClean="0"/>
              <a:t> </a:t>
            </a:r>
            <a:r>
              <a:rPr lang="en-US" sz="1200" dirty="0"/>
              <a:t>Li*, </a:t>
            </a:r>
            <a:r>
              <a:rPr lang="en-US" sz="1200" b="1" dirty="0" err="1"/>
              <a:t>Benyou</a:t>
            </a:r>
            <a:r>
              <a:rPr lang="en-US" sz="1200" b="1" dirty="0"/>
              <a:t> Wang</a:t>
            </a:r>
            <a:r>
              <a:rPr lang="en-US" sz="1200" dirty="0"/>
              <a:t>*, </a:t>
            </a:r>
            <a:r>
              <a:rPr lang="en-US" sz="1200" dirty="0" smtClean="0"/>
              <a:t>Massimo </a:t>
            </a:r>
            <a:r>
              <a:rPr lang="en-US" sz="1200" dirty="0" err="1" smtClean="0"/>
              <a:t>Melucci</a:t>
            </a:r>
            <a:r>
              <a:rPr lang="en-US" sz="1200" dirty="0" smtClean="0"/>
              <a:t>.</a:t>
            </a:r>
            <a:r>
              <a:rPr lang="en-US" sz="1200" dirty="0"/>
              <a:t> </a:t>
            </a:r>
            <a:r>
              <a:rPr lang="en-US" sz="1200" dirty="0" smtClean="0"/>
              <a:t>CNM, a </a:t>
            </a:r>
            <a:r>
              <a:rPr lang="en-US" sz="1200" dirty="0"/>
              <a:t>C</a:t>
            </a:r>
            <a:r>
              <a:rPr lang="en-US" sz="1200" dirty="0" smtClean="0"/>
              <a:t>omplex-valued </a:t>
            </a:r>
            <a:r>
              <a:rPr lang="en-US" sz="1200" dirty="0"/>
              <a:t>M</a:t>
            </a:r>
            <a:r>
              <a:rPr lang="en-US" sz="1200" dirty="0" smtClean="0"/>
              <a:t>atching Network for Matching.</a:t>
            </a:r>
            <a:r>
              <a:rPr lang="en-US" sz="1200" dirty="0"/>
              <a:t> </a:t>
            </a:r>
            <a:r>
              <a:rPr lang="en-US" sz="1200" dirty="0" smtClean="0"/>
              <a:t>NAACL </a:t>
            </a:r>
            <a:r>
              <a:rPr lang="en-US" sz="1200" b="1" dirty="0" smtClean="0"/>
              <a:t>2019</a:t>
            </a:r>
            <a:endParaRPr lang="en-US" sz="1200" dirty="0"/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059483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17143</TotalTime>
  <Words>896</Words>
  <Application>Microsoft Office PowerPoint</Application>
  <PresentationFormat>Widescreen</PresentationFormat>
  <Paragraphs>281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1" baseType="lpstr">
      <vt:lpstr>CMSS10</vt:lpstr>
      <vt:lpstr>等线</vt:lpstr>
      <vt:lpstr>等线 Light</vt:lpstr>
      <vt:lpstr>freight-sans-pro</vt:lpstr>
      <vt:lpstr>Arial</vt:lpstr>
      <vt:lpstr>Calibri</vt:lpstr>
      <vt:lpstr>Calibri Light</vt:lpstr>
      <vt:lpstr>Cambria Math</vt:lpstr>
      <vt:lpstr>Microsoft Himalaya</vt:lpstr>
      <vt:lpstr>Office Theme</vt:lpstr>
      <vt:lpstr>Dynamic Content Monitoring and Exploration using Vector Spaces  (ESR-2)</vt:lpstr>
      <vt:lpstr>Vision</vt:lpstr>
      <vt:lpstr>State-of-the-art Paradigm for Language</vt:lpstr>
      <vt:lpstr>State-of-the-art Paradigm for Language</vt:lpstr>
      <vt:lpstr>Concerns (1)  - Representation</vt:lpstr>
      <vt:lpstr>Concerns (1)  - Representation</vt:lpstr>
      <vt:lpstr>Concerns (2)  - Interpretation</vt:lpstr>
      <vt:lpstr>Contents</vt:lpstr>
      <vt:lpstr>Semantic Hilbert Space</vt:lpstr>
      <vt:lpstr>Sentiment-aware complex word embedding</vt:lpstr>
      <vt:lpstr>Position-aware complex word embedding</vt:lpstr>
      <vt:lpstr>Position-aware complex word embedding</vt:lpstr>
      <vt:lpstr>Contents</vt:lpstr>
      <vt:lpstr>What is tensor?</vt:lpstr>
      <vt:lpstr>Tensor is everywhere– find the third and higher dimensions</vt:lpstr>
      <vt:lpstr>Tensor representation in Text</vt:lpstr>
      <vt:lpstr>Hypotheses space with tensor representation</vt:lpstr>
      <vt:lpstr>Tensor Decomposition</vt:lpstr>
      <vt:lpstr>CP Decomposition for distributed text tensor</vt:lpstr>
      <vt:lpstr>TT-Decomposition for one-hot text tensor</vt:lpstr>
      <vt:lpstr>Research Activities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Individual Research Project (ESR-x)</dc:title>
  <dc:creator>Massimo Melucci</dc:creator>
  <cp:lastModifiedBy>wabyking@gmail.com</cp:lastModifiedBy>
  <cp:revision>293</cp:revision>
  <dcterms:created xsi:type="dcterms:W3CDTF">2018-10-08T16:22:40Z</dcterms:created>
  <dcterms:modified xsi:type="dcterms:W3CDTF">2019-04-11T15:30:50Z</dcterms:modified>
</cp:coreProperties>
</file>