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74" r:id="rId4"/>
    <p:sldId id="273" r:id="rId5"/>
    <p:sldId id="271" r:id="rId6"/>
    <p:sldId id="275" r:id="rId7"/>
    <p:sldId id="263" r:id="rId8"/>
    <p:sldId id="265" r:id="rId9"/>
    <p:sldId id="267" r:id="rId10"/>
    <p:sldId id="276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59"/>
  </p:normalViewPr>
  <p:slideViewPr>
    <p:cSldViewPr snapToGrid="0" snapToObjects="1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E4120-BDC9-B149-A429-4907E02D33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4F520-4E71-8F4F-9CDD-26A3B9912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5A6DC-4A8E-5049-A52D-EB8872E224D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2C67C-F9C7-9D40-BA80-5A04F8D9D6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1CD8C-ECFC-9D4C-927E-FCB7CE63CA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317C-880F-EF41-8716-9A580286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799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D12D-5FA0-F040-A054-04BA5B18C29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1E3FF-F538-B64B-B548-3015E94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104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F093-BB29-D947-BD09-A5213B821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F0E2B-AB7A-8840-BA46-BB211B70D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2EF2-CA0B-9D4B-8822-506E5BC7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856A-BBB9-CB4C-B9FB-6D7236FF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5B91-C1A1-F64C-8915-BE0F5D95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BB3B-9DED-374A-AB1D-ED2ED648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D5018-A3BB-C74C-A4E1-52E070C03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E8E0-8742-AF4F-8500-6CD89E61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9CEB5-1F21-7946-9588-0404F68A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B1AAD-5F63-444A-AD87-D7A09D24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993CB-DD93-DF48-B7B4-B7AF10F79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B05DC-8B70-7F48-944B-3382732F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5328-867E-664E-9DBD-3B1FD686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0435-81BD-1C46-BE15-08FA160E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5338-F494-0247-B835-1E158F6A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B2A4-3928-1547-B17B-AC4D8D1C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2D68-3884-8642-9CB2-5EED03B3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E11B-4DF9-434E-A5B9-1563A882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6D6FA-0FCC-264B-AC37-9AEBC3B5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B2DF-FBE6-9543-8618-FD460971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FB07-A2D5-434B-837E-22C9992B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B2AB4-0652-DC4C-B0D2-4D1638C4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CBBB-3FD0-5B45-9D90-30AEBE22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6AB-B9B4-CE4E-B144-18B27E01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C9D8-A12B-2A43-A472-E32B7EEA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AAAC-FA4A-0A49-A0B1-FDEDB58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45BB-8CC2-EA48-BEBF-D237F1EBB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1F846-94AC-8D4B-9E2D-22B075AE9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24EE6-69C5-5C4F-8E48-1A376C2F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942E5-8335-034C-8C74-6C4694BF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002C-47CD-F243-9C81-EFED6D0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69DE-D471-0F42-90AA-F4830295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A31E-72C8-B049-8A9B-2E5AEBA0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3407E-296B-0340-ACEE-014EE4D99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F25AF-DC3D-204D-95D8-9EABC6DEF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61FAA-757A-C345-9D1A-2FC73568F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85E54-27E0-3E4C-9ADB-1F9190DB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F8B10-F08B-3F49-83C0-598D93CF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A0B1C-FC1A-444A-B187-4B6D93DD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5DE7-388F-2E46-99A6-25C03820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C68F7-D5C0-3141-A22A-05954CAC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5771" y="6356350"/>
            <a:ext cx="406037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Event, Location, DD/MM/YYYY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4B651-1CBD-1C48-8928-D87A9936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1572" y="6356350"/>
            <a:ext cx="3265714" cy="365125"/>
          </a:xfrm>
        </p:spPr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B0E77-DF82-304F-92A3-20A7844A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5484" y="6356350"/>
            <a:ext cx="458800" cy="365125"/>
          </a:xfrm>
        </p:spPr>
        <p:txBody>
          <a:bodyPr/>
          <a:lstStyle>
            <a:lvl1pPr algn="ctr">
              <a:defRPr/>
            </a:lvl1pPr>
          </a:lstStyle>
          <a:p>
            <a:fld id="{406D9C64-5BF8-7D40-8AA9-E4B10EEAF2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8323A-1C5A-364E-BECA-797B0FBC39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4428" y="6321197"/>
            <a:ext cx="653144" cy="435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5947B0-9B9B-F142-A6A5-FBB83B2B6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19972" y="6277653"/>
            <a:ext cx="1184943" cy="5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9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9A7C2-C6A4-3B41-BDA3-90B91918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A3C24-9095-0940-9939-153BADD0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057D9-9876-EE45-ADA3-7F6BE730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5CD7-8792-C64D-ACE8-E5FF6D3A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16B0-7382-A743-AFEA-53E4ABB4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7559D-5685-5A4E-BBC7-5830E81CF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CBF6F-8FA4-8547-86DF-B1732916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4D84F-EBC1-164B-8C28-61D85F39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66D16-2834-8249-9FD2-1C01F508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FC4A-1022-3342-8365-EAE56802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9298F-99C5-C742-8C28-2C1DBFF7C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16A6F-ECFE-3F46-8300-12DE0473F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49613-0F5A-6C43-83C5-0D67DC05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92EA-592D-5E4D-AD24-F0751D73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43607-0474-6442-A4C2-3E1528D7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F7DFC-0B29-6248-B460-976172BC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D779-BD37-2A4E-A8E4-96C090DAD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2606-8DCA-FA46-A37C-EFFB97ADC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A179-DCF5-B145-9AFB-C29D6875D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B795-2A68-E141-8B38-000449A22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www.scimagojr.com/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19D3-AD0B-614F-8ED0-54A290C0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2599"/>
            <a:ext cx="9144000" cy="1757363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Dynamic content monitoring and exploration using vector spaces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(ESR-2)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284F6-6A85-6A44-9291-107289200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70705"/>
          </a:xfrm>
        </p:spPr>
        <p:txBody>
          <a:bodyPr/>
          <a:lstStyle/>
          <a:p>
            <a:r>
              <a:rPr lang="en-US" altLang="zh-CN" b="1" dirty="0" err="1" smtClean="0"/>
              <a:t>Benyou</a:t>
            </a:r>
            <a:r>
              <a:rPr lang="en-US" b="1" dirty="0" smtClean="0"/>
              <a:t> </a:t>
            </a:r>
            <a:r>
              <a:rPr lang="en-US" altLang="zh-CN" b="1" dirty="0" smtClean="0"/>
              <a:t>Wang</a:t>
            </a:r>
            <a:endParaRPr lang="en-US" b="1" dirty="0"/>
          </a:p>
          <a:p>
            <a:r>
              <a:rPr lang="en-US" altLang="zh-CN" sz="1800" dirty="0" smtClean="0"/>
              <a:t>University of </a:t>
            </a:r>
            <a:r>
              <a:rPr lang="en-US" altLang="zh-CN" sz="1800" dirty="0" err="1" smtClean="0"/>
              <a:t>Padova</a:t>
            </a:r>
            <a:endParaRPr lang="en-US" altLang="zh-CN" sz="1800" dirty="0" smtClean="0"/>
          </a:p>
          <a:p>
            <a:r>
              <a:rPr lang="en-US" sz="1800" dirty="0" smtClean="0"/>
              <a:t> University of </a:t>
            </a:r>
            <a:r>
              <a:rPr lang="en-US" sz="1800" dirty="0" err="1" smtClean="0"/>
              <a:t>Padova</a:t>
            </a:r>
            <a:r>
              <a:rPr lang="en-US" sz="1800" smtClean="0"/>
              <a:t>, </a:t>
            </a:r>
            <a:r>
              <a:rPr lang="en-US" sz="1800" smtClean="0"/>
              <a:t>06/12/2018</a:t>
            </a:r>
            <a:endParaRPr lang="en-US" sz="1800" dirty="0"/>
          </a:p>
        </p:txBody>
      </p:sp>
      <p:pic>
        <p:nvPicPr>
          <p:cNvPr id="6" name="Picture 2" descr="QUARTZ logo">
            <a:extLst>
              <a:ext uri="{FF2B5EF4-FFF2-40B4-BE49-F238E27FC236}">
                <a16:creationId xmlns:a16="http://schemas.microsoft.com/office/drawing/2014/main" id="{B08FACF2-9202-864B-9E1A-1691F0EC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170143"/>
            <a:ext cx="1632858" cy="7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3665B272-B264-5740-AD19-9004E436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0" y="170142"/>
            <a:ext cx="1113315" cy="742209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588F30F-039E-AE49-947E-309F8821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7344" y="302902"/>
            <a:ext cx="4746170" cy="611497"/>
          </a:xfrm>
        </p:spPr>
        <p:txBody>
          <a:bodyPr/>
          <a:lstStyle/>
          <a:p>
            <a:r>
              <a:rPr lang="en-US" sz="1600" dirty="0"/>
              <a:t>H2020-MSCA-ITN Grant Agreement N. 721321</a:t>
            </a:r>
          </a:p>
        </p:txBody>
      </p:sp>
    </p:spTree>
    <p:extLst>
      <p:ext uri="{BB962C8B-B14F-4D97-AF65-F5344CB8AC3E}">
        <p14:creationId xmlns:p14="http://schemas.microsoft.com/office/powerpoint/2010/main" val="2896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Future work : HSVS for dynamics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92" y="2447763"/>
            <a:ext cx="8266723" cy="26648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23830" y="6101779"/>
            <a:ext cx="109455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/>
              <a:t>Benyou</a:t>
            </a:r>
            <a:r>
              <a:rPr lang="en-US" sz="1200" b="1" dirty="0" smtClean="0"/>
              <a:t> Wang</a:t>
            </a:r>
            <a:r>
              <a:rPr lang="en-US" sz="1200" dirty="0" smtClean="0"/>
              <a:t>, </a:t>
            </a:r>
            <a:r>
              <a:rPr lang="en-US" sz="1200" dirty="0"/>
              <a:t>Li Q</a:t>
            </a:r>
            <a:r>
              <a:rPr lang="en-US" sz="1200" dirty="0" smtClean="0"/>
              <a:t>*, </a:t>
            </a:r>
            <a:r>
              <a:rPr lang="en-US" sz="1200" dirty="0"/>
              <a:t>Massimo </a:t>
            </a:r>
            <a:r>
              <a:rPr lang="en-US" sz="1200" dirty="0" smtClean="0"/>
              <a:t>M, </a:t>
            </a:r>
            <a:r>
              <a:rPr lang="en-US" sz="1200" dirty="0" err="1"/>
              <a:t>Dawei</a:t>
            </a:r>
            <a:r>
              <a:rPr lang="en-US" sz="1200" dirty="0"/>
              <a:t> S. Semantic Hilbert Space for Text Representation Learning, </a:t>
            </a:r>
            <a:r>
              <a:rPr lang="en-US" sz="1200" dirty="0" smtClean="0"/>
              <a:t>in progress.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09" y="4458078"/>
            <a:ext cx="1103502" cy="9716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48" y="2012454"/>
            <a:ext cx="1103502" cy="9716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57969" y="1797538"/>
            <a:ext cx="1383603" cy="407963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47095" y="1882027"/>
            <a:ext cx="305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Evolution</a:t>
            </a:r>
            <a:r>
              <a:rPr lang="en-US" dirty="0" smtClean="0"/>
              <a:t> over time/sequence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46570" y="5317094"/>
            <a:ext cx="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2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Publications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9849" y="1690688"/>
            <a:ext cx="110587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2018</a:t>
            </a:r>
          </a:p>
          <a:p>
            <a:r>
              <a:rPr lang="en-US" sz="1050" dirty="0" smtClean="0"/>
              <a:t>[</a:t>
            </a:r>
            <a:r>
              <a:rPr lang="en-US" sz="1050" dirty="0"/>
              <a:t>1] Peng Zhang, Zhan Su, </a:t>
            </a:r>
            <a:r>
              <a:rPr lang="en-US" sz="1050" dirty="0" err="1"/>
              <a:t>Lipeng</a:t>
            </a:r>
            <a:r>
              <a:rPr lang="en-US" sz="1050" dirty="0"/>
              <a:t> Zhang, </a:t>
            </a:r>
            <a:r>
              <a:rPr lang="en-US" sz="1050" b="1" dirty="0" err="1"/>
              <a:t>Benyou</a:t>
            </a:r>
            <a:r>
              <a:rPr lang="en-US" sz="1050" b="1" dirty="0"/>
              <a:t> Wang</a:t>
            </a:r>
            <a:r>
              <a:rPr lang="en-US" sz="1050" dirty="0"/>
              <a:t> , </a:t>
            </a:r>
            <a:r>
              <a:rPr lang="en-US" sz="1050" dirty="0" err="1"/>
              <a:t>Dawei</a:t>
            </a:r>
            <a:r>
              <a:rPr lang="en-US" sz="1050" dirty="0"/>
              <a:t> Song. 2018. A Quantum Many-body Wave Function Inspired Language Modeling Approach.</a:t>
            </a:r>
            <a:r>
              <a:rPr lang="en-US" sz="1050" b="1" dirty="0"/>
              <a:t> CIKM 2018</a:t>
            </a:r>
          </a:p>
          <a:p>
            <a:r>
              <a:rPr lang="en-US" sz="1050" dirty="0"/>
              <a:t>[2] Li </a:t>
            </a:r>
            <a:r>
              <a:rPr lang="en-US" sz="1050" dirty="0" err="1"/>
              <a:t>Qiuchi</a:t>
            </a:r>
            <a:r>
              <a:rPr lang="en-US" sz="1050" dirty="0"/>
              <a:t>, </a:t>
            </a:r>
            <a:r>
              <a:rPr lang="en-US" sz="1050" dirty="0" err="1"/>
              <a:t>Uprety</a:t>
            </a:r>
            <a:r>
              <a:rPr lang="en-US" sz="1050" dirty="0"/>
              <a:t> </a:t>
            </a:r>
            <a:r>
              <a:rPr lang="en-US" sz="1050" dirty="0" err="1"/>
              <a:t>Sagar</a:t>
            </a:r>
            <a:r>
              <a:rPr lang="en-US" sz="1050" dirty="0"/>
              <a:t>, </a:t>
            </a:r>
            <a:r>
              <a:rPr lang="en-US" sz="1050" b="1" dirty="0"/>
              <a:t>Wang </a:t>
            </a:r>
            <a:r>
              <a:rPr lang="en-US" sz="1050" b="1" dirty="0" err="1"/>
              <a:t>Benyou</a:t>
            </a:r>
            <a:r>
              <a:rPr lang="en-US" sz="1050" dirty="0"/>
              <a:t> , Song </a:t>
            </a:r>
            <a:r>
              <a:rPr lang="en-US" sz="1050" dirty="0" err="1"/>
              <a:t>Dawei</a:t>
            </a:r>
            <a:r>
              <a:rPr lang="en-US" sz="1050" dirty="0"/>
              <a:t> Quantum-inspired Complex Word Embedding, ACL 2018 3rd Workshop on Representation Learning for NLP , </a:t>
            </a:r>
            <a:r>
              <a:rPr lang="en-US" sz="1050" b="1" dirty="0"/>
              <a:t>ACL 2018 RepL4NLP</a:t>
            </a:r>
          </a:p>
          <a:p>
            <a:r>
              <a:rPr lang="en-US" sz="1050" dirty="0"/>
              <a:t>[3] </a:t>
            </a:r>
            <a:r>
              <a:rPr lang="en-US" sz="1050" dirty="0" err="1"/>
              <a:t>Yazhou</a:t>
            </a:r>
            <a:r>
              <a:rPr lang="en-US" sz="1050" dirty="0"/>
              <a:t> Zhang, </a:t>
            </a:r>
            <a:r>
              <a:rPr lang="en-US" sz="1050" dirty="0" err="1"/>
              <a:t>Dawei</a:t>
            </a:r>
            <a:r>
              <a:rPr lang="en-US" sz="1050" dirty="0"/>
              <a:t> Song, Peng Zhang, </a:t>
            </a:r>
            <a:r>
              <a:rPr lang="en-US" sz="1050" dirty="0" err="1"/>
              <a:t>Panpan</a:t>
            </a:r>
            <a:r>
              <a:rPr lang="en-US" sz="1050" dirty="0"/>
              <a:t> Wang, </a:t>
            </a:r>
            <a:r>
              <a:rPr lang="en-US" sz="1050" dirty="0" err="1"/>
              <a:t>Jingfei</a:t>
            </a:r>
            <a:r>
              <a:rPr lang="en-US" sz="1050" dirty="0"/>
              <a:t> Li, Xiang Li, </a:t>
            </a:r>
            <a:r>
              <a:rPr lang="en-US" sz="1050" b="1" dirty="0" err="1"/>
              <a:t>Benyou</a:t>
            </a:r>
            <a:r>
              <a:rPr lang="en-US" sz="1050" b="1" dirty="0"/>
              <a:t> Wang</a:t>
            </a:r>
            <a:r>
              <a:rPr lang="en-US" sz="1050" dirty="0"/>
              <a:t> A Quantum-Inspired Multimodal Sentiment Analysis Framework. </a:t>
            </a:r>
            <a:r>
              <a:rPr lang="en-US" sz="1050" b="1" dirty="0"/>
              <a:t>Theoretical Computer Science</a:t>
            </a:r>
            <a:r>
              <a:rPr lang="en-US" sz="1050" dirty="0"/>
              <a:t> 2018.</a:t>
            </a:r>
          </a:p>
          <a:p>
            <a:r>
              <a:rPr lang="en-US" sz="1050" dirty="0"/>
              <a:t>[4] Wei Zhao, </a:t>
            </a:r>
            <a:r>
              <a:rPr lang="en-US" sz="1050" b="1" dirty="0"/>
              <a:t>Wang </a:t>
            </a:r>
            <a:r>
              <a:rPr lang="en-US" sz="1050" b="1" dirty="0" err="1"/>
              <a:t>Benyou</a:t>
            </a:r>
            <a:r>
              <a:rPr lang="en-US" sz="1050" dirty="0"/>
              <a:t> , </a:t>
            </a:r>
            <a:r>
              <a:rPr lang="en-US" sz="1050" dirty="0" err="1"/>
              <a:t>Jianbo</a:t>
            </a:r>
            <a:r>
              <a:rPr lang="en-US" sz="1050" dirty="0"/>
              <a:t> Ye, </a:t>
            </a:r>
            <a:r>
              <a:rPr lang="en-US" sz="1050" dirty="0" err="1"/>
              <a:t>Yongqiang</a:t>
            </a:r>
            <a:r>
              <a:rPr lang="en-US" sz="1050" dirty="0"/>
              <a:t> Gao, Min Yang, </a:t>
            </a:r>
            <a:r>
              <a:rPr lang="en-US" sz="1050" dirty="0" err="1"/>
              <a:t>Xiaojun</a:t>
            </a:r>
            <a:r>
              <a:rPr lang="en-US" sz="1050" dirty="0"/>
              <a:t> Chen, PLASTIC: Prioritize Long and Short-term Information in Top-n Recommendation using Adversarial Training,</a:t>
            </a:r>
            <a:r>
              <a:rPr lang="en-US" sz="1050" b="1" dirty="0"/>
              <a:t> IJCAI 2018</a:t>
            </a:r>
          </a:p>
          <a:p>
            <a:r>
              <a:rPr lang="en-US" sz="1050" dirty="0"/>
              <a:t>[5] Wei Zhao,</a:t>
            </a:r>
            <a:r>
              <a:rPr lang="en-US" sz="1050" b="1" dirty="0"/>
              <a:t> Wang </a:t>
            </a:r>
            <a:r>
              <a:rPr lang="en-US" sz="1050" b="1" dirty="0" err="1"/>
              <a:t>Benyou</a:t>
            </a:r>
            <a:r>
              <a:rPr lang="en-US" sz="1050" dirty="0"/>
              <a:t> , </a:t>
            </a:r>
            <a:r>
              <a:rPr lang="en-US" sz="1050" dirty="0" err="1"/>
              <a:t>Jianbo</a:t>
            </a:r>
            <a:r>
              <a:rPr lang="en-US" sz="1050" dirty="0"/>
              <a:t> Ye, Min Yang, Zhou Zhao, </a:t>
            </a:r>
            <a:r>
              <a:rPr lang="en-US" sz="1050" dirty="0" err="1"/>
              <a:t>Ruotian</a:t>
            </a:r>
            <a:r>
              <a:rPr lang="en-US" sz="1050" dirty="0"/>
              <a:t> Luo, Yu </a:t>
            </a:r>
            <a:r>
              <a:rPr lang="en-US" sz="1050" dirty="0" err="1"/>
              <a:t>Qiao</a:t>
            </a:r>
            <a:r>
              <a:rPr lang="en-US" sz="1050" dirty="0"/>
              <a:t> A Multi-task Learning Approach for Image Captioning,</a:t>
            </a:r>
            <a:r>
              <a:rPr lang="en-US" sz="1050" b="1" dirty="0"/>
              <a:t> IJCAI 2018</a:t>
            </a:r>
          </a:p>
          <a:p>
            <a:r>
              <a:rPr lang="en-US" sz="1050" dirty="0"/>
              <a:t>[6] </a:t>
            </a:r>
            <a:r>
              <a:rPr lang="en-US" sz="1050" b="1" dirty="0"/>
              <a:t>Wang </a:t>
            </a:r>
            <a:r>
              <a:rPr lang="en-US" sz="1050" b="1" dirty="0" err="1"/>
              <a:t>Benyou</a:t>
            </a:r>
            <a:r>
              <a:rPr lang="en-US" sz="1050" dirty="0"/>
              <a:t>, Wang Li. et al. </a:t>
            </a:r>
            <a:r>
              <a:rPr lang="en-US" sz="1050" dirty="0" err="1"/>
              <a:t>TextZoo</a:t>
            </a:r>
            <a:r>
              <a:rPr lang="en-US" sz="1050" dirty="0"/>
              <a:t>, a New Benchmark for Reconsidering Text Classification , in </a:t>
            </a:r>
            <a:r>
              <a:rPr lang="en-US" sz="1050" dirty="0" err="1"/>
              <a:t>Arxiv</a:t>
            </a:r>
            <a:r>
              <a:rPr lang="en-US" sz="1050" dirty="0"/>
              <a:t>. 2018.</a:t>
            </a:r>
          </a:p>
          <a:p>
            <a:r>
              <a:rPr lang="en-US" sz="1050" dirty="0" smtClean="0"/>
              <a:t>[7</a:t>
            </a:r>
            <a:r>
              <a:rPr lang="en-US" sz="1050" dirty="0"/>
              <a:t>] Zhang Peng, </a:t>
            </a:r>
            <a:r>
              <a:rPr lang="en-US" sz="1050" dirty="0" err="1"/>
              <a:t>Niu</a:t>
            </a:r>
            <a:r>
              <a:rPr lang="en-US" sz="1050" dirty="0"/>
              <a:t> </a:t>
            </a:r>
            <a:r>
              <a:rPr lang="en-US" sz="1050" dirty="0" err="1"/>
              <a:t>Jiabing</a:t>
            </a:r>
            <a:r>
              <a:rPr lang="en-US" sz="1050" dirty="0"/>
              <a:t>, Su Zhan, </a:t>
            </a:r>
            <a:r>
              <a:rPr lang="en-US" sz="1050" b="1" dirty="0"/>
              <a:t>Wang </a:t>
            </a:r>
            <a:r>
              <a:rPr lang="en-US" sz="1050" b="1" dirty="0" err="1"/>
              <a:t>Benyou</a:t>
            </a:r>
            <a:r>
              <a:rPr lang="en-US" sz="1050" dirty="0"/>
              <a:t> et al. End-to-End Quantum-like Language Models with Application to Question Answering. </a:t>
            </a:r>
            <a:r>
              <a:rPr lang="en-US" sz="1050" b="1" dirty="0"/>
              <a:t>AAAI </a:t>
            </a:r>
            <a:r>
              <a:rPr lang="en-US" sz="1050" b="1" dirty="0" smtClean="0"/>
              <a:t>2018</a:t>
            </a:r>
          </a:p>
          <a:p>
            <a:r>
              <a:rPr lang="en-US" sz="1050" dirty="0" smtClean="0"/>
              <a:t>[8] Huang </a:t>
            </a:r>
            <a:r>
              <a:rPr lang="en-US" sz="1050" dirty="0"/>
              <a:t>Xin, Wei </a:t>
            </a:r>
            <a:r>
              <a:rPr lang="en-US" sz="1050" dirty="0" err="1"/>
              <a:t>zhao</a:t>
            </a:r>
            <a:r>
              <a:rPr lang="en-US" sz="1050" dirty="0"/>
              <a:t>, Wang </a:t>
            </a:r>
            <a:r>
              <a:rPr lang="en-US" sz="1050" dirty="0" err="1"/>
              <a:t>Benyou</a:t>
            </a:r>
            <a:r>
              <a:rPr lang="en-US" sz="1050" dirty="0"/>
              <a:t>, </a:t>
            </a:r>
            <a:r>
              <a:rPr lang="en-US" sz="1050" dirty="0" err="1"/>
              <a:t>Rui</a:t>
            </a:r>
            <a:r>
              <a:rPr lang="en-US" sz="1050" dirty="0"/>
              <a:t> Zhao. Recommendation System and Deep Learning, </a:t>
            </a:r>
            <a:r>
              <a:rPr lang="en-US" sz="1050" b="1" dirty="0"/>
              <a:t>Tsinghua University Press</a:t>
            </a:r>
            <a:r>
              <a:rPr lang="en-US" sz="1050" dirty="0"/>
              <a:t>, in Chinese, to be </a:t>
            </a:r>
            <a:r>
              <a:rPr lang="en-US" sz="1050" dirty="0" smtClean="0"/>
              <a:t>appeared.</a:t>
            </a:r>
            <a:endParaRPr lang="en-US" sz="1050" dirty="0"/>
          </a:p>
          <a:p>
            <a:endParaRPr lang="en-US" sz="1050" dirty="0" smtClean="0"/>
          </a:p>
          <a:p>
            <a:r>
              <a:rPr lang="en-US" sz="1050" dirty="0" smtClean="0"/>
              <a:t>2017</a:t>
            </a:r>
          </a:p>
          <a:p>
            <a:r>
              <a:rPr lang="en-US" sz="1050" dirty="0" smtClean="0"/>
              <a:t>[9] Zhao Wei, </a:t>
            </a:r>
            <a:r>
              <a:rPr lang="en-US" sz="1050" b="1" dirty="0" err="1" smtClean="0"/>
              <a:t>Benyou</a:t>
            </a:r>
            <a:r>
              <a:rPr lang="en-US" sz="1050" b="1" dirty="0" smtClean="0"/>
              <a:t> </a:t>
            </a:r>
            <a:r>
              <a:rPr lang="en-US" sz="1050" b="1" dirty="0"/>
              <a:t>Wang</a:t>
            </a:r>
            <a:r>
              <a:rPr lang="en-US" sz="1050" b="1" dirty="0" smtClean="0"/>
              <a:t> </a:t>
            </a:r>
            <a:r>
              <a:rPr lang="en-US" sz="1050" dirty="0" smtClean="0"/>
              <a:t>et al. Leveraging Long and Short-term Information in Content-aware Movie Recommendation , in </a:t>
            </a:r>
            <a:r>
              <a:rPr lang="en-US" sz="1050" dirty="0" err="1" smtClean="0"/>
              <a:t>Arxiv</a:t>
            </a:r>
            <a:r>
              <a:rPr lang="en-US" sz="1050" dirty="0" smtClean="0"/>
              <a:t>. 2018. </a:t>
            </a:r>
          </a:p>
          <a:p>
            <a:r>
              <a:rPr lang="en-US" sz="1050" dirty="0" smtClean="0"/>
              <a:t>[10] Su </a:t>
            </a:r>
            <a:r>
              <a:rPr lang="en-US" sz="1050" dirty="0"/>
              <a:t>Zhan, </a:t>
            </a:r>
            <a:r>
              <a:rPr lang="en-US" sz="1050" b="1" dirty="0" err="1" smtClean="0"/>
              <a:t>Benyou</a:t>
            </a:r>
            <a:r>
              <a:rPr lang="en-US" sz="1050" b="1" dirty="0" smtClean="0"/>
              <a:t> </a:t>
            </a:r>
            <a:r>
              <a:rPr lang="en-US" sz="1050" b="1" dirty="0"/>
              <a:t>Wang</a:t>
            </a:r>
            <a:r>
              <a:rPr lang="en-US" sz="1050" dirty="0" smtClean="0"/>
              <a:t>, </a:t>
            </a:r>
            <a:r>
              <a:rPr lang="en-US" sz="1050" dirty="0" err="1"/>
              <a:t>Niu</a:t>
            </a:r>
            <a:r>
              <a:rPr lang="en-US" sz="1050" dirty="0"/>
              <a:t> </a:t>
            </a:r>
            <a:r>
              <a:rPr lang="en-US" sz="1050" dirty="0" err="1"/>
              <a:t>Jiabin</a:t>
            </a:r>
            <a:r>
              <a:rPr lang="en-US" sz="1050" dirty="0"/>
              <a:t>, Tao </a:t>
            </a:r>
            <a:r>
              <a:rPr lang="en-US" sz="1050" dirty="0" err="1"/>
              <a:t>Shuchang</a:t>
            </a:r>
            <a:r>
              <a:rPr lang="en-US" sz="1050" dirty="0"/>
              <a:t>, Zhang Peng, Song </a:t>
            </a:r>
            <a:r>
              <a:rPr lang="en-US" sz="1050" dirty="0" err="1"/>
              <a:t>Dawei</a:t>
            </a:r>
            <a:r>
              <a:rPr lang="en-US" sz="1050" dirty="0"/>
              <a:t>. Enhanced Embedding based Attentive Pooling Network for Answer Selection. NLPCC 2017</a:t>
            </a:r>
          </a:p>
          <a:p>
            <a:r>
              <a:rPr lang="en-US" sz="1050" dirty="0" smtClean="0"/>
              <a:t>[11] Wang </a:t>
            </a:r>
            <a:r>
              <a:rPr lang="en-US" sz="1050" dirty="0"/>
              <a:t>Jun, Yu </a:t>
            </a:r>
            <a:r>
              <a:rPr lang="en-US" sz="1050" dirty="0" err="1"/>
              <a:t>Lantao</a:t>
            </a:r>
            <a:r>
              <a:rPr lang="en-US" sz="1050" dirty="0"/>
              <a:t>, Zhang </a:t>
            </a:r>
            <a:r>
              <a:rPr lang="en-US" sz="1050" dirty="0" err="1" smtClean="0"/>
              <a:t>Weinan</a:t>
            </a:r>
            <a:r>
              <a:rPr lang="en-US" sz="1050" dirty="0" smtClean="0"/>
              <a:t>, </a:t>
            </a:r>
            <a:r>
              <a:rPr lang="en-US" sz="1050" dirty="0"/>
              <a:t>Gong Yu, Xu </a:t>
            </a:r>
            <a:r>
              <a:rPr lang="en-US" sz="1050" dirty="0" err="1"/>
              <a:t>Yinghui</a:t>
            </a:r>
            <a:r>
              <a:rPr lang="en-US" sz="1050" dirty="0"/>
              <a:t>, </a:t>
            </a:r>
            <a:r>
              <a:rPr lang="en-US" sz="1050" b="1" dirty="0" err="1" smtClean="0"/>
              <a:t>Benyou</a:t>
            </a:r>
            <a:r>
              <a:rPr lang="en-US" sz="1050" b="1" dirty="0" smtClean="0"/>
              <a:t> Wang</a:t>
            </a:r>
            <a:r>
              <a:rPr lang="en-US" sz="1050" dirty="0" smtClean="0"/>
              <a:t>, </a:t>
            </a:r>
            <a:r>
              <a:rPr lang="en-US" sz="1050" dirty="0"/>
              <a:t>Zhang Peng, Zhang Dell. IRGAN: A Minimax Game for Unifying Generative and Discriminative Information Retrieval Models. </a:t>
            </a:r>
            <a:r>
              <a:rPr lang="en-US" sz="1050" b="1" dirty="0"/>
              <a:t>SIGIR 2017</a:t>
            </a:r>
            <a:r>
              <a:rPr lang="en-US" sz="1050" dirty="0"/>
              <a:t>. </a:t>
            </a:r>
            <a:r>
              <a:rPr lang="en-US" sz="1050" b="1" dirty="0" smtClean="0"/>
              <a:t>Best Paper Award Honorable Mentions </a:t>
            </a:r>
            <a:endParaRPr lang="en-US" sz="1050" b="1" dirty="0"/>
          </a:p>
          <a:p>
            <a:r>
              <a:rPr lang="en-US" sz="1050" dirty="0" smtClean="0"/>
              <a:t>[12] Li </a:t>
            </a:r>
            <a:r>
              <a:rPr lang="en-US" sz="1050" dirty="0" err="1"/>
              <a:t>Jinfei</a:t>
            </a:r>
            <a:r>
              <a:rPr lang="en-US" sz="1050" dirty="0"/>
              <a:t>. Wu Yue, Zhang Peng, Song </a:t>
            </a:r>
            <a:r>
              <a:rPr lang="en-US" sz="1050" dirty="0" err="1"/>
              <a:t>Dawei</a:t>
            </a:r>
            <a:r>
              <a:rPr lang="en-US" sz="1050" dirty="0"/>
              <a:t>, </a:t>
            </a:r>
            <a:r>
              <a:rPr lang="en-US" sz="1050" b="1" dirty="0" err="1" smtClean="0"/>
              <a:t>Benyou</a:t>
            </a:r>
            <a:r>
              <a:rPr lang="en-US" sz="1050" b="1" dirty="0" smtClean="0"/>
              <a:t> </a:t>
            </a:r>
            <a:r>
              <a:rPr lang="en-US" sz="1050" b="1" dirty="0"/>
              <a:t>Wang</a:t>
            </a:r>
            <a:r>
              <a:rPr lang="en-US" sz="1050" dirty="0" smtClean="0"/>
              <a:t>. </a:t>
            </a:r>
            <a:r>
              <a:rPr lang="en-US" sz="1050" dirty="0"/>
              <a:t>Learning to diversify web search results with a Document Repulsion Model.</a:t>
            </a:r>
            <a:r>
              <a:rPr lang="en-US" sz="1050" b="1" dirty="0"/>
              <a:t> Information Sciences</a:t>
            </a:r>
            <a:r>
              <a:rPr lang="en-US" sz="1050" dirty="0"/>
              <a:t>, 411, 136-150. 2017. (factor : 4.832)</a:t>
            </a:r>
          </a:p>
          <a:p>
            <a:r>
              <a:rPr lang="en-US" sz="1050" dirty="0" smtClean="0"/>
              <a:t>[13] Zhang </a:t>
            </a:r>
            <a:r>
              <a:rPr lang="en-US" sz="1050" dirty="0" err="1"/>
              <a:t>Shengnan</a:t>
            </a:r>
            <a:r>
              <a:rPr lang="en-US" sz="1050" dirty="0"/>
              <a:t>, </a:t>
            </a:r>
            <a:r>
              <a:rPr lang="en-US" sz="1050" dirty="0" err="1"/>
              <a:t>Hou</a:t>
            </a:r>
            <a:r>
              <a:rPr lang="en-US" sz="1050" dirty="0"/>
              <a:t> </a:t>
            </a:r>
            <a:r>
              <a:rPr lang="en-US" sz="1050" dirty="0" err="1"/>
              <a:t>Yuexian</a:t>
            </a:r>
            <a:r>
              <a:rPr lang="en-US" sz="1050" dirty="0"/>
              <a:t>, </a:t>
            </a:r>
            <a:r>
              <a:rPr lang="en-US" sz="1050" b="1" dirty="0" err="1" smtClean="0"/>
              <a:t>Benyou</a:t>
            </a:r>
            <a:r>
              <a:rPr lang="en-US" sz="1050" b="1" dirty="0" smtClean="0"/>
              <a:t> </a:t>
            </a:r>
            <a:r>
              <a:rPr lang="en-US" sz="1050" b="1" dirty="0"/>
              <a:t>Wang</a:t>
            </a:r>
            <a:r>
              <a:rPr lang="en-US" sz="1050" dirty="0" smtClean="0"/>
              <a:t>, </a:t>
            </a:r>
            <a:r>
              <a:rPr lang="en-US" sz="1050" dirty="0"/>
              <a:t>Song </a:t>
            </a:r>
            <a:r>
              <a:rPr lang="en-US" sz="1050" dirty="0" err="1"/>
              <a:t>Dawei</a:t>
            </a:r>
            <a:r>
              <a:rPr lang="en-US" sz="1050" dirty="0"/>
              <a:t>. Regularizing Neural Networks via Retaining Confident Connections. Entropy , 19(7), 313. 2017. </a:t>
            </a:r>
            <a:endParaRPr lang="en-US" sz="1050" dirty="0" smtClean="0"/>
          </a:p>
          <a:p>
            <a:r>
              <a:rPr lang="en-US" sz="1050" dirty="0" smtClean="0"/>
              <a:t>[14] Shang </a:t>
            </a:r>
            <a:r>
              <a:rPr lang="en-US" sz="1050" dirty="0" err="1"/>
              <a:t>Zhenguo</a:t>
            </a:r>
            <a:r>
              <a:rPr lang="en-US" sz="1050" dirty="0"/>
              <a:t>, Li </a:t>
            </a:r>
            <a:r>
              <a:rPr lang="en-US" sz="1050" dirty="0" err="1"/>
              <a:t>Jinfei</a:t>
            </a:r>
            <a:r>
              <a:rPr lang="en-US" sz="1050" dirty="0"/>
              <a:t>, Zhang Peng, Song </a:t>
            </a:r>
            <a:r>
              <a:rPr lang="en-US" sz="1050" dirty="0" err="1"/>
              <a:t>Dawei</a:t>
            </a:r>
            <a:r>
              <a:rPr lang="en-US" sz="1050" dirty="0"/>
              <a:t>, </a:t>
            </a:r>
            <a:r>
              <a:rPr lang="en-US" sz="1050" b="1" dirty="0" err="1" smtClean="0"/>
              <a:t>Benyou</a:t>
            </a:r>
            <a:r>
              <a:rPr lang="en-US" sz="1050" b="1" dirty="0" smtClean="0"/>
              <a:t> </a:t>
            </a:r>
            <a:r>
              <a:rPr lang="en-US" sz="1050" b="1" dirty="0"/>
              <a:t>Wang</a:t>
            </a:r>
            <a:r>
              <a:rPr lang="en-US" sz="1050" dirty="0" smtClean="0"/>
              <a:t>. </a:t>
            </a:r>
            <a:r>
              <a:rPr lang="en-US" sz="1050" dirty="0"/>
              <a:t>How Users Select Query Suggestions Under Different Satisfaction States? CCIR 2017 (pp. 93-105), Springer, Cham. July,2017</a:t>
            </a:r>
            <a:r>
              <a:rPr lang="en-US" sz="1050" dirty="0" smtClean="0"/>
              <a:t>.</a:t>
            </a:r>
          </a:p>
          <a:p>
            <a:endParaRPr lang="en-US" sz="1050" dirty="0"/>
          </a:p>
          <a:p>
            <a:r>
              <a:rPr lang="en-US" sz="1050" dirty="0" smtClean="0"/>
              <a:t>2016 &amp; 2015</a:t>
            </a:r>
            <a:endParaRPr lang="en-US" sz="1050" dirty="0"/>
          </a:p>
          <a:p>
            <a:r>
              <a:rPr lang="en-US" sz="1050" dirty="0" smtClean="0"/>
              <a:t>[15] </a:t>
            </a:r>
            <a:r>
              <a:rPr lang="en-US" sz="1050" b="1" dirty="0" err="1" smtClean="0"/>
              <a:t>Benyou</a:t>
            </a:r>
            <a:r>
              <a:rPr lang="en-US" sz="1050" b="1" dirty="0" smtClean="0"/>
              <a:t> </a:t>
            </a:r>
            <a:r>
              <a:rPr lang="en-US" sz="1050" b="1" dirty="0"/>
              <a:t>Wang</a:t>
            </a:r>
            <a:r>
              <a:rPr lang="en-US" sz="1050" dirty="0" smtClean="0"/>
              <a:t>, et. al. </a:t>
            </a:r>
            <a:r>
              <a:rPr lang="en-US" sz="1050" dirty="0"/>
              <a:t>A Chinese Question Answering Approach Integrating Count-Based and Embedding-Based Features. ICCPOL-NLPCC . December, 2016</a:t>
            </a:r>
          </a:p>
          <a:p>
            <a:r>
              <a:rPr lang="en-US" sz="1050" dirty="0" smtClean="0"/>
              <a:t>[16] </a:t>
            </a:r>
            <a:r>
              <a:rPr lang="en-US" sz="1050" b="1" dirty="0" err="1" smtClean="0"/>
              <a:t>Benyou</a:t>
            </a:r>
            <a:r>
              <a:rPr lang="en-US" sz="1050" b="1" dirty="0" smtClean="0"/>
              <a:t> </a:t>
            </a:r>
            <a:r>
              <a:rPr lang="en-US" sz="1050" b="1" dirty="0"/>
              <a:t>Wang</a:t>
            </a:r>
            <a:r>
              <a:rPr lang="en-US" sz="1050" dirty="0" smtClean="0"/>
              <a:t>, </a:t>
            </a:r>
            <a:r>
              <a:rPr lang="en-US" sz="1050" dirty="0"/>
              <a:t>Zhang Peng, Li </a:t>
            </a:r>
            <a:r>
              <a:rPr lang="en-US" sz="1050" dirty="0" err="1"/>
              <a:t>Jinfei</a:t>
            </a:r>
            <a:r>
              <a:rPr lang="en-US" sz="1050" dirty="0"/>
              <a:t>, Song </a:t>
            </a:r>
            <a:r>
              <a:rPr lang="en-US" sz="1050" dirty="0" err="1"/>
              <a:t>Dawei</a:t>
            </a:r>
            <a:r>
              <a:rPr lang="en-US" sz="1050" dirty="0"/>
              <a:t>, </a:t>
            </a:r>
            <a:r>
              <a:rPr lang="en-US" sz="1050" dirty="0" err="1"/>
              <a:t>Hou</a:t>
            </a:r>
            <a:r>
              <a:rPr lang="en-US" sz="1050" dirty="0"/>
              <a:t> </a:t>
            </a:r>
            <a:r>
              <a:rPr lang="en-US" sz="1050" dirty="0" err="1"/>
              <a:t>Yuexian</a:t>
            </a:r>
            <a:r>
              <a:rPr lang="en-US" sz="1050" dirty="0"/>
              <a:t>, Shang </a:t>
            </a:r>
            <a:r>
              <a:rPr lang="en-US" sz="1050" dirty="0" err="1"/>
              <a:t>Zhenguo</a:t>
            </a:r>
            <a:r>
              <a:rPr lang="en-US" sz="1050" dirty="0"/>
              <a:t>. Exploration of quantum interference in document relevance judgement discrepancy. Entropy , 18(4), 144. 2016. </a:t>
            </a:r>
          </a:p>
          <a:p>
            <a:r>
              <a:rPr lang="en-US" sz="1050" dirty="0" smtClean="0"/>
              <a:t>[17] Zhang </a:t>
            </a:r>
            <a:r>
              <a:rPr lang="en-US" sz="1050" dirty="0"/>
              <a:t>Peng, Li </a:t>
            </a:r>
            <a:r>
              <a:rPr lang="en-US" sz="1050" dirty="0" err="1"/>
              <a:t>Jinfei</a:t>
            </a:r>
            <a:r>
              <a:rPr lang="en-US" sz="1050" dirty="0"/>
              <a:t>, </a:t>
            </a:r>
            <a:r>
              <a:rPr lang="en-US" sz="1050" b="1" dirty="0" err="1" smtClean="0"/>
              <a:t>Benyou</a:t>
            </a:r>
            <a:r>
              <a:rPr lang="en-US" sz="1050" b="1" dirty="0" smtClean="0"/>
              <a:t> </a:t>
            </a:r>
            <a:r>
              <a:rPr lang="en-US" sz="1050" b="1" dirty="0"/>
              <a:t>Wang</a:t>
            </a:r>
            <a:r>
              <a:rPr lang="en-US" sz="1050" dirty="0" smtClean="0"/>
              <a:t>, et. al. </a:t>
            </a:r>
            <a:r>
              <a:rPr lang="en-US" sz="1050" dirty="0"/>
              <a:t>A Quantum Query Expansion Approach for Session Search. Entropy , 18(4), 146.2016. </a:t>
            </a:r>
            <a:endParaRPr lang="en-US" sz="1050" dirty="0" smtClean="0"/>
          </a:p>
          <a:p>
            <a:r>
              <a:rPr lang="en-US" sz="1050" dirty="0" smtClean="0"/>
              <a:t>[18] Chen </a:t>
            </a:r>
            <a:r>
              <a:rPr lang="en-US" sz="1050" dirty="0" err="1"/>
              <a:t>Yongqiang</a:t>
            </a:r>
            <a:r>
              <a:rPr lang="en-US" sz="1050" dirty="0"/>
              <a:t>, Zhang Peng, Song </a:t>
            </a:r>
            <a:r>
              <a:rPr lang="en-US" sz="1050" dirty="0" err="1"/>
              <a:t>Dawei</a:t>
            </a:r>
            <a:r>
              <a:rPr lang="en-US" sz="1050" b="1" dirty="0"/>
              <a:t>, </a:t>
            </a:r>
            <a:r>
              <a:rPr lang="en-US" sz="1050" b="1" dirty="0" err="1" smtClean="0"/>
              <a:t>Benyou</a:t>
            </a:r>
            <a:r>
              <a:rPr lang="en-US" sz="1050" b="1" dirty="0" smtClean="0"/>
              <a:t> </a:t>
            </a:r>
            <a:r>
              <a:rPr lang="en-US" sz="1050" b="1" dirty="0"/>
              <a:t>Wang</a:t>
            </a:r>
            <a:r>
              <a:rPr lang="en-US" sz="1050" dirty="0" smtClean="0"/>
              <a:t>. </a:t>
            </a:r>
            <a:r>
              <a:rPr lang="en-US" sz="1050" dirty="0"/>
              <a:t>A Real-Time Eye Tracking Based Query Expansion Approach via Latent Topic Modeling. </a:t>
            </a:r>
            <a:r>
              <a:rPr lang="en-US" sz="1050" b="1" dirty="0"/>
              <a:t>CIKM</a:t>
            </a:r>
            <a:r>
              <a:rPr lang="en-US" sz="1050" dirty="0"/>
              <a:t> </a:t>
            </a:r>
            <a:r>
              <a:rPr lang="en-US" sz="1050" b="1" dirty="0"/>
              <a:t>2015</a:t>
            </a:r>
            <a:r>
              <a:rPr lang="en-US" sz="1050" dirty="0"/>
              <a:t> (pp. 1719-1722). ACM. October, </a:t>
            </a:r>
            <a:r>
              <a:rPr lang="en-US" sz="1050" dirty="0" smtClean="0"/>
              <a:t>2015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380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24560" y="2489099"/>
            <a:ext cx="8229600" cy="228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042353" y="1453339"/>
            <a:ext cx="1522356" cy="1028700"/>
          </a:xfrm>
          <a:prstGeom prst="down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Associate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788607" y="1417851"/>
            <a:ext cx="1413049" cy="1028700"/>
          </a:xfrm>
          <a:prstGeom prst="down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Master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1"/>
          <p:cNvSpPr>
            <a:spLocks noChangeArrowheads="1"/>
          </p:cNvSpPr>
          <p:nvPr/>
        </p:nvSpPr>
        <p:spPr bwMode="auto">
          <a:xfrm>
            <a:off x="6852697" y="2731819"/>
            <a:ext cx="2160674" cy="947374"/>
          </a:xfrm>
          <a:prstGeom prst="upArrowCallout">
            <a:avLst>
              <a:gd name="adj1" fmla="val 25000"/>
              <a:gd name="adj2" fmla="val 25000"/>
              <a:gd name="adj3" fmla="val 28571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Padova</a:t>
            </a:r>
            <a:endParaRPr kumimoji="0" lang="en-US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MSCA ESR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3456540" y="2731819"/>
            <a:ext cx="1474967" cy="947374"/>
          </a:xfrm>
          <a:prstGeom prst="up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Research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Consultant</a:t>
            </a:r>
            <a:endParaRPr lang="en-US" alt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7BD3140-C78F-6E48-92CA-3C8F72BB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25398"/>
              </p:ext>
            </p:extLst>
          </p:nvPr>
        </p:nvGraphicFramePr>
        <p:xfrm>
          <a:off x="1949632" y="5189424"/>
          <a:ext cx="8404529" cy="289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7243">
                  <a:extLst>
                    <a:ext uri="{9D8B030D-6E8A-4147-A177-3AD203B41FA5}">
                      <a16:colId xmlns:a16="http://schemas.microsoft.com/office/drawing/2014/main" val="231260662"/>
                    </a:ext>
                  </a:extLst>
                </a:gridCol>
                <a:gridCol w="1276140">
                  <a:extLst>
                    <a:ext uri="{9D8B030D-6E8A-4147-A177-3AD203B41FA5}">
                      <a16:colId xmlns:a16="http://schemas.microsoft.com/office/drawing/2014/main" val="73092426"/>
                    </a:ext>
                  </a:extLst>
                </a:gridCol>
                <a:gridCol w="2160396">
                  <a:extLst>
                    <a:ext uri="{9D8B030D-6E8A-4147-A177-3AD203B41FA5}">
                      <a16:colId xmlns:a16="http://schemas.microsoft.com/office/drawing/2014/main" val="3476186107"/>
                    </a:ext>
                  </a:extLst>
                </a:gridCol>
                <a:gridCol w="2059912">
                  <a:extLst>
                    <a:ext uri="{9D8B030D-6E8A-4147-A177-3AD203B41FA5}">
                      <a16:colId xmlns:a16="http://schemas.microsoft.com/office/drawing/2014/main" val="4244785735"/>
                    </a:ext>
                  </a:extLst>
                </a:gridCol>
                <a:gridCol w="1350838">
                  <a:extLst>
                    <a:ext uri="{9D8B030D-6E8A-4147-A177-3AD203B41FA5}">
                      <a16:colId xmlns:a16="http://schemas.microsoft.com/office/drawing/2014/main" val="888189173"/>
                    </a:ext>
                  </a:extLst>
                </a:gridCol>
              </a:tblGrid>
              <a:tr h="2891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2014.9-2017.2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2017.6-2017.7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2017.7-2018.6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2018.6</a:t>
                      </a:r>
                      <a:r>
                        <a:rPr lang="en-US" sz="1400" dirty="0" smtClean="0">
                          <a:effectLst/>
                        </a:rPr>
                        <a:t>-….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….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0694688"/>
                  </a:ext>
                </a:extLst>
              </a:tr>
            </a:tbl>
          </a:graphicData>
        </a:graphic>
      </p:graphicFrame>
      <p:pic>
        <p:nvPicPr>
          <p:cNvPr id="3074" name="Picture 2" descr="https://ss2.baidu.com/6ONYsjip0QIZ8tyhnq/it/u=144286817,4087705548&amp;fm=58&amp;bpow=599&amp;bpoh=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60" y="4226120"/>
            <a:ext cx="908271" cy="90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s2.baidu.com/6ONYsjip0QIZ8tyhnq/it/u=3444123590,1334049953&amp;fm=58&amp;s=7CE33872DE06C20150E305EF0200E02B&amp;bpow=121&amp;bpoh=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22" y="4145803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gss1.bdstatic.com/-vo3dSag_xI4khGkpoWK1HF6hhy/baike/w%3D268%3Bg%3D0/sign=ee16e0189f45d688a302b5a29cf91a23/2934349b033b5bb5e40109d53bd3d539b700bcc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25" y="4073669"/>
            <a:ext cx="586951" cy="69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NIP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2" y="4038883"/>
            <a:ext cx="1159918" cy="5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QUARTZ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2" y="4589339"/>
            <a:ext cx="1195705" cy="54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73231" y="4835820"/>
            <a:ext cx="109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Sougou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6309" y="4829515"/>
            <a:ext cx="109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Tencent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82739" y="5642683"/>
            <a:ext cx="173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One of the oldest universities in the world China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456540" y="5584805"/>
            <a:ext cx="1510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method </a:t>
            </a:r>
            <a:r>
              <a:rPr lang="en-US" sz="1200" dirty="0"/>
              <a:t>with 0.45 billion </a:t>
            </a:r>
            <a:r>
              <a:rPr lang="en-US" sz="1200" dirty="0" smtClean="0"/>
              <a:t>DAU(Daily </a:t>
            </a:r>
            <a:r>
              <a:rPr lang="en-US" sz="1200" dirty="0"/>
              <a:t>Active User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78458" y="5584805"/>
            <a:ext cx="157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Its market value once exceeds FACEBOOK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88263" y="5631723"/>
            <a:ext cx="1731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Oldest university </a:t>
            </a:r>
          </a:p>
          <a:p>
            <a:r>
              <a:rPr lang="en-US" sz="1200" dirty="0" smtClean="0"/>
              <a:t>in China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91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 descr="https://ss2.baidu.com/6ONYsjip0QIZ8tyhnq/it/u=3444123590,1334049953&amp;fm=58&amp;s=7CE33872DE06C20150E305EF0200E02B&amp;bpow=121&amp;bpoh=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62" y="6178076"/>
            <a:ext cx="430210" cy="26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212121"/>
                </a:solidFill>
                <a:latin typeface="Arial Unicode MS"/>
                <a:ea typeface="inherit"/>
              </a:rPr>
              <a:t>I</a:t>
            </a:r>
            <a:r>
              <a:rPr lang="en-US" altLang="en-US" sz="4000" dirty="0" smtClean="0">
                <a:solidFill>
                  <a:srgbClr val="212121"/>
                </a:solidFill>
                <a:latin typeface="Arial Unicode MS"/>
                <a:ea typeface="inherit"/>
              </a:rPr>
              <a:t>ndustry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64338"/>
            <a:ext cx="3187513" cy="3035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4" y="3046973"/>
            <a:ext cx="540124" cy="540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23" y="3096223"/>
            <a:ext cx="460338" cy="460338"/>
          </a:xfrm>
          <a:prstGeom prst="rect">
            <a:avLst/>
          </a:prstGeom>
        </p:spPr>
      </p:pic>
      <p:pic>
        <p:nvPicPr>
          <p:cNvPr id="11" name="Picture 4" descr="https://ss2.baidu.com/6ONYsjip0QIZ8tyhnq/it/u=3444123590,1334049953&amp;fm=58&amp;s=7CE33872DE06C20150E305EF0200E02B&amp;bpow=121&amp;bpoh=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948174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gss1.bdstatic.com/-vo3dSag_xI4khGkpoWK1HF6hhy/baike/w%3D268%3Bg%3D0/sign=ee16e0189f45d688a302b5a29cf91a23/2934349b033b5bb5e40109d53bd3d539b700bcc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44" y="1850422"/>
            <a:ext cx="586951" cy="69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96787" y="5947244"/>
            <a:ext cx="1088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Tencent’s</a:t>
            </a:r>
            <a:r>
              <a:rPr lang="en-US" sz="1200" dirty="0" smtClean="0"/>
              <a:t> market value once exceeded FACEBOOK, ranked fifth in the world, only less than Apple, Google, Microsoft, and Amazon. The biggest IT company in the world</a:t>
            </a:r>
          </a:p>
          <a:p>
            <a:r>
              <a:rPr lang="en-US" sz="1200" dirty="0" err="1" smtClean="0"/>
              <a:t>Sougou</a:t>
            </a:r>
            <a:r>
              <a:rPr lang="en-US" sz="1200" dirty="0" smtClean="0"/>
              <a:t> has the word-leading NLP technologies, with 0.45 billion DAU for input method and second biggest search engine in Chinese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8430" y="2072885"/>
            <a:ext cx="820124" cy="2733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2524" y="2010101"/>
            <a:ext cx="438288" cy="4434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5013" y="4751453"/>
            <a:ext cx="252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Deep learning- based language model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4635" y="2819038"/>
            <a:ext cx="3484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The main coder and designer for F</a:t>
            </a:r>
            <a:r>
              <a:rPr lang="en-US" sz="1600" dirty="0"/>
              <a:t>irst-generation customer server in the </a:t>
            </a:r>
            <a:r>
              <a:rPr lang="en-US" sz="1600" dirty="0" smtClean="0"/>
              <a:t>Tencent cloud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First DL practice for Q-zone video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6930" y="3739583"/>
            <a:ext cx="119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12121"/>
                </a:solidFill>
                <a:latin typeface="Arial Unicode MS"/>
                <a:ea typeface="inherit"/>
              </a:rPr>
              <a:t>I</a:t>
            </a:r>
            <a:r>
              <a:rPr lang="en-US" altLang="en-US" dirty="0" smtClean="0">
                <a:solidFill>
                  <a:srgbClr val="212121"/>
                </a:solidFill>
                <a:latin typeface="Arial Unicode MS"/>
                <a:ea typeface="inherit"/>
              </a:rPr>
              <a:t>ndustry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32453" y="3739583"/>
            <a:ext cx="119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Academics</a:t>
            </a:r>
            <a:endParaRPr lang="en-US" dirty="0"/>
          </a:p>
        </p:txBody>
      </p:sp>
      <p:sp>
        <p:nvSpPr>
          <p:cNvPr id="27" name="AutoShape 3" descr="Image result for qz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Image result for qzo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29" y="1774627"/>
            <a:ext cx="729907" cy="72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s://gss1.bdstatic.com/-vo3dSag_xI4khGkpoWK1HF6hhy/baike/w%3D268%3Bg%3D0/sign=ee16e0189f45d688a302b5a29cf91a23/2934349b033b5bb5e40109d53bd3d539b700bcc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55" y="5912566"/>
            <a:ext cx="196116" cy="2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QUARTZ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547" y="6127804"/>
            <a:ext cx="1414144" cy="64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2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945691" y="1541930"/>
            <a:ext cx="42463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Publish 15 papers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Conferences</a:t>
            </a:r>
            <a:r>
              <a:rPr lang="en-US" sz="1400" dirty="0" smtClean="0"/>
              <a:t>: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1 </a:t>
            </a:r>
            <a:r>
              <a:rPr lang="en-US" sz="1400" b="1" dirty="0" smtClean="0"/>
              <a:t>SIGIR</a:t>
            </a:r>
            <a:r>
              <a:rPr lang="en-US" sz="1400" dirty="0" smtClean="0"/>
              <a:t> oral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2 </a:t>
            </a:r>
            <a:r>
              <a:rPr lang="en-US" sz="1400" b="1" dirty="0"/>
              <a:t>CIKM</a:t>
            </a:r>
            <a:r>
              <a:rPr lang="en-US" sz="1400" dirty="0"/>
              <a:t> </a:t>
            </a:r>
            <a:r>
              <a:rPr lang="en-US" sz="1400" dirty="0" smtClean="0"/>
              <a:t>oral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&amp;</a:t>
            </a:r>
            <a:r>
              <a:rPr lang="en-US" altLang="zh-CN" sz="1400" dirty="0" smtClean="0"/>
              <a:t> poster</a:t>
            </a:r>
            <a:endParaRPr lang="en-US" altLang="zh-CN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1 </a:t>
            </a:r>
            <a:r>
              <a:rPr lang="en-US" sz="1400" b="1" dirty="0"/>
              <a:t>AAAI</a:t>
            </a:r>
            <a:r>
              <a:rPr lang="en-US" sz="1400" dirty="0"/>
              <a:t> </a:t>
            </a:r>
            <a:r>
              <a:rPr lang="en-US" sz="1400" dirty="0" smtClean="0"/>
              <a:t>oral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2 </a:t>
            </a:r>
            <a:r>
              <a:rPr lang="en-US" sz="1400" b="1" dirty="0"/>
              <a:t>IJCAI</a:t>
            </a:r>
            <a:r>
              <a:rPr lang="en-US" sz="1400" dirty="0"/>
              <a:t> </a:t>
            </a:r>
            <a:r>
              <a:rPr lang="en-US" sz="1400" dirty="0" smtClean="0"/>
              <a:t>oral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Journals</a:t>
            </a:r>
            <a:r>
              <a:rPr lang="en-US" sz="1400" dirty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3 </a:t>
            </a:r>
            <a:r>
              <a:rPr lang="en-US" sz="1400" b="1" dirty="0"/>
              <a:t>Entropy</a:t>
            </a:r>
            <a:r>
              <a:rPr lang="en-US" sz="1400" dirty="0"/>
              <a:t> </a:t>
            </a:r>
            <a:r>
              <a:rPr lang="en-US" sz="1100" dirty="0"/>
              <a:t>[JCR Q2</a:t>
            </a:r>
            <a:r>
              <a:rPr lang="en-US" sz="1100" dirty="0" smtClean="0"/>
              <a:t>]  </a:t>
            </a:r>
            <a:r>
              <a:rPr lang="en-US" sz="1400" baseline="30000" dirty="0" smtClean="0"/>
              <a:t>[1]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1 </a:t>
            </a:r>
            <a:r>
              <a:rPr lang="en-US" sz="1400" b="1" dirty="0"/>
              <a:t>Information </a:t>
            </a:r>
            <a:r>
              <a:rPr lang="en-US" sz="1400" b="1" dirty="0" smtClean="0"/>
              <a:t>Science</a:t>
            </a:r>
            <a:r>
              <a:rPr lang="en-US" altLang="zh-CN" sz="1400" b="1" dirty="0" smtClean="0"/>
              <a:t>s</a:t>
            </a:r>
            <a:r>
              <a:rPr lang="en-US" sz="1400" b="1" dirty="0" smtClean="0"/>
              <a:t> </a:t>
            </a:r>
            <a:r>
              <a:rPr lang="en-US" sz="1100" dirty="0"/>
              <a:t>[JCR Q1]</a:t>
            </a:r>
            <a:endParaRPr lang="en-US" sz="1100" b="1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1 </a:t>
            </a:r>
            <a:r>
              <a:rPr lang="en-US" sz="1400" b="1" dirty="0"/>
              <a:t>Theoretical Computer Science </a:t>
            </a:r>
            <a:r>
              <a:rPr lang="en-US" sz="1100" dirty="0"/>
              <a:t>[JCR Q1</a:t>
            </a:r>
            <a:r>
              <a:rPr lang="en-US" sz="1400" dirty="0"/>
              <a:t>]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Scholar Citation: 109 </a:t>
            </a:r>
            <a:r>
              <a:rPr lang="en-US" sz="1400" baseline="30000" dirty="0" smtClean="0"/>
              <a:t>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Chinese Boob “</a:t>
            </a:r>
            <a:r>
              <a:rPr lang="en-US" dirty="0" err="1" smtClean="0"/>
              <a:t>RecSys</a:t>
            </a:r>
            <a:r>
              <a:rPr lang="en-US" dirty="0" smtClean="0"/>
              <a:t> &amp; DL”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SIGIR </a:t>
            </a:r>
            <a:r>
              <a:rPr lang="en-US" b="1" dirty="0"/>
              <a:t>Best Paper Award </a:t>
            </a:r>
            <a:r>
              <a:rPr lang="en-US" b="1" dirty="0" smtClean="0"/>
              <a:t>Honorable Mentions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93" y="1932428"/>
            <a:ext cx="3254525" cy="306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212121"/>
                </a:solidFill>
                <a:latin typeface="Arial Unicode MS"/>
                <a:ea typeface="inherit"/>
              </a:rPr>
              <a:t>Academics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4" y="2900082"/>
            <a:ext cx="540124" cy="5401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17" y="3333012"/>
            <a:ext cx="460338" cy="460338"/>
          </a:xfrm>
          <a:prstGeom prst="rect">
            <a:avLst/>
          </a:prstGeom>
        </p:spPr>
      </p:pic>
      <p:pic>
        <p:nvPicPr>
          <p:cNvPr id="14" name="Picture 10" descr="QUARTZ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547" y="6127804"/>
            <a:ext cx="1414144" cy="64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s://gss1.bdstatic.com/-vo3dSag_xI4khGkpoWK1HF6hhy/baike/w%3D268%3Bg%3D0/sign=ee16e0189f45d688a302b5a29cf91a23/2934349b033b5bb5e40109d53bd3d539b700bcc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68" y="2550758"/>
            <a:ext cx="586951" cy="69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ss2.baidu.com/6ONYsjip0QIZ8tyhnq/it/u=3444123590,1334049953&amp;fm=58&amp;s=7CE33872DE06C20150E305EF0200E02B&amp;bpow=121&amp;bpoh=7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580" y="3920326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189299" y="3608684"/>
            <a:ext cx="119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12121"/>
                </a:solidFill>
                <a:latin typeface="Arial Unicode MS"/>
                <a:ea typeface="inherit"/>
              </a:rPr>
              <a:t>I</a:t>
            </a:r>
            <a:r>
              <a:rPr lang="en-US" altLang="en-US" dirty="0" smtClean="0">
                <a:solidFill>
                  <a:srgbClr val="212121"/>
                </a:solidFill>
                <a:latin typeface="Arial Unicode MS"/>
                <a:ea typeface="inherit"/>
              </a:rPr>
              <a:t>ndustry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32453" y="3870660"/>
            <a:ext cx="119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Academics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016" y="5008626"/>
            <a:ext cx="476878" cy="47687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266" y="4458480"/>
            <a:ext cx="476878" cy="47687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56" y="1549627"/>
            <a:ext cx="460338" cy="460338"/>
          </a:xfrm>
          <a:prstGeom prst="rect">
            <a:avLst/>
          </a:prstGeom>
        </p:spPr>
      </p:pic>
      <p:pic>
        <p:nvPicPr>
          <p:cNvPr id="36" name="Picture 8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75" y="3942587"/>
            <a:ext cx="511019" cy="51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595466" y="6016271"/>
            <a:ext cx="9949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11" tooltip="home"/>
              </a:rPr>
              <a:t>[1] https</a:t>
            </a:r>
            <a:r>
              <a:rPr lang="en-US" sz="1200" dirty="0">
                <a:hlinkClick r:id="rId11" tooltip="home"/>
              </a:rPr>
              <a:t>://scholar.google.com/citations?user=Jk4vJU8AAAAJ&amp;hl=zh-CN</a:t>
            </a:r>
          </a:p>
          <a:p>
            <a:r>
              <a:rPr lang="en-US" sz="1200" dirty="0" smtClean="0">
                <a:hlinkClick r:id="rId11" tooltip="home"/>
              </a:rPr>
              <a:t>[2] </a:t>
            </a:r>
            <a:r>
              <a:rPr lang="en-US" sz="1200" dirty="0" err="1" smtClean="0">
                <a:hlinkClick r:id="rId11" tooltip="home"/>
              </a:rPr>
              <a:t>Scimago</a:t>
            </a:r>
            <a:r>
              <a:rPr lang="en-US" sz="1200" dirty="0" smtClean="0">
                <a:hlinkClick r:id="rId11" tooltip="home"/>
              </a:rPr>
              <a:t> </a:t>
            </a:r>
            <a:r>
              <a:rPr lang="en-US" sz="1200" dirty="0">
                <a:hlinkClick r:id="rId11" tooltip="home"/>
              </a:rPr>
              <a:t>Journal &amp; Country </a:t>
            </a:r>
            <a:r>
              <a:rPr lang="en-US" sz="1200" dirty="0" smtClean="0">
                <a:hlinkClick r:id="rId11" tooltip="home"/>
              </a:rPr>
              <a:t>Rank</a:t>
            </a:r>
            <a:r>
              <a:rPr lang="en-US" sz="1200" dirty="0" smtClean="0"/>
              <a:t> https</a:t>
            </a:r>
            <a:r>
              <a:rPr lang="en-US" sz="1200" dirty="0"/>
              <a:t>://www.scimagojr.com/journalrank.php</a:t>
            </a:r>
          </a:p>
        </p:txBody>
      </p:sp>
    </p:spTree>
    <p:extLst>
      <p:ext uri="{BB962C8B-B14F-4D97-AF65-F5344CB8AC3E}">
        <p14:creationId xmlns:p14="http://schemas.microsoft.com/office/powerpoint/2010/main" val="195268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en-US" dirty="0"/>
              <a:t> experiences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7846" y="1578708"/>
            <a:ext cx="7729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organized by Quartz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Winter school </a:t>
            </a:r>
            <a:r>
              <a:rPr lang="en-US" dirty="0" smtClean="0"/>
              <a:t>[1]</a:t>
            </a:r>
            <a:r>
              <a:rPr lang="en-US" b="1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Padova</a:t>
            </a:r>
            <a:r>
              <a:rPr lang="en-US" altLang="zh-CN" dirty="0" smtClean="0"/>
              <a:t>, Italy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Autumn School </a:t>
            </a:r>
            <a:r>
              <a:rPr lang="en-US" altLang="zh-CN" dirty="0" smtClean="0"/>
              <a:t>in  </a:t>
            </a:r>
            <a:r>
              <a:rPr lang="en-US" altLang="zh-CN" dirty="0" err="1" smtClean="0"/>
              <a:t>Cuttbus</a:t>
            </a:r>
            <a:r>
              <a:rPr lang="en-US" altLang="zh-CN" dirty="0" smtClean="0"/>
              <a:t>, Germany</a:t>
            </a:r>
            <a:r>
              <a:rPr lang="en-US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English Training in </a:t>
            </a:r>
            <a:r>
              <a:rPr lang="en-US" dirty="0" err="1" smtClean="0"/>
              <a:t>Padova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2400" dirty="0" smtClean="0"/>
              <a:t>Conference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 founded by Quartz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ICML 2018 </a:t>
            </a:r>
            <a:r>
              <a:rPr lang="en-US" altLang="zh-CN" dirty="0" smtClean="0"/>
              <a:t>in July, Sweden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IJCAI </a:t>
            </a:r>
            <a:r>
              <a:rPr lang="en-US" b="1" dirty="0" smtClean="0"/>
              <a:t>2018 </a:t>
            </a:r>
            <a:r>
              <a:rPr lang="en-US" dirty="0" smtClean="0"/>
              <a:t>in July, Sweden, </a:t>
            </a:r>
            <a:r>
              <a:rPr lang="en-US" sz="1200" dirty="0" smtClean="0"/>
              <a:t>involving with two oral papers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ICTIR 2018 </a:t>
            </a:r>
            <a:r>
              <a:rPr lang="en-US" dirty="0"/>
              <a:t>in Sep., </a:t>
            </a:r>
            <a:r>
              <a:rPr lang="en-US" dirty="0" smtClean="0"/>
              <a:t>China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CIKM </a:t>
            </a:r>
            <a:r>
              <a:rPr lang="en-US" b="1" dirty="0" smtClean="0"/>
              <a:t>2018 </a:t>
            </a:r>
            <a:r>
              <a:rPr lang="en-US" dirty="0" smtClean="0"/>
              <a:t>in Oct., </a:t>
            </a:r>
            <a:r>
              <a:rPr lang="en-US" dirty="0"/>
              <a:t>Italy, </a:t>
            </a:r>
            <a:r>
              <a:rPr lang="en-US" sz="1400" dirty="0"/>
              <a:t>involving with </a:t>
            </a:r>
            <a:r>
              <a:rPr lang="en-US" sz="1400" dirty="0" smtClean="0"/>
              <a:t>one </a:t>
            </a:r>
            <a:r>
              <a:rPr lang="en-US" sz="1400" dirty="0"/>
              <a:t>oral papers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altLang="zh-CN" sz="2400" dirty="0" smtClean="0"/>
              <a:t>Upc</a:t>
            </a:r>
            <a:r>
              <a:rPr lang="en-US" sz="2400" dirty="0" smtClean="0"/>
              <a:t>oming </a:t>
            </a:r>
            <a:r>
              <a:rPr lang="en-US" sz="2400" dirty="0" err="1" smtClean="0"/>
              <a:t>Ph.D</a:t>
            </a:r>
            <a:r>
              <a:rPr lang="en-US" sz="2400" dirty="0" smtClean="0"/>
              <a:t> courses in the University of </a:t>
            </a:r>
            <a:r>
              <a:rPr lang="en-US" sz="2400" dirty="0" err="1" smtClean="0"/>
              <a:t>Padova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7846" y="5997375"/>
            <a:ext cx="8854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I was </a:t>
            </a:r>
            <a:r>
              <a:rPr lang="en-US" sz="1400" dirty="0"/>
              <a:t>recruited </a:t>
            </a:r>
            <a:r>
              <a:rPr lang="en-US" sz="1400" dirty="0" smtClean="0"/>
              <a:t>in that moment although </a:t>
            </a:r>
            <a:r>
              <a:rPr lang="en-US" sz="1400" dirty="0"/>
              <a:t>not yet </a:t>
            </a:r>
            <a:r>
              <a:rPr lang="en-US" sz="1400" dirty="0" smtClean="0"/>
              <a:t>hired, I signed the contract since Ju</a:t>
            </a:r>
            <a:r>
              <a:rPr lang="en-US" altLang="zh-CN" sz="1400" dirty="0" smtClean="0"/>
              <a:t>ne</a:t>
            </a:r>
            <a:r>
              <a:rPr lang="en-US" sz="1400" dirty="0" smtClean="0"/>
              <a:t>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33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38037" y="2516016"/>
            <a:ext cx="2823882" cy="1476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Natural Language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0220" y="2437162"/>
            <a:ext cx="2823882" cy="1476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Quantum Mechanism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4996544" y="3598456"/>
            <a:ext cx="2309050" cy="7886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Neural network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64102" y="4828343"/>
            <a:ext cx="5487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</a:t>
            </a:r>
            <a:r>
              <a:rPr lang="en-US" altLang="zh-CN" dirty="0" smtClean="0"/>
              <a:t>ord embedding vector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Complex-valued </a:t>
            </a:r>
            <a:r>
              <a:rPr lang="en-US" altLang="zh-CN" dirty="0"/>
              <a:t>H</a:t>
            </a:r>
            <a:r>
              <a:rPr lang="en-US" altLang="zh-CN" dirty="0" smtClean="0"/>
              <a:t>ilbert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Sequence/time-aware quantum representation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01" y="2375537"/>
            <a:ext cx="1190476" cy="16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3" y="2392766"/>
            <a:ext cx="1190476" cy="16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9073" y="4054272"/>
            <a:ext cx="14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Particles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75995" y="3981440"/>
            <a:ext cx="14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omic cloud over Hiroshima - NARA 542192 - Ed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29" y="3190877"/>
            <a:ext cx="944330" cy="11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</a:t>
            </a:r>
            <a:r>
              <a:rPr lang="en-US" altLang="zh-CN" dirty="0" smtClean="0"/>
              <a:t>Proposal- ESR2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354" y="1481437"/>
            <a:ext cx="859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Dynamic</a:t>
            </a:r>
            <a:r>
              <a:rPr lang="en-US" sz="2400" dirty="0" smtClean="0"/>
              <a:t> content monitoring and exploration using </a:t>
            </a:r>
            <a:r>
              <a:rPr lang="en-US" sz="2400" b="1" dirty="0" smtClean="0"/>
              <a:t>vector spaces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095262" y="4883501"/>
            <a:ext cx="6481188" cy="100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Vector Space</a:t>
            </a:r>
            <a:r>
              <a:rPr lang="en-US" altLang="zh-CN" dirty="0" smtClean="0"/>
              <a:t>, e.g. word embedding, Hilbert Space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4697961" y="4305510"/>
            <a:ext cx="794022" cy="495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Down Arrow 12"/>
          <p:cNvSpPr/>
          <p:nvPr/>
        </p:nvSpPr>
        <p:spPr>
          <a:xfrm rot="10800000">
            <a:off x="6419751" y="4290200"/>
            <a:ext cx="852461" cy="494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Down Arrow 13"/>
          <p:cNvSpPr/>
          <p:nvPr/>
        </p:nvSpPr>
        <p:spPr>
          <a:xfrm rot="10800000">
            <a:off x="8864182" y="4391634"/>
            <a:ext cx="834139" cy="415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ight Arrow 15"/>
          <p:cNvSpPr/>
          <p:nvPr/>
        </p:nvSpPr>
        <p:spPr>
          <a:xfrm>
            <a:off x="5642290" y="2930438"/>
            <a:ext cx="562708" cy="15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795925" y="2942399"/>
            <a:ext cx="562708" cy="15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11360" y="3076039"/>
            <a:ext cx="159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evolved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84820" y="3085940"/>
            <a:ext cx="159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evolved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07760" y="3564046"/>
            <a:ext cx="75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1" y="3718153"/>
            <a:ext cx="628724" cy="6287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9834" y="2930438"/>
            <a:ext cx="2432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uclear </a:t>
            </a:r>
            <a:r>
              <a:rPr lang="en-US" altLang="zh-CN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e.g. in </a:t>
            </a:r>
            <a:r>
              <a:rPr lang="en-US" altLang="zh-CN" dirty="0"/>
              <a:t>newspaper, blogs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93778" y="4377307"/>
            <a:ext cx="81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1950s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16078" y="4391634"/>
            <a:ext cx="91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1975s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960132" y="4456143"/>
            <a:ext cx="91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2000s</a:t>
            </a:r>
            <a:endParaRPr lang="en-US" sz="1400" dirty="0"/>
          </a:p>
        </p:txBody>
      </p:sp>
      <p:sp>
        <p:nvSpPr>
          <p:cNvPr id="15" name="Explosion 1 14"/>
          <p:cNvSpPr/>
          <p:nvPr/>
        </p:nvSpPr>
        <p:spPr>
          <a:xfrm>
            <a:off x="4251331" y="2291212"/>
            <a:ext cx="1592106" cy="902195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Death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9" name="Explosion 1 28"/>
          <p:cNvSpPr/>
          <p:nvPr/>
        </p:nvSpPr>
        <p:spPr>
          <a:xfrm>
            <a:off x="6325971" y="2287758"/>
            <a:ext cx="1524887" cy="873738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accent2"/>
                </a:solidFill>
              </a:rPr>
              <a:t>Weapon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0" name="Explosion 1 29"/>
          <p:cNvSpPr/>
          <p:nvPr/>
        </p:nvSpPr>
        <p:spPr>
          <a:xfrm>
            <a:off x="8498750" y="2051876"/>
            <a:ext cx="1679933" cy="139607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94" y="3718153"/>
            <a:ext cx="609508" cy="6095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71" y="3718153"/>
            <a:ext cx="609508" cy="609508"/>
          </a:xfrm>
          <a:prstGeom prst="rect">
            <a:avLst/>
          </a:prstGeom>
        </p:spPr>
      </p:pic>
      <p:pic>
        <p:nvPicPr>
          <p:cNvPr id="2054" name="Picture 6" descr="https://upload.wikimedia.org/wikipedia/commons/thumb/5/5d/US_and_USSR_nuclear_stockpiles.png/350px-US_and_USSR_nuclear_stockpil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012" y="3290386"/>
            <a:ext cx="1325393" cy="99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876" y="3378657"/>
            <a:ext cx="1046403" cy="858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34" y="5863866"/>
            <a:ext cx="481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Examples Credited by Dr. Emanuele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27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 Plan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834" y="1828256"/>
            <a:ext cx="9924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Vector Space Representation </a:t>
            </a:r>
            <a:r>
              <a:rPr lang="en-US" altLang="zh-CN" dirty="0" smtClean="0"/>
              <a:t>for</a:t>
            </a:r>
            <a:r>
              <a:rPr lang="zh-CN" altLang="en-US" dirty="0"/>
              <a:t> </a:t>
            </a:r>
            <a:r>
              <a:rPr lang="en-US" altLang="zh-CN" b="1" dirty="0" smtClean="0"/>
              <a:t>static</a:t>
            </a:r>
            <a:r>
              <a:rPr lang="en-US" altLang="zh-CN" dirty="0" smtClean="0"/>
              <a:t> text/document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Quantum-inspired complex-valued framework for static text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Some benchmarks and open-source project </a:t>
            </a:r>
            <a:endParaRPr lang="en-US" altLang="zh-CN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Overview </a:t>
            </a:r>
            <a:r>
              <a:rPr lang="en-US" altLang="zh-CN" dirty="0"/>
              <a:t>of Vector Space </a:t>
            </a:r>
            <a:r>
              <a:rPr lang="en-US" altLang="zh-CN" dirty="0" smtClean="0"/>
              <a:t>approaches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Extend it to </a:t>
            </a:r>
            <a:r>
              <a:rPr lang="en-US" altLang="zh-CN" b="1" dirty="0" smtClean="0"/>
              <a:t>dynamic</a:t>
            </a:r>
            <a:r>
              <a:rPr lang="en-US" altLang="zh-CN" dirty="0" smtClean="0"/>
              <a:t>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Extend the above static framework </a:t>
            </a:r>
            <a:r>
              <a:rPr lang="en-US" altLang="zh-CN" dirty="0" smtClean="0"/>
              <a:t>to language scenarios with dynamics, e.g. language model, </a:t>
            </a:r>
            <a:r>
              <a:rPr lang="en-US" altLang="zh-CN" dirty="0"/>
              <a:t>multi-turn dialogue, 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Address the </a:t>
            </a:r>
            <a:r>
              <a:rPr lang="en-US" dirty="0" smtClean="0"/>
              <a:t>thematic issues in</a:t>
            </a:r>
            <a:r>
              <a:rPr lang="en-US" altLang="zh-CN" dirty="0" smtClean="0"/>
              <a:t> dynamic corpora, </a:t>
            </a:r>
            <a:r>
              <a:rPr lang="en-US" altLang="zh-CN" dirty="0"/>
              <a:t>e.g. newspaper, blogs, paper </a:t>
            </a:r>
            <a:r>
              <a:rPr lang="en-US" altLang="zh-CN" dirty="0" smtClean="0"/>
              <a:t>collections (Google books, </a:t>
            </a:r>
            <a:r>
              <a:rPr lang="en-US" altLang="zh-CN" dirty="0" err="1" smtClean="0"/>
              <a:t>ArXiv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35015" y="3120916"/>
            <a:ext cx="89692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35015" y="1911205"/>
            <a:ext cx="0" cy="2200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95889"/>
            <a:ext cx="22442" cy="654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Progress: Hilbert Semantic Vector Space (HSVS)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92" y="2447763"/>
            <a:ext cx="8266723" cy="26648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23830" y="6101779"/>
            <a:ext cx="109455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/>
              <a:t>Benyou</a:t>
            </a:r>
            <a:r>
              <a:rPr lang="en-US" sz="1200" b="1" dirty="0" smtClean="0"/>
              <a:t> Wang</a:t>
            </a:r>
            <a:r>
              <a:rPr lang="en-US" sz="1200" dirty="0" smtClean="0"/>
              <a:t>, </a:t>
            </a:r>
            <a:r>
              <a:rPr lang="en-US" sz="1200" dirty="0"/>
              <a:t>Li Q</a:t>
            </a:r>
            <a:r>
              <a:rPr lang="en-US" sz="1200" dirty="0" smtClean="0"/>
              <a:t>*, </a:t>
            </a:r>
            <a:r>
              <a:rPr lang="en-US" sz="1200" dirty="0"/>
              <a:t>Massimo </a:t>
            </a:r>
            <a:r>
              <a:rPr lang="en-US" sz="1200" dirty="0" smtClean="0"/>
              <a:t>M, </a:t>
            </a:r>
            <a:r>
              <a:rPr lang="en-US" sz="1200" dirty="0" err="1"/>
              <a:t>Dawei</a:t>
            </a:r>
            <a:r>
              <a:rPr lang="en-US" sz="1200" dirty="0"/>
              <a:t> S. Semantic Hilbert Space for Text Representation Learning, </a:t>
            </a:r>
            <a:r>
              <a:rPr lang="en-US" sz="1200" dirty="0" smtClean="0"/>
              <a:t>in progress.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868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618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 Unicode MS</vt:lpstr>
      <vt:lpstr>等线</vt:lpstr>
      <vt:lpstr>等线 Light</vt:lpstr>
      <vt:lpstr>inherit</vt:lpstr>
      <vt:lpstr>Arial</vt:lpstr>
      <vt:lpstr>Calibri</vt:lpstr>
      <vt:lpstr>Calibri Light</vt:lpstr>
      <vt:lpstr>Times New Roman</vt:lpstr>
      <vt:lpstr>Wingdings</vt:lpstr>
      <vt:lpstr>Office Theme</vt:lpstr>
      <vt:lpstr>Dynamic content monitoring and exploration using vector spaces (ESR-2)</vt:lpstr>
      <vt:lpstr>Background</vt:lpstr>
      <vt:lpstr>Industry</vt:lpstr>
      <vt:lpstr>Academics</vt:lpstr>
      <vt:lpstr>Training experiences </vt:lpstr>
      <vt:lpstr>Vision</vt:lpstr>
      <vt:lpstr>Research Proposal- ESR2</vt:lpstr>
      <vt:lpstr>Research Plan</vt:lpstr>
      <vt:lpstr>Progress: Hilbert Semantic Vector Space (HSVS)</vt:lpstr>
      <vt:lpstr>Future work : HSVS for dynamics</vt:lpstr>
      <vt:lpstr>Publications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Research Project (ESR-x)</dc:title>
  <dc:creator>Massimo Melucci</dc:creator>
  <cp:lastModifiedBy>wabyking@gmail.com</cp:lastModifiedBy>
  <cp:revision>54</cp:revision>
  <dcterms:created xsi:type="dcterms:W3CDTF">2018-10-08T16:22:40Z</dcterms:created>
  <dcterms:modified xsi:type="dcterms:W3CDTF">2018-12-06T07:33:13Z</dcterms:modified>
</cp:coreProperties>
</file>