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28/04/2023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4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28/04/2023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8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28/04/2023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316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28/04/2023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1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28/04/2023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3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28/04/2023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380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28/04/2023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70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28/04/2023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860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28/04/2023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093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BFA037-2467-44FF-B00F-2A6D68E3CD3B}" type="datetimeFigureOut">
              <a:rPr lang="es-CO" smtClean="0"/>
              <a:t>28/04/2023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092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A037-2467-44FF-B00F-2A6D68E3CD3B}" type="datetimeFigureOut">
              <a:rPr lang="es-CO" smtClean="0"/>
              <a:t>28/04/2023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378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BFA037-2467-44FF-B00F-2A6D68E3CD3B}" type="datetimeFigureOut">
              <a:rPr lang="es-CO" smtClean="0"/>
              <a:t>28/04/2023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66F0AD-7A05-4D88-A144-BD0BC5380A19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0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A2D44-D6AC-4CC6-9854-F54240531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2028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Predicción de precios de arriendos de viviendas </a:t>
            </a:r>
            <a:br>
              <a:rPr lang="es-ES" sz="3600" dirty="0"/>
            </a:br>
            <a:r>
              <a:rPr lang="es-ES" sz="3600" dirty="0"/>
              <a:t>en la ciudad de Medellín en base a información recolectada a través de Web </a:t>
            </a:r>
            <a:r>
              <a:rPr lang="es-ES" sz="3600" dirty="0" err="1"/>
              <a:t>Scraping</a:t>
            </a:r>
            <a:endParaRPr lang="es-CO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35B796-B713-4841-8973-0FB599F5A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5227"/>
            <a:ext cx="9144000" cy="1655762"/>
          </a:xfrm>
        </p:spPr>
        <p:txBody>
          <a:bodyPr/>
          <a:lstStyle/>
          <a:p>
            <a:r>
              <a:rPr lang="es-ES" dirty="0"/>
              <a:t>Machine </a:t>
            </a:r>
            <a:r>
              <a:rPr lang="es-ES" dirty="0" err="1"/>
              <a:t>Learning</a:t>
            </a:r>
            <a:r>
              <a:rPr lang="es-ES" dirty="0"/>
              <a:t> II</a:t>
            </a:r>
          </a:p>
          <a:p>
            <a:r>
              <a:rPr lang="es-ES" dirty="0"/>
              <a:t>Walter Arboleda Castañeda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299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Arquitectura Despliegue</a:t>
            </a:r>
          </a:p>
          <a:p>
            <a:endParaRPr lang="es-CO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15B033-2299-473B-A699-8F456EB98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92" y="1177215"/>
            <a:ext cx="9731615" cy="42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3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Planteamiento del problema – Enunciado</a:t>
            </a:r>
            <a:endParaRPr lang="es-CO" sz="4000" dirty="0"/>
          </a:p>
        </p:txBody>
      </p:sp>
      <p:pic>
        <p:nvPicPr>
          <p:cNvPr id="1026" name="Picture 2" descr="How To Go About Buying A House To Rent Out | Clever Girl Finance">
            <a:extLst>
              <a:ext uri="{FF2B5EF4-FFF2-40B4-BE49-F238E27FC236}">
                <a16:creationId xmlns:a16="http://schemas.microsoft.com/office/drawing/2014/main" id="{90F770DD-03A6-43DE-84A0-5E448D603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10" y="1636347"/>
            <a:ext cx="4659057" cy="31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CEE06D1-1590-42E5-8DF9-D3374321177F}"/>
              </a:ext>
            </a:extLst>
          </p:cNvPr>
          <p:cNvSpPr txBox="1"/>
          <p:nvPr/>
        </p:nvSpPr>
        <p:spPr>
          <a:xfrm>
            <a:off x="377869" y="1443841"/>
            <a:ext cx="6519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+mj-lt"/>
              </a:rPr>
              <a:t>Enunciado principal:</a:t>
            </a:r>
          </a:p>
          <a:p>
            <a:r>
              <a:rPr lang="es-ES" dirty="0">
                <a:latin typeface="+mj-lt"/>
              </a:rPr>
              <a:t>Crear un sistema de predicción de precios de arriendos de la ciudad de Medellín en base a información recolectada a través de web </a:t>
            </a:r>
            <a:r>
              <a:rPr lang="es-ES" dirty="0" err="1">
                <a:latin typeface="+mj-lt"/>
              </a:rPr>
              <a:t>scraping</a:t>
            </a:r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r>
              <a:rPr lang="es-ES" b="1" dirty="0">
                <a:latin typeface="+mj-lt"/>
              </a:rPr>
              <a:t>Criterios de aceptación: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proceso de </a:t>
            </a:r>
            <a:r>
              <a:rPr lang="es-ES" dirty="0" err="1"/>
              <a:t>scraping</a:t>
            </a:r>
            <a:r>
              <a:rPr lang="es-ES" dirty="0"/>
              <a:t> debe implementarse de manera que se garantice una ejecución automática y periódica.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información recolectada debe almacenarse en el data </a:t>
            </a:r>
            <a:r>
              <a:rPr lang="es-ES" dirty="0" err="1"/>
              <a:t>lake</a:t>
            </a:r>
            <a:r>
              <a:rPr lang="es-ES" dirty="0"/>
              <a:t> para mantener un registro histórico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modelo debe evaluarse en diferentes zonas de la ciudad dada la siguiente condición </a:t>
            </a:r>
            <a:r>
              <a:rPr lang="es-ES" i="1" dirty="0"/>
              <a:t>“El modelo es implementable en la zona X si tiene un MAPE menor o igual al 15%”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921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Planteamiento del problema – Técnica ML</a:t>
            </a:r>
            <a:endParaRPr lang="es-CO" sz="4000" dirty="0"/>
          </a:p>
        </p:txBody>
      </p:sp>
      <p:pic>
        <p:nvPicPr>
          <p:cNvPr id="2050" name="Picture 2" descr="Random Forest Regression. Random Forest Regression is a… | by chaya | Level  Up Coding">
            <a:extLst>
              <a:ext uri="{FF2B5EF4-FFF2-40B4-BE49-F238E27FC236}">
                <a16:creationId xmlns:a16="http://schemas.microsoft.com/office/drawing/2014/main" id="{3BE6ADC1-4DEE-44D7-860C-A5C4AE8D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77" y="2111662"/>
            <a:ext cx="4554454" cy="263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E29F397-33CC-4238-B775-C1F214FB8858}"/>
              </a:ext>
            </a:extLst>
          </p:cNvPr>
          <p:cNvSpPr txBox="1"/>
          <p:nvPr/>
        </p:nvSpPr>
        <p:spPr>
          <a:xfrm>
            <a:off x="377869" y="1612283"/>
            <a:ext cx="6519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+mj-lt"/>
              </a:rPr>
              <a:t>Técnica ML utilizada:</a:t>
            </a:r>
          </a:p>
          <a:p>
            <a:r>
              <a:rPr lang="es-ES" dirty="0">
                <a:latin typeface="+mj-lt"/>
              </a:rPr>
              <a:t>El sistema de predicción será abordado a través de un </a:t>
            </a:r>
            <a:r>
              <a:rPr lang="es-ES" dirty="0" err="1">
                <a:latin typeface="+mj-lt"/>
              </a:rPr>
              <a:t>Random</a:t>
            </a:r>
            <a:r>
              <a:rPr lang="es-ES" dirty="0">
                <a:latin typeface="+mj-lt"/>
              </a:rPr>
              <a:t> Forest </a:t>
            </a:r>
            <a:r>
              <a:rPr lang="es-ES" dirty="0" err="1">
                <a:latin typeface="+mj-lt"/>
              </a:rPr>
              <a:t>Regreession</a:t>
            </a:r>
            <a:r>
              <a:rPr lang="es-ES" dirty="0">
                <a:latin typeface="+mj-lt"/>
              </a:rPr>
              <a:t> dónde se elegirá el mejor modelo resultante de la iteración con la siguiente configuración de parámetros:</a:t>
            </a:r>
          </a:p>
          <a:p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N_estimators</a:t>
            </a:r>
            <a:r>
              <a:rPr lang="es-ES" dirty="0"/>
              <a:t>: 40, 45 ,50, 60, 70,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Max </a:t>
            </a:r>
            <a:r>
              <a:rPr lang="es-ES" dirty="0" err="1"/>
              <a:t>features</a:t>
            </a:r>
            <a:r>
              <a:rPr lang="es-ES" dirty="0"/>
              <a:t>: </a:t>
            </a:r>
            <a:r>
              <a:rPr lang="es-CO" dirty="0"/>
              <a:t>3,5,7,10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Max Depth: </a:t>
            </a:r>
            <a:r>
              <a:rPr lang="es-CO" dirty="0"/>
              <a:t>3, 5, 7, 10, 15</a:t>
            </a:r>
          </a:p>
          <a:p>
            <a:endParaRPr lang="es-ES" dirty="0"/>
          </a:p>
          <a:p>
            <a:r>
              <a:rPr lang="es-ES" dirty="0"/>
              <a:t>Se elegirá quien mejor métrica de R2 posea, calculando esta tanto en entrenamiento como en prueba para controlar el </a:t>
            </a:r>
            <a:r>
              <a:rPr lang="es-ES" dirty="0" err="1"/>
              <a:t>overfitting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617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Técnicas del curso KMEANS – KMODES</a:t>
            </a:r>
            <a:endParaRPr lang="es-CO" sz="4000" dirty="0"/>
          </a:p>
        </p:txBody>
      </p:sp>
      <p:pic>
        <p:nvPicPr>
          <p:cNvPr id="3074" name="Picture 2" descr="python - How to evaluate the K-Modes Clusters? - Data Science Stack Exchange">
            <a:extLst>
              <a:ext uri="{FF2B5EF4-FFF2-40B4-BE49-F238E27FC236}">
                <a16:creationId xmlns:a16="http://schemas.microsoft.com/office/drawing/2014/main" id="{C4D418E6-5129-42EF-8954-33CA1CEEB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0"/>
          <a:stretch/>
        </p:blipFill>
        <p:spPr bwMode="auto">
          <a:xfrm>
            <a:off x="7603958" y="3919520"/>
            <a:ext cx="3223966" cy="21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 means is one of the most popular Unsupervised Machine Learning Algorithms  Used for Solving… | by Yash Labhsetwar | Medium">
            <a:extLst>
              <a:ext uri="{FF2B5EF4-FFF2-40B4-BE49-F238E27FC236}">
                <a16:creationId xmlns:a16="http://schemas.microsoft.com/office/drawing/2014/main" id="{EEDD68AF-BE27-457F-8FB8-ED87BAD25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151" y="1086588"/>
            <a:ext cx="3578774" cy="267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B90CCEE-11F6-4401-B25E-194D0DC60DB6}"/>
              </a:ext>
            </a:extLst>
          </p:cNvPr>
          <p:cNvSpPr txBox="1"/>
          <p:nvPr/>
        </p:nvSpPr>
        <p:spPr>
          <a:xfrm>
            <a:off x="553639" y="1997839"/>
            <a:ext cx="6519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+mj-lt"/>
              </a:rPr>
              <a:t>Evaluación del modelo:</a:t>
            </a:r>
          </a:p>
          <a:p>
            <a:r>
              <a:rPr lang="es-ES" dirty="0">
                <a:latin typeface="+mj-lt"/>
              </a:rPr>
              <a:t>Dado que el criterio de aceptación del negocio es brindar garantía sobre la cobertura del modelo en la ciudad de Medellín, se usará la estrategia de </a:t>
            </a:r>
            <a:r>
              <a:rPr lang="es-ES" dirty="0" err="1">
                <a:latin typeface="+mj-lt"/>
              </a:rPr>
              <a:t>clustering</a:t>
            </a:r>
            <a:r>
              <a:rPr lang="es-ES" dirty="0">
                <a:latin typeface="+mj-lt"/>
              </a:rPr>
              <a:t> para calcular diferentes zonas en las cuales es optimo dividir la ciudad y se evaluará el modelo en cada una de estas.</a:t>
            </a:r>
          </a:p>
          <a:p>
            <a:endParaRPr lang="es-ES" dirty="0">
              <a:latin typeface="+mj-lt"/>
            </a:endParaRPr>
          </a:p>
          <a:p>
            <a:r>
              <a:rPr lang="es-ES" b="1" dirty="0">
                <a:latin typeface="+mj-lt"/>
              </a:rPr>
              <a:t>Estrategias para </a:t>
            </a:r>
            <a:r>
              <a:rPr lang="es-ES" b="1" dirty="0" err="1">
                <a:latin typeface="+mj-lt"/>
              </a:rPr>
              <a:t>clustering</a:t>
            </a:r>
            <a:endParaRPr lang="es-ES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Aplicación de </a:t>
            </a:r>
            <a:r>
              <a:rPr lang="es-ES" dirty="0" err="1">
                <a:latin typeface="+mj-lt"/>
              </a:rPr>
              <a:t>kmeans</a:t>
            </a:r>
            <a:r>
              <a:rPr lang="es-ES" dirty="0">
                <a:latin typeface="+mj-lt"/>
              </a:rPr>
              <a:t> sobre variables numéricas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Aplicación de </a:t>
            </a:r>
            <a:r>
              <a:rPr lang="es-ES" dirty="0" err="1">
                <a:latin typeface="+mj-lt"/>
              </a:rPr>
              <a:t>kmodes</a:t>
            </a:r>
            <a:r>
              <a:rPr lang="es-ES" dirty="0">
                <a:latin typeface="+mj-lt"/>
              </a:rPr>
              <a:t> sobre variables categóricas</a:t>
            </a:r>
          </a:p>
        </p:txBody>
      </p:sp>
    </p:spTree>
    <p:extLst>
      <p:ext uri="{BB962C8B-B14F-4D97-AF65-F5344CB8AC3E}">
        <p14:creationId xmlns:p14="http://schemas.microsoft.com/office/powerpoint/2010/main" val="244336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Técnicas del curso PCA – FAMD</a:t>
            </a:r>
          </a:p>
          <a:p>
            <a:endParaRPr lang="es-CO" sz="4000" dirty="0"/>
          </a:p>
        </p:txBody>
      </p:sp>
      <p:pic>
        <p:nvPicPr>
          <p:cNvPr id="4098" name="Picture 2" descr="A Guide to Principal Component Analysis (PCA) for Machine Learning">
            <a:extLst>
              <a:ext uri="{FF2B5EF4-FFF2-40B4-BE49-F238E27FC236}">
                <a16:creationId xmlns:a16="http://schemas.microsoft.com/office/drawing/2014/main" id="{39F77E6B-19A4-4A7D-8CB3-C314AA33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313" y="1654342"/>
            <a:ext cx="3436124" cy="333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FC18F8-1C5E-48FF-9614-B7D6672FE020}"/>
              </a:ext>
            </a:extLst>
          </p:cNvPr>
          <p:cNvSpPr txBox="1"/>
          <p:nvPr/>
        </p:nvSpPr>
        <p:spPr>
          <a:xfrm>
            <a:off x="377869" y="1407746"/>
            <a:ext cx="6519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+mj-lt"/>
              </a:rPr>
              <a:t>Coponentes</a:t>
            </a:r>
            <a:r>
              <a:rPr lang="es-ES" b="1" dirty="0">
                <a:latin typeface="+mj-lt"/>
              </a:rPr>
              <a:t> principales:</a:t>
            </a:r>
          </a:p>
          <a:p>
            <a:r>
              <a:rPr lang="es-ES" dirty="0">
                <a:latin typeface="+mj-lt"/>
              </a:rPr>
              <a:t>Dado el objetivo de lograr un MAPE general de no mayor a 15%, se experimentará usando reducción de dimensionalidad en busca de obtener resultados que acerquen el modelo a la meta deseada</a:t>
            </a:r>
          </a:p>
          <a:p>
            <a:endParaRPr lang="es-ES" dirty="0">
              <a:latin typeface="+mj-lt"/>
            </a:endParaRPr>
          </a:p>
          <a:p>
            <a:r>
              <a:rPr lang="es-ES" b="1" dirty="0">
                <a:latin typeface="+mj-lt"/>
              </a:rPr>
              <a:t>Estrategia de reducción de dimensionalidad: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PCA sobre la base haciendo </a:t>
            </a:r>
            <a:r>
              <a:rPr lang="es-ES" dirty="0" err="1">
                <a:latin typeface="+mj-lt"/>
              </a:rPr>
              <a:t>encoding</a:t>
            </a:r>
            <a:r>
              <a:rPr lang="es-ES" dirty="0">
                <a:latin typeface="+mj-lt"/>
              </a:rPr>
              <a:t> sobre los datos categóricos para obtener todas las variables numéricas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FAMD sobre la base mixta de datos numéricos y categóricos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Con ambos métodos se hará un entrenamiento del modelo y evaluar si hay mejora en las métricas</a:t>
            </a:r>
          </a:p>
        </p:txBody>
      </p:sp>
    </p:spTree>
    <p:extLst>
      <p:ext uri="{BB962C8B-B14F-4D97-AF65-F5344CB8AC3E}">
        <p14:creationId xmlns:p14="http://schemas.microsoft.com/office/powerpoint/2010/main" val="78488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Resultados </a:t>
            </a:r>
            <a:r>
              <a:rPr lang="es-ES" sz="4000" dirty="0" err="1"/>
              <a:t>Random</a:t>
            </a:r>
            <a:r>
              <a:rPr lang="es-ES" sz="4000" dirty="0"/>
              <a:t> Forest</a:t>
            </a:r>
            <a:endParaRPr lang="es-CO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9A3361-90EF-4B1A-A555-6BC1B79EF66F}"/>
              </a:ext>
            </a:extLst>
          </p:cNvPr>
          <p:cNvSpPr txBox="1"/>
          <p:nvPr/>
        </p:nvSpPr>
        <p:spPr>
          <a:xfrm>
            <a:off x="377869" y="1728257"/>
            <a:ext cx="43072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+mj-lt"/>
              </a:rPr>
              <a:t>Hiperparámetros</a:t>
            </a:r>
            <a:r>
              <a:rPr lang="es-ES" b="1" dirty="0">
                <a:latin typeface="+mj-lt"/>
              </a:rPr>
              <a:t>:</a:t>
            </a:r>
          </a:p>
          <a:p>
            <a:r>
              <a:rPr lang="es-ES" dirty="0">
                <a:latin typeface="+mj-lt"/>
              </a:rPr>
              <a:t>Parámetros que dieron el mejor estimador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Max Depth: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Max </a:t>
            </a:r>
            <a:r>
              <a:rPr lang="es-ES" dirty="0" err="1">
                <a:latin typeface="+mj-lt"/>
              </a:rPr>
              <a:t>Features</a:t>
            </a:r>
            <a:r>
              <a:rPr lang="es-ES" dirty="0">
                <a:latin typeface="+mj-lt"/>
              </a:rPr>
              <a:t>: 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N </a:t>
            </a:r>
            <a:r>
              <a:rPr lang="es-ES" dirty="0" err="1">
                <a:latin typeface="+mj-lt"/>
              </a:rPr>
              <a:t>Estimators</a:t>
            </a:r>
            <a:r>
              <a:rPr lang="es-ES" dirty="0">
                <a:latin typeface="+mj-lt"/>
              </a:rPr>
              <a:t>: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+mj-lt"/>
            </a:endParaRPr>
          </a:p>
          <a:p>
            <a:r>
              <a:rPr lang="es-ES" b="1" dirty="0">
                <a:latin typeface="+mj-lt"/>
              </a:rPr>
              <a:t>Resultados: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R2 Train: </a:t>
            </a:r>
            <a:r>
              <a:rPr lang="es-CO" dirty="0">
                <a:latin typeface="+mj-lt"/>
              </a:rPr>
              <a:t>0.84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R2 Tes:    </a:t>
            </a:r>
            <a:r>
              <a:rPr lang="es-CO" dirty="0">
                <a:latin typeface="+mj-lt"/>
              </a:rPr>
              <a:t>0.78</a:t>
            </a:r>
            <a:endParaRPr lang="es-ES" dirty="0">
              <a:latin typeface="+mj-l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B4A65BC-7FCD-4E23-9D0C-D885FD396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63619"/>
              </p:ext>
            </p:extLst>
          </p:nvPr>
        </p:nvGraphicFramePr>
        <p:xfrm>
          <a:off x="4901938" y="1935723"/>
          <a:ext cx="65306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340">
                  <a:extLst>
                    <a:ext uri="{9D8B030D-6E8A-4147-A177-3AD203B41FA5}">
                      <a16:colId xmlns:a16="http://schemas.microsoft.com/office/drawing/2014/main" val="2954922146"/>
                    </a:ext>
                  </a:extLst>
                </a:gridCol>
                <a:gridCol w="3265340">
                  <a:extLst>
                    <a:ext uri="{9D8B030D-6E8A-4147-A177-3AD203B41FA5}">
                      <a16:colId xmlns:a16="http://schemas.microsoft.com/office/drawing/2014/main" val="2349531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Métrica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Valor Test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5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672129997994,2396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4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RMSE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819835,348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577805,586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0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0,780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MAPE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6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10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Resultados KMEANS – KMODES</a:t>
            </a:r>
          </a:p>
          <a:p>
            <a:endParaRPr lang="es-CO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863045-AB17-4C4F-930C-6AC12BB9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69" y="1048918"/>
            <a:ext cx="4910568" cy="22938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BA14DA-FFD2-4229-A12D-DC06EBBF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9" y="3646203"/>
            <a:ext cx="4910568" cy="22982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D1B1A1E-3B66-4FC8-9414-C997A13F9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48918"/>
            <a:ext cx="4910568" cy="23066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8EA70CC-5B24-4AC6-9286-681EEEF78EE7}"/>
              </a:ext>
            </a:extLst>
          </p:cNvPr>
          <p:cNvSpPr txBox="1"/>
          <p:nvPr/>
        </p:nvSpPr>
        <p:spPr>
          <a:xfrm>
            <a:off x="6129016" y="3338426"/>
            <a:ext cx="4307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/>
              <a:t>silhouette_score</a:t>
            </a:r>
            <a:r>
              <a:rPr lang="es-CO" sz="1400" dirty="0"/>
              <a:t> </a:t>
            </a:r>
            <a:r>
              <a:rPr lang="es-ES" sz="1400" b="1" dirty="0">
                <a:latin typeface="+mj-lt"/>
              </a:rPr>
              <a:t>: 0,26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2E6DA17-1D3D-456D-B08E-059DECD050C4}"/>
              </a:ext>
            </a:extLst>
          </p:cNvPr>
          <p:cNvSpPr txBox="1"/>
          <p:nvPr/>
        </p:nvSpPr>
        <p:spPr>
          <a:xfrm>
            <a:off x="377869" y="5940087"/>
            <a:ext cx="4307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/>
              <a:t>silhouette_score</a:t>
            </a:r>
            <a:r>
              <a:rPr lang="es-CO" sz="1400" dirty="0"/>
              <a:t> </a:t>
            </a:r>
            <a:r>
              <a:rPr lang="es-ES" sz="1400" b="1" dirty="0">
                <a:latin typeface="+mj-lt"/>
              </a:rPr>
              <a:t>: 0,27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F397F1-56F9-443C-A8FD-689C370840BD}"/>
              </a:ext>
            </a:extLst>
          </p:cNvPr>
          <p:cNvSpPr txBox="1"/>
          <p:nvPr/>
        </p:nvSpPr>
        <p:spPr>
          <a:xfrm>
            <a:off x="377868" y="3275111"/>
            <a:ext cx="4307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/>
              <a:t>silhouette_score</a:t>
            </a:r>
            <a:r>
              <a:rPr lang="es-CO" sz="1400" dirty="0"/>
              <a:t> </a:t>
            </a:r>
            <a:r>
              <a:rPr lang="es-ES" sz="1400" b="1" dirty="0">
                <a:latin typeface="+mj-lt"/>
              </a:rPr>
              <a:t>: 0,63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64F1EACF-D391-4C02-B510-F29413388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17408"/>
              </p:ext>
            </p:extLst>
          </p:nvPr>
        </p:nvGraphicFramePr>
        <p:xfrm>
          <a:off x="5816338" y="4124773"/>
          <a:ext cx="5691692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923">
                  <a:extLst>
                    <a:ext uri="{9D8B030D-6E8A-4147-A177-3AD203B41FA5}">
                      <a16:colId xmlns:a16="http://schemas.microsoft.com/office/drawing/2014/main" val="2954922146"/>
                    </a:ext>
                  </a:extLst>
                </a:gridCol>
                <a:gridCol w="1422923">
                  <a:extLst>
                    <a:ext uri="{9D8B030D-6E8A-4147-A177-3AD203B41FA5}">
                      <a16:colId xmlns:a16="http://schemas.microsoft.com/office/drawing/2014/main" val="1090295241"/>
                    </a:ext>
                  </a:extLst>
                </a:gridCol>
                <a:gridCol w="1422923">
                  <a:extLst>
                    <a:ext uri="{9D8B030D-6E8A-4147-A177-3AD203B41FA5}">
                      <a16:colId xmlns:a16="http://schemas.microsoft.com/office/drawing/2014/main" val="2349531857"/>
                    </a:ext>
                  </a:extLst>
                </a:gridCol>
                <a:gridCol w="1422923">
                  <a:extLst>
                    <a:ext uri="{9D8B030D-6E8A-4147-A177-3AD203B41FA5}">
                      <a16:colId xmlns:a16="http://schemas.microsoft.com/office/drawing/2014/main" val="846391178"/>
                    </a:ext>
                  </a:extLst>
                </a:gridCol>
              </a:tblGrid>
              <a:tr h="27553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Cluster</a:t>
                      </a:r>
                      <a:r>
                        <a:rPr lang="es-ES" sz="1600" dirty="0"/>
                        <a:t> Precio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Min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Max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MAPE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52498"/>
                  </a:ext>
                </a:extLst>
              </a:tr>
              <a:tr h="225806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530000.0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2550000.0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0.285</a:t>
                      </a:r>
                      <a:endParaRPr lang="es-CO" sz="16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29340805"/>
                  </a:ext>
                </a:extLst>
              </a:tr>
              <a:tr h="27553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highlight>
                            <a:srgbClr val="00FF00"/>
                          </a:highlight>
                        </a:rPr>
                        <a:t>1</a:t>
                      </a:r>
                      <a:endParaRPr lang="es-CO" sz="16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  <a:highlight>
                            <a:srgbClr val="00FF00"/>
                          </a:highlight>
                        </a:rPr>
                        <a:t>2600000.0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  <a:highlight>
                            <a:srgbClr val="00FF00"/>
                          </a:highlight>
                        </a:rPr>
                        <a:t>4800000.0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0.157</a:t>
                      </a:r>
                      <a:endParaRPr lang="es-CO" sz="16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91183"/>
                  </a:ext>
                </a:extLst>
              </a:tr>
              <a:tr h="27553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2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4850000.0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effectLst/>
                        </a:rPr>
                        <a:t>7500000.0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00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05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Resultados FAMD</a:t>
            </a:r>
          </a:p>
          <a:p>
            <a:endParaRPr lang="es-CO" sz="40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3105E32-A619-4A82-81E6-FCA04980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68224"/>
              </p:ext>
            </p:extLst>
          </p:nvPr>
        </p:nvGraphicFramePr>
        <p:xfrm>
          <a:off x="443857" y="1211054"/>
          <a:ext cx="3822048" cy="443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12">
                  <a:extLst>
                    <a:ext uri="{9D8B030D-6E8A-4147-A177-3AD203B41FA5}">
                      <a16:colId xmlns:a16="http://schemas.microsoft.com/office/drawing/2014/main" val="3519406410"/>
                    </a:ext>
                  </a:extLst>
                </a:gridCol>
                <a:gridCol w="955512">
                  <a:extLst>
                    <a:ext uri="{9D8B030D-6E8A-4147-A177-3AD203B41FA5}">
                      <a16:colId xmlns:a16="http://schemas.microsoft.com/office/drawing/2014/main" val="4235134956"/>
                    </a:ext>
                  </a:extLst>
                </a:gridCol>
                <a:gridCol w="955512">
                  <a:extLst>
                    <a:ext uri="{9D8B030D-6E8A-4147-A177-3AD203B41FA5}">
                      <a16:colId xmlns:a16="http://schemas.microsoft.com/office/drawing/2014/main" val="3570540904"/>
                    </a:ext>
                  </a:extLst>
                </a:gridCol>
                <a:gridCol w="955512">
                  <a:extLst>
                    <a:ext uri="{9D8B030D-6E8A-4147-A177-3AD203B41FA5}">
                      <a16:colId xmlns:a16="http://schemas.microsoft.com/office/drawing/2014/main" val="301765681"/>
                    </a:ext>
                  </a:extLst>
                </a:gridCol>
              </a:tblGrid>
              <a:tr h="730636"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s-CO" sz="1200" dirty="0">
                          <a:effectLst/>
                        </a:rPr>
                      </a:br>
                      <a:r>
                        <a:rPr lang="es-CO" sz="1200" dirty="0" err="1">
                          <a:effectLst/>
                        </a:rPr>
                        <a:t>eigenvalue</a:t>
                      </a:r>
                      <a:endParaRPr lang="es-CO" sz="12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>
                          <a:effectLst/>
                        </a:rPr>
                        <a:t>% of variance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dirty="0">
                          <a:effectLst/>
                        </a:rPr>
                        <a:t>% </a:t>
                      </a:r>
                      <a:r>
                        <a:rPr lang="es-CO" sz="1200" dirty="0" err="1">
                          <a:effectLst/>
                        </a:rPr>
                        <a:t>of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variance</a:t>
                      </a:r>
                      <a:r>
                        <a:rPr lang="es-CO" sz="1200" dirty="0">
                          <a:effectLst/>
                        </a:rPr>
                        <a:t> (</a:t>
                      </a:r>
                      <a:r>
                        <a:rPr lang="es-CO" sz="1200" dirty="0" err="1">
                          <a:effectLst/>
                        </a:rPr>
                        <a:t>cumulative</a:t>
                      </a:r>
                      <a:r>
                        <a:rPr lang="es-CO" sz="1200" dirty="0">
                          <a:effectLst/>
                        </a:rPr>
                        <a:t>)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60232234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r>
                        <a:rPr lang="es-CO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30049"/>
                  </a:ext>
                </a:extLst>
              </a:tr>
              <a:tr h="1910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62.189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19.08%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19.08%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408947"/>
                  </a:ext>
                </a:extLst>
              </a:tr>
              <a:tr h="1910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23.518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7.21%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26.29%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323832"/>
                  </a:ext>
                </a:extLst>
              </a:tr>
              <a:tr h="1910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18.727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5.74%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32.03%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48210"/>
                  </a:ext>
                </a:extLst>
              </a:tr>
              <a:tr h="1910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14.292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4.38%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36.42%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91315"/>
                  </a:ext>
                </a:extLst>
              </a:tr>
              <a:tr h="1910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14.151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4.34%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40.76%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93187"/>
                  </a:ext>
                </a:extLst>
              </a:tr>
              <a:tr h="1910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>
                          <a:effectLst/>
                        </a:rPr>
                        <a:t>5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12.326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3.78%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44.54%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0132"/>
                  </a:ext>
                </a:extLst>
              </a:tr>
              <a:tr h="1910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>
                          <a:effectLst/>
                        </a:rPr>
                        <a:t>6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11.854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3.64%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48.18%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71079"/>
                  </a:ext>
                </a:extLst>
              </a:tr>
              <a:tr h="1910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dirty="0">
                          <a:effectLst/>
                          <a:highlight>
                            <a:srgbClr val="00FF00"/>
                          </a:highlight>
                        </a:rPr>
                        <a:t>7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  <a:highlight>
                            <a:srgbClr val="00FF00"/>
                          </a:highlight>
                        </a:rPr>
                        <a:t>10.621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  <a:highlight>
                            <a:srgbClr val="00FF00"/>
                          </a:highlight>
                        </a:rPr>
                        <a:t>3.26%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  <a:highlight>
                            <a:srgbClr val="00FF00"/>
                          </a:highlight>
                        </a:rPr>
                        <a:t>51.43%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509869"/>
                  </a:ext>
                </a:extLst>
              </a:tr>
              <a:tr h="1910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>
                          <a:effectLst/>
                        </a:rPr>
                        <a:t>8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10.272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3.15%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54.59%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56883"/>
                  </a:ext>
                </a:extLst>
              </a:tr>
              <a:tr h="1910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>
                          <a:effectLst/>
                        </a:rPr>
                        <a:t>9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10.074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3.09%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57.68%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63237"/>
                  </a:ext>
                </a:extLst>
              </a:tr>
              <a:tr h="1910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>
                          <a:effectLst/>
                        </a:rPr>
                        <a:t>10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9.802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3.01%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60.68%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357913"/>
                  </a:ext>
                </a:extLst>
              </a:tr>
              <a:tr h="1910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>
                          <a:effectLst/>
                        </a:rPr>
                        <a:t>11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9.487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2.91%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63.59%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72100"/>
                  </a:ext>
                </a:extLst>
              </a:tr>
              <a:tr h="19108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>
                          <a:effectLst/>
                        </a:rPr>
                        <a:t>21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5.439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1.67%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>
                          <a:effectLst/>
                        </a:rPr>
                        <a:t>86.50%</a:t>
                      </a:r>
                    </a:p>
                  </a:txBody>
                  <a:tcPr marL="76200" marR="762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437243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F4EFBA1E-C30A-4F06-BA49-D3012AE5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874" y="1211054"/>
            <a:ext cx="3296252" cy="255352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B784023-8FA2-4D20-A700-008ED7182FEC}"/>
              </a:ext>
            </a:extLst>
          </p:cNvPr>
          <p:cNvSpPr txBox="1"/>
          <p:nvPr/>
        </p:nvSpPr>
        <p:spPr>
          <a:xfrm>
            <a:off x="4447874" y="3863076"/>
            <a:ext cx="4307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latin typeface="+mj-lt"/>
              </a:rPr>
              <a:t>Hiperparámetros</a:t>
            </a:r>
            <a:r>
              <a:rPr lang="es-ES" sz="1400" b="1" dirty="0">
                <a:latin typeface="+mj-lt"/>
              </a:rPr>
              <a:t>:</a:t>
            </a:r>
          </a:p>
          <a:p>
            <a:r>
              <a:rPr lang="es-ES" sz="1400" dirty="0" err="1">
                <a:latin typeface="+mj-lt"/>
              </a:rPr>
              <a:t>Parametros</a:t>
            </a:r>
            <a:r>
              <a:rPr lang="es-ES" sz="1400" dirty="0">
                <a:latin typeface="+mj-lt"/>
              </a:rPr>
              <a:t> que dieron el mejor estimador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+mj-lt"/>
              </a:rPr>
              <a:t>Max Depth: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+mj-lt"/>
              </a:rPr>
              <a:t>Max </a:t>
            </a:r>
            <a:r>
              <a:rPr lang="es-ES" sz="1400" dirty="0" err="1">
                <a:latin typeface="+mj-lt"/>
              </a:rPr>
              <a:t>Features</a:t>
            </a:r>
            <a:r>
              <a:rPr lang="es-ES" sz="1400" dirty="0">
                <a:latin typeface="+mj-lt"/>
              </a:rPr>
              <a:t>: 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+mj-lt"/>
              </a:rPr>
              <a:t>N </a:t>
            </a:r>
            <a:r>
              <a:rPr lang="es-ES" sz="1400" dirty="0" err="1">
                <a:latin typeface="+mj-lt"/>
              </a:rPr>
              <a:t>Estimators</a:t>
            </a:r>
            <a:r>
              <a:rPr lang="es-ES" sz="1400" dirty="0">
                <a:latin typeface="+mj-lt"/>
              </a:rPr>
              <a:t>: 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latin typeface="+mj-lt"/>
            </a:endParaRPr>
          </a:p>
          <a:p>
            <a:r>
              <a:rPr lang="es-ES" sz="1400" b="1" dirty="0">
                <a:latin typeface="+mj-lt"/>
              </a:rPr>
              <a:t>Resultados: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+mj-lt"/>
              </a:rPr>
              <a:t>R2 Train: </a:t>
            </a:r>
            <a:r>
              <a:rPr lang="es-CO" sz="1400" dirty="0">
                <a:latin typeface="+mj-lt"/>
              </a:rPr>
              <a:t>0.81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+mj-lt"/>
              </a:rPr>
              <a:t>R2 Tes:    </a:t>
            </a:r>
            <a:r>
              <a:rPr lang="es-CO" sz="1400" dirty="0">
                <a:latin typeface="+mj-lt"/>
              </a:rPr>
              <a:t>0.73</a:t>
            </a:r>
            <a:endParaRPr lang="es-ES" sz="1400" dirty="0">
              <a:latin typeface="+mj-lt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A4F8582-7034-4635-9865-F4FD59472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3498"/>
              </p:ext>
            </p:extLst>
          </p:nvPr>
        </p:nvGraphicFramePr>
        <p:xfrm>
          <a:off x="8257881" y="2625199"/>
          <a:ext cx="33842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12">
                  <a:extLst>
                    <a:ext uri="{9D8B030D-6E8A-4147-A177-3AD203B41FA5}">
                      <a16:colId xmlns:a16="http://schemas.microsoft.com/office/drawing/2014/main" val="2954922146"/>
                    </a:ext>
                  </a:extLst>
                </a:gridCol>
                <a:gridCol w="1692112">
                  <a:extLst>
                    <a:ext uri="{9D8B030D-6E8A-4147-A177-3AD203B41FA5}">
                      <a16:colId xmlns:a16="http://schemas.microsoft.com/office/drawing/2014/main" val="2349531857"/>
                    </a:ext>
                  </a:extLst>
                </a:gridCol>
              </a:tblGrid>
              <a:tr h="28967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Métrica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Valor Test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52498"/>
                  </a:ext>
                </a:extLst>
              </a:tr>
              <a:tr h="28967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MSE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824144885367,9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40805"/>
                  </a:ext>
                </a:extLst>
              </a:tr>
              <a:tr h="28967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RMSE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907824,259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91183"/>
                  </a:ext>
                </a:extLst>
              </a:tr>
              <a:tr h="28967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MAE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654886.65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00682"/>
                  </a:ext>
                </a:extLst>
              </a:tr>
              <a:tr h="28967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R2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0,734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4530"/>
                  </a:ext>
                </a:extLst>
              </a:tr>
              <a:tr h="28967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MAPE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0,26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6306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2AE76879-FEC5-4585-94FA-4955404FA582}"/>
              </a:ext>
            </a:extLst>
          </p:cNvPr>
          <p:cNvSpPr txBox="1"/>
          <p:nvPr/>
        </p:nvSpPr>
        <p:spPr>
          <a:xfrm>
            <a:off x="8125004" y="2196542"/>
            <a:ext cx="3517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+mj-lt"/>
              </a:rPr>
              <a:t>Resultados modelo con 7 componentes FAMD</a:t>
            </a:r>
            <a:endParaRPr lang="es-E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56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4B6-7E3A-4175-9D23-6A8C79229B73}"/>
              </a:ext>
            </a:extLst>
          </p:cNvPr>
          <p:cNvSpPr txBox="1">
            <a:spLocks/>
          </p:cNvSpPr>
          <p:nvPr/>
        </p:nvSpPr>
        <p:spPr>
          <a:xfrm>
            <a:off x="377869" y="344465"/>
            <a:ext cx="10058400" cy="768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Arquitectura ML</a:t>
            </a:r>
          </a:p>
          <a:p>
            <a:endParaRPr lang="es-CO" sz="4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EEDAFD-082A-45AF-A9D4-7D30E7C9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30" y="1112554"/>
            <a:ext cx="10847540" cy="50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88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597</Words>
  <Application>Microsoft Office PowerPoint</Application>
  <PresentationFormat>Panorámica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Retrospección</vt:lpstr>
      <vt:lpstr>Predicción de precios de arriendos de viviendas  en la ciudad de Medellín en base a información recolectada a través de Web Scraping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precios de arriendos de viviendas  en la ciudad de Medellín en base a información recolectada a través de Web Scraping</dc:title>
  <dc:creator>WALTER ARBOLEDA CASTAÑEDA</dc:creator>
  <cp:lastModifiedBy>Walter Arboleda Castañeda</cp:lastModifiedBy>
  <cp:revision>15</cp:revision>
  <dcterms:created xsi:type="dcterms:W3CDTF">2023-04-27T03:46:47Z</dcterms:created>
  <dcterms:modified xsi:type="dcterms:W3CDTF">2023-04-28T22:21:27Z</dcterms:modified>
</cp:coreProperties>
</file>