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4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8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316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21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3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380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70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860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093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BFA037-2467-44FF-B00F-2A6D68E3CD3B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092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378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BFA037-2467-44FF-B00F-2A6D68E3CD3B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0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A2D44-D6AC-4CC6-9854-F54240531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2028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Predicción de precios de arriendos de viviendas </a:t>
            </a:r>
            <a:br>
              <a:rPr lang="es-ES" sz="3600" dirty="0"/>
            </a:br>
            <a:r>
              <a:rPr lang="es-ES" sz="3600" dirty="0"/>
              <a:t>en la ciudad de Medellín en base a información recolectada a través de Web </a:t>
            </a:r>
            <a:r>
              <a:rPr lang="es-ES" sz="3600" dirty="0" err="1"/>
              <a:t>Scraping</a:t>
            </a:r>
            <a:endParaRPr lang="es-CO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35B796-B713-4841-8973-0FB599F5A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5227"/>
            <a:ext cx="9144000" cy="1655762"/>
          </a:xfrm>
        </p:spPr>
        <p:txBody>
          <a:bodyPr/>
          <a:lstStyle/>
          <a:p>
            <a:r>
              <a:rPr lang="es-ES" dirty="0"/>
              <a:t>Machine </a:t>
            </a:r>
            <a:r>
              <a:rPr lang="es-ES" dirty="0" err="1"/>
              <a:t>Learning</a:t>
            </a:r>
            <a:r>
              <a:rPr lang="es-ES" dirty="0"/>
              <a:t> II</a:t>
            </a:r>
          </a:p>
          <a:p>
            <a:r>
              <a:rPr lang="es-ES" dirty="0"/>
              <a:t>Walter Arboleda Castañeda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299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Aquitectura</a:t>
            </a:r>
            <a:r>
              <a:rPr lang="es-ES" sz="4000" dirty="0"/>
              <a:t> Despliegue</a:t>
            </a:r>
          </a:p>
          <a:p>
            <a:endParaRPr lang="es-CO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15B033-2299-473B-A699-8F456EB98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92" y="1177215"/>
            <a:ext cx="9731615" cy="42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3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Planteamiento del problema – Enunciado</a:t>
            </a:r>
            <a:endParaRPr lang="es-CO" sz="4000" dirty="0"/>
          </a:p>
        </p:txBody>
      </p:sp>
      <p:pic>
        <p:nvPicPr>
          <p:cNvPr id="1026" name="Picture 2" descr="How To Go About Buying A House To Rent Out | Clever Girl Finance">
            <a:extLst>
              <a:ext uri="{FF2B5EF4-FFF2-40B4-BE49-F238E27FC236}">
                <a16:creationId xmlns:a16="http://schemas.microsoft.com/office/drawing/2014/main" id="{90F770DD-03A6-43DE-84A0-5E448D603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10" y="1636347"/>
            <a:ext cx="4659057" cy="31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CEE06D1-1590-42E5-8DF9-D3374321177F}"/>
              </a:ext>
            </a:extLst>
          </p:cNvPr>
          <p:cNvSpPr txBox="1"/>
          <p:nvPr/>
        </p:nvSpPr>
        <p:spPr>
          <a:xfrm>
            <a:off x="377869" y="1443841"/>
            <a:ext cx="6519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+mj-lt"/>
              </a:rPr>
              <a:t>Enunciado principal:</a:t>
            </a:r>
          </a:p>
          <a:p>
            <a:r>
              <a:rPr lang="es-ES" dirty="0">
                <a:latin typeface="+mj-lt"/>
              </a:rPr>
              <a:t>Crear un sistema de predicción de precios de arriendos de la ciudad de Medellín en base a información recolectada a través de web </a:t>
            </a:r>
            <a:r>
              <a:rPr lang="es-ES" dirty="0" err="1">
                <a:latin typeface="+mj-lt"/>
              </a:rPr>
              <a:t>scraping</a:t>
            </a:r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r>
              <a:rPr lang="es-ES" b="1" dirty="0">
                <a:latin typeface="+mj-lt"/>
              </a:rPr>
              <a:t>Criterios de aceptación: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proceso de </a:t>
            </a:r>
            <a:r>
              <a:rPr lang="es-ES" dirty="0" err="1"/>
              <a:t>scraping</a:t>
            </a:r>
            <a:r>
              <a:rPr lang="es-ES" dirty="0"/>
              <a:t> debe implementarse de manera que se garantice una ejecución automática y periódica.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información recolectada debe almacenarse en el data </a:t>
            </a:r>
            <a:r>
              <a:rPr lang="es-ES" dirty="0" err="1"/>
              <a:t>lake</a:t>
            </a:r>
            <a:r>
              <a:rPr lang="es-ES" dirty="0"/>
              <a:t> para mantener un registro histórico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modelo debe evaluarse en diferentes zonas de la ciudad dada la siguiente condición </a:t>
            </a:r>
            <a:r>
              <a:rPr lang="es-ES" i="1" dirty="0"/>
              <a:t>“El modelo es implementable en la zona X si tiene un MAPE menor o igual al 15%”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921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Planteamiento del problema – Técnica ML</a:t>
            </a:r>
            <a:endParaRPr lang="es-CO" sz="4000" dirty="0"/>
          </a:p>
        </p:txBody>
      </p:sp>
      <p:pic>
        <p:nvPicPr>
          <p:cNvPr id="2050" name="Picture 2" descr="Random Forest Regression. Random Forest Regression is a… | by chaya | Level  Up Coding">
            <a:extLst>
              <a:ext uri="{FF2B5EF4-FFF2-40B4-BE49-F238E27FC236}">
                <a16:creationId xmlns:a16="http://schemas.microsoft.com/office/drawing/2014/main" id="{3BE6ADC1-4DEE-44D7-860C-A5C4AE8D1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77" y="2111662"/>
            <a:ext cx="4554454" cy="263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E29F397-33CC-4238-B775-C1F214FB8858}"/>
              </a:ext>
            </a:extLst>
          </p:cNvPr>
          <p:cNvSpPr txBox="1"/>
          <p:nvPr/>
        </p:nvSpPr>
        <p:spPr>
          <a:xfrm>
            <a:off x="377869" y="1612283"/>
            <a:ext cx="6519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+mj-lt"/>
              </a:rPr>
              <a:t>Técnica ML utilizada:</a:t>
            </a:r>
          </a:p>
          <a:p>
            <a:r>
              <a:rPr lang="es-ES" dirty="0">
                <a:latin typeface="+mj-lt"/>
              </a:rPr>
              <a:t>El sistema de predicción será abordado a través de un </a:t>
            </a:r>
            <a:r>
              <a:rPr lang="es-ES" dirty="0" err="1">
                <a:latin typeface="+mj-lt"/>
              </a:rPr>
              <a:t>Random</a:t>
            </a:r>
            <a:r>
              <a:rPr lang="es-ES" dirty="0">
                <a:latin typeface="+mj-lt"/>
              </a:rPr>
              <a:t> Forest </a:t>
            </a:r>
            <a:r>
              <a:rPr lang="es-ES" dirty="0" err="1">
                <a:latin typeface="+mj-lt"/>
              </a:rPr>
              <a:t>Regreession</a:t>
            </a:r>
            <a:r>
              <a:rPr lang="es-ES" dirty="0">
                <a:latin typeface="+mj-lt"/>
              </a:rPr>
              <a:t> dónde se elegirá el mejor modelo resultante de la iteración con la siguiente configuración de parámetros:</a:t>
            </a:r>
          </a:p>
          <a:p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N_estimators</a:t>
            </a:r>
            <a:r>
              <a:rPr lang="es-ES" dirty="0"/>
              <a:t>: 40, 45 ,50, 60, 70,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Max </a:t>
            </a:r>
            <a:r>
              <a:rPr lang="es-ES" dirty="0" err="1"/>
              <a:t>features</a:t>
            </a:r>
            <a:r>
              <a:rPr lang="es-ES" dirty="0"/>
              <a:t>: </a:t>
            </a:r>
            <a:r>
              <a:rPr lang="es-CO" dirty="0"/>
              <a:t>3,5,7,10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Max Depth: </a:t>
            </a:r>
            <a:r>
              <a:rPr lang="es-CO" dirty="0"/>
              <a:t>3, 5, 7, 10, 15</a:t>
            </a:r>
          </a:p>
          <a:p>
            <a:endParaRPr lang="es-ES" dirty="0"/>
          </a:p>
          <a:p>
            <a:r>
              <a:rPr lang="es-ES" dirty="0"/>
              <a:t>El mejor se elegirá quien mejor métrica de R2 posea, calculando esta tanto en entrenamiento como en prueba para controlar el </a:t>
            </a:r>
            <a:r>
              <a:rPr lang="es-ES" dirty="0" err="1"/>
              <a:t>overfitting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617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Técnicas del curso KMEANS – KMODES</a:t>
            </a:r>
            <a:endParaRPr lang="es-CO" sz="4000" dirty="0"/>
          </a:p>
        </p:txBody>
      </p:sp>
      <p:pic>
        <p:nvPicPr>
          <p:cNvPr id="3074" name="Picture 2" descr="python - How to evaluate the K-Modes Clusters? - Data Science Stack Exchange">
            <a:extLst>
              <a:ext uri="{FF2B5EF4-FFF2-40B4-BE49-F238E27FC236}">
                <a16:creationId xmlns:a16="http://schemas.microsoft.com/office/drawing/2014/main" id="{C4D418E6-5129-42EF-8954-33CA1CEEB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0"/>
          <a:stretch/>
        </p:blipFill>
        <p:spPr bwMode="auto">
          <a:xfrm>
            <a:off x="7603958" y="3919520"/>
            <a:ext cx="3223966" cy="21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 means is one of the most popular Unsupervised Machine Learning Algorithms  Used for Solving… | by Yash Labhsetwar | Medium">
            <a:extLst>
              <a:ext uri="{FF2B5EF4-FFF2-40B4-BE49-F238E27FC236}">
                <a16:creationId xmlns:a16="http://schemas.microsoft.com/office/drawing/2014/main" id="{EEDD68AF-BE27-457F-8FB8-ED87BAD25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151" y="1086588"/>
            <a:ext cx="3578774" cy="267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B90CCEE-11F6-4401-B25E-194D0DC60DB6}"/>
              </a:ext>
            </a:extLst>
          </p:cNvPr>
          <p:cNvSpPr txBox="1"/>
          <p:nvPr/>
        </p:nvSpPr>
        <p:spPr>
          <a:xfrm>
            <a:off x="553639" y="1997839"/>
            <a:ext cx="6519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+mj-lt"/>
              </a:rPr>
              <a:t>Evaluación del modelo:</a:t>
            </a:r>
          </a:p>
          <a:p>
            <a:r>
              <a:rPr lang="es-ES" dirty="0">
                <a:latin typeface="+mj-lt"/>
              </a:rPr>
              <a:t>Dado que el criterio de aceptación del negocio es brindar garantía sobre la cobertura del modelo en la ciudad de Medellín, se usará la estrategia de </a:t>
            </a:r>
            <a:r>
              <a:rPr lang="es-ES" dirty="0" err="1">
                <a:latin typeface="+mj-lt"/>
              </a:rPr>
              <a:t>clustering</a:t>
            </a:r>
            <a:r>
              <a:rPr lang="es-ES" dirty="0">
                <a:latin typeface="+mj-lt"/>
              </a:rPr>
              <a:t> para calcular diferentes zonas en las cuales es optimo dividir la ciudad y se evaluará el modelo en cada una de estas.</a:t>
            </a:r>
          </a:p>
          <a:p>
            <a:endParaRPr lang="es-ES" dirty="0">
              <a:latin typeface="+mj-lt"/>
            </a:endParaRPr>
          </a:p>
          <a:p>
            <a:r>
              <a:rPr lang="es-ES" b="1" dirty="0">
                <a:latin typeface="+mj-lt"/>
              </a:rPr>
              <a:t>Estrategias para </a:t>
            </a:r>
            <a:r>
              <a:rPr lang="es-ES" b="1" dirty="0" err="1">
                <a:latin typeface="+mj-lt"/>
              </a:rPr>
              <a:t>clustering</a:t>
            </a:r>
            <a:endParaRPr lang="es-ES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Aplicación de </a:t>
            </a:r>
            <a:r>
              <a:rPr lang="es-ES" dirty="0" err="1">
                <a:latin typeface="+mj-lt"/>
              </a:rPr>
              <a:t>kmeans</a:t>
            </a:r>
            <a:r>
              <a:rPr lang="es-ES" dirty="0">
                <a:latin typeface="+mj-lt"/>
              </a:rPr>
              <a:t> sobre variables numéricas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Aplicación de </a:t>
            </a:r>
            <a:r>
              <a:rPr lang="es-ES" dirty="0" err="1">
                <a:latin typeface="+mj-lt"/>
              </a:rPr>
              <a:t>kmodes</a:t>
            </a:r>
            <a:r>
              <a:rPr lang="es-ES" dirty="0">
                <a:latin typeface="+mj-lt"/>
              </a:rPr>
              <a:t> sobre variables categóricas</a:t>
            </a:r>
          </a:p>
        </p:txBody>
      </p:sp>
    </p:spTree>
    <p:extLst>
      <p:ext uri="{BB962C8B-B14F-4D97-AF65-F5344CB8AC3E}">
        <p14:creationId xmlns:p14="http://schemas.microsoft.com/office/powerpoint/2010/main" val="244336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Técnicas del curso PCA – FAMD</a:t>
            </a:r>
          </a:p>
          <a:p>
            <a:endParaRPr lang="es-CO" sz="4000" dirty="0"/>
          </a:p>
        </p:txBody>
      </p:sp>
      <p:pic>
        <p:nvPicPr>
          <p:cNvPr id="4098" name="Picture 2" descr="A Guide to Principal Component Analysis (PCA) for Machine Learning">
            <a:extLst>
              <a:ext uri="{FF2B5EF4-FFF2-40B4-BE49-F238E27FC236}">
                <a16:creationId xmlns:a16="http://schemas.microsoft.com/office/drawing/2014/main" id="{39F77E6B-19A4-4A7D-8CB3-C314AA33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313" y="1654342"/>
            <a:ext cx="3436124" cy="333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6FC18F8-1C5E-48FF-9614-B7D6672FE020}"/>
              </a:ext>
            </a:extLst>
          </p:cNvPr>
          <p:cNvSpPr txBox="1"/>
          <p:nvPr/>
        </p:nvSpPr>
        <p:spPr>
          <a:xfrm>
            <a:off x="377869" y="1407746"/>
            <a:ext cx="6519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+mj-lt"/>
              </a:rPr>
              <a:t>Coponentes</a:t>
            </a:r>
            <a:r>
              <a:rPr lang="es-ES" b="1" dirty="0">
                <a:latin typeface="+mj-lt"/>
              </a:rPr>
              <a:t> principales:</a:t>
            </a:r>
          </a:p>
          <a:p>
            <a:r>
              <a:rPr lang="es-ES" dirty="0">
                <a:latin typeface="+mj-lt"/>
              </a:rPr>
              <a:t>Dado el objetivo de lograr un MAPE general de no mayor a 15%, se experimentará usando reducción de dimensionalidad en busca de </a:t>
            </a:r>
            <a:r>
              <a:rPr lang="es-ES" dirty="0" err="1">
                <a:latin typeface="+mj-lt"/>
              </a:rPr>
              <a:t>optener</a:t>
            </a:r>
            <a:r>
              <a:rPr lang="es-ES" dirty="0">
                <a:latin typeface="+mj-lt"/>
              </a:rPr>
              <a:t> resultados que acerquen el modelo a la meta deseada</a:t>
            </a:r>
          </a:p>
          <a:p>
            <a:endParaRPr lang="es-ES" dirty="0">
              <a:latin typeface="+mj-lt"/>
            </a:endParaRPr>
          </a:p>
          <a:p>
            <a:r>
              <a:rPr lang="es-ES" b="1" dirty="0">
                <a:latin typeface="+mj-lt"/>
              </a:rPr>
              <a:t>Estrategia de reducción de dimensionalidad: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PCA sobre la base haciendo </a:t>
            </a:r>
            <a:r>
              <a:rPr lang="es-ES" dirty="0" err="1">
                <a:latin typeface="+mj-lt"/>
              </a:rPr>
              <a:t>encoding</a:t>
            </a:r>
            <a:r>
              <a:rPr lang="es-ES" dirty="0">
                <a:latin typeface="+mj-lt"/>
              </a:rPr>
              <a:t> sobre los datos categóricos para obtener todas las variables </a:t>
            </a:r>
            <a:r>
              <a:rPr lang="es-ES" dirty="0" err="1">
                <a:latin typeface="+mj-lt"/>
              </a:rPr>
              <a:t>núméricas</a:t>
            </a:r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FAMD sobre la base mixta de datos numéricos y categóricos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Con ambos métodos se hará un entrenamiento del modelo y evaluar si hay mejora en las métricas</a:t>
            </a:r>
          </a:p>
        </p:txBody>
      </p:sp>
    </p:spTree>
    <p:extLst>
      <p:ext uri="{BB962C8B-B14F-4D97-AF65-F5344CB8AC3E}">
        <p14:creationId xmlns:p14="http://schemas.microsoft.com/office/powerpoint/2010/main" val="78488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Resultados </a:t>
            </a:r>
            <a:r>
              <a:rPr lang="es-ES" sz="4000" dirty="0" err="1"/>
              <a:t>Random</a:t>
            </a:r>
            <a:r>
              <a:rPr lang="es-ES" sz="4000" dirty="0"/>
              <a:t> Forest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40810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Resultados KMEANS – KMODES</a:t>
            </a:r>
          </a:p>
          <a:p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52705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Resultados PCA – FAMD</a:t>
            </a:r>
          </a:p>
          <a:p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0656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Arquitectura ML</a:t>
            </a:r>
          </a:p>
          <a:p>
            <a:endParaRPr lang="es-CO" sz="4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FEEDAFD-082A-45AF-A9D4-7D30E7C9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30" y="1112554"/>
            <a:ext cx="10847540" cy="50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88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389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Retrospección</vt:lpstr>
      <vt:lpstr>Predicción de precios de arriendos de viviendas  en la ciudad de Medellín en base a información recolectada a través de Web Scraping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precios de arriendos de viviendas  en la ciudad de Medellín en base a información recolectada a través de Web Scraping</dc:title>
  <dc:creator>WALTER ARBOLEDA CASTAÑEDA</dc:creator>
  <cp:lastModifiedBy>Walter Arboleda Castañeda</cp:lastModifiedBy>
  <cp:revision>9</cp:revision>
  <dcterms:created xsi:type="dcterms:W3CDTF">2023-04-27T03:46:47Z</dcterms:created>
  <dcterms:modified xsi:type="dcterms:W3CDTF">2023-04-28T03:55:02Z</dcterms:modified>
</cp:coreProperties>
</file>