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VLGIMrN/ezweD/XEOyMU4OuV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799cb498_2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9799cb498_2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9799cb498_2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99799cb498_2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9799cb498_2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99799cb498_2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799cb498_2_5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99799cb498_2_5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9799cb498_2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9799cb498_2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9799cb498_2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99799cb498_2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7b0204aa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97b0204aa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799cb498_2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9799cb498_2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799cb498_2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99799cb498_2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97b0204aa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7b0204aa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4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5"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6"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"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7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" name="Google Shape;8;p7"/>
          <p:cNvCxnSpPr/>
          <p:nvPr/>
        </p:nvCxnSpPr>
        <p:spPr>
          <a:xfrm>
            <a:off x="1193400" y="1737720"/>
            <a:ext cx="996696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7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/>
          <p:nvPr/>
        </p:nvSpPr>
        <p:spPr>
          <a:xfrm>
            <a:off x="-111950" y="150"/>
            <a:ext cx="12186000" cy="68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533525" y="671076"/>
            <a:ext cx="71343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000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Orquestación</a:t>
            </a:r>
            <a:r>
              <a:rPr lang="es-PE" sz="6000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 de procesos de negocio utilizando </a:t>
            </a:r>
            <a:r>
              <a:rPr lang="es-PE" sz="6000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tecnología</a:t>
            </a:r>
            <a:r>
              <a:rPr lang="es-PE" sz="6000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6000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middleware Orientada a Mensajes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814428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813276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"/>
          <p:cNvSpPr/>
          <p:nvPr/>
        </p:nvSpPr>
        <p:spPr>
          <a:xfrm>
            <a:off x="533515" y="5057280"/>
            <a:ext cx="70578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4000" u="none" cap="none" strike="noStrike">
                <a:solidFill>
                  <a:srgbClr val="629DD1"/>
                </a:solidFill>
                <a:latin typeface="Calibri"/>
                <a:ea typeface="Calibri"/>
                <a:cs typeface="Calibri"/>
                <a:sym typeface="Calibri"/>
              </a:rPr>
              <a:t>Sistemas distribuidos - 2020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8264880" y="671040"/>
            <a:ext cx="3809160" cy="143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4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208000" y="2325240"/>
            <a:ext cx="3977640" cy="296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Char char="●"/>
            </a:pP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Caushi Cueva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PE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Yordy Denis</a:t>
            </a:r>
            <a:r>
              <a:rPr lang="es-PE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(16200110)</a:t>
            </a:r>
            <a:endParaRPr b="0" i="0" sz="2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600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Char char="●"/>
            </a:pP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Ramos Vargas, Rolando Javie</a:t>
            </a:r>
            <a:r>
              <a:rPr lang="es-PE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(16200182)</a:t>
            </a:r>
            <a:endParaRPr b="0" i="0" sz="2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600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Char char="●"/>
            </a:pP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Trujillo Cruz, Joel Angel</a:t>
            </a:r>
            <a:r>
              <a:rPr lang="es-PE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(16200031)</a:t>
            </a:r>
            <a:endParaRPr b="0" i="0" sz="20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600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alibri"/>
              <a:buChar char="●"/>
            </a:pP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Velasquez Yzquierdo, Miguel Eduardo</a:t>
            </a:r>
            <a:r>
              <a:rPr lang="es-PE" sz="2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PE" sz="20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(16200101)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9799cb498_2_28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9799cb498_2_28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Modelo de dominio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99799cb498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00" y="1910275"/>
            <a:ext cx="10684600" cy="39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9799cb498_2_12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99799cb498_2_12"/>
          <p:cNvSpPr txBox="1"/>
          <p:nvPr/>
        </p:nvSpPr>
        <p:spPr>
          <a:xfrm>
            <a:off x="947150" y="694075"/>
            <a:ext cx="3234000" cy="21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YORDY\Downloads\118615387_639771840076763_8527755943978181977_n (1).png" id="138" name="Google Shape;138;g99799cb498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379613"/>
            <a:ext cx="7843226" cy="6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799cb498_2_40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99799cb498_2_40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99799cb498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38" y="1743278"/>
            <a:ext cx="6986525" cy="47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9799cb498_2_58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99799cb498_2_58"/>
          <p:cNvSpPr txBox="1"/>
          <p:nvPr/>
        </p:nvSpPr>
        <p:spPr>
          <a:xfrm>
            <a:off x="1268500" y="1291725"/>
            <a:ext cx="34215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99799cb498_2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208" y="275950"/>
            <a:ext cx="6594516" cy="6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1066980" y="1787540"/>
            <a:ext cx="1005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Calibri"/>
              <a:buChar char=" "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Especificación Funcional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YORDY\Downloads\119183053_1224730724573264_1042108027418895347_n.png" id="159" name="Google Shape;15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249" y="1906525"/>
            <a:ext cx="9613500" cy="46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9799cb498_2_20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99799cb498_2_20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Estilo </a:t>
            </a: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Arquitectónico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99799cb498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1" y="1884900"/>
            <a:ext cx="7684601" cy="4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799cb498_2_48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99799cb498_2_48"/>
          <p:cNvSpPr txBox="1"/>
          <p:nvPr/>
        </p:nvSpPr>
        <p:spPr>
          <a:xfrm>
            <a:off x="1791150" y="2245675"/>
            <a:ext cx="86097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700">
                <a:solidFill>
                  <a:schemeClr val="dk1"/>
                </a:solidFill>
              </a:rPr>
              <a:t>Gracias a la tecnología middleware se puede realizar la </a:t>
            </a:r>
            <a:r>
              <a:rPr b="1" lang="es-PE" sz="1700">
                <a:solidFill>
                  <a:schemeClr val="dk1"/>
                </a:solidFill>
              </a:rPr>
              <a:t>comunicación</a:t>
            </a:r>
            <a:r>
              <a:rPr lang="es-PE" sz="1700">
                <a:solidFill>
                  <a:schemeClr val="dk1"/>
                </a:solidFill>
              </a:rPr>
              <a:t> entre diferentes </a:t>
            </a:r>
            <a:r>
              <a:rPr b="1" lang="es-PE" sz="1700">
                <a:solidFill>
                  <a:schemeClr val="dk1"/>
                </a:solidFill>
              </a:rPr>
              <a:t>aplicaciones heterogéneas</a:t>
            </a:r>
            <a:r>
              <a:rPr lang="es-PE" sz="1700">
                <a:solidFill>
                  <a:schemeClr val="dk1"/>
                </a:solidFill>
              </a:rPr>
              <a:t> sin importar el </a:t>
            </a:r>
            <a:r>
              <a:rPr b="1" lang="es-PE" sz="1700">
                <a:solidFill>
                  <a:schemeClr val="dk1"/>
                </a:solidFill>
              </a:rPr>
              <a:t>sistema operativo</a:t>
            </a:r>
            <a:r>
              <a:rPr lang="es-PE" sz="1700">
                <a:solidFill>
                  <a:schemeClr val="dk1"/>
                </a:solidFill>
              </a:rPr>
              <a:t> o el l</a:t>
            </a:r>
            <a:r>
              <a:rPr b="1" lang="es-PE" sz="1700">
                <a:solidFill>
                  <a:schemeClr val="dk1"/>
                </a:solidFill>
              </a:rPr>
              <a:t>enguaje de programación</a:t>
            </a:r>
            <a:r>
              <a:rPr lang="es-PE" sz="1700">
                <a:solidFill>
                  <a:schemeClr val="dk1"/>
                </a:solidFill>
              </a:rPr>
              <a:t> donde estén implementados, gracias a esto se puede probar que es una gran </a:t>
            </a:r>
            <a:r>
              <a:rPr b="1" lang="es-PE" sz="1700">
                <a:solidFill>
                  <a:schemeClr val="dk1"/>
                </a:solidFill>
              </a:rPr>
              <a:t>solución</a:t>
            </a:r>
            <a:r>
              <a:rPr lang="es-PE" sz="1700">
                <a:solidFill>
                  <a:schemeClr val="dk1"/>
                </a:solidFill>
              </a:rPr>
              <a:t> que puede ser aplicado en la vida real ya que ya organizaciones que no tienen comunicadas sus distintas aplicaciones.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1175760" y="694080"/>
            <a:ext cx="10058040" cy="8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175725" y="1685575"/>
            <a:ext cx="100581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1.</a:t>
            </a:r>
            <a:r>
              <a:rPr b="1" lang="es-PE" sz="2200">
                <a:solidFill>
                  <a:srgbClr val="404040"/>
                </a:solidFill>
              </a:rPr>
              <a:t>Introducción</a:t>
            </a:r>
            <a:endParaRPr b="1" sz="2200">
              <a:solidFill>
                <a:srgbClr val="40404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	2.</a:t>
            </a:r>
            <a:r>
              <a:rPr b="1" lang="es-PE" sz="2200">
                <a:solidFill>
                  <a:srgbClr val="404040"/>
                </a:solidFill>
              </a:rPr>
              <a:t>Descripción</a:t>
            </a:r>
            <a:r>
              <a:rPr b="1" lang="es-PE" sz="2200">
                <a:solidFill>
                  <a:srgbClr val="404040"/>
                </a:solidFill>
              </a:rPr>
              <a:t> del Problema</a:t>
            </a:r>
            <a:endParaRPr b="1" sz="2200">
              <a:solidFill>
                <a:srgbClr val="40404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	3.Objetivos</a:t>
            </a:r>
            <a:endParaRPr b="1"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4</a:t>
            </a:r>
            <a:r>
              <a:rPr b="1" lang="es-PE" sz="2200">
                <a:solidFill>
                  <a:srgbClr val="404040"/>
                </a:solidFill>
              </a:rPr>
              <a:t>.ZeroMQ</a:t>
            </a:r>
            <a:endParaRPr b="1"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5.Modelado de Procesos</a:t>
            </a:r>
            <a:endParaRPr b="1"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6.Diagramas</a:t>
            </a:r>
            <a:endParaRPr b="1"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rgbClr val="404040"/>
                </a:solidFill>
              </a:rPr>
              <a:t>7.Conclusiones</a:t>
            </a:r>
            <a:endParaRPr b="1" sz="22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7b0204aa_0_0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997b0204aa_0_0"/>
          <p:cNvSpPr txBox="1"/>
          <p:nvPr/>
        </p:nvSpPr>
        <p:spPr>
          <a:xfrm>
            <a:off x="1175760" y="1762200"/>
            <a:ext cx="100581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5250" lvl="0" marL="9144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1500"/>
              <a:buChar char=" "/>
            </a:pPr>
            <a:r>
              <a:t/>
            </a:r>
            <a:endParaRPr i="1" sz="1500">
              <a:solidFill>
                <a:srgbClr val="40404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500">
                <a:solidFill>
                  <a:schemeClr val="dk1"/>
                </a:solidFill>
              </a:rPr>
              <a:t>Uno de los grandes problemas que ocurre en la actualidad es la conectividad de sistemas heterogéneos ya sea a nivel de sistema operativos o lenguajes de programación.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997b0204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638" y="2775425"/>
            <a:ext cx="4590275" cy="33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799cb498_2_35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9799cb498_2_35"/>
          <p:cNvSpPr txBox="1"/>
          <p:nvPr/>
        </p:nvSpPr>
        <p:spPr>
          <a:xfrm>
            <a:off x="1175750" y="1762200"/>
            <a:ext cx="102927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Calibri"/>
              <a:buChar char=" "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PE" sz="1800">
                <a:solidFill>
                  <a:schemeClr val="dk1"/>
                </a:solidFill>
              </a:rPr>
              <a:t>Al tener implementados aplicaciones o módulos en </a:t>
            </a:r>
            <a:r>
              <a:rPr b="1" lang="es-PE" sz="1800">
                <a:solidFill>
                  <a:schemeClr val="dk1"/>
                </a:solidFill>
              </a:rPr>
              <a:t>diferentes tecnologías</a:t>
            </a:r>
            <a:r>
              <a:rPr lang="es-PE" sz="1800">
                <a:solidFill>
                  <a:schemeClr val="dk1"/>
                </a:solidFill>
              </a:rPr>
              <a:t> ocurre el problema de </a:t>
            </a:r>
            <a:r>
              <a:rPr b="1" lang="es-PE" sz="1800">
                <a:solidFill>
                  <a:schemeClr val="dk1"/>
                </a:solidFill>
              </a:rPr>
              <a:t>comunicación</a:t>
            </a:r>
            <a:r>
              <a:rPr lang="es-PE" sz="1800">
                <a:solidFill>
                  <a:schemeClr val="dk1"/>
                </a:solidFill>
              </a:rPr>
              <a:t> entre estas, ya que por las diferentes tecnologías que se utilizan no se pueden comunicar y eso es un gran problema esto ocurre porque las diferentes organizaciones desarrollan sus aplicaciones de acuerdo a las herramientas o facilidades que tienen a </a:t>
            </a:r>
            <a:r>
              <a:rPr b="1" lang="es-PE" sz="1800">
                <a:solidFill>
                  <a:schemeClr val="dk1"/>
                </a:solidFill>
              </a:rPr>
              <a:t>disposición</a:t>
            </a:r>
            <a:r>
              <a:rPr lang="es-PE" sz="1800">
                <a:solidFill>
                  <a:schemeClr val="dk1"/>
                </a:solidFill>
              </a:rPr>
              <a:t> para desarrollar sus aplicaciones.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175760" y="694080"/>
            <a:ext cx="10058040" cy="83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175760" y="1762200"/>
            <a:ext cx="10058040" cy="386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Calibri"/>
              <a:buChar char=" "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Calibri"/>
              <a:buChar char=" "/>
            </a:pP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Char char=" "/>
            </a:pPr>
            <a:r>
              <a:rPr lang="es-PE" sz="1700">
                <a:solidFill>
                  <a:schemeClr val="dk1"/>
                </a:solidFill>
              </a:rPr>
              <a:t>Demostrar la </a:t>
            </a:r>
            <a:r>
              <a:rPr b="1" lang="es-PE" sz="1700">
                <a:solidFill>
                  <a:schemeClr val="dk1"/>
                </a:solidFill>
              </a:rPr>
              <a:t>aplicabilidad</a:t>
            </a:r>
            <a:r>
              <a:rPr lang="es-PE" sz="1700">
                <a:solidFill>
                  <a:schemeClr val="dk1"/>
                </a:solidFill>
              </a:rPr>
              <a:t> de la utilización de la Tecnología de Middleware Orientado a Mensajes para soportar la ejecución </a:t>
            </a:r>
            <a:r>
              <a:rPr b="1" lang="es-PE" sz="1700">
                <a:solidFill>
                  <a:schemeClr val="dk1"/>
                </a:solidFill>
              </a:rPr>
              <a:t>sincronizada</a:t>
            </a:r>
            <a:r>
              <a:rPr lang="es-PE" sz="1700">
                <a:solidFill>
                  <a:schemeClr val="dk1"/>
                </a:solidFill>
              </a:rPr>
              <a:t> de procesos de negocio.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dk1"/>
                </a:solidFill>
              </a:rPr>
              <a:t> </a:t>
            </a:r>
            <a:r>
              <a:rPr b="1" lang="es-PE" sz="1700">
                <a:solidFill>
                  <a:schemeClr val="dk1"/>
                </a:solidFill>
              </a:rPr>
              <a:t>Objetivo </a:t>
            </a:r>
            <a:r>
              <a:rPr b="1" lang="es-PE" sz="1700">
                <a:solidFill>
                  <a:schemeClr val="dk1"/>
                </a:solidFill>
              </a:rPr>
              <a:t>Específico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dk1"/>
                </a:solidFill>
              </a:rPr>
              <a:t> 	</a:t>
            </a:r>
            <a:r>
              <a:rPr lang="es-PE" sz="1800">
                <a:solidFill>
                  <a:schemeClr val="dk1"/>
                </a:solidFill>
              </a:rPr>
              <a:t>I</a:t>
            </a:r>
            <a:r>
              <a:rPr lang="es-PE" sz="1700">
                <a:solidFill>
                  <a:schemeClr val="dk1"/>
                </a:solidFill>
              </a:rPr>
              <a:t>mplementación de una herramienta de Middleware Orientado a Mensajes.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dk1"/>
                </a:solidFill>
              </a:rPr>
              <a:t>	Lograr estableces la comunicación entre aplicaciones escritas en diferentes lenguajes.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799cb498_2_65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ZeroMQ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99799cb498_2_65"/>
          <p:cNvSpPr txBox="1"/>
          <p:nvPr/>
        </p:nvSpPr>
        <p:spPr>
          <a:xfrm>
            <a:off x="1175750" y="1762200"/>
            <a:ext cx="101772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6AC"/>
              </a:buClr>
              <a:buSzPts val="2000"/>
              <a:buFont typeface="Calibri"/>
              <a:buChar char=" "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ZeroMQ es una biblioteca de mensajería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asíncrona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alto rendimiento destinada al uso en sistemas distribuidos :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rgbClr val="4A66A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4A66A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Proporciona una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cola de mensajes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la cual se puede ejecutar sin la necesidad de un intermediario de mensajes dedicado.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Admite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patrones de mensajería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comunes a través de una variedad de transportes haciendo que la mensajería entre procesos sea simple.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Mantiene un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código claro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 extremadamente fácil de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escalar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 desarrollada por una gran </a:t>
            </a:r>
            <a:r>
              <a:rPr b="1"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comunidad</a:t>
            </a:r>
            <a:r>
              <a:rPr lang="es-PE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 contribuyentes.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7b0204aa_1_0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Aplicaciones que usan ZeroMQ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997b0204a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325" y="1885413"/>
            <a:ext cx="10477350" cy="14653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997b0204aa_1_0"/>
          <p:cNvSpPr txBox="1"/>
          <p:nvPr/>
        </p:nvSpPr>
        <p:spPr>
          <a:xfrm>
            <a:off x="1066950" y="3840375"/>
            <a:ext cx="37650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Lenguajes que soportan ZMQ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997b0204a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100" y="3687364"/>
            <a:ext cx="5987951" cy="254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Modelado de proceso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YORDY\Documents\9no CICLO\SISTEMAS DISTRIBUIDOS\modelado.png" id="117" name="Google Shape;117;p5"/>
          <p:cNvPicPr preferRelativeResize="0"/>
          <p:nvPr/>
        </p:nvPicPr>
        <p:blipFill rotWithShape="1">
          <a:blip r:embed="rId3">
            <a:alphaModFix/>
          </a:blip>
          <a:srcRect b="13020" l="0" r="556" t="0"/>
          <a:stretch/>
        </p:blipFill>
        <p:spPr>
          <a:xfrm>
            <a:off x="793200" y="1533472"/>
            <a:ext cx="10605575" cy="49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1097275" y="1811138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1175760" y="694080"/>
            <a:ext cx="10058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50" y="1811149"/>
            <a:ext cx="8762501" cy="43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2020-07-23T21:57:54Z</dcterms:created>
  <dc:creator>Joel Angel Trujillo Cruz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