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8" r:id="rId3"/>
    <p:sldId id="257" r:id="rId4"/>
    <p:sldId id="259" r:id="rId5"/>
    <p:sldId id="260" r:id="rId6"/>
    <p:sldId id="263" r:id="rId7"/>
    <p:sldId id="261" r:id="rId8"/>
    <p:sldId id="264" r:id="rId9"/>
    <p:sldId id="262" r:id="rId10"/>
    <p:sldId id="266" r:id="rId11"/>
    <p:sldId id="265"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72859" autoAdjust="0"/>
  </p:normalViewPr>
  <p:slideViewPr>
    <p:cSldViewPr snapToGrid="0">
      <p:cViewPr varScale="1">
        <p:scale>
          <a:sx n="67" d="100"/>
          <a:sy n="67" d="100"/>
        </p:scale>
        <p:origin x="9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D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CE7CD8-7D36-41FF-9182-191349ED3789}" type="datetimeFigureOut">
              <a:rPr lang="es-DO" smtClean="0"/>
              <a:t>31/10/14</a:t>
            </a:fld>
            <a:endParaRPr lang="es-D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D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D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D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85B42A-50E7-4BCC-ADEC-EA17E7AC53C0}" type="slidenum">
              <a:rPr lang="es-DO" smtClean="0"/>
              <a:t>‹#›</a:t>
            </a:fld>
            <a:endParaRPr lang="es-DO"/>
          </a:p>
        </p:txBody>
      </p:sp>
    </p:spTree>
    <p:extLst>
      <p:ext uri="{BB962C8B-B14F-4D97-AF65-F5344CB8AC3E}">
        <p14:creationId xmlns:p14="http://schemas.microsoft.com/office/powerpoint/2010/main" val="43201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DO" sz="1200" kern="1200" dirty="0" smtClean="0">
                <a:solidFill>
                  <a:schemeClr val="tx1"/>
                </a:solidFill>
                <a:effectLst/>
                <a:latin typeface="+mn-lt"/>
                <a:ea typeface="+mn-ea"/>
                <a:cs typeface="+mn-cs"/>
              </a:rPr>
              <a:t>Este algoritmo de planificación consiste en que el primer proceso en entrar a la cola es el primer en ejecutarse. Cuando un proceso tiene la CPU, se ejecuta hasta terminar. Es junto en el sentido formal, pero algo injusta en cuanto a que los trabajos largos hacen esperar a los cortos y los trabajos sin importancia hacen esperar a los importantes. El esquema FIFO rara vez se usa como esquema principal en los sistemas actuales, pero a menudo está incorporado en otros sistemas. Por ejemplo, muchos esquemas de planificación despachan los procesos de acuerdo con la prioridad, pero los procesos con la misma prioridad se despachan de acuerdo con el esquema FIFO. </a:t>
            </a:r>
          </a:p>
          <a:p>
            <a:endParaRPr lang="es-DO" dirty="0"/>
          </a:p>
        </p:txBody>
      </p:sp>
      <p:sp>
        <p:nvSpPr>
          <p:cNvPr id="4" name="Slide Number Placeholder 3"/>
          <p:cNvSpPr>
            <a:spLocks noGrp="1"/>
          </p:cNvSpPr>
          <p:nvPr>
            <p:ph type="sldNum" sz="quarter" idx="10"/>
          </p:nvPr>
        </p:nvSpPr>
        <p:spPr/>
        <p:txBody>
          <a:bodyPr/>
          <a:lstStyle/>
          <a:p>
            <a:fld id="{EC85B42A-50E7-4BCC-ADEC-EA17E7AC53C0}" type="slidenum">
              <a:rPr lang="es-DO" smtClean="0"/>
              <a:t>5</a:t>
            </a:fld>
            <a:endParaRPr lang="es-DO"/>
          </a:p>
        </p:txBody>
      </p:sp>
    </p:spTree>
    <p:extLst>
      <p:ext uri="{BB962C8B-B14F-4D97-AF65-F5344CB8AC3E}">
        <p14:creationId xmlns:p14="http://schemas.microsoft.com/office/powerpoint/2010/main" val="710238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DO" sz="1200" kern="1200" dirty="0" smtClean="0">
                <a:solidFill>
                  <a:schemeClr val="tx1"/>
                </a:solidFill>
                <a:effectLst/>
                <a:latin typeface="+mn-lt"/>
                <a:ea typeface="+mn-ea"/>
                <a:cs typeface="+mn-cs"/>
              </a:rPr>
              <a:t>Este algoritmo de planificación es totalmente lo contrario al FIFO, consiste en que el último proceso en entrar a la cola es el primer en ejecutarse, al igual que el FIFO cuando un proceso tiene la CPU, se ejecuta hasta terminar. Tiene sus ventajas, pero es algo injusta en cuanto a que los procesos que han sido encolados antes del último, mientras se esté encolando procesos los demás en el fondo de la cola no podrán ser ejecutados, dándole así mas prioridad a los procesos que son llamados en el momento.</a:t>
            </a:r>
          </a:p>
          <a:p>
            <a:endParaRPr lang="es-DO" dirty="0"/>
          </a:p>
        </p:txBody>
      </p:sp>
      <p:sp>
        <p:nvSpPr>
          <p:cNvPr id="4" name="Slide Number Placeholder 3"/>
          <p:cNvSpPr>
            <a:spLocks noGrp="1"/>
          </p:cNvSpPr>
          <p:nvPr>
            <p:ph type="sldNum" sz="quarter" idx="10"/>
          </p:nvPr>
        </p:nvSpPr>
        <p:spPr/>
        <p:txBody>
          <a:bodyPr/>
          <a:lstStyle/>
          <a:p>
            <a:fld id="{EC85B42A-50E7-4BCC-ADEC-EA17E7AC53C0}" type="slidenum">
              <a:rPr lang="es-DO" smtClean="0"/>
              <a:t>7</a:t>
            </a:fld>
            <a:endParaRPr lang="es-DO"/>
          </a:p>
        </p:txBody>
      </p:sp>
    </p:spTree>
    <p:extLst>
      <p:ext uri="{BB962C8B-B14F-4D97-AF65-F5344CB8AC3E}">
        <p14:creationId xmlns:p14="http://schemas.microsoft.com/office/powerpoint/2010/main" val="815805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DO" sz="1200" kern="1200" dirty="0" smtClean="0">
                <a:solidFill>
                  <a:schemeClr val="tx1"/>
                </a:solidFill>
                <a:effectLst/>
                <a:latin typeface="+mn-lt"/>
                <a:ea typeface="+mn-ea"/>
                <a:cs typeface="+mn-cs"/>
              </a:rPr>
              <a:t>Este algoritmo de planificación consiste en asignar a cada proceso un intervalo de tiempo, llamando cuanto, durante el cual se le permite ejecutarse. Si el proceso no llega a terminarse al expirar su cuanto, el sistema lo bloquea y continúa con el siguiente. Su único inconveniente es escoger el intervalo de tiempo correcto: uno demasiado corto causa muchos cortes y bloqueos de procesos, pero uno demasiado largo puede tener una respuesta deficiente a procesos y actividades cortas.</a:t>
            </a:r>
          </a:p>
          <a:p>
            <a:endParaRPr lang="es-DO" dirty="0"/>
          </a:p>
        </p:txBody>
      </p:sp>
      <p:sp>
        <p:nvSpPr>
          <p:cNvPr id="4" name="Slide Number Placeholder 3"/>
          <p:cNvSpPr>
            <a:spLocks noGrp="1"/>
          </p:cNvSpPr>
          <p:nvPr>
            <p:ph type="sldNum" sz="quarter" idx="10"/>
          </p:nvPr>
        </p:nvSpPr>
        <p:spPr/>
        <p:txBody>
          <a:bodyPr/>
          <a:lstStyle/>
          <a:p>
            <a:fld id="{EC85B42A-50E7-4BCC-ADEC-EA17E7AC53C0}" type="slidenum">
              <a:rPr lang="es-DO" smtClean="0"/>
              <a:t>9</a:t>
            </a:fld>
            <a:endParaRPr lang="es-DO"/>
          </a:p>
        </p:txBody>
      </p:sp>
    </p:spTree>
    <p:extLst>
      <p:ext uri="{BB962C8B-B14F-4D97-AF65-F5344CB8AC3E}">
        <p14:creationId xmlns:p14="http://schemas.microsoft.com/office/powerpoint/2010/main" val="546156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DO" sz="1200" kern="1200" dirty="0" smtClean="0">
                <a:solidFill>
                  <a:schemeClr val="tx1"/>
                </a:solidFill>
                <a:effectLst/>
                <a:latin typeface="+mn-lt"/>
                <a:ea typeface="+mn-ea"/>
                <a:cs typeface="+mn-cs"/>
              </a:rPr>
              <a:t>Este algoritmo asocia con cada proceso la duración de la siguiente ráfaga de CPU del proceso. Cuando la CPU está disponible, se asigna al proceso que tiene la siguiente ráfaga de CPU más corta. Si las siguientes ráfagas de CPU de dos procesos son iguales, se usa la planificación FIFO para romper el empate. La dificultad real del algoritmo SJF es conocer la duración de la siguiente solicitud de CPU. En una planificación a largo plazo de trabajos en un sistema de procesamiento por lotes, podemos usar como duración el límite de tiempo del proceso que el usuario especifique en el momento de enviar el trabajo. Con este mecanismo, los usuarios están motivados para estimar el límite de tiempo del proceso de forma precisa, dado que un valor menor puede significar una respuesta más rápida. (Un valor demasiado bajo producirá un error de límite de tiempo excedido y será necesario reenviar el proceso.) La planificación SJF se usa frecuentemente como mecanismo de planificación a largo plazo.</a:t>
            </a:r>
          </a:p>
          <a:p>
            <a:endParaRPr lang="es-DO" dirty="0"/>
          </a:p>
        </p:txBody>
      </p:sp>
      <p:sp>
        <p:nvSpPr>
          <p:cNvPr id="4" name="Slide Number Placeholder 3"/>
          <p:cNvSpPr>
            <a:spLocks noGrp="1"/>
          </p:cNvSpPr>
          <p:nvPr>
            <p:ph type="sldNum" sz="quarter" idx="10"/>
          </p:nvPr>
        </p:nvSpPr>
        <p:spPr/>
        <p:txBody>
          <a:bodyPr/>
          <a:lstStyle/>
          <a:p>
            <a:fld id="{EC85B42A-50E7-4BCC-ADEC-EA17E7AC53C0}" type="slidenum">
              <a:rPr lang="es-DO" smtClean="0"/>
              <a:t>11</a:t>
            </a:fld>
            <a:endParaRPr lang="es-DO"/>
          </a:p>
        </p:txBody>
      </p:sp>
    </p:spTree>
    <p:extLst>
      <p:ext uri="{BB962C8B-B14F-4D97-AF65-F5344CB8AC3E}">
        <p14:creationId xmlns:p14="http://schemas.microsoft.com/office/powerpoint/2010/main" val="3117297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DO" sz="1200" kern="1200" dirty="0" smtClean="0">
                <a:solidFill>
                  <a:schemeClr val="tx1"/>
                </a:solidFill>
                <a:effectLst/>
                <a:latin typeface="+mn-lt"/>
                <a:ea typeface="+mn-ea"/>
                <a:cs typeface="+mn-cs"/>
              </a:rPr>
              <a:t>Por prioridad	</a:t>
            </a:r>
          </a:p>
          <a:p>
            <a:r>
              <a:rPr lang="es-DO" sz="1200" kern="1200" dirty="0" smtClean="0">
                <a:solidFill>
                  <a:schemeClr val="tx1"/>
                </a:solidFill>
                <a:effectLst/>
                <a:latin typeface="+mn-lt"/>
                <a:ea typeface="+mn-ea"/>
                <a:cs typeface="+mn-cs"/>
              </a:rPr>
              <a:t>Consiste en que a cada proceso se le asigna un nivel de prioridad, y se permite que se ejecute el proceso que tenga la prioridad más alta. Dígase 4 colas con enumeradas por nivel de prioridad, la prioridad más alta seria 4, por lo tanto sería la primera cola en ser vaciada, luego continuaría en las demás, 3 luego 2 y finalmente 1. Puede existir un ordenamiento dentro de estas mismas colas que puede ser el más corto, FIFO, LIFO, etc.</a:t>
            </a:r>
          </a:p>
          <a:p>
            <a:endParaRPr lang="es-DO" dirty="0"/>
          </a:p>
        </p:txBody>
      </p:sp>
      <p:sp>
        <p:nvSpPr>
          <p:cNvPr id="4" name="Slide Number Placeholder 3"/>
          <p:cNvSpPr>
            <a:spLocks noGrp="1"/>
          </p:cNvSpPr>
          <p:nvPr>
            <p:ph type="sldNum" sz="quarter" idx="10"/>
          </p:nvPr>
        </p:nvSpPr>
        <p:spPr/>
        <p:txBody>
          <a:bodyPr/>
          <a:lstStyle/>
          <a:p>
            <a:fld id="{EC85B42A-50E7-4BCC-ADEC-EA17E7AC53C0}" type="slidenum">
              <a:rPr lang="es-DO" smtClean="0"/>
              <a:t>13</a:t>
            </a:fld>
            <a:endParaRPr lang="es-DO"/>
          </a:p>
        </p:txBody>
      </p:sp>
    </p:spTree>
    <p:extLst>
      <p:ext uri="{BB962C8B-B14F-4D97-AF65-F5344CB8AC3E}">
        <p14:creationId xmlns:p14="http://schemas.microsoft.com/office/powerpoint/2010/main" val="2306102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DO" sz="1200" b="1" kern="1200" dirty="0" smtClean="0">
                <a:solidFill>
                  <a:schemeClr val="tx1"/>
                </a:solidFill>
                <a:effectLst/>
                <a:latin typeface="+mn-lt"/>
                <a:ea typeface="+mn-ea"/>
                <a:cs typeface="+mn-cs"/>
              </a:rPr>
              <a:t>Consiste en dar a los procesos boletos de lotería para los diversos recursos del sistema, como el tiempo de CPU. Cada vez que se hace necesario tomar una decisión de planificación, se escoge al azar un boleto, y el proceso que posee ese boleto obtiene el recurso.  Para darle prioridad  a un proceso simplemente se le dan más boleto, esto aumentara la posibilidad de obtener el recurso.</a:t>
            </a:r>
            <a:endParaRPr lang="es-DO" sz="1200" kern="1200" dirty="0" smtClean="0">
              <a:solidFill>
                <a:schemeClr val="tx1"/>
              </a:solidFill>
              <a:effectLst/>
              <a:latin typeface="+mn-lt"/>
              <a:ea typeface="+mn-ea"/>
              <a:cs typeface="+mn-cs"/>
            </a:endParaRPr>
          </a:p>
          <a:p>
            <a:endParaRPr lang="es-DO" dirty="0"/>
          </a:p>
        </p:txBody>
      </p:sp>
      <p:sp>
        <p:nvSpPr>
          <p:cNvPr id="4" name="Slide Number Placeholder 3"/>
          <p:cNvSpPr>
            <a:spLocks noGrp="1"/>
          </p:cNvSpPr>
          <p:nvPr>
            <p:ph type="sldNum" sz="quarter" idx="10"/>
          </p:nvPr>
        </p:nvSpPr>
        <p:spPr/>
        <p:txBody>
          <a:bodyPr/>
          <a:lstStyle/>
          <a:p>
            <a:fld id="{EC85B42A-50E7-4BCC-ADEC-EA17E7AC53C0}" type="slidenum">
              <a:rPr lang="es-DO" smtClean="0"/>
              <a:t>15</a:t>
            </a:fld>
            <a:endParaRPr lang="es-DO"/>
          </a:p>
        </p:txBody>
      </p:sp>
    </p:spTree>
    <p:extLst>
      <p:ext uri="{BB962C8B-B14F-4D97-AF65-F5344CB8AC3E}">
        <p14:creationId xmlns:p14="http://schemas.microsoft.com/office/powerpoint/2010/main" val="1378645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DO" sz="1200" b="1" kern="1200" dirty="0" smtClean="0">
                <a:solidFill>
                  <a:schemeClr val="tx1"/>
                </a:solidFill>
                <a:effectLst/>
                <a:latin typeface="+mn-lt"/>
                <a:ea typeface="+mn-ea"/>
                <a:cs typeface="+mn-cs"/>
              </a:rPr>
              <a:t>Consiste en dar el tiempo adecuado la respuesta que se espera ya que la misma respuesta se ve afectada por el tiempo que tarda el proceso, ejemplo un reproductor de cd, o un sistema de monitoreo de paciente.</a:t>
            </a:r>
            <a:endParaRPr lang="es-DO" sz="1200" kern="1200" dirty="0" smtClean="0">
              <a:solidFill>
                <a:schemeClr val="tx1"/>
              </a:solidFill>
              <a:effectLst/>
              <a:latin typeface="+mn-lt"/>
              <a:ea typeface="+mn-ea"/>
              <a:cs typeface="+mn-cs"/>
            </a:endParaRPr>
          </a:p>
          <a:p>
            <a:r>
              <a:rPr lang="es-DO" sz="1200" b="1" kern="1200" dirty="0" smtClean="0">
                <a:solidFill>
                  <a:schemeClr val="tx1"/>
                </a:solidFill>
                <a:effectLst/>
                <a:latin typeface="+mn-lt"/>
                <a:ea typeface="+mn-ea"/>
                <a:cs typeface="+mn-cs"/>
              </a:rPr>
              <a:t>Se clasifican en tiempo real estricto, los que necesitan den plazo de tiempo para dar una buena respuesta, y tiempo real flexible los que son tolerable al no cumplir ocasionalmente con el plazo</a:t>
            </a:r>
            <a:endParaRPr lang="es-DO" sz="1200" kern="1200" dirty="0" smtClean="0">
              <a:solidFill>
                <a:schemeClr val="tx1"/>
              </a:solidFill>
              <a:effectLst/>
              <a:latin typeface="+mn-lt"/>
              <a:ea typeface="+mn-ea"/>
              <a:cs typeface="+mn-cs"/>
            </a:endParaRPr>
          </a:p>
          <a:p>
            <a:r>
              <a:rPr lang="es-DO" sz="1200" b="1" kern="1200" dirty="0" smtClean="0">
                <a:solidFill>
                  <a:schemeClr val="tx1"/>
                </a:solidFill>
                <a:effectLst/>
                <a:latin typeface="+mn-lt"/>
                <a:ea typeface="+mn-ea"/>
                <a:cs typeface="+mn-cs"/>
              </a:rPr>
              <a:t>Los resultados de estos procesos que maneja estos algoritmo se puede clasificar en periódico y aperiódico.</a:t>
            </a:r>
            <a:endParaRPr lang="es-DO" sz="1200" kern="1200" dirty="0" smtClean="0">
              <a:solidFill>
                <a:schemeClr val="tx1"/>
              </a:solidFill>
              <a:effectLst/>
              <a:latin typeface="+mn-lt"/>
              <a:ea typeface="+mn-ea"/>
              <a:cs typeface="+mn-cs"/>
            </a:endParaRPr>
          </a:p>
          <a:p>
            <a:endParaRPr lang="es-DO" dirty="0"/>
          </a:p>
        </p:txBody>
      </p:sp>
      <p:sp>
        <p:nvSpPr>
          <p:cNvPr id="4" name="Slide Number Placeholder 3"/>
          <p:cNvSpPr>
            <a:spLocks noGrp="1"/>
          </p:cNvSpPr>
          <p:nvPr>
            <p:ph type="sldNum" sz="quarter" idx="10"/>
          </p:nvPr>
        </p:nvSpPr>
        <p:spPr/>
        <p:txBody>
          <a:bodyPr/>
          <a:lstStyle/>
          <a:p>
            <a:fld id="{EC85B42A-50E7-4BCC-ADEC-EA17E7AC53C0}" type="slidenum">
              <a:rPr lang="es-DO" smtClean="0"/>
              <a:t>16</a:t>
            </a:fld>
            <a:endParaRPr lang="es-DO"/>
          </a:p>
        </p:txBody>
      </p:sp>
    </p:spTree>
    <p:extLst>
      <p:ext uri="{BB962C8B-B14F-4D97-AF65-F5344CB8AC3E}">
        <p14:creationId xmlns:p14="http://schemas.microsoft.com/office/powerpoint/2010/main" val="17399350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10/31/2014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10/31/2014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10/31/2014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10/31/2014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10/31/2014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10/31/2014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DO" dirty="0"/>
              <a:t>Algoritmos de planificación </a:t>
            </a:r>
            <a:br>
              <a:rPr lang="es-DO" dirty="0"/>
            </a:br>
            <a:endParaRPr lang="es-DO" dirty="0"/>
          </a:p>
        </p:txBody>
      </p:sp>
      <p:sp>
        <p:nvSpPr>
          <p:cNvPr id="3" name="Subtitle 2"/>
          <p:cNvSpPr>
            <a:spLocks noGrp="1"/>
          </p:cNvSpPr>
          <p:nvPr>
            <p:ph type="subTitle" idx="1"/>
          </p:nvPr>
        </p:nvSpPr>
        <p:spPr/>
        <p:txBody>
          <a:bodyPr/>
          <a:lstStyle/>
          <a:p>
            <a:r>
              <a:rPr lang="es-DO" dirty="0" smtClean="0"/>
              <a:t>Presentado por:</a:t>
            </a:r>
          </a:p>
          <a:p>
            <a:r>
              <a:rPr lang="es-DO" dirty="0" err="1" smtClean="0"/>
              <a:t>Raul</a:t>
            </a:r>
            <a:r>
              <a:rPr lang="es-DO" dirty="0" smtClean="0"/>
              <a:t> Zorrilla</a:t>
            </a:r>
          </a:p>
          <a:p>
            <a:r>
              <a:rPr lang="es-DO" dirty="0" smtClean="0"/>
              <a:t>Willson acevedo</a:t>
            </a:r>
            <a:endParaRPr lang="es-DO" dirty="0"/>
          </a:p>
        </p:txBody>
      </p:sp>
    </p:spTree>
    <p:extLst>
      <p:ext uri="{BB962C8B-B14F-4D97-AF65-F5344CB8AC3E}">
        <p14:creationId xmlns:p14="http://schemas.microsoft.com/office/powerpoint/2010/main" val="20476393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DO"/>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0352" y="761393"/>
            <a:ext cx="8928120" cy="5325268"/>
          </a:xfrm>
        </p:spPr>
      </p:pic>
    </p:spTree>
    <p:extLst>
      <p:ext uri="{BB962C8B-B14F-4D97-AF65-F5344CB8AC3E}">
        <p14:creationId xmlns:p14="http://schemas.microsoft.com/office/powerpoint/2010/main" val="1779323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a:t>SJF </a:t>
            </a:r>
            <a:r>
              <a:rPr lang="es-DO" dirty="0" smtClean="0"/>
              <a:t>(</a:t>
            </a:r>
            <a:r>
              <a:rPr lang="es-DO" dirty="0" err="1"/>
              <a:t>S</a:t>
            </a:r>
            <a:r>
              <a:rPr lang="es-DO" dirty="0" err="1" smtClean="0"/>
              <a:t>hortest</a:t>
            </a:r>
            <a:r>
              <a:rPr lang="es-DO" dirty="0" smtClean="0"/>
              <a:t> </a:t>
            </a:r>
            <a:r>
              <a:rPr lang="es-DO" dirty="0" err="1" smtClean="0"/>
              <a:t>job</a:t>
            </a:r>
            <a:r>
              <a:rPr lang="es-DO" dirty="0" smtClean="0"/>
              <a:t> </a:t>
            </a:r>
            <a:r>
              <a:rPr lang="es-DO" dirty="0" err="1" smtClean="0"/>
              <a:t>first</a:t>
            </a:r>
            <a:r>
              <a:rPr lang="es-DO" dirty="0" smtClean="0"/>
              <a:t>)</a:t>
            </a:r>
            <a:endParaRPr lang="es-DO" dirty="0"/>
          </a:p>
        </p:txBody>
      </p:sp>
      <p:sp>
        <p:nvSpPr>
          <p:cNvPr id="3" name="Content Placeholder 2"/>
          <p:cNvSpPr>
            <a:spLocks noGrp="1"/>
          </p:cNvSpPr>
          <p:nvPr>
            <p:ph idx="1"/>
          </p:nvPr>
        </p:nvSpPr>
        <p:spPr/>
        <p:txBody>
          <a:bodyPr/>
          <a:lstStyle/>
          <a:p>
            <a:r>
              <a:rPr lang="es-DO" dirty="0" smtClean="0"/>
              <a:t>Proceso mas corto, primero en salir.</a:t>
            </a:r>
          </a:p>
          <a:p>
            <a:r>
              <a:rPr lang="es-DO" dirty="0" smtClean="0"/>
              <a:t>Si son iguales, usa FIFO.</a:t>
            </a:r>
          </a:p>
          <a:p>
            <a:r>
              <a:rPr lang="es-DO" dirty="0" smtClean="0"/>
              <a:t>Dificultad al conocer la duración de los procesos.</a:t>
            </a:r>
          </a:p>
          <a:p>
            <a:endParaRPr lang="es-DO" dirty="0"/>
          </a:p>
        </p:txBody>
      </p:sp>
    </p:spTree>
    <p:extLst>
      <p:ext uri="{BB962C8B-B14F-4D97-AF65-F5344CB8AC3E}">
        <p14:creationId xmlns:p14="http://schemas.microsoft.com/office/powerpoint/2010/main" val="29538564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00213" y="2143134"/>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sz="3600" dirty="0" smtClean="0"/>
              <a:t>A</a:t>
            </a:r>
            <a:endParaRPr lang="es-DO" sz="3600" dirty="0"/>
          </a:p>
        </p:txBody>
      </p:sp>
      <p:sp>
        <p:nvSpPr>
          <p:cNvPr id="5" name="Rectangle 4"/>
          <p:cNvSpPr/>
          <p:nvPr/>
        </p:nvSpPr>
        <p:spPr>
          <a:xfrm>
            <a:off x="1700213" y="3121233"/>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6" name="Rectangle 5"/>
          <p:cNvSpPr/>
          <p:nvPr/>
        </p:nvSpPr>
        <p:spPr>
          <a:xfrm>
            <a:off x="1700213" y="4099332"/>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7" name="Rectangle 6"/>
          <p:cNvSpPr/>
          <p:nvPr/>
        </p:nvSpPr>
        <p:spPr>
          <a:xfrm>
            <a:off x="1700213" y="5077431"/>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8" name="Rectangle 7"/>
          <p:cNvSpPr/>
          <p:nvPr/>
        </p:nvSpPr>
        <p:spPr>
          <a:xfrm>
            <a:off x="5119688" y="2143134"/>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b="1"/>
          </a:p>
        </p:txBody>
      </p:sp>
      <p:sp>
        <p:nvSpPr>
          <p:cNvPr id="9" name="Rectangle 8"/>
          <p:cNvSpPr/>
          <p:nvPr/>
        </p:nvSpPr>
        <p:spPr>
          <a:xfrm>
            <a:off x="5119688" y="3121233"/>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b="1"/>
          </a:p>
        </p:txBody>
      </p:sp>
      <p:sp>
        <p:nvSpPr>
          <p:cNvPr id="10" name="Rectangle 9"/>
          <p:cNvSpPr/>
          <p:nvPr/>
        </p:nvSpPr>
        <p:spPr>
          <a:xfrm>
            <a:off x="5119688" y="4099332"/>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sz="4400" b="1" dirty="0"/>
          </a:p>
        </p:txBody>
      </p:sp>
      <p:sp>
        <p:nvSpPr>
          <p:cNvPr id="11" name="Rectangle 10"/>
          <p:cNvSpPr/>
          <p:nvPr/>
        </p:nvSpPr>
        <p:spPr>
          <a:xfrm>
            <a:off x="5119688" y="5077431"/>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b="1"/>
          </a:p>
        </p:txBody>
      </p:sp>
      <p:sp>
        <p:nvSpPr>
          <p:cNvPr id="12" name="Rectangle 11"/>
          <p:cNvSpPr/>
          <p:nvPr/>
        </p:nvSpPr>
        <p:spPr>
          <a:xfrm>
            <a:off x="8539163" y="2143134"/>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13" name="Rectangle 12"/>
          <p:cNvSpPr/>
          <p:nvPr/>
        </p:nvSpPr>
        <p:spPr>
          <a:xfrm>
            <a:off x="8539163" y="3121233"/>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14" name="Rectangle 13"/>
          <p:cNvSpPr/>
          <p:nvPr/>
        </p:nvSpPr>
        <p:spPr>
          <a:xfrm>
            <a:off x="8539163" y="4099332"/>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15" name="Rectangle 14"/>
          <p:cNvSpPr/>
          <p:nvPr/>
        </p:nvSpPr>
        <p:spPr>
          <a:xfrm>
            <a:off x="8539163" y="5077431"/>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sz="4400" dirty="0"/>
          </a:p>
        </p:txBody>
      </p:sp>
      <p:sp>
        <p:nvSpPr>
          <p:cNvPr id="16" name="Rectangle 15"/>
          <p:cNvSpPr/>
          <p:nvPr/>
        </p:nvSpPr>
        <p:spPr>
          <a:xfrm>
            <a:off x="2552666" y="3172729"/>
            <a:ext cx="466794" cy="769441"/>
          </a:xfrm>
          <a:prstGeom prst="rect">
            <a:avLst/>
          </a:prstGeom>
        </p:spPr>
        <p:txBody>
          <a:bodyPr wrap="none">
            <a:spAutoFit/>
          </a:bodyPr>
          <a:lstStyle/>
          <a:p>
            <a:r>
              <a:rPr lang="es-DO" sz="4400" dirty="0" smtClean="0"/>
              <a:t>B</a:t>
            </a:r>
            <a:endParaRPr lang="es-DO" sz="4400" dirty="0"/>
          </a:p>
        </p:txBody>
      </p:sp>
      <p:sp>
        <p:nvSpPr>
          <p:cNvPr id="17" name="Rectangle 16"/>
          <p:cNvSpPr/>
          <p:nvPr/>
        </p:nvSpPr>
        <p:spPr>
          <a:xfrm>
            <a:off x="2552666" y="4114661"/>
            <a:ext cx="495649" cy="769441"/>
          </a:xfrm>
          <a:prstGeom prst="rect">
            <a:avLst/>
          </a:prstGeom>
        </p:spPr>
        <p:txBody>
          <a:bodyPr wrap="none">
            <a:spAutoFit/>
          </a:bodyPr>
          <a:lstStyle/>
          <a:p>
            <a:r>
              <a:rPr lang="es-DO" sz="4400" dirty="0" smtClean="0"/>
              <a:t>Y</a:t>
            </a:r>
            <a:endParaRPr lang="es-DO" sz="4400" dirty="0"/>
          </a:p>
        </p:txBody>
      </p:sp>
      <p:sp>
        <p:nvSpPr>
          <p:cNvPr id="18" name="Rectangle 17"/>
          <p:cNvSpPr/>
          <p:nvPr/>
        </p:nvSpPr>
        <p:spPr>
          <a:xfrm>
            <a:off x="2564555" y="5092760"/>
            <a:ext cx="466794" cy="769441"/>
          </a:xfrm>
          <a:prstGeom prst="rect">
            <a:avLst/>
          </a:prstGeom>
        </p:spPr>
        <p:txBody>
          <a:bodyPr wrap="none">
            <a:spAutoFit/>
          </a:bodyPr>
          <a:lstStyle/>
          <a:p>
            <a:r>
              <a:rPr lang="es-DO" sz="4400" dirty="0"/>
              <a:t>Z</a:t>
            </a:r>
          </a:p>
        </p:txBody>
      </p:sp>
      <p:sp>
        <p:nvSpPr>
          <p:cNvPr id="19" name="Rectangle 18"/>
          <p:cNvSpPr/>
          <p:nvPr/>
        </p:nvSpPr>
        <p:spPr>
          <a:xfrm>
            <a:off x="5825133" y="3136562"/>
            <a:ext cx="806631" cy="769441"/>
          </a:xfrm>
          <a:prstGeom prst="rect">
            <a:avLst/>
          </a:prstGeom>
        </p:spPr>
        <p:txBody>
          <a:bodyPr wrap="none">
            <a:spAutoFit/>
          </a:bodyPr>
          <a:lstStyle/>
          <a:p>
            <a:r>
              <a:rPr lang="es-DO" sz="4400" dirty="0" smtClean="0"/>
              <a:t>20</a:t>
            </a:r>
            <a:endParaRPr lang="es-DO" sz="4400" dirty="0"/>
          </a:p>
        </p:txBody>
      </p:sp>
      <p:sp>
        <p:nvSpPr>
          <p:cNvPr id="20" name="Rectangle 19"/>
          <p:cNvSpPr/>
          <p:nvPr/>
        </p:nvSpPr>
        <p:spPr>
          <a:xfrm>
            <a:off x="5972141" y="2158463"/>
            <a:ext cx="495649" cy="769441"/>
          </a:xfrm>
          <a:prstGeom prst="rect">
            <a:avLst/>
          </a:prstGeom>
        </p:spPr>
        <p:txBody>
          <a:bodyPr wrap="none">
            <a:spAutoFit/>
          </a:bodyPr>
          <a:lstStyle/>
          <a:p>
            <a:r>
              <a:rPr lang="es-DO" sz="4400" dirty="0" smtClean="0"/>
              <a:t>5</a:t>
            </a:r>
            <a:endParaRPr lang="es-DO" sz="4400" dirty="0"/>
          </a:p>
        </p:txBody>
      </p:sp>
      <p:sp>
        <p:nvSpPr>
          <p:cNvPr id="21" name="Rectangle 20"/>
          <p:cNvSpPr/>
          <p:nvPr/>
        </p:nvSpPr>
        <p:spPr>
          <a:xfrm>
            <a:off x="6000996" y="4114660"/>
            <a:ext cx="495649" cy="769441"/>
          </a:xfrm>
          <a:prstGeom prst="rect">
            <a:avLst/>
          </a:prstGeom>
        </p:spPr>
        <p:txBody>
          <a:bodyPr wrap="none">
            <a:spAutoFit/>
          </a:bodyPr>
          <a:lstStyle/>
          <a:p>
            <a:r>
              <a:rPr lang="es-DO" sz="4400" dirty="0"/>
              <a:t>8</a:t>
            </a:r>
          </a:p>
        </p:txBody>
      </p:sp>
      <p:sp>
        <p:nvSpPr>
          <p:cNvPr id="22" name="Rectangle 21"/>
          <p:cNvSpPr/>
          <p:nvPr/>
        </p:nvSpPr>
        <p:spPr>
          <a:xfrm>
            <a:off x="5987628" y="5062100"/>
            <a:ext cx="495649" cy="769441"/>
          </a:xfrm>
          <a:prstGeom prst="rect">
            <a:avLst/>
          </a:prstGeom>
        </p:spPr>
        <p:txBody>
          <a:bodyPr wrap="none">
            <a:spAutoFit/>
          </a:bodyPr>
          <a:lstStyle/>
          <a:p>
            <a:r>
              <a:rPr lang="es-DO" sz="4400" dirty="0"/>
              <a:t>2</a:t>
            </a:r>
          </a:p>
        </p:txBody>
      </p:sp>
      <p:sp>
        <p:nvSpPr>
          <p:cNvPr id="23" name="Rectangle 22"/>
          <p:cNvSpPr/>
          <p:nvPr/>
        </p:nvSpPr>
        <p:spPr>
          <a:xfrm>
            <a:off x="1790959" y="1216531"/>
            <a:ext cx="2080954" cy="769441"/>
          </a:xfrm>
          <a:prstGeom prst="rect">
            <a:avLst/>
          </a:prstGeom>
        </p:spPr>
        <p:txBody>
          <a:bodyPr wrap="none">
            <a:spAutoFit/>
          </a:bodyPr>
          <a:lstStyle/>
          <a:p>
            <a:r>
              <a:rPr lang="es-DO" sz="4400" dirty="0" smtClean="0"/>
              <a:t>Procesos</a:t>
            </a:r>
            <a:endParaRPr lang="es-DO" sz="4400" dirty="0"/>
          </a:p>
        </p:txBody>
      </p:sp>
      <p:sp>
        <p:nvSpPr>
          <p:cNvPr id="24" name="Rectangle 23"/>
          <p:cNvSpPr/>
          <p:nvPr/>
        </p:nvSpPr>
        <p:spPr>
          <a:xfrm>
            <a:off x="9192439" y="2202742"/>
            <a:ext cx="1088760" cy="769441"/>
          </a:xfrm>
          <a:prstGeom prst="rect">
            <a:avLst/>
          </a:prstGeom>
        </p:spPr>
        <p:txBody>
          <a:bodyPr wrap="none">
            <a:spAutoFit/>
          </a:bodyPr>
          <a:lstStyle/>
          <a:p>
            <a:r>
              <a:rPr lang="es-DO" sz="4400" dirty="0" smtClean="0"/>
              <a:t>2do</a:t>
            </a:r>
            <a:endParaRPr lang="es-DO" sz="4400" dirty="0"/>
          </a:p>
        </p:txBody>
      </p:sp>
      <p:sp>
        <p:nvSpPr>
          <p:cNvPr id="26" name="Rectangle 25"/>
          <p:cNvSpPr/>
          <p:nvPr/>
        </p:nvSpPr>
        <p:spPr>
          <a:xfrm>
            <a:off x="9154339" y="3136561"/>
            <a:ext cx="1088760" cy="769441"/>
          </a:xfrm>
          <a:prstGeom prst="rect">
            <a:avLst/>
          </a:prstGeom>
        </p:spPr>
        <p:txBody>
          <a:bodyPr wrap="none">
            <a:spAutoFit/>
          </a:bodyPr>
          <a:lstStyle/>
          <a:p>
            <a:r>
              <a:rPr lang="es-DO" sz="4400" dirty="0"/>
              <a:t>4</a:t>
            </a:r>
            <a:r>
              <a:rPr lang="es-DO" sz="4400" dirty="0" smtClean="0"/>
              <a:t>do</a:t>
            </a:r>
            <a:endParaRPr lang="es-DO" sz="4400" dirty="0"/>
          </a:p>
        </p:txBody>
      </p:sp>
      <p:sp>
        <p:nvSpPr>
          <p:cNvPr id="27" name="Rectangle 26"/>
          <p:cNvSpPr/>
          <p:nvPr/>
        </p:nvSpPr>
        <p:spPr>
          <a:xfrm>
            <a:off x="9080633" y="5048482"/>
            <a:ext cx="1236172" cy="769441"/>
          </a:xfrm>
          <a:prstGeom prst="rect">
            <a:avLst/>
          </a:prstGeom>
        </p:spPr>
        <p:txBody>
          <a:bodyPr wrap="none">
            <a:spAutoFit/>
          </a:bodyPr>
          <a:lstStyle/>
          <a:p>
            <a:r>
              <a:rPr lang="es-DO" sz="4400" dirty="0" smtClean="0"/>
              <a:t>1ero</a:t>
            </a:r>
            <a:endParaRPr lang="es-DO" sz="4400" dirty="0"/>
          </a:p>
        </p:txBody>
      </p:sp>
      <p:sp>
        <p:nvSpPr>
          <p:cNvPr id="28" name="Rectangle 27"/>
          <p:cNvSpPr/>
          <p:nvPr/>
        </p:nvSpPr>
        <p:spPr>
          <a:xfrm>
            <a:off x="9118733" y="4114660"/>
            <a:ext cx="1236172" cy="769441"/>
          </a:xfrm>
          <a:prstGeom prst="rect">
            <a:avLst/>
          </a:prstGeom>
        </p:spPr>
        <p:txBody>
          <a:bodyPr wrap="none">
            <a:spAutoFit/>
          </a:bodyPr>
          <a:lstStyle/>
          <a:p>
            <a:r>
              <a:rPr lang="es-DO" sz="4400" dirty="0" smtClean="0"/>
              <a:t>3ero</a:t>
            </a:r>
            <a:endParaRPr lang="es-DO" sz="4400" dirty="0"/>
          </a:p>
        </p:txBody>
      </p:sp>
      <p:sp>
        <p:nvSpPr>
          <p:cNvPr id="29" name="Rectangle 28"/>
          <p:cNvSpPr/>
          <p:nvPr/>
        </p:nvSpPr>
        <p:spPr>
          <a:xfrm>
            <a:off x="8462235" y="493256"/>
            <a:ext cx="2325555" cy="1446550"/>
          </a:xfrm>
          <a:prstGeom prst="rect">
            <a:avLst/>
          </a:prstGeom>
        </p:spPr>
        <p:txBody>
          <a:bodyPr wrap="square">
            <a:spAutoFit/>
          </a:bodyPr>
          <a:lstStyle/>
          <a:p>
            <a:r>
              <a:rPr lang="es-DO" sz="4400" dirty="0" smtClean="0"/>
              <a:t>Orden de salida</a:t>
            </a:r>
            <a:endParaRPr lang="es-DO" sz="4400" dirty="0"/>
          </a:p>
        </p:txBody>
      </p:sp>
      <p:sp>
        <p:nvSpPr>
          <p:cNvPr id="30" name="Rectangle 29"/>
          <p:cNvSpPr/>
          <p:nvPr/>
        </p:nvSpPr>
        <p:spPr>
          <a:xfrm>
            <a:off x="5345367" y="1211023"/>
            <a:ext cx="1806905" cy="769441"/>
          </a:xfrm>
          <a:prstGeom prst="rect">
            <a:avLst/>
          </a:prstGeom>
        </p:spPr>
        <p:txBody>
          <a:bodyPr wrap="none">
            <a:spAutoFit/>
          </a:bodyPr>
          <a:lstStyle/>
          <a:p>
            <a:r>
              <a:rPr lang="es-DO" sz="4400" dirty="0" smtClean="0"/>
              <a:t>Tiempo</a:t>
            </a:r>
            <a:endParaRPr lang="es-DO" sz="4400" dirty="0"/>
          </a:p>
        </p:txBody>
      </p:sp>
    </p:spTree>
    <p:extLst>
      <p:ext uri="{BB962C8B-B14F-4D97-AF65-F5344CB8AC3E}">
        <p14:creationId xmlns:p14="http://schemas.microsoft.com/office/powerpoint/2010/main" val="1657864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a:t>Por prioridad</a:t>
            </a:r>
          </a:p>
        </p:txBody>
      </p:sp>
      <p:sp>
        <p:nvSpPr>
          <p:cNvPr id="3" name="Content Placeholder 2"/>
          <p:cNvSpPr>
            <a:spLocks noGrp="1"/>
          </p:cNvSpPr>
          <p:nvPr>
            <p:ph idx="1"/>
          </p:nvPr>
        </p:nvSpPr>
        <p:spPr/>
        <p:txBody>
          <a:bodyPr/>
          <a:lstStyle/>
          <a:p>
            <a:r>
              <a:rPr lang="es-DO" dirty="0" smtClean="0"/>
              <a:t>Los procesos se maneja por orden de prioridad.</a:t>
            </a:r>
          </a:p>
          <a:p>
            <a:r>
              <a:rPr lang="es-DO" dirty="0" smtClean="0"/>
              <a:t>Asigna niveles de prioridad a los procesos.</a:t>
            </a:r>
          </a:p>
          <a:p>
            <a:r>
              <a:rPr lang="es-DO" dirty="0" smtClean="0"/>
              <a:t>Tiene buena implementación cuando existe una jerarquía  o motivos de por medio</a:t>
            </a:r>
            <a:endParaRPr lang="es-DO" dirty="0"/>
          </a:p>
        </p:txBody>
      </p:sp>
    </p:spTree>
    <p:extLst>
      <p:ext uri="{BB962C8B-B14F-4D97-AF65-F5344CB8AC3E}">
        <p14:creationId xmlns:p14="http://schemas.microsoft.com/office/powerpoint/2010/main" val="4171928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00213" y="2143134"/>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sz="3600" dirty="0" smtClean="0"/>
              <a:t>A</a:t>
            </a:r>
            <a:endParaRPr lang="es-DO" sz="3600" dirty="0"/>
          </a:p>
        </p:txBody>
      </p:sp>
      <p:sp>
        <p:nvSpPr>
          <p:cNvPr id="5" name="Rectangle 4"/>
          <p:cNvSpPr/>
          <p:nvPr/>
        </p:nvSpPr>
        <p:spPr>
          <a:xfrm>
            <a:off x="1700213" y="3121233"/>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6" name="Rectangle 5"/>
          <p:cNvSpPr/>
          <p:nvPr/>
        </p:nvSpPr>
        <p:spPr>
          <a:xfrm>
            <a:off x="1700213" y="4099332"/>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7" name="Rectangle 6"/>
          <p:cNvSpPr/>
          <p:nvPr/>
        </p:nvSpPr>
        <p:spPr>
          <a:xfrm>
            <a:off x="1700213" y="5077431"/>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8" name="Rectangle 7"/>
          <p:cNvSpPr/>
          <p:nvPr/>
        </p:nvSpPr>
        <p:spPr>
          <a:xfrm>
            <a:off x="5119688" y="2143134"/>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b="1"/>
          </a:p>
        </p:txBody>
      </p:sp>
      <p:sp>
        <p:nvSpPr>
          <p:cNvPr id="9" name="Rectangle 8"/>
          <p:cNvSpPr/>
          <p:nvPr/>
        </p:nvSpPr>
        <p:spPr>
          <a:xfrm>
            <a:off x="5119688" y="3121233"/>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b="1"/>
          </a:p>
        </p:txBody>
      </p:sp>
      <p:sp>
        <p:nvSpPr>
          <p:cNvPr id="10" name="Rectangle 9"/>
          <p:cNvSpPr/>
          <p:nvPr/>
        </p:nvSpPr>
        <p:spPr>
          <a:xfrm>
            <a:off x="5119688" y="4099332"/>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sz="4400" b="1" dirty="0"/>
          </a:p>
        </p:txBody>
      </p:sp>
      <p:sp>
        <p:nvSpPr>
          <p:cNvPr id="11" name="Rectangle 10"/>
          <p:cNvSpPr/>
          <p:nvPr/>
        </p:nvSpPr>
        <p:spPr>
          <a:xfrm>
            <a:off x="5119688" y="5077431"/>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b="1"/>
          </a:p>
        </p:txBody>
      </p:sp>
      <p:sp>
        <p:nvSpPr>
          <p:cNvPr id="12" name="Rectangle 11"/>
          <p:cNvSpPr/>
          <p:nvPr/>
        </p:nvSpPr>
        <p:spPr>
          <a:xfrm>
            <a:off x="8539163" y="2143134"/>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13" name="Rectangle 12"/>
          <p:cNvSpPr/>
          <p:nvPr/>
        </p:nvSpPr>
        <p:spPr>
          <a:xfrm>
            <a:off x="8539163" y="3121233"/>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14" name="Rectangle 13"/>
          <p:cNvSpPr/>
          <p:nvPr/>
        </p:nvSpPr>
        <p:spPr>
          <a:xfrm>
            <a:off x="8539163" y="4099332"/>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15" name="Rectangle 14"/>
          <p:cNvSpPr/>
          <p:nvPr/>
        </p:nvSpPr>
        <p:spPr>
          <a:xfrm>
            <a:off x="8539163" y="5077431"/>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sz="4400" dirty="0"/>
          </a:p>
        </p:txBody>
      </p:sp>
      <p:sp>
        <p:nvSpPr>
          <p:cNvPr id="16" name="Rectangle 15"/>
          <p:cNvSpPr/>
          <p:nvPr/>
        </p:nvSpPr>
        <p:spPr>
          <a:xfrm>
            <a:off x="2552666" y="3172729"/>
            <a:ext cx="466794" cy="769441"/>
          </a:xfrm>
          <a:prstGeom prst="rect">
            <a:avLst/>
          </a:prstGeom>
        </p:spPr>
        <p:txBody>
          <a:bodyPr wrap="none">
            <a:spAutoFit/>
          </a:bodyPr>
          <a:lstStyle/>
          <a:p>
            <a:r>
              <a:rPr lang="es-DO" sz="4400" dirty="0" smtClean="0"/>
              <a:t>B</a:t>
            </a:r>
            <a:endParaRPr lang="es-DO" sz="4400" dirty="0"/>
          </a:p>
        </p:txBody>
      </p:sp>
      <p:sp>
        <p:nvSpPr>
          <p:cNvPr id="17" name="Rectangle 16"/>
          <p:cNvSpPr/>
          <p:nvPr/>
        </p:nvSpPr>
        <p:spPr>
          <a:xfrm>
            <a:off x="2552666" y="4114661"/>
            <a:ext cx="495649" cy="769441"/>
          </a:xfrm>
          <a:prstGeom prst="rect">
            <a:avLst/>
          </a:prstGeom>
        </p:spPr>
        <p:txBody>
          <a:bodyPr wrap="none">
            <a:spAutoFit/>
          </a:bodyPr>
          <a:lstStyle/>
          <a:p>
            <a:r>
              <a:rPr lang="es-DO" sz="4400" dirty="0" smtClean="0"/>
              <a:t>Y</a:t>
            </a:r>
            <a:endParaRPr lang="es-DO" sz="4400" dirty="0"/>
          </a:p>
        </p:txBody>
      </p:sp>
      <p:sp>
        <p:nvSpPr>
          <p:cNvPr id="18" name="Rectangle 17"/>
          <p:cNvSpPr/>
          <p:nvPr/>
        </p:nvSpPr>
        <p:spPr>
          <a:xfrm>
            <a:off x="2564555" y="5092760"/>
            <a:ext cx="466794" cy="769441"/>
          </a:xfrm>
          <a:prstGeom prst="rect">
            <a:avLst/>
          </a:prstGeom>
        </p:spPr>
        <p:txBody>
          <a:bodyPr wrap="none">
            <a:spAutoFit/>
          </a:bodyPr>
          <a:lstStyle/>
          <a:p>
            <a:r>
              <a:rPr lang="es-DO" sz="4400" dirty="0"/>
              <a:t>Z</a:t>
            </a:r>
          </a:p>
        </p:txBody>
      </p:sp>
      <p:sp>
        <p:nvSpPr>
          <p:cNvPr id="19" name="Rectangle 18"/>
          <p:cNvSpPr/>
          <p:nvPr/>
        </p:nvSpPr>
        <p:spPr>
          <a:xfrm>
            <a:off x="5689211" y="3151892"/>
            <a:ext cx="1119217" cy="769441"/>
          </a:xfrm>
          <a:prstGeom prst="rect">
            <a:avLst/>
          </a:prstGeom>
        </p:spPr>
        <p:txBody>
          <a:bodyPr wrap="none">
            <a:spAutoFit/>
          </a:bodyPr>
          <a:lstStyle/>
          <a:p>
            <a:r>
              <a:rPr lang="es-DO" sz="4400" dirty="0" smtClean="0"/>
              <a:t>MIN</a:t>
            </a:r>
            <a:endParaRPr lang="es-DO" sz="4400" dirty="0"/>
          </a:p>
        </p:txBody>
      </p:sp>
      <p:sp>
        <p:nvSpPr>
          <p:cNvPr id="20" name="Rectangle 19"/>
          <p:cNvSpPr/>
          <p:nvPr/>
        </p:nvSpPr>
        <p:spPr>
          <a:xfrm>
            <a:off x="5539297" y="2172758"/>
            <a:ext cx="1419043" cy="769441"/>
          </a:xfrm>
          <a:prstGeom prst="rect">
            <a:avLst/>
          </a:prstGeom>
        </p:spPr>
        <p:txBody>
          <a:bodyPr wrap="none">
            <a:spAutoFit/>
          </a:bodyPr>
          <a:lstStyle/>
          <a:p>
            <a:r>
              <a:rPr lang="es-DO" sz="4400" dirty="0" err="1" smtClean="0"/>
              <a:t>Norm</a:t>
            </a:r>
            <a:endParaRPr lang="es-DO" sz="4400" dirty="0"/>
          </a:p>
        </p:txBody>
      </p:sp>
      <p:sp>
        <p:nvSpPr>
          <p:cNvPr id="21" name="Rectangle 20"/>
          <p:cNvSpPr/>
          <p:nvPr/>
        </p:nvSpPr>
        <p:spPr>
          <a:xfrm>
            <a:off x="5539297" y="4114660"/>
            <a:ext cx="1419043" cy="769441"/>
          </a:xfrm>
          <a:prstGeom prst="rect">
            <a:avLst/>
          </a:prstGeom>
        </p:spPr>
        <p:txBody>
          <a:bodyPr wrap="none">
            <a:spAutoFit/>
          </a:bodyPr>
          <a:lstStyle/>
          <a:p>
            <a:r>
              <a:rPr lang="es-DO" sz="4400" dirty="0" err="1" smtClean="0"/>
              <a:t>Norm</a:t>
            </a:r>
            <a:endParaRPr lang="es-DO" sz="4400" dirty="0"/>
          </a:p>
        </p:txBody>
      </p:sp>
      <p:sp>
        <p:nvSpPr>
          <p:cNvPr id="22" name="Rectangle 21"/>
          <p:cNvSpPr/>
          <p:nvPr/>
        </p:nvSpPr>
        <p:spPr>
          <a:xfrm>
            <a:off x="5613069" y="5092759"/>
            <a:ext cx="1271502" cy="769441"/>
          </a:xfrm>
          <a:prstGeom prst="rect">
            <a:avLst/>
          </a:prstGeom>
        </p:spPr>
        <p:txBody>
          <a:bodyPr wrap="none">
            <a:spAutoFit/>
          </a:bodyPr>
          <a:lstStyle/>
          <a:p>
            <a:r>
              <a:rPr lang="es-DO" sz="4400" dirty="0" smtClean="0"/>
              <a:t>MAX</a:t>
            </a:r>
            <a:endParaRPr lang="es-DO" sz="4400" dirty="0"/>
          </a:p>
        </p:txBody>
      </p:sp>
      <p:sp>
        <p:nvSpPr>
          <p:cNvPr id="23" name="Rectangle 22"/>
          <p:cNvSpPr/>
          <p:nvPr/>
        </p:nvSpPr>
        <p:spPr>
          <a:xfrm>
            <a:off x="1790959" y="1216531"/>
            <a:ext cx="2080954" cy="769441"/>
          </a:xfrm>
          <a:prstGeom prst="rect">
            <a:avLst/>
          </a:prstGeom>
        </p:spPr>
        <p:txBody>
          <a:bodyPr wrap="none">
            <a:spAutoFit/>
          </a:bodyPr>
          <a:lstStyle/>
          <a:p>
            <a:r>
              <a:rPr lang="es-DO" sz="4400" dirty="0" smtClean="0"/>
              <a:t>Procesos</a:t>
            </a:r>
            <a:endParaRPr lang="es-DO" sz="4400" dirty="0"/>
          </a:p>
        </p:txBody>
      </p:sp>
      <p:sp>
        <p:nvSpPr>
          <p:cNvPr id="24" name="Rectangle 23"/>
          <p:cNvSpPr/>
          <p:nvPr/>
        </p:nvSpPr>
        <p:spPr>
          <a:xfrm>
            <a:off x="9154339" y="4126352"/>
            <a:ext cx="1088760" cy="769441"/>
          </a:xfrm>
          <a:prstGeom prst="rect">
            <a:avLst/>
          </a:prstGeom>
        </p:spPr>
        <p:txBody>
          <a:bodyPr wrap="none">
            <a:spAutoFit/>
          </a:bodyPr>
          <a:lstStyle/>
          <a:p>
            <a:r>
              <a:rPr lang="es-DO" sz="4400" dirty="0" smtClean="0"/>
              <a:t>2do</a:t>
            </a:r>
            <a:endParaRPr lang="es-DO" sz="4400" dirty="0"/>
          </a:p>
        </p:txBody>
      </p:sp>
      <p:sp>
        <p:nvSpPr>
          <p:cNvPr id="25" name="Rectangle 24"/>
          <p:cNvSpPr/>
          <p:nvPr/>
        </p:nvSpPr>
        <p:spPr>
          <a:xfrm>
            <a:off x="9154339" y="3136561"/>
            <a:ext cx="1088760" cy="769441"/>
          </a:xfrm>
          <a:prstGeom prst="rect">
            <a:avLst/>
          </a:prstGeom>
        </p:spPr>
        <p:txBody>
          <a:bodyPr wrap="none">
            <a:spAutoFit/>
          </a:bodyPr>
          <a:lstStyle/>
          <a:p>
            <a:r>
              <a:rPr lang="es-DO" sz="4400" dirty="0"/>
              <a:t>4</a:t>
            </a:r>
            <a:r>
              <a:rPr lang="es-DO" sz="4400" dirty="0" smtClean="0"/>
              <a:t>do</a:t>
            </a:r>
            <a:endParaRPr lang="es-DO" sz="4400" dirty="0"/>
          </a:p>
        </p:txBody>
      </p:sp>
      <p:sp>
        <p:nvSpPr>
          <p:cNvPr id="26" name="Rectangle 25"/>
          <p:cNvSpPr/>
          <p:nvPr/>
        </p:nvSpPr>
        <p:spPr>
          <a:xfrm>
            <a:off x="9080633" y="5048482"/>
            <a:ext cx="1236172" cy="769441"/>
          </a:xfrm>
          <a:prstGeom prst="rect">
            <a:avLst/>
          </a:prstGeom>
        </p:spPr>
        <p:txBody>
          <a:bodyPr wrap="none">
            <a:spAutoFit/>
          </a:bodyPr>
          <a:lstStyle/>
          <a:p>
            <a:r>
              <a:rPr lang="es-DO" sz="4400" dirty="0" smtClean="0"/>
              <a:t>1ero</a:t>
            </a:r>
            <a:endParaRPr lang="es-DO" sz="4400" dirty="0"/>
          </a:p>
        </p:txBody>
      </p:sp>
      <p:sp>
        <p:nvSpPr>
          <p:cNvPr id="27" name="Rectangle 26"/>
          <p:cNvSpPr/>
          <p:nvPr/>
        </p:nvSpPr>
        <p:spPr>
          <a:xfrm>
            <a:off x="9080633" y="2199448"/>
            <a:ext cx="1236172" cy="769441"/>
          </a:xfrm>
          <a:prstGeom prst="rect">
            <a:avLst/>
          </a:prstGeom>
        </p:spPr>
        <p:txBody>
          <a:bodyPr wrap="none">
            <a:spAutoFit/>
          </a:bodyPr>
          <a:lstStyle/>
          <a:p>
            <a:r>
              <a:rPr lang="es-DO" sz="4400" dirty="0" smtClean="0"/>
              <a:t>3ero</a:t>
            </a:r>
            <a:endParaRPr lang="es-DO" sz="4400" dirty="0"/>
          </a:p>
        </p:txBody>
      </p:sp>
      <p:sp>
        <p:nvSpPr>
          <p:cNvPr id="28" name="Rectangle 27"/>
          <p:cNvSpPr/>
          <p:nvPr/>
        </p:nvSpPr>
        <p:spPr>
          <a:xfrm>
            <a:off x="5053620" y="565626"/>
            <a:ext cx="2303836" cy="1446550"/>
          </a:xfrm>
          <a:prstGeom prst="rect">
            <a:avLst/>
          </a:prstGeom>
        </p:spPr>
        <p:txBody>
          <a:bodyPr wrap="none">
            <a:spAutoFit/>
          </a:bodyPr>
          <a:lstStyle/>
          <a:p>
            <a:r>
              <a:rPr lang="es-DO" sz="4400" dirty="0" smtClean="0"/>
              <a:t>Nivel de</a:t>
            </a:r>
          </a:p>
          <a:p>
            <a:r>
              <a:rPr lang="es-DO" sz="4400" dirty="0" smtClean="0"/>
              <a:t>Prioridad</a:t>
            </a:r>
            <a:endParaRPr lang="es-DO" sz="4400" dirty="0"/>
          </a:p>
        </p:txBody>
      </p:sp>
      <p:sp>
        <p:nvSpPr>
          <p:cNvPr id="30" name="Rectangle 29"/>
          <p:cNvSpPr/>
          <p:nvPr/>
        </p:nvSpPr>
        <p:spPr>
          <a:xfrm>
            <a:off x="8462235" y="493256"/>
            <a:ext cx="2325555" cy="1446550"/>
          </a:xfrm>
          <a:prstGeom prst="rect">
            <a:avLst/>
          </a:prstGeom>
        </p:spPr>
        <p:txBody>
          <a:bodyPr wrap="square">
            <a:spAutoFit/>
          </a:bodyPr>
          <a:lstStyle/>
          <a:p>
            <a:r>
              <a:rPr lang="es-DO" sz="4400" dirty="0" smtClean="0"/>
              <a:t>Orden de salida</a:t>
            </a:r>
            <a:endParaRPr lang="es-DO" sz="4400" dirty="0"/>
          </a:p>
        </p:txBody>
      </p:sp>
    </p:spTree>
    <p:extLst>
      <p:ext uri="{BB962C8B-B14F-4D97-AF65-F5344CB8AC3E}">
        <p14:creationId xmlns:p14="http://schemas.microsoft.com/office/powerpoint/2010/main" val="40864335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smtClean="0"/>
              <a:t>Por lotería o aleatorio</a:t>
            </a:r>
            <a:endParaRPr lang="es-DO" dirty="0"/>
          </a:p>
        </p:txBody>
      </p:sp>
      <p:sp>
        <p:nvSpPr>
          <p:cNvPr id="3" name="Content Placeholder 2"/>
          <p:cNvSpPr>
            <a:spLocks noGrp="1"/>
          </p:cNvSpPr>
          <p:nvPr>
            <p:ph idx="1"/>
          </p:nvPr>
        </p:nvSpPr>
        <p:spPr/>
        <p:txBody>
          <a:bodyPr/>
          <a:lstStyle/>
          <a:p>
            <a:r>
              <a:rPr lang="es-DO" dirty="0" smtClean="0"/>
              <a:t>Es totalmente aleatorio</a:t>
            </a:r>
          </a:p>
          <a:p>
            <a:r>
              <a:rPr lang="es-DO" dirty="0" smtClean="0"/>
              <a:t>Si se quiere dar algún tipo de prioridad solo se le aumenta la posibilidad de ganar al proceso</a:t>
            </a:r>
          </a:p>
          <a:p>
            <a:pPr marL="0" indent="0">
              <a:buNone/>
            </a:pPr>
            <a:endParaRPr lang="es-DO" dirty="0"/>
          </a:p>
        </p:txBody>
      </p:sp>
      <p:pic>
        <p:nvPicPr>
          <p:cNvPr id="1028" name="Picture 4" descr="http://daalle.blogdiario.com/img/az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0736" y="4020344"/>
            <a:ext cx="2927350" cy="2049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36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smtClean="0"/>
              <a:t>En tiempo real</a:t>
            </a:r>
            <a:endParaRPr lang="es-DO" dirty="0"/>
          </a:p>
        </p:txBody>
      </p:sp>
      <p:sp>
        <p:nvSpPr>
          <p:cNvPr id="3" name="Content Placeholder 2"/>
          <p:cNvSpPr>
            <a:spLocks noGrp="1"/>
          </p:cNvSpPr>
          <p:nvPr>
            <p:ph idx="1"/>
          </p:nvPr>
        </p:nvSpPr>
        <p:spPr/>
        <p:txBody>
          <a:bodyPr/>
          <a:lstStyle/>
          <a:p>
            <a:endParaRPr lang="es-DO"/>
          </a:p>
        </p:txBody>
      </p:sp>
      <p:pic>
        <p:nvPicPr>
          <p:cNvPr id="2050" name="Picture 2" descr="http://1.bp.blogspot.com/_SBfCKKCNmxA/S-ofdsoi_II/AAAAAAAAACk/iqaPB-M9yoc/s400/central+de+monitoreo+paciente+fetal+Bionet_monitorespaciente_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75" y="2717800"/>
            <a:ext cx="3397424" cy="263366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media-s3.viva-images.com/vivastreet_br/clad/d6/f/46256861/large/1.jpg?dt=a422200fc5a384915dfdf2eddaf060b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7800" y="2717800"/>
            <a:ext cx="428625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487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smtClean="0"/>
              <a:t>Criterios a conocer</a:t>
            </a:r>
            <a:endParaRPr lang="es-DO" dirty="0"/>
          </a:p>
        </p:txBody>
      </p:sp>
      <p:sp>
        <p:nvSpPr>
          <p:cNvPr id="3" name="Content Placeholder 2"/>
          <p:cNvSpPr>
            <a:spLocks noGrp="1"/>
          </p:cNvSpPr>
          <p:nvPr>
            <p:ph idx="1"/>
          </p:nvPr>
        </p:nvSpPr>
        <p:spPr/>
        <p:txBody>
          <a:bodyPr/>
          <a:lstStyle/>
          <a:p>
            <a:pPr lvl="0"/>
            <a:r>
              <a:rPr lang="es-DO" dirty="0"/>
              <a:t>Utilización de CPU: Este debe estar tan ocupado como se pueda.</a:t>
            </a:r>
          </a:p>
          <a:p>
            <a:pPr lvl="0"/>
            <a:r>
              <a:rPr lang="es-DO" dirty="0"/>
              <a:t>Rendimiento: Es el número de procesos que se completan por unidad de tiempo. </a:t>
            </a:r>
          </a:p>
          <a:p>
            <a:pPr lvl="0"/>
            <a:r>
              <a:rPr lang="es-DO" dirty="0"/>
              <a:t>Tiempo de espera: Es el periodo que pasa un proceso esperando en cola.</a:t>
            </a:r>
          </a:p>
          <a:p>
            <a:pPr lvl="0"/>
            <a:r>
              <a:rPr lang="es-DO" dirty="0"/>
              <a:t>Tiempo de retorno: Periodo que tarda en ejecución un proceso.</a:t>
            </a:r>
          </a:p>
          <a:p>
            <a:endParaRPr lang="es-DO" dirty="0"/>
          </a:p>
        </p:txBody>
      </p:sp>
    </p:spTree>
    <p:extLst>
      <p:ext uri="{BB962C8B-B14F-4D97-AF65-F5344CB8AC3E}">
        <p14:creationId xmlns:p14="http://schemas.microsoft.com/office/powerpoint/2010/main" val="3203045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smtClean="0"/>
              <a:t>Definición</a:t>
            </a:r>
            <a:endParaRPr lang="es-DO" dirty="0"/>
          </a:p>
        </p:txBody>
      </p:sp>
      <p:sp>
        <p:nvSpPr>
          <p:cNvPr id="3" name="Content Placeholder 2"/>
          <p:cNvSpPr>
            <a:spLocks noGrp="1"/>
          </p:cNvSpPr>
          <p:nvPr>
            <p:ph idx="1"/>
          </p:nvPr>
        </p:nvSpPr>
        <p:spPr>
          <a:xfrm>
            <a:off x="1141412" y="1731980"/>
            <a:ext cx="9905999" cy="4787153"/>
          </a:xfrm>
        </p:spPr>
        <p:txBody>
          <a:bodyPr/>
          <a:lstStyle/>
          <a:p>
            <a:r>
              <a:rPr lang="es-DO" sz="2800" dirty="0"/>
              <a:t>Los algoritmos de planificación son métodos que se utilizan para ordenar, escoger y/o determinar que proceso, trabajo o acción va a ser ejecutado o realizado. Cuando tenemos más de un proceso en condiciones de ejecutar, debemos escoger uno de entre ellos. Para escogerlo empleamos un algoritmo de planificación.</a:t>
            </a:r>
          </a:p>
          <a:p>
            <a:r>
              <a:rPr lang="es-DO" sz="2800" dirty="0"/>
              <a:t>Podemos </a:t>
            </a:r>
            <a:r>
              <a:rPr lang="es-DO" sz="2800" dirty="0" smtClean="0"/>
              <a:t>definirlo </a:t>
            </a:r>
            <a:r>
              <a:rPr lang="es-DO" sz="2800" dirty="0"/>
              <a:t>como un conjunto de políticas y mecanismos que deciden que proceso conviene despachar.</a:t>
            </a:r>
          </a:p>
          <a:p>
            <a:endParaRPr lang="es-DO" dirty="0"/>
          </a:p>
        </p:txBody>
      </p:sp>
    </p:spTree>
    <p:extLst>
      <p:ext uri="{BB962C8B-B14F-4D97-AF65-F5344CB8AC3E}">
        <p14:creationId xmlns:p14="http://schemas.microsoft.com/office/powerpoint/2010/main" val="3127513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smtClean="0"/>
              <a:t>Algunos </a:t>
            </a:r>
            <a:r>
              <a:rPr lang="es-DO" dirty="0"/>
              <a:t>Algoritmos de planificación </a:t>
            </a:r>
          </a:p>
        </p:txBody>
      </p:sp>
      <p:sp>
        <p:nvSpPr>
          <p:cNvPr id="3" name="Content Placeholder 2"/>
          <p:cNvSpPr>
            <a:spLocks noGrp="1"/>
          </p:cNvSpPr>
          <p:nvPr>
            <p:ph idx="1"/>
          </p:nvPr>
        </p:nvSpPr>
        <p:spPr/>
        <p:txBody>
          <a:bodyPr>
            <a:normAutofit fontScale="92500" lnSpcReduction="10000"/>
          </a:bodyPr>
          <a:lstStyle/>
          <a:p>
            <a:r>
              <a:rPr lang="es-DO" dirty="0" smtClean="0"/>
              <a:t>FIFO</a:t>
            </a:r>
          </a:p>
          <a:p>
            <a:r>
              <a:rPr lang="es-DO" dirty="0" smtClean="0"/>
              <a:t>LIFO</a:t>
            </a:r>
          </a:p>
          <a:p>
            <a:r>
              <a:rPr lang="es-DO" dirty="0" smtClean="0"/>
              <a:t>Round </a:t>
            </a:r>
            <a:r>
              <a:rPr lang="es-DO" dirty="0" err="1" smtClean="0"/>
              <a:t>Robin</a:t>
            </a:r>
            <a:endParaRPr lang="es-DO" dirty="0" smtClean="0"/>
          </a:p>
          <a:p>
            <a:r>
              <a:rPr lang="es-DO" dirty="0" smtClean="0"/>
              <a:t>SJF (</a:t>
            </a:r>
            <a:r>
              <a:rPr lang="es-DO" dirty="0" err="1"/>
              <a:t>S</a:t>
            </a:r>
            <a:r>
              <a:rPr lang="es-DO" dirty="0" err="1" smtClean="0"/>
              <a:t>hortest</a:t>
            </a:r>
            <a:r>
              <a:rPr lang="es-DO" dirty="0" smtClean="0"/>
              <a:t> </a:t>
            </a:r>
            <a:r>
              <a:rPr lang="es-DO" dirty="0"/>
              <a:t>J</a:t>
            </a:r>
            <a:r>
              <a:rPr lang="es-DO" dirty="0" smtClean="0"/>
              <a:t>ob </a:t>
            </a:r>
            <a:r>
              <a:rPr lang="es-DO" dirty="0" err="1" smtClean="0"/>
              <a:t>First</a:t>
            </a:r>
            <a:r>
              <a:rPr lang="es-DO" dirty="0" smtClean="0"/>
              <a:t>)</a:t>
            </a:r>
          </a:p>
          <a:p>
            <a:r>
              <a:rPr lang="es-DO" dirty="0" smtClean="0"/>
              <a:t>Por prioridad</a:t>
            </a:r>
          </a:p>
          <a:p>
            <a:r>
              <a:rPr lang="es-DO" dirty="0" smtClean="0"/>
              <a:t>Por lotería o </a:t>
            </a:r>
            <a:r>
              <a:rPr lang="es-DO" dirty="0" err="1" smtClean="0"/>
              <a:t>aletorio</a:t>
            </a:r>
            <a:endParaRPr lang="es-DO" dirty="0" smtClean="0"/>
          </a:p>
          <a:p>
            <a:r>
              <a:rPr lang="es-DO" dirty="0" smtClean="0"/>
              <a:t>En tiempo real</a:t>
            </a:r>
          </a:p>
          <a:p>
            <a:endParaRPr lang="es-DO" dirty="0" smtClean="0"/>
          </a:p>
          <a:p>
            <a:endParaRPr lang="es-DO" dirty="0"/>
          </a:p>
        </p:txBody>
      </p:sp>
    </p:spTree>
    <p:extLst>
      <p:ext uri="{BB962C8B-B14F-4D97-AF65-F5344CB8AC3E}">
        <p14:creationId xmlns:p14="http://schemas.microsoft.com/office/powerpoint/2010/main" val="569848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err="1" smtClean="0"/>
              <a:t>FiFo</a:t>
            </a:r>
            <a:endParaRPr lang="es-DO" dirty="0"/>
          </a:p>
        </p:txBody>
      </p:sp>
      <p:sp>
        <p:nvSpPr>
          <p:cNvPr id="3" name="Content Placeholder 2"/>
          <p:cNvSpPr>
            <a:spLocks noGrp="1"/>
          </p:cNvSpPr>
          <p:nvPr>
            <p:ph idx="1"/>
          </p:nvPr>
        </p:nvSpPr>
        <p:spPr/>
        <p:txBody>
          <a:bodyPr/>
          <a:lstStyle/>
          <a:p>
            <a:pPr marL="0" indent="0">
              <a:buNone/>
            </a:pPr>
            <a:r>
              <a:rPr lang="es-DO" b="1" dirty="0"/>
              <a:t>Las </a:t>
            </a:r>
            <a:r>
              <a:rPr lang="es-DO" b="1" dirty="0" smtClean="0"/>
              <a:t>características </a:t>
            </a:r>
            <a:r>
              <a:rPr lang="es-DO" b="1" dirty="0"/>
              <a:t>principales de este algoritmo son las siguientes:</a:t>
            </a:r>
          </a:p>
          <a:p>
            <a:r>
              <a:rPr lang="es-DO" dirty="0"/>
              <a:t>No es </a:t>
            </a:r>
            <a:r>
              <a:rPr lang="es-DO" dirty="0" err="1" smtClean="0"/>
              <a:t>apropiativo</a:t>
            </a:r>
            <a:r>
              <a:rPr lang="es-DO" dirty="0" smtClean="0"/>
              <a:t>.</a:t>
            </a:r>
            <a:endParaRPr lang="es-DO" dirty="0"/>
          </a:p>
          <a:p>
            <a:r>
              <a:rPr lang="es-DO" dirty="0"/>
              <a:t>Es justa, aunque los procesos largos hacen esperar mucho a los cortos.</a:t>
            </a:r>
          </a:p>
          <a:p>
            <a:r>
              <a:rPr lang="es-DO" dirty="0"/>
              <a:t>Es una </a:t>
            </a:r>
            <a:r>
              <a:rPr lang="es-DO" dirty="0" smtClean="0"/>
              <a:t>política </a:t>
            </a:r>
            <a:r>
              <a:rPr lang="es-DO" dirty="0"/>
              <a:t>predecible.</a:t>
            </a:r>
          </a:p>
          <a:p>
            <a:r>
              <a:rPr lang="es-DO" dirty="0"/>
              <a:t>El tiempo promedio de servicio es muy variable ya que esta en </a:t>
            </a:r>
            <a:r>
              <a:rPr lang="es-DO" dirty="0" smtClean="0"/>
              <a:t>función </a:t>
            </a:r>
            <a:r>
              <a:rPr lang="es-DO" dirty="0"/>
              <a:t>del numero de procesos y la </a:t>
            </a:r>
            <a:r>
              <a:rPr lang="es-DO" dirty="0" smtClean="0"/>
              <a:t>duración </a:t>
            </a:r>
            <a:r>
              <a:rPr lang="es-DO" dirty="0"/>
              <a:t>promedio que tenga.</a:t>
            </a:r>
          </a:p>
          <a:p>
            <a:endParaRPr lang="es-DO" dirty="0"/>
          </a:p>
        </p:txBody>
      </p:sp>
    </p:spTree>
    <p:extLst>
      <p:ext uri="{BB962C8B-B14F-4D97-AF65-F5344CB8AC3E}">
        <p14:creationId xmlns:p14="http://schemas.microsoft.com/office/powerpoint/2010/main" val="3382281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00213" y="1614488"/>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sz="3600" dirty="0" smtClean="0"/>
              <a:t>A</a:t>
            </a:r>
            <a:endParaRPr lang="es-DO" sz="3600" dirty="0"/>
          </a:p>
        </p:txBody>
      </p:sp>
      <p:sp>
        <p:nvSpPr>
          <p:cNvPr id="5" name="Rectangle 4"/>
          <p:cNvSpPr/>
          <p:nvPr/>
        </p:nvSpPr>
        <p:spPr>
          <a:xfrm>
            <a:off x="1700213" y="2592587"/>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6" name="Rectangle 5"/>
          <p:cNvSpPr/>
          <p:nvPr/>
        </p:nvSpPr>
        <p:spPr>
          <a:xfrm>
            <a:off x="1700213" y="3570686"/>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7" name="Rectangle 6"/>
          <p:cNvSpPr/>
          <p:nvPr/>
        </p:nvSpPr>
        <p:spPr>
          <a:xfrm>
            <a:off x="1700213" y="4548785"/>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8" name="Rectangle 7"/>
          <p:cNvSpPr/>
          <p:nvPr/>
        </p:nvSpPr>
        <p:spPr>
          <a:xfrm>
            <a:off x="5119688" y="1614488"/>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b="1"/>
          </a:p>
        </p:txBody>
      </p:sp>
      <p:sp>
        <p:nvSpPr>
          <p:cNvPr id="9" name="Rectangle 8"/>
          <p:cNvSpPr/>
          <p:nvPr/>
        </p:nvSpPr>
        <p:spPr>
          <a:xfrm>
            <a:off x="5119688" y="2592587"/>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b="1"/>
          </a:p>
        </p:txBody>
      </p:sp>
      <p:sp>
        <p:nvSpPr>
          <p:cNvPr id="10" name="Rectangle 9"/>
          <p:cNvSpPr/>
          <p:nvPr/>
        </p:nvSpPr>
        <p:spPr>
          <a:xfrm>
            <a:off x="5119688" y="3570686"/>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sz="4400" dirty="0"/>
              <a:t>A</a:t>
            </a:r>
            <a:endParaRPr lang="es-DO" sz="4400" b="1" dirty="0"/>
          </a:p>
        </p:txBody>
      </p:sp>
      <p:sp>
        <p:nvSpPr>
          <p:cNvPr id="11" name="Rectangle 10"/>
          <p:cNvSpPr/>
          <p:nvPr/>
        </p:nvSpPr>
        <p:spPr>
          <a:xfrm>
            <a:off x="5119688" y="4548785"/>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b="1"/>
          </a:p>
        </p:txBody>
      </p:sp>
      <p:sp>
        <p:nvSpPr>
          <p:cNvPr id="12" name="Rectangle 11"/>
          <p:cNvSpPr/>
          <p:nvPr/>
        </p:nvSpPr>
        <p:spPr>
          <a:xfrm>
            <a:off x="8539163" y="1614488"/>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13" name="Rectangle 12"/>
          <p:cNvSpPr/>
          <p:nvPr/>
        </p:nvSpPr>
        <p:spPr>
          <a:xfrm>
            <a:off x="8539163" y="2592587"/>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14" name="Rectangle 13"/>
          <p:cNvSpPr/>
          <p:nvPr/>
        </p:nvSpPr>
        <p:spPr>
          <a:xfrm>
            <a:off x="8539163" y="3570686"/>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15" name="Rectangle 14"/>
          <p:cNvSpPr/>
          <p:nvPr/>
        </p:nvSpPr>
        <p:spPr>
          <a:xfrm>
            <a:off x="8539163" y="4548785"/>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sz="4400" dirty="0" smtClean="0"/>
              <a:t>B</a:t>
            </a:r>
            <a:endParaRPr lang="es-DO" sz="4400" dirty="0"/>
          </a:p>
        </p:txBody>
      </p:sp>
      <p:sp>
        <p:nvSpPr>
          <p:cNvPr id="16" name="Rectangle 15"/>
          <p:cNvSpPr/>
          <p:nvPr/>
        </p:nvSpPr>
        <p:spPr>
          <a:xfrm>
            <a:off x="2551585" y="897826"/>
            <a:ext cx="466794" cy="769441"/>
          </a:xfrm>
          <a:prstGeom prst="rect">
            <a:avLst/>
          </a:prstGeom>
        </p:spPr>
        <p:txBody>
          <a:bodyPr wrap="none">
            <a:spAutoFit/>
          </a:bodyPr>
          <a:lstStyle/>
          <a:p>
            <a:r>
              <a:rPr lang="es-DO" sz="4400" dirty="0" smtClean="0"/>
              <a:t>B</a:t>
            </a:r>
            <a:endParaRPr lang="es-DO" sz="4400" dirty="0"/>
          </a:p>
        </p:txBody>
      </p:sp>
      <p:cxnSp>
        <p:nvCxnSpPr>
          <p:cNvPr id="18" name="Straight Arrow Connector 17"/>
          <p:cNvCxnSpPr>
            <a:endCxn id="16" idx="0"/>
          </p:cNvCxnSpPr>
          <p:nvPr/>
        </p:nvCxnSpPr>
        <p:spPr>
          <a:xfrm>
            <a:off x="2784982" y="341804"/>
            <a:ext cx="0" cy="556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ight Arrow 18"/>
          <p:cNvSpPr/>
          <p:nvPr/>
        </p:nvSpPr>
        <p:spPr>
          <a:xfrm rot="5400000">
            <a:off x="2305810" y="157108"/>
            <a:ext cx="901193" cy="742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20" name="Rectangle 19"/>
          <p:cNvSpPr/>
          <p:nvPr/>
        </p:nvSpPr>
        <p:spPr>
          <a:xfrm>
            <a:off x="5972141" y="2592587"/>
            <a:ext cx="466794" cy="769441"/>
          </a:xfrm>
          <a:prstGeom prst="rect">
            <a:avLst/>
          </a:prstGeom>
        </p:spPr>
        <p:txBody>
          <a:bodyPr wrap="none">
            <a:spAutoFit/>
          </a:bodyPr>
          <a:lstStyle/>
          <a:p>
            <a:r>
              <a:rPr lang="es-DO" sz="4400" dirty="0" smtClean="0"/>
              <a:t>B</a:t>
            </a:r>
            <a:endParaRPr lang="es-DO" sz="4400" dirty="0"/>
          </a:p>
        </p:txBody>
      </p:sp>
      <p:sp>
        <p:nvSpPr>
          <p:cNvPr id="21" name="Rectangle 20"/>
          <p:cNvSpPr/>
          <p:nvPr/>
        </p:nvSpPr>
        <p:spPr>
          <a:xfrm>
            <a:off x="9361960" y="5198276"/>
            <a:ext cx="526106" cy="769441"/>
          </a:xfrm>
          <a:prstGeom prst="rect">
            <a:avLst/>
          </a:prstGeom>
        </p:spPr>
        <p:txBody>
          <a:bodyPr wrap="none">
            <a:spAutoFit/>
          </a:bodyPr>
          <a:lstStyle/>
          <a:p>
            <a:r>
              <a:rPr lang="es-DO" sz="4400" dirty="0"/>
              <a:t>A</a:t>
            </a:r>
          </a:p>
        </p:txBody>
      </p:sp>
      <p:sp>
        <p:nvSpPr>
          <p:cNvPr id="22" name="Right Arrow 21"/>
          <p:cNvSpPr/>
          <p:nvPr/>
        </p:nvSpPr>
        <p:spPr>
          <a:xfrm rot="5400000">
            <a:off x="9182823" y="5931393"/>
            <a:ext cx="901193" cy="742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Tree>
    <p:extLst>
      <p:ext uri="{BB962C8B-B14F-4D97-AF65-F5344CB8AC3E}">
        <p14:creationId xmlns:p14="http://schemas.microsoft.com/office/powerpoint/2010/main" val="1165338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smtClean="0"/>
              <a:t>LIFO</a:t>
            </a:r>
            <a:endParaRPr lang="es-DO" dirty="0"/>
          </a:p>
        </p:txBody>
      </p:sp>
      <p:sp>
        <p:nvSpPr>
          <p:cNvPr id="3" name="Content Placeholder 2"/>
          <p:cNvSpPr>
            <a:spLocks noGrp="1"/>
          </p:cNvSpPr>
          <p:nvPr>
            <p:ph idx="1"/>
          </p:nvPr>
        </p:nvSpPr>
        <p:spPr/>
        <p:txBody>
          <a:bodyPr>
            <a:normAutofit lnSpcReduction="10000"/>
          </a:bodyPr>
          <a:lstStyle/>
          <a:p>
            <a:pPr marL="0" indent="0">
              <a:buNone/>
            </a:pPr>
            <a:r>
              <a:rPr lang="es-DO" b="1" dirty="0"/>
              <a:t>Las características principales de este algoritmo son las siguientes:</a:t>
            </a:r>
          </a:p>
          <a:p>
            <a:r>
              <a:rPr lang="es-DO" dirty="0"/>
              <a:t>No es </a:t>
            </a:r>
            <a:r>
              <a:rPr lang="es-DO" dirty="0" err="1"/>
              <a:t>apropiativo</a:t>
            </a:r>
            <a:r>
              <a:rPr lang="es-DO" dirty="0"/>
              <a:t>.</a:t>
            </a:r>
          </a:p>
          <a:p>
            <a:r>
              <a:rPr lang="es-DO" dirty="0"/>
              <a:t>Es </a:t>
            </a:r>
            <a:r>
              <a:rPr lang="es-DO" dirty="0" smtClean="0"/>
              <a:t>injusta</a:t>
            </a:r>
            <a:r>
              <a:rPr lang="es-DO" dirty="0"/>
              <a:t>, </a:t>
            </a:r>
            <a:r>
              <a:rPr lang="es-DO" dirty="0" smtClean="0"/>
              <a:t>porque </a:t>
            </a:r>
            <a:r>
              <a:rPr lang="es-DO" dirty="0"/>
              <a:t>los </a:t>
            </a:r>
            <a:r>
              <a:rPr lang="es-DO" dirty="0" smtClean="0"/>
              <a:t>procesos </a:t>
            </a:r>
            <a:r>
              <a:rPr lang="es-DO" dirty="0"/>
              <a:t>hacen </a:t>
            </a:r>
            <a:r>
              <a:rPr lang="es-DO" dirty="0" smtClean="0"/>
              <a:t>esperar a los demás que fueron ejecutados antes.</a:t>
            </a:r>
            <a:endParaRPr lang="es-DO" dirty="0"/>
          </a:p>
          <a:p>
            <a:r>
              <a:rPr lang="es-DO" dirty="0"/>
              <a:t>Es una política predecible.</a:t>
            </a:r>
          </a:p>
          <a:p>
            <a:r>
              <a:rPr lang="es-DO" dirty="0"/>
              <a:t>El tiempo promedio de servicio es muy variable ya que esta en función del numero de procesos y la duración promedio que tenga.</a:t>
            </a:r>
          </a:p>
          <a:p>
            <a:endParaRPr lang="es-DO" b="1" dirty="0"/>
          </a:p>
        </p:txBody>
      </p:sp>
    </p:spTree>
    <p:extLst>
      <p:ext uri="{BB962C8B-B14F-4D97-AF65-F5344CB8AC3E}">
        <p14:creationId xmlns:p14="http://schemas.microsoft.com/office/powerpoint/2010/main" val="3645350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48238" y="2386013"/>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b="1"/>
          </a:p>
        </p:txBody>
      </p:sp>
      <p:sp>
        <p:nvSpPr>
          <p:cNvPr id="5" name="Rectangle 4"/>
          <p:cNvSpPr/>
          <p:nvPr/>
        </p:nvSpPr>
        <p:spPr>
          <a:xfrm>
            <a:off x="4948238" y="3364112"/>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b="1"/>
          </a:p>
        </p:txBody>
      </p:sp>
      <p:sp>
        <p:nvSpPr>
          <p:cNvPr id="6" name="Rectangle 5"/>
          <p:cNvSpPr/>
          <p:nvPr/>
        </p:nvSpPr>
        <p:spPr>
          <a:xfrm>
            <a:off x="4948238" y="4342211"/>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sz="4400" dirty="0"/>
              <a:t>A</a:t>
            </a:r>
            <a:endParaRPr lang="es-DO" sz="4400" b="1" dirty="0"/>
          </a:p>
        </p:txBody>
      </p:sp>
      <p:sp>
        <p:nvSpPr>
          <p:cNvPr id="7" name="Rectangle 6"/>
          <p:cNvSpPr/>
          <p:nvPr/>
        </p:nvSpPr>
        <p:spPr>
          <a:xfrm>
            <a:off x="4948238" y="5320310"/>
            <a:ext cx="21717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sz="4400" dirty="0" smtClean="0"/>
              <a:t>Z</a:t>
            </a:r>
            <a:endParaRPr lang="es-DO" sz="4400" b="1" dirty="0"/>
          </a:p>
        </p:txBody>
      </p:sp>
      <p:sp>
        <p:nvSpPr>
          <p:cNvPr id="8" name="Rectangle 7"/>
          <p:cNvSpPr/>
          <p:nvPr/>
        </p:nvSpPr>
        <p:spPr>
          <a:xfrm>
            <a:off x="5800691" y="3364112"/>
            <a:ext cx="466794" cy="769441"/>
          </a:xfrm>
          <a:prstGeom prst="rect">
            <a:avLst/>
          </a:prstGeom>
        </p:spPr>
        <p:txBody>
          <a:bodyPr wrap="none">
            <a:spAutoFit/>
          </a:bodyPr>
          <a:lstStyle/>
          <a:p>
            <a:r>
              <a:rPr lang="es-DO" sz="4400" dirty="0" smtClean="0"/>
              <a:t>B</a:t>
            </a:r>
            <a:endParaRPr lang="es-DO" sz="4400" dirty="0"/>
          </a:p>
        </p:txBody>
      </p:sp>
      <p:cxnSp>
        <p:nvCxnSpPr>
          <p:cNvPr id="12" name="Curved Connector 11"/>
          <p:cNvCxnSpPr/>
          <p:nvPr/>
        </p:nvCxnSpPr>
        <p:spPr>
          <a:xfrm rot="5400000" flipH="1" flipV="1">
            <a:off x="6629435" y="881063"/>
            <a:ext cx="1143000" cy="1866900"/>
          </a:xfrm>
          <a:prstGeom prst="curvedConnector2">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14" name="Curved Connector 13"/>
          <p:cNvCxnSpPr/>
          <p:nvPr/>
        </p:nvCxnSpPr>
        <p:spPr>
          <a:xfrm>
            <a:off x="2431274" y="1243013"/>
            <a:ext cx="3176588" cy="1143000"/>
          </a:xfrm>
          <a:prstGeom prst="curvedConnector2">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16" name="Rectangle 15"/>
          <p:cNvSpPr/>
          <p:nvPr/>
        </p:nvSpPr>
        <p:spPr>
          <a:xfrm>
            <a:off x="1863338" y="858292"/>
            <a:ext cx="495649" cy="769441"/>
          </a:xfrm>
          <a:prstGeom prst="rect">
            <a:avLst/>
          </a:prstGeom>
        </p:spPr>
        <p:txBody>
          <a:bodyPr wrap="none">
            <a:spAutoFit/>
          </a:bodyPr>
          <a:lstStyle/>
          <a:p>
            <a:r>
              <a:rPr lang="es-DO" sz="4400" dirty="0" smtClean="0"/>
              <a:t>Y</a:t>
            </a:r>
            <a:endParaRPr lang="es-DO" sz="4400" dirty="0"/>
          </a:p>
        </p:txBody>
      </p:sp>
      <p:sp>
        <p:nvSpPr>
          <p:cNvPr id="17" name="Rectangle 16"/>
          <p:cNvSpPr/>
          <p:nvPr/>
        </p:nvSpPr>
        <p:spPr>
          <a:xfrm>
            <a:off x="8308199" y="858291"/>
            <a:ext cx="495649" cy="769441"/>
          </a:xfrm>
          <a:prstGeom prst="rect">
            <a:avLst/>
          </a:prstGeom>
        </p:spPr>
        <p:txBody>
          <a:bodyPr wrap="none">
            <a:spAutoFit/>
          </a:bodyPr>
          <a:lstStyle/>
          <a:p>
            <a:r>
              <a:rPr lang="es-DO" sz="4400" dirty="0" smtClean="0"/>
              <a:t>Y</a:t>
            </a:r>
            <a:endParaRPr lang="es-DO" sz="4400" dirty="0"/>
          </a:p>
        </p:txBody>
      </p:sp>
    </p:spTree>
    <p:extLst>
      <p:ext uri="{BB962C8B-B14F-4D97-AF65-F5344CB8AC3E}">
        <p14:creationId xmlns:p14="http://schemas.microsoft.com/office/powerpoint/2010/main" val="2418641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a:t>Round </a:t>
            </a:r>
            <a:r>
              <a:rPr lang="es-DO" dirty="0" err="1" smtClean="0"/>
              <a:t>Robin</a:t>
            </a:r>
            <a:endParaRPr lang="es-DO" dirty="0"/>
          </a:p>
        </p:txBody>
      </p:sp>
      <p:sp>
        <p:nvSpPr>
          <p:cNvPr id="3" name="Content Placeholder 2"/>
          <p:cNvSpPr>
            <a:spLocks noGrp="1"/>
          </p:cNvSpPr>
          <p:nvPr>
            <p:ph idx="1"/>
          </p:nvPr>
        </p:nvSpPr>
        <p:spPr/>
        <p:txBody>
          <a:bodyPr/>
          <a:lstStyle/>
          <a:p>
            <a:r>
              <a:rPr lang="es-DO" dirty="0" smtClean="0"/>
              <a:t>Trabaja con intervalos de tiempo limitados.</a:t>
            </a:r>
          </a:p>
          <a:p>
            <a:r>
              <a:rPr lang="es-DO" dirty="0" smtClean="0"/>
              <a:t>No deja los procesos en espera indefinida.</a:t>
            </a:r>
          </a:p>
          <a:p>
            <a:r>
              <a:rPr lang="es-DO" dirty="0" smtClean="0"/>
              <a:t>Se producen inconvenientes por decidir el tiempo correcto.</a:t>
            </a:r>
          </a:p>
          <a:p>
            <a:pPr>
              <a:buFont typeface="Courier New" panose="02070309020205020404" pitchFamily="49" charset="0"/>
              <a:buChar char="o"/>
            </a:pPr>
            <a:r>
              <a:rPr lang="es-DO" dirty="0" smtClean="0"/>
              <a:t>   Poco tiempo: produce muchos cortes y bloqueos de procesos. </a:t>
            </a:r>
          </a:p>
          <a:p>
            <a:pPr>
              <a:buFont typeface="Courier New" panose="02070309020205020404" pitchFamily="49" charset="0"/>
              <a:buChar char="o"/>
            </a:pPr>
            <a:r>
              <a:rPr lang="es-DO" dirty="0" smtClean="0"/>
              <a:t>   Mucho tiempo: produce respuestas deficientes.</a:t>
            </a:r>
            <a:endParaRPr lang="es-DO" dirty="0"/>
          </a:p>
        </p:txBody>
      </p:sp>
    </p:spTree>
    <p:extLst>
      <p:ext uri="{BB962C8B-B14F-4D97-AF65-F5344CB8AC3E}">
        <p14:creationId xmlns:p14="http://schemas.microsoft.com/office/powerpoint/2010/main" val="7579542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TC104033919[[fn=Circuit]]</Template>
  <TotalTime>166</TotalTime>
  <Words>1124</Words>
  <Application>Microsoft Office PowerPoint</Application>
  <PresentationFormat>Widescreen</PresentationFormat>
  <Paragraphs>109</Paragraphs>
  <Slides>16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Trebuchet MS</vt:lpstr>
      <vt:lpstr>Tw Cen MT</vt:lpstr>
      <vt:lpstr>Circuit</vt:lpstr>
      <vt:lpstr>Algoritmos de planificación  </vt:lpstr>
      <vt:lpstr>Criterios a conocer</vt:lpstr>
      <vt:lpstr>Definición</vt:lpstr>
      <vt:lpstr>Algunos Algoritmos de planificación </vt:lpstr>
      <vt:lpstr>FiFo</vt:lpstr>
      <vt:lpstr>PowerPoint Presentation</vt:lpstr>
      <vt:lpstr>LIFO</vt:lpstr>
      <vt:lpstr>PowerPoint Presentation</vt:lpstr>
      <vt:lpstr>Round Robin</vt:lpstr>
      <vt:lpstr>PowerPoint Presentation</vt:lpstr>
      <vt:lpstr>SJF (Shortest job first)</vt:lpstr>
      <vt:lpstr>PowerPoint Presentation</vt:lpstr>
      <vt:lpstr>Por prioridad</vt:lpstr>
      <vt:lpstr>PowerPoint Presentation</vt:lpstr>
      <vt:lpstr>Por lotería o aleatorio</vt:lpstr>
      <vt:lpstr>En tiempo real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de planificación</dc:title>
  <dc:creator>Willson Acevedo</dc:creator>
  <cp:lastModifiedBy>Willson Acevedo</cp:lastModifiedBy>
  <cp:revision>13</cp:revision>
  <dcterms:created xsi:type="dcterms:W3CDTF">2014-10-24T18:47:22Z</dcterms:created>
  <dcterms:modified xsi:type="dcterms:W3CDTF">2014-10-31T23:02:08Z</dcterms:modified>
</cp:coreProperties>
</file>