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4" r:id="rId31"/>
    <p:sldId id="285" r:id="rId32"/>
    <p:sldId id="286" r:id="rId33"/>
  </p:sldIdLst>
  <p:sldSz cx="9144000" cy="6858000" type="screen4x3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38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75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Porciento</c:v>
                </c:pt>
              </c:strCache>
            </c:strRef>
          </c:tx>
          <c:explosion val="33"/>
          <c:dPt>
            <c:idx val="0"/>
            <c:bubble3D val="0"/>
            <c:explosion val="22"/>
          </c:dPt>
          <c:dPt>
            <c:idx val="1"/>
            <c:bubble3D val="0"/>
            <c:explosion val="0"/>
          </c:dPt>
          <c:cat>
            <c:strRef>
              <c:f>Hoja1!$A$2:$A$3</c:f>
              <c:strCache>
                <c:ptCount val="2"/>
                <c:pt idx="0">
                  <c:v>Mantenimiento</c:v>
                </c:pt>
                <c:pt idx="1">
                  <c:v>Elaboracion PDS</c:v>
                </c:pt>
              </c:strCache>
            </c:strRef>
          </c:cat>
          <c:val>
            <c:numRef>
              <c:f>Hoja1!$B$2:$B$3</c:f>
              <c:numCache>
                <c:formatCode>0%</c:formatCode>
                <c:ptCount val="2"/>
                <c:pt idx="0">
                  <c:v>0.60000000000000042</c:v>
                </c:pt>
                <c:pt idx="1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lang="en-US"/>
          </a:pPr>
          <a:endParaRPr lang="es-DO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s-DO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A9795-BE84-4550-BDE8-42A7B743E843}" type="datetimeFigureOut">
              <a:rPr lang="es-DO" smtClean="0"/>
              <a:pPr/>
              <a:t>26/5/14</a:t>
            </a:fld>
            <a:endParaRPr lang="es-D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D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4DB58-743E-4247-8F41-ED863845451B}" type="slidenum">
              <a:rPr lang="es-DO" smtClean="0"/>
              <a:pPr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87167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DO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(OAS, </a:t>
            </a:r>
            <a:r>
              <a:rPr lang="es-DO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Office </a:t>
            </a:r>
            <a:r>
              <a:rPr lang="es-DO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Automation</a:t>
            </a:r>
            <a:r>
              <a:rPr lang="es-DO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DO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</a:t>
            </a:r>
            <a:r>
              <a:rPr lang="es-DO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apoyan a los trabajadores</a:t>
            </a:r>
          </a:p>
          <a:p>
            <a:r>
              <a:rPr lang="es-DO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datos, quienes por lo general no generan conocimientos nuevos, sino más bien analizan la información con el propósito de transformar los datos o manipularlos de alguna manera antes de compartirlos o, en su caso, distribuirlos formalmente con el resto  de la organización</a:t>
            </a:r>
          </a:p>
          <a:p>
            <a:r>
              <a:rPr lang="es-DO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(KWS, </a:t>
            </a:r>
            <a:r>
              <a:rPr lang="es-DO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</a:t>
            </a:r>
            <a:r>
              <a:rPr lang="es-DO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DO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r>
              <a:rPr lang="es-DO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DO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</a:t>
            </a:r>
            <a:r>
              <a:rPr lang="es-DO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s-DO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sirven de apoyo a los trabajadores profesionales, como los científicos, ingenieros y médicos, en sus esfuerzos de creación de nuevo conocimiento y dan a éstos la posibilidad de compartirlo con sus organizaciones o con la sociedad.</a:t>
            </a:r>
          </a:p>
          <a:p>
            <a:endParaRPr lang="es-D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4DB58-743E-4247-8F41-ED863845451B}" type="slidenum">
              <a:rPr lang="es-DO" smtClean="0"/>
              <a:pPr/>
              <a:t>6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348789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9E73-3750-432D-97B9-A09D1253437A}" type="datetimeFigureOut">
              <a:rPr lang="es-DO" smtClean="0"/>
              <a:pPr/>
              <a:t>26/5/14</a:t>
            </a:fld>
            <a:endParaRPr lang="es-D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1E50-C51D-44D3-8896-C6B683B55F8A}" type="slidenum">
              <a:rPr lang="es-DO" smtClean="0"/>
              <a:pPr/>
              <a:t>‹Nº›</a:t>
            </a:fld>
            <a:endParaRPr lang="es-D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9E73-3750-432D-97B9-A09D1253437A}" type="datetimeFigureOut">
              <a:rPr lang="es-DO" smtClean="0"/>
              <a:pPr/>
              <a:t>26/5/14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1E50-C51D-44D3-8896-C6B683B55F8A}" type="slidenum">
              <a:rPr lang="es-DO" smtClean="0"/>
              <a:pPr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9E73-3750-432D-97B9-A09D1253437A}" type="datetimeFigureOut">
              <a:rPr lang="es-DO" smtClean="0"/>
              <a:pPr/>
              <a:t>26/5/14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1E50-C51D-44D3-8896-C6B683B55F8A}" type="slidenum">
              <a:rPr lang="es-DO" smtClean="0"/>
              <a:pPr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9E73-3750-432D-97B9-A09D1253437A}" type="datetimeFigureOut">
              <a:rPr lang="es-DO" smtClean="0"/>
              <a:pPr/>
              <a:t>26/5/14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1E50-C51D-44D3-8896-C6B683B55F8A}" type="slidenum">
              <a:rPr lang="es-DO" smtClean="0"/>
              <a:pPr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9E73-3750-432D-97B9-A09D1253437A}" type="datetimeFigureOut">
              <a:rPr lang="es-DO" smtClean="0"/>
              <a:pPr/>
              <a:t>26/5/14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1E50-C51D-44D3-8896-C6B683B55F8A}" type="slidenum">
              <a:rPr lang="es-DO" smtClean="0"/>
              <a:pPr/>
              <a:t>‹Nº›</a:t>
            </a:fld>
            <a:endParaRPr lang="es-D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9E73-3750-432D-97B9-A09D1253437A}" type="datetimeFigureOut">
              <a:rPr lang="es-DO" smtClean="0"/>
              <a:pPr/>
              <a:t>26/5/14</a:t>
            </a:fld>
            <a:endParaRPr lang="es-D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1E50-C51D-44D3-8896-C6B683B55F8A}" type="slidenum">
              <a:rPr lang="es-DO" smtClean="0"/>
              <a:pPr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9E73-3750-432D-97B9-A09D1253437A}" type="datetimeFigureOut">
              <a:rPr lang="es-DO" smtClean="0"/>
              <a:pPr/>
              <a:t>26/5/14</a:t>
            </a:fld>
            <a:endParaRPr lang="es-D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1E50-C51D-44D3-8896-C6B683B55F8A}" type="slidenum">
              <a:rPr lang="es-DO" smtClean="0"/>
              <a:pPr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9E73-3750-432D-97B9-A09D1253437A}" type="datetimeFigureOut">
              <a:rPr lang="es-DO" smtClean="0"/>
              <a:pPr/>
              <a:t>26/5/14</a:t>
            </a:fld>
            <a:endParaRPr lang="es-DO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B11E50-C51D-44D3-8896-C6B683B55F8A}" type="slidenum">
              <a:rPr lang="es-DO" smtClean="0"/>
              <a:pPr/>
              <a:t>‹Nº›</a:t>
            </a:fld>
            <a:endParaRPr lang="es-DO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D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9E73-3750-432D-97B9-A09D1253437A}" type="datetimeFigureOut">
              <a:rPr lang="es-DO" smtClean="0"/>
              <a:pPr/>
              <a:t>26/5/14</a:t>
            </a:fld>
            <a:endParaRPr lang="es-D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1E50-C51D-44D3-8896-C6B683B55F8A}" type="slidenum">
              <a:rPr lang="es-DO" smtClean="0"/>
              <a:pPr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9E73-3750-432D-97B9-A09D1253437A}" type="datetimeFigureOut">
              <a:rPr lang="es-DO" smtClean="0"/>
              <a:pPr/>
              <a:t>26/5/14</a:t>
            </a:fld>
            <a:endParaRPr lang="es-D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BB11E50-C51D-44D3-8896-C6B683B55F8A}" type="slidenum">
              <a:rPr lang="es-DO" smtClean="0"/>
              <a:pPr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1E79E73-3750-432D-97B9-A09D1253437A}" type="datetimeFigureOut">
              <a:rPr lang="es-DO" smtClean="0"/>
              <a:pPr/>
              <a:t>26/5/14</a:t>
            </a:fld>
            <a:endParaRPr lang="es-D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1E50-C51D-44D3-8896-C6B683B55F8A}" type="slidenum">
              <a:rPr lang="es-DO" smtClean="0"/>
              <a:pPr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1E79E73-3750-432D-97B9-A09D1253437A}" type="datetimeFigureOut">
              <a:rPr lang="es-DO" smtClean="0"/>
              <a:pPr/>
              <a:t>26/5/14</a:t>
            </a:fld>
            <a:endParaRPr lang="es-D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BB11E50-C51D-44D3-8896-C6B683B55F8A}" type="slidenum">
              <a:rPr lang="es-DO" smtClean="0"/>
              <a:pPr/>
              <a:t>‹Nº›</a:t>
            </a:fld>
            <a:endParaRPr lang="es-D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dondear rectángulo de esquina sencilla"/>
          <p:cNvSpPr/>
          <p:nvPr/>
        </p:nvSpPr>
        <p:spPr>
          <a:xfrm>
            <a:off x="5000628" y="4500570"/>
            <a:ext cx="3929090" cy="1714512"/>
          </a:xfrm>
          <a:prstGeom prst="round1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0" name="9 Flecha derecha"/>
          <p:cNvSpPr/>
          <p:nvPr/>
        </p:nvSpPr>
        <p:spPr>
          <a:xfrm>
            <a:off x="1000100" y="4714884"/>
            <a:ext cx="3643338" cy="92869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8" name="7 Rectángulo redondeado"/>
          <p:cNvSpPr/>
          <p:nvPr/>
        </p:nvSpPr>
        <p:spPr>
          <a:xfrm>
            <a:off x="357158" y="2357430"/>
            <a:ext cx="6500858" cy="142876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6" name="5 Rectángulo redondeado"/>
          <p:cNvSpPr/>
          <p:nvPr/>
        </p:nvSpPr>
        <p:spPr>
          <a:xfrm>
            <a:off x="2857488" y="357166"/>
            <a:ext cx="5857916" cy="10715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2285992"/>
            <a:ext cx="6715140" cy="2301240"/>
          </a:xfrm>
        </p:spPr>
        <p:txBody>
          <a:bodyPr/>
          <a:lstStyle/>
          <a:p>
            <a:r>
              <a:rPr lang="es-DO" dirty="0" smtClean="0"/>
              <a:t>El rol del analista de sistemas</a:t>
            </a:r>
            <a:endParaRPr lang="es-D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572000" y="4429132"/>
            <a:ext cx="4786346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es-DO" dirty="0" smtClean="0"/>
              <a:t>Wilson Acevedo    </a:t>
            </a:r>
          </a:p>
          <a:p>
            <a:pPr algn="ctr"/>
            <a:r>
              <a:rPr lang="es-DO" dirty="0" smtClean="0"/>
              <a:t>Pedro Rosario</a:t>
            </a:r>
          </a:p>
          <a:p>
            <a:pPr algn="ctr"/>
            <a:r>
              <a:rPr lang="es-DO" dirty="0" smtClean="0"/>
              <a:t>Arístides Cruz</a:t>
            </a:r>
          </a:p>
          <a:p>
            <a:pPr algn="ctr"/>
            <a:r>
              <a:rPr lang="es-DO" dirty="0" err="1" smtClean="0"/>
              <a:t>Alexandro</a:t>
            </a:r>
            <a:r>
              <a:rPr lang="es-DO" dirty="0" smtClean="0"/>
              <a:t> Abreu</a:t>
            </a:r>
          </a:p>
          <a:p>
            <a:pPr algn="ctr"/>
            <a:r>
              <a:rPr lang="es-DO" dirty="0" smtClean="0"/>
              <a:t>Estela Isabel Abreu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071670" y="428604"/>
            <a:ext cx="6480048" cy="230124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4600" b="1" i="0" u="none" strike="noStrike" kern="1200" cap="all" spc="0" normalizeH="0" baseline="0" noProof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Análisis de sistema</a:t>
            </a:r>
            <a:endParaRPr kumimoji="0" lang="es-DO" sz="4600" b="1" i="0" u="none" strike="noStrike" kern="1200" cap="all" spc="0" normalizeH="0" baseline="0" noProof="0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0" y="4714884"/>
            <a:ext cx="4194032" cy="681030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s-DO" sz="3200" dirty="0" smtClean="0"/>
              <a:t>Presentado por:</a:t>
            </a:r>
            <a:endParaRPr kumimoji="0" lang="es-DO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12 Marco"/>
          <p:cNvSpPr/>
          <p:nvPr/>
        </p:nvSpPr>
        <p:spPr>
          <a:xfrm>
            <a:off x="4786314" y="4286256"/>
            <a:ext cx="4357686" cy="2214578"/>
          </a:xfrm>
          <a:prstGeom prst="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DO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www.simoncastillo.net/wp-content/uploads/2012/02/decisio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56" y="3571876"/>
            <a:ext cx="2714644" cy="32861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3 Paralelogramo"/>
          <p:cNvSpPr/>
          <p:nvPr/>
        </p:nvSpPr>
        <p:spPr>
          <a:xfrm>
            <a:off x="0" y="0"/>
            <a:ext cx="8429652" cy="3143248"/>
          </a:xfrm>
          <a:prstGeom prst="parallelogram">
            <a:avLst>
              <a:gd name="adj" fmla="val 18892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1000108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s-DO" b="1" dirty="0" smtClean="0"/>
              <a:t>SISTEMAS DE APOYO A LA TOMA DE DECISIONES EN GRUPO Y SISTEMAS DE TRABAJO COLABORATIVO APOYADOS POR COMPUTADORA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3357538"/>
            <a:ext cx="7467600" cy="3500462"/>
          </a:xfrm>
        </p:spPr>
        <p:txBody>
          <a:bodyPr>
            <a:normAutofit/>
          </a:bodyPr>
          <a:lstStyle/>
          <a:p>
            <a:r>
              <a:rPr lang="es-DO" dirty="0" smtClean="0"/>
              <a:t>Los sistemas de apoyo a la toma de decisiones en grupo tienen el propósito de unir a un grupo en la búsqueda de la solución a un problema con la ayuda de diversas herramientas como los sondeos, los cuestionarios, la lluvia de ideas y la creación de escenarios.</a:t>
            </a:r>
            <a:endParaRPr lang="es-DO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aralelogramo"/>
          <p:cNvSpPr/>
          <p:nvPr/>
        </p:nvSpPr>
        <p:spPr>
          <a:xfrm>
            <a:off x="285720" y="214290"/>
            <a:ext cx="5643602" cy="1214446"/>
          </a:xfrm>
          <a:prstGeom prst="parallelogram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DO" b="1" dirty="0" smtClean="0"/>
              <a:t>SISTEMAS DE APOYO A EJECUTIVOS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 smtClean="0"/>
              <a:t>Ayudan a ejecutivos a organizar sus actividades relacionadas con el entorno externo mediante herramientas gráficas y de comunicaciones, que por lo general se encuentran en salas de juntas o en oficinas corporativas personales.</a:t>
            </a:r>
            <a:endParaRPr lang="es-DO" dirty="0"/>
          </a:p>
        </p:txBody>
      </p:sp>
      <p:pic>
        <p:nvPicPr>
          <p:cNvPr id="25602" name="Picture 2" descr="http://2.bp.blogspot.com/_fJu1cI7nIHY/S_L1Hc8YjsI/AAAAAAAAAC0/HjGtwzuG9PY/s400/SS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429132"/>
            <a:ext cx="2886075" cy="2124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604" name="Picture 4" descr="https://encrypted-tbn1.gstatic.com/images?q=tbn:ANd9GcTdXGb3NQnUqjenWUWJ7aTQNw6mk-3LjY6Feou9mjG40jLKGGC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4572008"/>
            <a:ext cx="3429024" cy="18961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aralelogramo"/>
          <p:cNvSpPr/>
          <p:nvPr/>
        </p:nvSpPr>
        <p:spPr>
          <a:xfrm>
            <a:off x="285720" y="1142984"/>
            <a:ext cx="7429552" cy="1285884"/>
          </a:xfrm>
          <a:prstGeom prst="parallelogram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1142984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s-DO" sz="4800" b="1" u="sng" dirty="0" smtClean="0"/>
              <a:t>2. INTEGRACIÓN DE LAS TECNOLOGÍAS DE SISTEMAS</a:t>
            </a:r>
            <a:endParaRPr lang="es-DO" dirty="0"/>
          </a:p>
        </p:txBody>
      </p:sp>
      <p:sp>
        <p:nvSpPr>
          <p:cNvPr id="26626" name="AutoShape 2" descr="data:image/jpeg;base64,/9j/4AAQSkZJRgABAQAAAQABAAD/2wCEAAkGBxQQEBUUEBAVFBQUFBQQFBQVFBQUFBQUFBUWFhQVFBQYHCggGBolHBQUITEhJSkrLi4uFx8zODMsNygtLisBCgoKDg0OFBAQFSwcFRkrLCwsLCwsKywrLCwsLCwsLCwsLCssLCwsLCwsKywsKywsKyssLDc3KysrLCsrKysrK//AABEIAMMBAgMBIgACEQEDEQH/xAAcAAABBQEBAQAAAAAAAAAAAAAAAQMEBQYHAgj/xAA/EAABAwIEAwYCCAQEBwAAAAABAAIDBBEFEiExBkFREyJhcZGhgcEHFCMyQlKx0WJykvAVFjTxM0NUgqKy0v/EABgBAQEBAQEAAAAAAAAAAAAAAAABAwIE/8QAHxEBAQEBAAICAwEAAAAAAAAAAAERAhIhAzETUWFB/9oADAMBAAIRAxEAPwDuKEIQCEIQCEIQCRKhAJEqECIQhAISoQIhCEAhKkQCEJUCJUIQIlQhAiEqRAJUIQIhKhAiEoQgRCEqAQheJpMrSTyF0Dc9QG+fRRHVRPNV75yTc80naoLET+KdZUqqEq9GoA3KC7jlBTipIqkHYq0pZ8w8UEhIlQgRCVIgVIhKgRKkQgEJUIESpEIBCEIFSIQgEqRCAQlSIFSFCEAhCECoQhAKBjL7QnzA91PUPFoc8LwN7XHmNUGZMyO3VT9aR9aQWz6jRQ3yE7lR2z3Xq6B5shGxVtg9UXTNvzBb7KjzKxwM/bM8/kUGyQhCAQhCAQhCDzJIGi7jYDmUzDXRvNmvaT0vr6LP8SVzXyCIO0ae/Y/iIu0H4LPvw3s3h8b3C2tib+juS7nGxl18sldIShQMHqTJE0u32J625qcuPppLvsIQhFCEIQCEIQCEIQCEIQCEIQCEIQCEIQKkKVCDn3FeGmCXM0dx+o8HcwqQSLqOJULZ43MfsR8QeRC5RiMLqeV0b9C028CORHgUEuKWxU8P0VDHOp8NWMurgPignF6tuGNZx4An5fNZabEo27yN9QtLwJMJZHvZq0Ntmtpcna/WwRG3SIQigqqdxFTB2Uzsve1szRr6qLxni31elflcBI9pYzwJFsx6ALhOH0GSYGQCQFwZYgOzZ9CdfgrJqW4+kKeoa8Xa4EeCdK5hgJfh5cYoXWfYFl3OaLc2i+nwV1/nCb/pvZy68K4/LygcVURjqXOAN5DoBs/8t+luqlOltHd3LS6bfik1S8GSFrGtBsSO93rXtrpsni0ObZwWs3JrzdZtxqsGY1sLMuxGb4ndTlj6TGXUwIMbnjcAfJeXcavv/pHgeOf/AOVlebr0c9ySNkhZel40icbPYWnzv7EAqzk4hp2mzpmh1g7LrmsTYEjlsVz413OpVqhVUfENOf8AmgeYIVhDUNeLscHDwIP6KZV2HkJEXRSpqaUMFyU4qDGp7yZeTfmL/NBO+vg7FeDXD8yoJXrwHINOyrspzHgi4WUp6i2hKvcIlzMPgfkgsEIQgRKkQgVCEhQeZJANzZZ3ibAYq0C8jont0D2gG46EFS557yHwNvRONN0HJ+MOEpYGs+o1EtQ8uIkFmtDW20I25+Koabheud/xWSAeY/ddpr2kAlu491Sw45fcBBi8I4bMU8T3RvJD2nvAkbjfku2xMDRZoAHQAAeyxn+KjoF4kx7K0hpc3+U7eSDcpqrqBGxz3GzWguJ8AuXScRSB9hM8+ZN1GxnGZ3wuZ2jiDY2N7GxvZXE0Y5jJqHue7Y6Acg3kFko7tnEjbiNrhmHLMT3fI/siavBb06jmD0K0v+AllDRhwPaVFW2dwtqI2sJbf4C/xXXLnv6bRouEPavTQlWzyGAF6TmRebWRHtoRZIEIrzJTseLOaD5hUeKwMFRDK5gd3nUbrjbM0vjJ66sI/wC5X6p8aeGtcT+eF3xzht/dMNyJL8OiduweY0PsmmQup5GviebXsbnY+PUKdZNYg4iIgbmzR4EmwKUlrXtrm9kJHGwtc+fRZH/Ns/aSPZEHQh2Rg593ck76lQuMnyRUsAYXODswc4DTPuS47NG/osNg2OyRufE4lzHEuD7ENDugPNcc8zNa3vrca3FfpMlbpHT2P8Tjb1Aun8Ax2Ssa6SUsuCG5WNItpfVxOq53Wy53Fa2ndJDSRvpIO0zD7QDdv8R8L+mi4vLSdfTTSSpGvWO/x+ojP2tK63VuqkU/FsL+7myO6O0XDRopaqx0W1wOmLIW5tHHvEdL8lmuEML7UieQdwH7MfmP5vILahFKkSoQIhKhAJClQgzGJO7Kcg7O746a7+6WnqC++UgNBtmtckjQ2HnzVxi2HNqGZSbEatcN2n9lz+eufSExS7sJAI2cCbg+6DVkFzsokuPxXaPYjxWZr+Fpmvc+F7XtJLsv3XDwF9CnsLxYFtydXa/DkriHER1QYqaV8bssjS1w5HQqPLV3XQaoRztyyNDh47jxB5LD4xw5Ix7jTgyMAzHbM3w/i+CsRBghAyyHUnNpubA2Fumt1LNO6UHKS08g6xaVS4PiroJTHVRPDbmzsjtATcHbx1WxhxCmtmE8dv5hf03W0zHm6t1nqfhy0rHvgLiDcsOsbrdeoWyjfNI4OncO6LMY0ABv92VFNxhGxxHZPLB+PQXHUNOtlaYTjkFUPsZQ4jdt+8PMKyRL10s0ICCq4IShI5JdEeyFT4lij2hwp4+0LTlJ5A2uR7hWdU+zCfC/wVPg9SI5ZYSbZnmaM/nY+xIHiHX06WR0j4ZxE51xOzvDfICT/TunpS6rI7MFseZjnOcLE5HZsrQdd7aq0kpIy7O5ozD8XO3iV6ikadGFptyBH6BJ6S5Ti8zx5mlu19j0PIpbpQURWOxBwjfBVMzseDbS9ncnDwvYrN47RnKAxrWxix27zj5cgtuVDroM4sjrdstcsDSDqtdwtiAETo3EgDp+UnUJqtwfnZU0gdCbt8iDzXONN1t420rtCX/EpaXhbDnSdo+ESm9++59h4WBA9QVz52IvubOIv4qZgdTaVoBs5xsDc635Hqs/Fr55/js0GLxsIY1gDQLNDSLADlbSytoZw/ZcgpsUe+tMMYzubb7uoF9SSeS6RRh7GjMW5ul9PVcNIvEJuF+YA/3dOIBCEIBCEIBYzj/Ci5oma29hleOfgfFbNZ/i6qAiyC5cSDYDl4+yDkElU6I6XA6WTsPExbvf0UvFAObT6FZ2qIH4T6FBqYOLRbdWFLxUBEXXs4979lz6OXoD6FbP6PK+OOq+2IDXsMeouC5xFgVTUscXSHkCinnir5o45IRnc9tnM7jrXu4Fw3Fr+i29fwXSTG/Zlh6xuy+1iPZSsF4agpDmiYcxFs7jmdboDy+CamSqvE/o8oqgDNG5pbsWvPuDoVzHiPgipwuQTU7y9mbuyN0LR0e3+wu+Km4to+2o5W8w3OPNuvySWpeZjN4LVGaBj3feLbm3VTnKk4U0gyn8LiPWx+auCV6HjrySomIOl7NxpojI9ulgL2KkkqdwhUNAfGSMxOe3Xkfkp1cjriS325TPxdVw3MrRcPLHRPaQ7ysNvNXuHwCtgbKwWBvZpJDo3tNjZw1Wy+kPBmzUxkAAkjsc1hct2cPdY/giB0ccjSNM9x8Rqpzddd8+Ppa0OFvLMs8rn9BfS3j1TFZhWQhzTzFnDRzT5jkrphXuVuZpHULpmg4bUl4c1/343ZXfxA6tcPMe4KmhUuYsq43cponxu/niILfZzvRXV0DdTOIxdx8fTdYebjWV8pEMDTGDu5xBcOug0WxnqRHK1ztraeYIP6Kk+kfhQTmOopHZWS6SNbYNLrXDtOuoITfa+Pq1Kw7E46uLPH1LXNNrtcNwVS4vR5jZu5NlF4Ww80cj2FwIcwPNtgQbD2VlVVIDgfEK0n8ZyqwQtbd78hIJaNCXW/RVdGx5kALmsGveNxbqRZbHieAOgicW3ykt9f8AZUGGZGzxuczRsjHG7SQAHAm4WXVxv8c2bWiwF9NRAlpdM+Td2S1wPyuGot4FavDsRmqGhscTzuM7gWi17Alx8LLa0zmOY0x2ykXbYaWPRO2WTZHw6nMcYaTc7k+J3t4KSgIQCEIQCEIQeXusCTy1WQr5M7iTzP8AstTXQl8b2g2LmkA9DbRczp4qy8glyMLHFoBBOa34gRyQSqqjuqepwzwSVnEMlOftotPzN1Cfo+JIJtnBBTTYZ4KOKYtOi1kmQi4cFWVOVVHTuGK/6xSxv55crv5m6H9L/FWyy/0exkUhPJ0jiPIWB9wVqFFCanbdpB5gj2TqjYjOI43vcbBrHOJ6ABErF0zA177CwuP/AFCfc5ZWi41pnF2Z5aS46uabEbAgjwCsW4/Tu2qGf1L0yvHZVpmUaCMNqo3AkOc4WA63Hy0TEOJxyG0bjITyY1zj7BaXBcEPaNmmbYtFmNJBtf8AEbc1OupIvHNtMfSNjJpaVtmB3ayCK52boXbc72WU4Wru1g1N3Nc4O+JuD6Eei3vF+Atr6R8BOUmzo3flkbq0+V1xCkhr8NlPa0zxqQ7Rzo3i+4cOXMFZ/H1Gvy8W+3TWvTrZFlKDigSbwyA+AzLQ0Mc033KeS3V9mD3K1tjDxv6Qa9wzQG/3alw88zHae6tGyWWTxiKvbK3JRPtHKZQXC4JILT906ixKtsNNZLoaFwPXNYe6mxfHr9LSthEjCD0uPAjayZrZTHSMA+5nJ+OW4+at6Th6Vw+1c1gO4aS53rYBW1TgUb6Ywa2Ood+LN+bzXPnJY6/F1ZXI34gGzkE/fbYeY5KHXVOqTiLhiRk5a+QOyHQsNvUHVQquDs23lmuOjWFx9TYLrrqX6OOLJlaamqxPBlJ109R/funaTDAqqLDpqSznwSta4Z2vyh7XNIBBu24bpyOq8R8Ul7slPYuOhcR3R5dSsurrf4+by7BwrcU4afwktHlv81dLJcG1rgxrJHF3ibaE68lrVw0CEIQCEIQCEIQM1MuRpP8Ad1QVQD9XanqVZY7Jla3xd8lSunQUWNYWyRpBaP0XOP8AJtQ+oeKIZsre0c0uAIF7aX33XV5yCpPCNBlnkktoWBnvc/oEHFqXFnN7r3EFpsQSdCNwpkWKvkkA/DdXv0gcHOgqnyxt+xkJkBH4XH7zT01uR5qhw2nbHqSg6z9G1YSySMnbK8DoDobey2y5/wDRnK3NJc2e4DK3q0XufcLfoFXiRocLEXB0IOx8CF6shBR1XB9FIbvo4b9QwNP/AI2TcPBVCw3bSR/G5/UrQIQR6WijiFo42sHRrQP0UlJdISgVBCS6UFB4ETfyj0C9pCUoKBUiLougEhSrzJsbb2KDkvEv+okIdmGYm4UTB8E+vyiNre4CDI+2jW8xfqdrKvqqkl1idQbHzG66b9HcRFLmOznkj4afrdEaV0ALCy3dLclv4bWt6Lg1RgBwyrdHIO4XExPtYPZfSx6gWBXflg/pajvTwAju9tr/AEEj+/BFRuHa0Pc1rDc3G2tvM8l0ULlGBTtjaA3TyXVKf7jb75RfzsgcQhCAQhCAQhCCr4ihzwkB4Y4EOaSL69LX1vcrJPpZ2g/axu82kfNaLiGos9rb7NzepP7KimrfFBUwx1EtQ2OzBfUnNoAN9Nz5BdIw+kEUYaOQ1PU8ysdgrs9Uzwu/ysLfNblqCq4ouKSW35bddyAuI0+Hsa/nvzJP6ruPEbM1NK0blht5jX5Lib5g3U8kG/4Cph2xcNmMsel3WA/QroF1g+D8UhhiALrufYuNjlvyAPMD91sYqgOAINwUEsleC9eHPuFFzIJnaIz6KIH6JA9A/wBrYr0ZVEzI7RBJMi9iVQyUB9kErtUSVFtlEMiUm6okOffmvPaeKZc9NF6IkmqUarxURjqdgP3XgG5UWtwxsmuYgjYg/qDoVBhMY4fbNOZhI5md+Z7QAW6nvZehXSaCdjImMhHca0Bo8P3Wefw/L+GcW8Y9fYq7wvDSxtnOv8LIJRr1nONahtRSvY4W2cw799uo/b4rUGhCh4lg7ZG226IrmvCdE4TNfKc0bdQ0aOceV+gXW6OrEg00PRY8cPzRuOQMcOWpaf0srCgiqWvF4bAHfO0i3PQaoNShMRynmE6Cg9IQhAJLpoyJmSVBQcWC0rHci0t+IJPzWQxKryAm622O0v1iPIDY3DgdwLb+11TR8LRtOZ7nPINxc6X8kDvCVMY4TNILOktlB3DOXqdfRX7MWtuFVzSuAsdR+i8DVA9jeNZYnkkDTTwXOY/q73Xa5jjp+IH2ut3PTh+hCrpuHIHfehab76BEUTABtyWo4XxAuBbfMB01A+KZpuFoLg9kDba9yB6laKjomRCzGho6AWHoqJLZCkzL1ZACAzIQ4+C9sQeQV5LvBOEpexJQeWuRfoF7FMnooUERzUrY7qa6FIyGyKhmFKKdWHZhKGqCD2KaMRViWI7IIIcMSmsbolDUqBUhCVCDzZACUoQJkSgJUiBUJEIG3WUWqeAF7eSmXMvugqo64G9iN03PVtG5A8ynazhKnmdmewhx3LXvYT/SQmY+B6Qfehz/AM75Hj0c4hBT1WMseckP2rzpZneA/mcNArfD6J2UZ91c0uFxxC0cbWjo0AfopIgQVrKRK6k1VmIV6bGgjQU9hqvcsfgpQalyoIDGp5sfgpOQJQ1BH7BKIApCEDAgCdDV6SICyLJUIBIlQgEIQgRKhCAQhCAQhCASJUIESpLIQKhIhAyQvDRqhCCQAlshCAQhCAQhCAQlQgRKhCASIQgVIhCBUIQgEIQgEIQgRKhCASJUIBCEIBCEIBIUIQN5kIQ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sp>
        <p:nvSpPr>
          <p:cNvPr id="26628" name="AutoShape 4" descr="data:image/jpeg;base64,/9j/4AAQSkZJRgABAQAAAQABAAD/2wCEAAkGBxQQEBUUEBAVFBQUFBQQFBQVFBQUFBQUFBUWFhQVFBQYHCggGBolHBQUITEhJSkrLi4uFx8zODMsNygtLisBCgoKDg0OFBAQFSwcFRkrLCwsLCwsKywrLCwsLCwsLCwsLCssLCwsLCwsKywsKywsKyssLDc3KysrLCsrKysrK//AABEIAMMBAgMBIgACEQEDEQH/xAAcAAABBQEBAQAAAAAAAAAAAAAAAQMEBQYHAgj/xAA/EAABAwIEAwYCCAQEBwAAAAABAAIDBBEFEiExBkFREyJhcZGhgcEHFCMyQlKx0WJykvAVFjTxM0NUgqKy0v/EABgBAQEBAQEAAAAAAAAAAAAAAAABAwIE/8QAHxEBAQEBAAICAwEAAAAAAAAAAAERAhIhAzETUWFB/9oADAMBAAIRAxEAPwDuKEIQCEIQCEIQCRKhAJEqECIQhAISoQIhCEAhKkQCEJUCJUIQIlQhAiEqRAJUIQIhKhAiEoQgRCEqAQheJpMrSTyF0Dc9QG+fRRHVRPNV75yTc80naoLET+KdZUqqEq9GoA3KC7jlBTipIqkHYq0pZ8w8UEhIlQgRCVIgVIhKgRKkQgEJUIESpEIBCEIFSIQgEqRCAQlSIFSFCEAhCECoQhAKBjL7QnzA91PUPFoc8LwN7XHmNUGZMyO3VT9aR9aQWz6jRQ3yE7lR2z3Xq6B5shGxVtg9UXTNvzBb7KjzKxwM/bM8/kUGyQhCAQhCAQhCDzJIGi7jYDmUzDXRvNmvaT0vr6LP8SVzXyCIO0ae/Y/iIu0H4LPvw3s3h8b3C2tib+juS7nGxl18sldIShQMHqTJE0u32J625qcuPppLvsIQhFCEIQCEIQCEIQCEIQCEIQCEIQCEIQKkKVCDn3FeGmCXM0dx+o8HcwqQSLqOJULZ43MfsR8QeRC5RiMLqeV0b9C028CORHgUEuKWxU8P0VDHOp8NWMurgPignF6tuGNZx4An5fNZabEo27yN9QtLwJMJZHvZq0Ntmtpcna/WwRG3SIQigqqdxFTB2Uzsve1szRr6qLxni31elflcBI9pYzwJFsx6ALhOH0GSYGQCQFwZYgOzZ9CdfgrJqW4+kKeoa8Xa4EeCdK5hgJfh5cYoXWfYFl3OaLc2i+nwV1/nCb/pvZy68K4/LygcVURjqXOAN5DoBs/8t+luqlOltHd3LS6bfik1S8GSFrGtBsSO93rXtrpsni0ObZwWs3JrzdZtxqsGY1sLMuxGb4ndTlj6TGXUwIMbnjcAfJeXcavv/pHgeOf/AOVlebr0c9ySNkhZel40icbPYWnzv7EAqzk4hp2mzpmh1g7LrmsTYEjlsVz413OpVqhVUfENOf8AmgeYIVhDUNeLscHDwIP6KZV2HkJEXRSpqaUMFyU4qDGp7yZeTfmL/NBO+vg7FeDXD8yoJXrwHINOyrspzHgi4WUp6i2hKvcIlzMPgfkgsEIQgRKkQgVCEhQeZJANzZZ3ibAYq0C8jont0D2gG46EFS557yHwNvRONN0HJ+MOEpYGs+o1EtQ8uIkFmtDW20I25+Koabheud/xWSAeY/ddpr2kAlu491Sw45fcBBi8I4bMU8T3RvJD2nvAkbjfku2xMDRZoAHQAAeyxn+KjoF4kx7K0hpc3+U7eSDcpqrqBGxz3GzWguJ8AuXScRSB9hM8+ZN1GxnGZ3wuZ2jiDY2N7GxvZXE0Y5jJqHue7Y6Acg3kFko7tnEjbiNrhmHLMT3fI/siavBb06jmD0K0v+AllDRhwPaVFW2dwtqI2sJbf4C/xXXLnv6bRouEPavTQlWzyGAF6TmRebWRHtoRZIEIrzJTseLOaD5hUeKwMFRDK5gd3nUbrjbM0vjJ66sI/wC5X6p8aeGtcT+eF3xzht/dMNyJL8OiduweY0PsmmQup5GviebXsbnY+PUKdZNYg4iIgbmzR4EmwKUlrXtrm9kJHGwtc+fRZH/Ns/aSPZEHQh2Rg593ck76lQuMnyRUsAYXODswc4DTPuS47NG/osNg2OyRufE4lzHEuD7ENDugPNcc8zNa3vrca3FfpMlbpHT2P8Tjb1Aun8Ax2Ssa6SUsuCG5WNItpfVxOq53Wy53Fa2ndJDSRvpIO0zD7QDdv8R8L+mi4vLSdfTTSSpGvWO/x+ojP2tK63VuqkU/FsL+7myO6O0XDRopaqx0W1wOmLIW5tHHvEdL8lmuEML7UieQdwH7MfmP5vILahFKkSoQIhKhAJClQgzGJO7Kcg7O746a7+6WnqC++UgNBtmtckjQ2HnzVxi2HNqGZSbEatcN2n9lz+eufSExS7sJAI2cCbg+6DVkFzsokuPxXaPYjxWZr+Fpmvc+F7XtJLsv3XDwF9CnsLxYFtydXa/DkriHER1QYqaV8bssjS1w5HQqPLV3XQaoRztyyNDh47jxB5LD4xw5Ix7jTgyMAzHbM3w/i+CsRBghAyyHUnNpubA2Fumt1LNO6UHKS08g6xaVS4PiroJTHVRPDbmzsjtATcHbx1WxhxCmtmE8dv5hf03W0zHm6t1nqfhy0rHvgLiDcsOsbrdeoWyjfNI4OncO6LMY0ABv92VFNxhGxxHZPLB+PQXHUNOtlaYTjkFUPsZQ4jdt+8PMKyRL10s0ICCq4IShI5JdEeyFT4lij2hwp4+0LTlJ5A2uR7hWdU+zCfC/wVPg9SI5ZYSbZnmaM/nY+xIHiHX06WR0j4ZxE51xOzvDfICT/TunpS6rI7MFseZjnOcLE5HZsrQdd7aq0kpIy7O5ozD8XO3iV6ikadGFptyBH6BJ6S5Ti8zx5mlu19j0PIpbpQURWOxBwjfBVMzseDbS9ncnDwvYrN47RnKAxrWxix27zj5cgtuVDroM4sjrdstcsDSDqtdwtiAETo3EgDp+UnUJqtwfnZU0gdCbt8iDzXONN1t420rtCX/EpaXhbDnSdo+ESm9++59h4WBA9QVz52IvubOIv4qZgdTaVoBs5xsDc635Hqs/Fr55/js0GLxsIY1gDQLNDSLADlbSytoZw/ZcgpsUe+tMMYzubb7uoF9SSeS6RRh7GjMW5ul9PVcNIvEJuF+YA/3dOIBCEIBCEIBYzj/Ci5oma29hleOfgfFbNZ/i6qAiyC5cSDYDl4+yDkElU6I6XA6WTsPExbvf0UvFAObT6FZ2qIH4T6FBqYOLRbdWFLxUBEXXs4979lz6OXoD6FbP6PK+OOq+2IDXsMeouC5xFgVTUscXSHkCinnir5o45IRnc9tnM7jrXu4Fw3Fr+i29fwXSTG/Zlh6xuy+1iPZSsF4agpDmiYcxFs7jmdboDy+CamSqvE/o8oqgDNG5pbsWvPuDoVzHiPgipwuQTU7y9mbuyN0LR0e3+wu+Km4to+2o5W8w3OPNuvySWpeZjN4LVGaBj3feLbm3VTnKk4U0gyn8LiPWx+auCV6HjrySomIOl7NxpojI9ulgL2KkkqdwhUNAfGSMxOe3Xkfkp1cjriS325TPxdVw3MrRcPLHRPaQ7ysNvNXuHwCtgbKwWBvZpJDo3tNjZw1Wy+kPBmzUxkAAkjsc1hct2cPdY/giB0ccjSNM9x8Rqpzddd8+Ppa0OFvLMs8rn9BfS3j1TFZhWQhzTzFnDRzT5jkrphXuVuZpHULpmg4bUl4c1/343ZXfxA6tcPMe4KmhUuYsq43cponxu/niILfZzvRXV0DdTOIxdx8fTdYebjWV8pEMDTGDu5xBcOug0WxnqRHK1ztraeYIP6Kk+kfhQTmOopHZWS6SNbYNLrXDtOuoITfa+Pq1Kw7E46uLPH1LXNNrtcNwVS4vR5jZu5NlF4Ww80cj2FwIcwPNtgQbD2VlVVIDgfEK0n8ZyqwQtbd78hIJaNCXW/RVdGx5kALmsGveNxbqRZbHieAOgicW3ykt9f8AZUGGZGzxuczRsjHG7SQAHAm4WXVxv8c2bWiwF9NRAlpdM+Td2S1wPyuGot4FavDsRmqGhscTzuM7gWi17Alx8LLa0zmOY0x2ykXbYaWPRO2WTZHw6nMcYaTc7k+J3t4KSgIQCEIQCEIQeXusCTy1WQr5M7iTzP8AstTXQl8b2g2LmkA9DbRczp4qy8glyMLHFoBBOa34gRyQSqqjuqepwzwSVnEMlOftotPzN1Cfo+JIJtnBBTTYZ4KOKYtOi1kmQi4cFWVOVVHTuGK/6xSxv55crv5m6H9L/FWyy/0exkUhPJ0jiPIWB9wVqFFCanbdpB5gj2TqjYjOI43vcbBrHOJ6ABErF0zA177CwuP/AFCfc5ZWi41pnF2Z5aS46uabEbAgjwCsW4/Tu2qGf1L0yvHZVpmUaCMNqo3AkOc4WA63Hy0TEOJxyG0bjITyY1zj7BaXBcEPaNmmbYtFmNJBtf8AEbc1OupIvHNtMfSNjJpaVtmB3ayCK52boXbc72WU4Wru1g1N3Nc4O+JuD6Eei3vF+Atr6R8BOUmzo3flkbq0+V1xCkhr8NlPa0zxqQ7Rzo3i+4cOXMFZ/H1Gvy8W+3TWvTrZFlKDigSbwyA+AzLQ0Mc033KeS3V9mD3K1tjDxv6Qa9wzQG/3alw88zHae6tGyWWTxiKvbK3JRPtHKZQXC4JILT906ixKtsNNZLoaFwPXNYe6mxfHr9LSthEjCD0uPAjayZrZTHSMA+5nJ+OW4+at6Th6Vw+1c1gO4aS53rYBW1TgUb6Ywa2Ood+LN+bzXPnJY6/F1ZXI34gGzkE/fbYeY5KHXVOqTiLhiRk5a+QOyHQsNvUHVQquDs23lmuOjWFx9TYLrrqX6OOLJlaamqxPBlJ109R/funaTDAqqLDpqSznwSta4Z2vyh7XNIBBu24bpyOq8R8Ul7slPYuOhcR3R5dSsurrf4+by7BwrcU4afwktHlv81dLJcG1rgxrJHF3ibaE68lrVw0CEIQCEIQCEIQM1MuRpP8Ad1QVQD9XanqVZY7Jla3xd8lSunQUWNYWyRpBaP0XOP8AJtQ+oeKIZsre0c0uAIF7aX33XV5yCpPCNBlnkktoWBnvc/oEHFqXFnN7r3EFpsQSdCNwpkWKvkkA/DdXv0gcHOgqnyxt+xkJkBH4XH7zT01uR5qhw2nbHqSg6z9G1YSySMnbK8DoDobey2y5/wDRnK3NJc2e4DK3q0XufcLfoFXiRocLEXB0IOx8CF6shBR1XB9FIbvo4b9QwNP/AI2TcPBVCw3bSR/G5/UrQIQR6WijiFo42sHRrQP0UlJdISgVBCS6UFB4ETfyj0C9pCUoKBUiLougEhSrzJsbb2KDkvEv+okIdmGYm4UTB8E+vyiNre4CDI+2jW8xfqdrKvqqkl1idQbHzG66b9HcRFLmOznkj4afrdEaV0ALCy3dLclv4bWt6Lg1RgBwyrdHIO4XExPtYPZfSx6gWBXflg/pajvTwAju9tr/AEEj+/BFRuHa0Pc1rDc3G2tvM8l0ULlGBTtjaA3TyXVKf7jb75RfzsgcQhCAQhCAQhCCr4ihzwkB4Y4EOaSL69LX1vcrJPpZ2g/axu82kfNaLiGos9rb7NzepP7KimrfFBUwx1EtQ2OzBfUnNoAN9Nz5BdIw+kEUYaOQ1PU8ysdgrs9Uzwu/ysLfNblqCq4ouKSW35bddyAuI0+Hsa/nvzJP6ruPEbM1NK0blht5jX5Lib5g3U8kG/4Cph2xcNmMsel3WA/QroF1g+D8UhhiALrufYuNjlvyAPMD91sYqgOAINwUEsleC9eHPuFFzIJnaIz6KIH6JA9A/wBrYr0ZVEzI7RBJMi9iVQyUB9kErtUSVFtlEMiUm6okOffmvPaeKZc9NF6IkmqUarxURjqdgP3XgG5UWtwxsmuYgjYg/qDoVBhMY4fbNOZhI5md+Z7QAW6nvZehXSaCdjImMhHca0Bo8P3Wefw/L+GcW8Y9fYq7wvDSxtnOv8LIJRr1nONahtRSvY4W2cw799uo/b4rUGhCh4lg7ZG226IrmvCdE4TNfKc0bdQ0aOceV+gXW6OrEg00PRY8cPzRuOQMcOWpaf0srCgiqWvF4bAHfO0i3PQaoNShMRynmE6Cg9IQhAJLpoyJmSVBQcWC0rHci0t+IJPzWQxKryAm622O0v1iPIDY3DgdwLb+11TR8LRtOZ7nPINxc6X8kDvCVMY4TNILOktlB3DOXqdfRX7MWtuFVzSuAsdR+i8DVA9jeNZYnkkDTTwXOY/q73Xa5jjp+IH2ut3PTh+hCrpuHIHfehab76BEUTABtyWo4XxAuBbfMB01A+KZpuFoLg9kDba9yB6laKjomRCzGho6AWHoqJLZCkzL1ZACAzIQ4+C9sQeQV5LvBOEpexJQeWuRfoF7FMnooUERzUrY7qa6FIyGyKhmFKKdWHZhKGqCD2KaMRViWI7IIIcMSmsbolDUqBUhCVCDzZACUoQJkSgJUiBUJEIG3WUWqeAF7eSmXMvugqo64G9iN03PVtG5A8ynazhKnmdmewhx3LXvYT/SQmY+B6Qfehz/AM75Hj0c4hBT1WMseckP2rzpZneA/mcNArfD6J2UZ91c0uFxxC0cbWjo0AfopIgQVrKRK6k1VmIV6bGgjQU9hqvcsfgpQalyoIDGp5sfgpOQJQ1BH7BKIApCEDAgCdDV6SICyLJUIBIlQgEIQgRKhCAQhCAQhCASJUIESpLIQKhIhAyQvDRqhCCQAlshCAQhCAQhCAQlQgRKhCASIQgVIhCBUIQgEIQgEIQgRKhCASJUIBCEIBCEIBIUIQN5kIQ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pic>
        <p:nvPicPr>
          <p:cNvPr id="26630" name="Picture 6" descr="http://www.liberitc.com/wp-content/uploads/system-integration-340x25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143248"/>
            <a:ext cx="3238500" cy="2447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632" name="Picture 8" descr="http://www.ayco.net/img/img_sistema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3357562"/>
            <a:ext cx="2466975" cy="2190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o"/>
          <p:cNvSpPr/>
          <p:nvPr/>
        </p:nvSpPr>
        <p:spPr>
          <a:xfrm>
            <a:off x="714348" y="571480"/>
            <a:ext cx="7715304" cy="6000768"/>
          </a:xfrm>
          <a:prstGeom prst="fram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004888"/>
            <a:ext cx="6286543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aralelogramo"/>
          <p:cNvSpPr/>
          <p:nvPr/>
        </p:nvSpPr>
        <p:spPr>
          <a:xfrm>
            <a:off x="357158" y="357166"/>
            <a:ext cx="8072494" cy="1214446"/>
          </a:xfrm>
          <a:prstGeom prst="parallelogram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357166"/>
            <a:ext cx="8143932" cy="1143000"/>
          </a:xfrm>
        </p:spPr>
        <p:txBody>
          <a:bodyPr>
            <a:normAutofit fontScale="90000"/>
          </a:bodyPr>
          <a:lstStyle/>
          <a:p>
            <a:r>
              <a:rPr lang="es-DO" sz="4800" b="1" dirty="0" smtClean="0"/>
              <a:t>APLICACIONES DE COMERCIO ELECTRÓNICO Y SISTEMAS WEB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1600200"/>
            <a:ext cx="8429684" cy="497207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DO" sz="3200" b="1" dirty="0" smtClean="0"/>
              <a:t>Beneficios derivados de la implementación de una aplicación en la Web</a:t>
            </a:r>
            <a:r>
              <a:rPr lang="es-DO" sz="3200" dirty="0" smtClean="0"/>
              <a:t>:</a:t>
            </a:r>
          </a:p>
          <a:p>
            <a:pPr marL="550926" indent="-514350">
              <a:lnSpc>
                <a:spcPct val="90000"/>
              </a:lnSpc>
              <a:buFont typeface="+mj-lt"/>
              <a:buAutoNum type="arabicPeriod"/>
            </a:pPr>
            <a:r>
              <a:rPr lang="es-DO" sz="3200" dirty="0" smtClean="0"/>
              <a:t> Aumenta la disponibilidad de un servicio, producto, industria, persona o grupo.</a:t>
            </a:r>
          </a:p>
          <a:p>
            <a:pPr marL="550926" indent="-514350">
              <a:lnSpc>
                <a:spcPct val="90000"/>
              </a:lnSpc>
              <a:buFont typeface="+mj-lt"/>
              <a:buAutoNum type="arabicPeriod"/>
            </a:pPr>
            <a:r>
              <a:rPr lang="es-DO" sz="3200" dirty="0" smtClean="0"/>
              <a:t> La posibilidad de que los usuarios accedan las 24 horas.</a:t>
            </a:r>
          </a:p>
          <a:p>
            <a:pPr marL="550926" indent="-514350">
              <a:lnSpc>
                <a:spcPct val="90000"/>
              </a:lnSpc>
              <a:buFont typeface="+mj-lt"/>
              <a:buAutoNum type="arabicPeriod"/>
            </a:pPr>
            <a:r>
              <a:rPr lang="es-DO" sz="3200" dirty="0" smtClean="0"/>
              <a:t> La creación de un sistema que se puede extender a nivel mundial y llegar a gente en lugares remotos sin preocuparse por la zona horaria en que se encuentren.</a:t>
            </a:r>
            <a:endParaRPr lang="es-DO" dirty="0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aralelogramo"/>
          <p:cNvSpPr/>
          <p:nvPr/>
        </p:nvSpPr>
        <p:spPr>
          <a:xfrm>
            <a:off x="285720" y="285728"/>
            <a:ext cx="7786742" cy="1214446"/>
          </a:xfrm>
          <a:prstGeom prst="parallelogram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DO" sz="4800" b="1" dirty="0" smtClean="0"/>
              <a:t>SISTEMAS PARA DISPOSITIVOS INALÁMBRICOS Y PORTÁTILES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b="1" dirty="0" smtClean="0"/>
              <a:t>Comercio móvil o m-</a:t>
            </a:r>
            <a:r>
              <a:rPr lang="es-DO" b="1" dirty="0" err="1" smtClean="0"/>
              <a:t>commerce</a:t>
            </a:r>
            <a:r>
              <a:rPr lang="es-DO" b="1" dirty="0" smtClean="0"/>
              <a:t>.</a:t>
            </a:r>
          </a:p>
          <a:p>
            <a:r>
              <a:rPr lang="es-DO" b="1" dirty="0" err="1" smtClean="0"/>
              <a:t>Wireless</a:t>
            </a:r>
            <a:r>
              <a:rPr lang="es-DO" b="1" dirty="0" smtClean="0"/>
              <a:t> Local </a:t>
            </a:r>
            <a:r>
              <a:rPr lang="es-DO" b="1" dirty="0" err="1" smtClean="0"/>
              <a:t>Area</a:t>
            </a:r>
            <a:r>
              <a:rPr lang="es-DO" b="1" dirty="0" smtClean="0"/>
              <a:t> Networks (</a:t>
            </a:r>
            <a:r>
              <a:rPr lang="es-DO" b="1" dirty="0" err="1" smtClean="0"/>
              <a:t>WLANs</a:t>
            </a:r>
            <a:r>
              <a:rPr lang="es-ES" dirty="0" smtClean="0"/>
              <a:t> )</a:t>
            </a:r>
            <a:endParaRPr lang="es-DO" dirty="0" smtClean="0"/>
          </a:p>
          <a:p>
            <a:r>
              <a:rPr lang="es-DO" b="1" dirty="0" smtClean="0"/>
              <a:t>WI-FI</a:t>
            </a:r>
            <a:endParaRPr lang="es-ES" dirty="0" smtClean="0"/>
          </a:p>
          <a:p>
            <a:r>
              <a:rPr lang="es-DO" b="1" dirty="0" smtClean="0"/>
              <a:t>Bluetooth</a:t>
            </a:r>
            <a:r>
              <a:rPr lang="es-ES" dirty="0" smtClean="0"/>
              <a:t> </a:t>
            </a:r>
            <a:endParaRPr lang="es-DO" dirty="0" smtClean="0"/>
          </a:p>
          <a:p>
            <a:endParaRPr lang="es-DO" dirty="0"/>
          </a:p>
        </p:txBody>
      </p:sp>
      <p:pic>
        <p:nvPicPr>
          <p:cNvPr id="28674" name="Picture 2" descr="http://4.bp.blogspot.com/-n7doaSYVUGY/UxUP7p_25aI/AAAAAAAAApI/jxO_YsAhZLk/s1600/WIF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2857496"/>
            <a:ext cx="2237707" cy="2759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676" name="Picture 4" descr="http://upload.wikimedia.org/wikipedia/commons/thumb/f/fc/BluetoothLogo.svg/733px-BluetoothLogo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929198"/>
            <a:ext cx="6406237" cy="1643074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aralelogramo"/>
          <p:cNvSpPr/>
          <p:nvPr/>
        </p:nvSpPr>
        <p:spPr>
          <a:xfrm>
            <a:off x="285720" y="285728"/>
            <a:ext cx="7786742" cy="1214446"/>
          </a:xfrm>
          <a:prstGeom prst="parallelogram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DO" b="1" dirty="0" smtClean="0"/>
              <a:t>3.LA NECESIDAD DEL ANÁLISIS Y DISEÑO DE SISTEMAS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643050"/>
            <a:ext cx="6543675" cy="49768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aralelogramo"/>
          <p:cNvSpPr/>
          <p:nvPr/>
        </p:nvSpPr>
        <p:spPr>
          <a:xfrm>
            <a:off x="0" y="285728"/>
            <a:ext cx="6786578" cy="1214446"/>
          </a:xfrm>
          <a:prstGeom prst="parallelogram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500042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s-DO" b="1" dirty="0" smtClean="0"/>
              <a:t>ROLES DEL ANALISTA DE SISTEMAS</a:t>
            </a:r>
            <a:r>
              <a:rPr lang="es-DO" dirty="0" smtClean="0"/>
              <a:t/>
            </a:r>
            <a:br>
              <a:rPr lang="es-DO" dirty="0" smtClean="0"/>
            </a:b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857364"/>
            <a:ext cx="7467600" cy="4525963"/>
          </a:xfrm>
        </p:spPr>
        <p:txBody>
          <a:bodyPr/>
          <a:lstStyle/>
          <a:p>
            <a:r>
              <a:rPr lang="es-DO" b="1" dirty="0" smtClean="0"/>
              <a:t>EL ROL DE CONSULTOR DEL ANALISTA DE SISTEMAS</a:t>
            </a:r>
          </a:p>
          <a:p>
            <a:r>
              <a:rPr lang="es-DO" b="1" dirty="0" smtClean="0"/>
              <a:t>EL ROL DE EXPERTO EN SOPORTE TÉCNICO DEL ANALISTA DE SISTEMAS</a:t>
            </a:r>
          </a:p>
          <a:p>
            <a:r>
              <a:rPr lang="es-DO" b="1" dirty="0" smtClean="0"/>
              <a:t>EL ROL DE AGENTE DE CAMBIO DEL ANALISTA DE SISTEMAS</a:t>
            </a:r>
          </a:p>
          <a:p>
            <a:r>
              <a:rPr lang="es-DO" b="1" dirty="0" smtClean="0"/>
              <a:t>CUALIDADES DEL ANALISTA DE SISTEMAS</a:t>
            </a:r>
            <a:endParaRPr lang="es-DO" dirty="0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aralelogramo"/>
          <p:cNvSpPr/>
          <p:nvPr/>
        </p:nvSpPr>
        <p:spPr>
          <a:xfrm>
            <a:off x="214282" y="285728"/>
            <a:ext cx="6929454" cy="1214446"/>
          </a:xfrm>
          <a:prstGeom prst="parallelogram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DO" b="1" dirty="0" smtClean="0"/>
              <a:t>4.EL CICLO DE VIDA DEL DESARROLLO DE SISTEMAS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2332037"/>
            <a:ext cx="7467600" cy="3740169"/>
          </a:xfrm>
        </p:spPr>
        <p:txBody>
          <a:bodyPr/>
          <a:lstStyle/>
          <a:p>
            <a:pPr algn="ctr"/>
            <a:r>
              <a:rPr lang="es-DO" dirty="0" smtClean="0"/>
              <a:t>Periodo</a:t>
            </a:r>
            <a:r>
              <a:rPr lang="en-US" dirty="0" smtClean="0"/>
              <a:t> de </a:t>
            </a:r>
            <a:r>
              <a:rPr lang="en-US" dirty="0" err="1" smtClean="0"/>
              <a:t>vida</a:t>
            </a:r>
            <a:r>
              <a:rPr lang="en-US" dirty="0" smtClean="0"/>
              <a:t> de un </a:t>
            </a:r>
            <a:r>
              <a:rPr lang="en-US" dirty="0" err="1" smtClean="0"/>
              <a:t>sistema</a:t>
            </a:r>
            <a:r>
              <a:rPr lang="en-US" dirty="0" smtClean="0"/>
              <a:t>:</a:t>
            </a:r>
          </a:p>
          <a:p>
            <a:pPr algn="ctr">
              <a:buNone/>
            </a:pPr>
            <a:r>
              <a:rPr lang="en-US" dirty="0" smtClean="0"/>
              <a:t>son </a:t>
            </a:r>
            <a:r>
              <a:rPr lang="en-US" dirty="0" err="1" smtClean="0"/>
              <a:t>desarrollados</a:t>
            </a:r>
            <a:r>
              <a:rPr lang="en-US" dirty="0" smtClean="0"/>
              <a:t> de </a:t>
            </a:r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s-DO" dirty="0" smtClean="0"/>
              <a:t>manera</a:t>
            </a:r>
            <a:r>
              <a:rPr lang="en-US" dirty="0" smtClean="0"/>
              <a:t>,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estos</a:t>
            </a:r>
            <a:r>
              <a:rPr lang="en-US" dirty="0" smtClean="0"/>
              <a:t> </a:t>
            </a:r>
            <a:r>
              <a:rPr lang="en-US" dirty="0" err="1" smtClean="0"/>
              <a:t>tienen</a:t>
            </a:r>
            <a:r>
              <a:rPr lang="en-US" dirty="0" smtClean="0"/>
              <a:t> un </a:t>
            </a:r>
            <a:r>
              <a:rPr lang="en-US" dirty="0" err="1" smtClean="0"/>
              <a:t>ciclo</a:t>
            </a:r>
            <a:r>
              <a:rPr lang="en-US" dirty="0" smtClean="0"/>
              <a:t> </a:t>
            </a:r>
            <a:r>
              <a:rPr lang="es-DO" dirty="0" smtClean="0"/>
              <a:t>específico</a:t>
            </a:r>
            <a:r>
              <a:rPr lang="en-US" dirty="0" smtClean="0"/>
              <a:t> de </a:t>
            </a:r>
            <a:r>
              <a:rPr lang="es-DO" dirty="0" smtClean="0"/>
              <a:t>actividades entre analista y usuario.</a:t>
            </a:r>
          </a:p>
          <a:p>
            <a:endParaRPr lang="es-DO" dirty="0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o"/>
          <p:cNvSpPr/>
          <p:nvPr/>
        </p:nvSpPr>
        <p:spPr>
          <a:xfrm>
            <a:off x="0" y="714356"/>
            <a:ext cx="9144000" cy="6143644"/>
          </a:xfrm>
          <a:prstGeom prst="fram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8308354" cy="4729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5 Medio marco"/>
          <p:cNvSpPr/>
          <p:nvPr/>
        </p:nvSpPr>
        <p:spPr>
          <a:xfrm>
            <a:off x="357158" y="1285860"/>
            <a:ext cx="1071570" cy="928694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>
              <a:solidFill>
                <a:schemeClr val="tx1"/>
              </a:solidFill>
            </a:endParaRPr>
          </a:p>
        </p:txBody>
      </p:sp>
      <p:sp>
        <p:nvSpPr>
          <p:cNvPr id="7" name="6 Medio marco"/>
          <p:cNvSpPr/>
          <p:nvPr/>
        </p:nvSpPr>
        <p:spPr>
          <a:xfrm rot="10800000">
            <a:off x="7786710" y="5429264"/>
            <a:ext cx="1071570" cy="928694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cotecnova-bd-emg.wikispaces.com/file/view/Informacion.jpg/87028145/Informac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3762375"/>
            <a:ext cx="4667250" cy="3095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3 Paralelogramo"/>
          <p:cNvSpPr/>
          <p:nvPr/>
        </p:nvSpPr>
        <p:spPr>
          <a:xfrm>
            <a:off x="357158" y="642918"/>
            <a:ext cx="3429024" cy="500066"/>
          </a:xfrm>
          <a:prstGeom prst="parallelogram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Introducción 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 smtClean="0"/>
              <a:t>Hoy en día tenemos que tener claro que el </a:t>
            </a:r>
            <a:r>
              <a:rPr lang="es-DO" dirty="0" smtClean="0"/>
              <a:t>manejo </a:t>
            </a:r>
            <a:r>
              <a:rPr lang="es-DO" dirty="0" smtClean="0"/>
              <a:t>de información es muy importante dentro de una organización, tanto así que se ha ganado el derecho de ser un recurso clave .</a:t>
            </a:r>
            <a:endParaRPr lang="es-DO" dirty="0"/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 redondeado"/>
          <p:cNvSpPr/>
          <p:nvPr/>
        </p:nvSpPr>
        <p:spPr>
          <a:xfrm>
            <a:off x="4143372" y="928670"/>
            <a:ext cx="1143008" cy="5715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1" name="10 Rectángulo redondeado"/>
          <p:cNvSpPr/>
          <p:nvPr/>
        </p:nvSpPr>
        <p:spPr>
          <a:xfrm>
            <a:off x="6072198" y="1000108"/>
            <a:ext cx="1357322" cy="500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0" name="9 Rectángulo redondeado"/>
          <p:cNvSpPr/>
          <p:nvPr/>
        </p:nvSpPr>
        <p:spPr>
          <a:xfrm>
            <a:off x="7286644" y="2571744"/>
            <a:ext cx="1571636" cy="500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9" name="8 Rectángulo redondeado"/>
          <p:cNvSpPr/>
          <p:nvPr/>
        </p:nvSpPr>
        <p:spPr>
          <a:xfrm>
            <a:off x="7000892" y="4572008"/>
            <a:ext cx="1143008" cy="500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8" name="7 Rectángulo redondeado"/>
          <p:cNvSpPr/>
          <p:nvPr/>
        </p:nvSpPr>
        <p:spPr>
          <a:xfrm>
            <a:off x="5143504" y="5500702"/>
            <a:ext cx="1143008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7" name="6 Rectángulo redondeado"/>
          <p:cNvSpPr/>
          <p:nvPr/>
        </p:nvSpPr>
        <p:spPr>
          <a:xfrm>
            <a:off x="3286116" y="4572008"/>
            <a:ext cx="1143008" cy="500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6" name="5 Rectángulo redondeado"/>
          <p:cNvSpPr/>
          <p:nvPr/>
        </p:nvSpPr>
        <p:spPr>
          <a:xfrm>
            <a:off x="2643174" y="2643182"/>
            <a:ext cx="157163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 dirty="0"/>
          </a:p>
        </p:txBody>
      </p:sp>
      <p:pic>
        <p:nvPicPr>
          <p:cNvPr id="4" name="Picture 2" descr="C:\Users\AlexWork\Pictures\sdlc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74" y="428604"/>
            <a:ext cx="6172200" cy="573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228600" y="4191000"/>
            <a:ext cx="3343268" cy="2438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s-DO" sz="30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ace</a:t>
            </a:r>
            <a:endParaRPr kumimoji="0" lang="es-DO" sz="30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s-DO" sz="3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Crece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s-DO" sz="3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 Reproduce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s-DO" sz="3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Muere</a:t>
            </a: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aralelogramo"/>
          <p:cNvSpPr/>
          <p:nvPr/>
        </p:nvSpPr>
        <p:spPr>
          <a:xfrm>
            <a:off x="285720" y="571480"/>
            <a:ext cx="8001056" cy="857256"/>
          </a:xfrm>
          <a:prstGeom prst="parallelogram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29642" cy="1143000"/>
          </a:xfrm>
        </p:spPr>
        <p:txBody>
          <a:bodyPr>
            <a:normAutofit fontScale="90000"/>
          </a:bodyPr>
          <a:lstStyle/>
          <a:p>
            <a:r>
              <a:rPr lang="es-DO" smtClean="0"/>
              <a:t>Fases del analisis de ciclo de vida</a:t>
            </a:r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86700" cy="4972072"/>
          </a:xfrm>
        </p:spPr>
        <p:txBody>
          <a:bodyPr>
            <a:normAutofit/>
          </a:bodyPr>
          <a:lstStyle/>
          <a:p>
            <a:r>
              <a:rPr lang="es-DO" dirty="0" smtClean="0"/>
              <a:t>Identificación de problemas, Oportunidades y Objetivos.</a:t>
            </a:r>
          </a:p>
          <a:p>
            <a:r>
              <a:rPr lang="es-DO" dirty="0" smtClean="0"/>
              <a:t>Determinación de los requerimientos de información.</a:t>
            </a:r>
          </a:p>
          <a:p>
            <a:r>
              <a:rPr lang="es-DO" dirty="0" smtClean="0"/>
              <a:t>Análisis de las necesidades del sistema.</a:t>
            </a:r>
          </a:p>
          <a:p>
            <a:r>
              <a:rPr lang="es-DO" dirty="0" smtClean="0"/>
              <a:t>Diseño del sistema recomendado.</a:t>
            </a:r>
          </a:p>
          <a:p>
            <a:r>
              <a:rPr lang="es-DO" dirty="0" smtClean="0"/>
              <a:t>Desarrollo y documentación de software.</a:t>
            </a:r>
          </a:p>
          <a:p>
            <a:r>
              <a:rPr lang="es-DO" dirty="0" smtClean="0"/>
              <a:t>Prueba y Mantenimiento.</a:t>
            </a:r>
          </a:p>
          <a:p>
            <a:r>
              <a:rPr lang="es-DO" dirty="0" smtClean="0"/>
              <a:t>Implementación y Evaluación.</a:t>
            </a:r>
          </a:p>
          <a:p>
            <a:endParaRPr lang="es-DO" dirty="0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aralelogramo"/>
          <p:cNvSpPr/>
          <p:nvPr/>
        </p:nvSpPr>
        <p:spPr>
          <a:xfrm>
            <a:off x="642910" y="571480"/>
            <a:ext cx="7143800" cy="714380"/>
          </a:xfrm>
          <a:prstGeom prst="parallelogram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dirty="0" smtClean="0"/>
              <a:t>Impacto del mantenimiento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DO" dirty="0" smtClean="0"/>
              <a:t>Se estima que el tiempo invertido en mantenimiento de sistemas existentes es el 60% del tiempo invertido en proyectos.</a:t>
            </a:r>
          </a:p>
          <a:p>
            <a:endParaRPr lang="es-DO" dirty="0"/>
          </a:p>
        </p:txBody>
      </p:sp>
      <p:graphicFrame>
        <p:nvGraphicFramePr>
          <p:cNvPr id="5" name="4 Gráfico"/>
          <p:cNvGraphicFramePr/>
          <p:nvPr>
            <p:extLst>
              <p:ext uri="{D42A27DB-BD31-4B8C-83A1-F6EECF244321}">
                <p14:modId xmlns:p14="http://schemas.microsoft.com/office/powerpoint/2010/main" val="1835783774"/>
              </p:ext>
            </p:extLst>
          </p:nvPr>
        </p:nvGraphicFramePr>
        <p:xfrm>
          <a:off x="1981200" y="3276600"/>
          <a:ext cx="5410200" cy="330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aralelogramo"/>
          <p:cNvSpPr/>
          <p:nvPr/>
        </p:nvSpPr>
        <p:spPr>
          <a:xfrm>
            <a:off x="571472" y="500042"/>
            <a:ext cx="7286676" cy="714380"/>
          </a:xfrm>
          <a:prstGeom prst="parallelogram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500042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 smtClean="0"/>
              <a:t>5.USO DE HERRAMIENTAS CASE</a:t>
            </a:r>
            <a:r>
              <a:rPr lang="es-DO" dirty="0" smtClean="0"/>
              <a:t/>
            </a:r>
            <a:br>
              <a:rPr lang="es-DO" dirty="0" smtClean="0"/>
            </a:b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(CASE, </a:t>
            </a:r>
            <a:r>
              <a:rPr lang="es-ES" i="1" dirty="0" err="1" smtClean="0"/>
              <a:t>Computer-Aided</a:t>
            </a:r>
            <a:r>
              <a:rPr lang="es-ES" i="1" dirty="0" smtClean="0"/>
              <a:t> Software </a:t>
            </a:r>
            <a:r>
              <a:rPr lang="es-ES" i="1" dirty="0" err="1" smtClean="0"/>
              <a:t>Engineering</a:t>
            </a:r>
            <a:r>
              <a:rPr lang="es-ES" dirty="0" smtClean="0"/>
              <a:t>)- Ingeniería de Software Asistida por Computadora</a:t>
            </a:r>
            <a:endParaRPr lang="es-DO" dirty="0" smtClean="0"/>
          </a:p>
          <a:p>
            <a:endParaRPr lang="es-DO" dirty="0"/>
          </a:p>
        </p:txBody>
      </p:sp>
      <p:pic>
        <p:nvPicPr>
          <p:cNvPr id="32770" name="Picture 2" descr="http://www.thomasnet.com/articles/image/cam-im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3071810"/>
            <a:ext cx="3933825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772" name="Picture 4" descr="http://es.filepc.net/cdn/images/870-image-GanttProjec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786190"/>
            <a:ext cx="4569786" cy="285752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aralelogramo"/>
          <p:cNvSpPr/>
          <p:nvPr/>
        </p:nvSpPr>
        <p:spPr>
          <a:xfrm>
            <a:off x="214282" y="357166"/>
            <a:ext cx="8072494" cy="1071570"/>
          </a:xfrm>
          <a:prstGeom prst="parallelogram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RAZONES PARA EL USO DE LAS HERRAMIENTAS CASE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Visible </a:t>
            </a:r>
            <a:r>
              <a:rPr lang="es-ES" dirty="0" err="1" smtClean="0"/>
              <a:t>Analyst</a:t>
            </a:r>
            <a:r>
              <a:rPr lang="es-ES" dirty="0" smtClean="0"/>
              <a:t> (VA) es una herramienta CASE que da al analista de sistemas la posibilidad de realizar planeación, análisis y diseño por medios gráficos.</a:t>
            </a:r>
            <a:endParaRPr lang="es-DO" dirty="0" smtClean="0"/>
          </a:p>
          <a:p>
            <a:endParaRPr lang="es-DO" dirty="0"/>
          </a:p>
        </p:txBody>
      </p:sp>
      <p:pic>
        <p:nvPicPr>
          <p:cNvPr id="38914" name="Picture 2" descr="http://www.visible.com/images/deploym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72" y="3512234"/>
            <a:ext cx="4414037" cy="3345766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aralelogramo"/>
          <p:cNvSpPr/>
          <p:nvPr/>
        </p:nvSpPr>
        <p:spPr>
          <a:xfrm>
            <a:off x="285720" y="285728"/>
            <a:ext cx="6572296" cy="1143008"/>
          </a:xfrm>
          <a:prstGeom prst="parallelogram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Mejora de la comunicación analista-usuario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39938" name="Picture 2" descr="http://necesitodetodos.org/wp-content/uploads/2013/02/comunicacion-persona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643050"/>
            <a:ext cx="6667500" cy="4857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www.tsf-info.net/IMAGENES/Image6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4071917"/>
            <a:ext cx="3714776" cy="2786082"/>
          </a:xfrm>
          <a:prstGeom prst="rect">
            <a:avLst/>
          </a:prstGeom>
          <a:noFill/>
        </p:spPr>
      </p:pic>
      <p:sp>
        <p:nvSpPr>
          <p:cNvPr id="4" name="3 Paralelogramo"/>
          <p:cNvSpPr/>
          <p:nvPr/>
        </p:nvSpPr>
        <p:spPr>
          <a:xfrm>
            <a:off x="214282" y="214290"/>
            <a:ext cx="8072494" cy="1214446"/>
          </a:xfrm>
          <a:prstGeom prst="parallelogram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500042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6.HERRAMIENTAS CASE DE BAJO Y ALTO NIVEL</a:t>
            </a:r>
            <a:r>
              <a:rPr lang="es-DO" dirty="0" smtClean="0"/>
              <a:t/>
            </a:r>
            <a:br>
              <a:rPr lang="es-DO" dirty="0" smtClean="0"/>
            </a:b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1643050"/>
            <a:ext cx="6472254" cy="4525963"/>
          </a:xfrm>
        </p:spPr>
        <p:txBody>
          <a:bodyPr/>
          <a:lstStyle/>
          <a:p>
            <a:r>
              <a:rPr lang="es-ES" b="1" dirty="0" smtClean="0"/>
              <a:t>HERRAMIENTAS CASE DE ALTO NIVEL:</a:t>
            </a:r>
            <a:endParaRPr lang="es-DO" dirty="0" smtClean="0"/>
          </a:p>
          <a:p>
            <a:pPr>
              <a:buNone/>
            </a:pPr>
            <a:r>
              <a:rPr lang="es-ES" dirty="0" smtClean="0"/>
              <a:t>  Una herramienta CASE de alto nivel da al analista la posibilidad de crear y modificar el</a:t>
            </a:r>
            <a:r>
              <a:rPr lang="es-DO" dirty="0" smtClean="0"/>
              <a:t> </a:t>
            </a:r>
            <a:r>
              <a:rPr lang="es-ES" dirty="0" smtClean="0"/>
              <a:t>diseño del sistema</a:t>
            </a:r>
            <a:endParaRPr lang="es-DO" dirty="0" smtClean="0"/>
          </a:p>
          <a:p>
            <a:endParaRPr lang="es-DO" dirty="0"/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85728"/>
            <a:ext cx="7467600" cy="4525963"/>
          </a:xfrm>
        </p:spPr>
        <p:txBody>
          <a:bodyPr/>
          <a:lstStyle/>
          <a:p>
            <a:r>
              <a:rPr lang="es-ES" b="1" dirty="0" smtClean="0"/>
              <a:t>HERRAMIENTAS CASE DE BAJO NIVEL:</a:t>
            </a:r>
          </a:p>
          <a:p>
            <a:pPr algn="ctr">
              <a:buNone/>
            </a:pPr>
            <a:r>
              <a:rPr lang="es-ES" dirty="0" smtClean="0"/>
              <a:t>Las herramientas CASE de bajo nivel se utilizan para generar código fuente de computadora, eliminando así la necesidad de programar el sistema.</a:t>
            </a:r>
            <a:endParaRPr lang="es-DO" dirty="0" smtClean="0"/>
          </a:p>
          <a:p>
            <a:endParaRPr lang="es-DO" dirty="0"/>
          </a:p>
        </p:txBody>
      </p:sp>
      <p:pic>
        <p:nvPicPr>
          <p:cNvPr id="40962" name="Picture 2" descr="http://www.ciber-tec.com/xeditor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143248"/>
            <a:ext cx="6327529" cy="3485914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aralelogramo"/>
          <p:cNvSpPr/>
          <p:nvPr/>
        </p:nvSpPr>
        <p:spPr>
          <a:xfrm>
            <a:off x="214282" y="214290"/>
            <a:ext cx="7429552" cy="1214446"/>
          </a:xfrm>
          <a:prstGeom prst="parallelogram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DO" b="1" dirty="0" smtClean="0"/>
              <a:t>7.INGENIERÍA INVERSA Y REINGENIERÍA DE SOFTWARE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5257800"/>
          </a:xfrm>
        </p:spPr>
        <p:txBody>
          <a:bodyPr>
            <a:normAutofit fontScale="85000" lnSpcReduction="10000"/>
          </a:bodyPr>
          <a:lstStyle/>
          <a:p>
            <a:r>
              <a:rPr lang="es-DO" dirty="0" smtClean="0"/>
              <a:t>Según el conjunto de herramientas de ingeniería inversa que se utilice, el código es analizado y las herramientas producen algunos o todos los elementos siguientes:</a:t>
            </a:r>
          </a:p>
          <a:p>
            <a:pPr marL="550926" indent="-514350">
              <a:buFont typeface="+mj-lt"/>
              <a:buAutoNum type="arabicPeriod"/>
            </a:pPr>
            <a:r>
              <a:rPr lang="es-DO" dirty="0" smtClean="0"/>
              <a:t> Estructuras de datos y elementos que describen los archivos y registros almacenados por el sistema.</a:t>
            </a:r>
          </a:p>
          <a:p>
            <a:pPr marL="550926" indent="-514350">
              <a:buFont typeface="+mj-lt"/>
              <a:buAutoNum type="arabicPeriod"/>
            </a:pPr>
            <a:r>
              <a:rPr lang="es-DO" dirty="0" smtClean="0"/>
              <a:t>Diseños de pantallas, si el programa es en línea.</a:t>
            </a:r>
          </a:p>
          <a:p>
            <a:pPr marL="550926" indent="-514350">
              <a:buFont typeface="+mj-lt"/>
              <a:buAutoNum type="arabicPeriod"/>
            </a:pPr>
            <a:r>
              <a:rPr lang="pt-BR" dirty="0" smtClean="0"/>
              <a:t> Esquemas de informes para programas por lotes.</a:t>
            </a:r>
          </a:p>
          <a:p>
            <a:pPr marL="550926" indent="-514350">
              <a:buFont typeface="+mj-lt"/>
              <a:buAutoNum type="arabicPeriod"/>
            </a:pPr>
            <a:r>
              <a:rPr lang="es-DO" dirty="0" smtClean="0"/>
              <a:t>Un diagrama de estructura que muestra la jerarquía de los módulos del programa.</a:t>
            </a:r>
          </a:p>
          <a:p>
            <a:pPr marL="550926" indent="-514350">
              <a:buFont typeface="+mj-lt"/>
              <a:buAutoNum type="arabicPeriod"/>
            </a:pPr>
            <a:r>
              <a:rPr lang="es-DO" dirty="0" smtClean="0"/>
              <a:t> Diseño y relaciones de bases de datos.</a:t>
            </a:r>
            <a:endParaRPr lang="es-DO" dirty="0"/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DO" dirty="0" smtClean="0"/>
              <a:t>Ventajas de utilizar herramientas de ingeniería inversa.</a:t>
            </a:r>
            <a:endParaRPr lang="es-D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DO" dirty="0" smtClean="0"/>
              <a:t>Reducción </a:t>
            </a:r>
            <a:r>
              <a:rPr lang="es-DO" dirty="0"/>
              <a:t>del tiempo requerido para el mantenimiento del sistema, con lo cual queda más tiempo para nuevos desarrollos.</a:t>
            </a:r>
          </a:p>
          <a:p>
            <a:r>
              <a:rPr lang="es-DO" dirty="0" smtClean="0"/>
              <a:t>Se </a:t>
            </a:r>
            <a:r>
              <a:rPr lang="es-DO" dirty="0"/>
              <a:t>genera documentación, que podría haber sido inexistente o mínima en los programas anteriores.</a:t>
            </a:r>
          </a:p>
          <a:p>
            <a:r>
              <a:rPr lang="es-DO" dirty="0" smtClean="0"/>
              <a:t>Se </a:t>
            </a:r>
            <a:r>
              <a:rPr lang="es-DO" dirty="0"/>
              <a:t>crean programas estructurados a partir de código de computadora no estructurado o pobremente estructurado.</a:t>
            </a:r>
          </a:p>
          <a:p>
            <a:r>
              <a:rPr lang="es-DO" dirty="0" smtClean="0"/>
              <a:t>Los </a:t>
            </a:r>
            <a:r>
              <a:rPr lang="es-DO" dirty="0"/>
              <a:t>cambios futuros al mantenimiento son más sencillos, porque se pueden realizar al nivel del diseño más que al nivel del código.</a:t>
            </a:r>
          </a:p>
          <a:p>
            <a:r>
              <a:rPr lang="es-DO" smtClean="0"/>
              <a:t>Es </a:t>
            </a:r>
            <a:r>
              <a:rPr lang="es-DO" dirty="0"/>
              <a:t>posible analizar el sistema con el fin de eliminar porciones sin utilizar de código de computadora, el cual aún podría estar presente en programas anteriores a pesar de que las revisiones hechas al programa a lo largo de los años lo hayan vuelto obsoleto.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10883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aralelogramo"/>
          <p:cNvSpPr/>
          <p:nvPr/>
        </p:nvSpPr>
        <p:spPr>
          <a:xfrm>
            <a:off x="357158" y="642918"/>
            <a:ext cx="5072098" cy="571504"/>
          </a:xfrm>
          <a:prstGeom prst="parallelogram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1.Tipos de sistemas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85000" lnSpcReduction="20000"/>
          </a:bodyPr>
          <a:lstStyle/>
          <a:p>
            <a:r>
              <a:rPr lang="es-DO" dirty="0" smtClean="0"/>
              <a:t>Se desarrollan según su propósito y necesidad de la empresa:</a:t>
            </a:r>
          </a:p>
          <a:p>
            <a:pPr marL="550926" indent="-514350">
              <a:buFont typeface="+mj-lt"/>
              <a:buAutoNum type="arabicPeriod"/>
            </a:pPr>
            <a:r>
              <a:rPr lang="es-DO" dirty="0" smtClean="0"/>
              <a:t>Sistema de procesamiento de transacción (TPS).</a:t>
            </a:r>
          </a:p>
          <a:p>
            <a:pPr marL="550926" indent="-514350">
              <a:buFont typeface="+mj-lt"/>
              <a:buAutoNum type="arabicPeriod"/>
            </a:pPr>
            <a:r>
              <a:rPr lang="es-DO" dirty="0" smtClean="0"/>
              <a:t>Sistema de automatización de la oficina (OAS). </a:t>
            </a:r>
          </a:p>
          <a:p>
            <a:pPr marL="550926" indent="-514350">
              <a:buFont typeface="+mj-lt"/>
              <a:buAutoNum type="arabicPeriod"/>
            </a:pPr>
            <a:r>
              <a:rPr lang="es-DO" dirty="0" smtClean="0"/>
              <a:t>Sistema de trabajo del conocimiento (KWS).</a:t>
            </a:r>
          </a:p>
          <a:p>
            <a:pPr marL="550926" indent="-514350">
              <a:buFont typeface="+mj-lt"/>
              <a:buAutoNum type="arabicPeriod"/>
            </a:pPr>
            <a:r>
              <a:rPr lang="es-DO" dirty="0" smtClean="0"/>
              <a:t>Sistema de información gerencial (MIS).</a:t>
            </a:r>
          </a:p>
          <a:p>
            <a:pPr marL="550926" indent="-514350">
              <a:buFont typeface="+mj-lt"/>
              <a:buAutoNum type="arabicPeriod"/>
            </a:pPr>
            <a:r>
              <a:rPr lang="es-DO" dirty="0" smtClean="0"/>
              <a:t>Sistemas de apoyo a la toma de decisiones (DSS).</a:t>
            </a:r>
          </a:p>
          <a:p>
            <a:pPr marL="550926" indent="-514350">
              <a:buFont typeface="+mj-lt"/>
              <a:buAutoNum type="arabicPeriod"/>
            </a:pPr>
            <a:r>
              <a:rPr lang="es-DO" dirty="0" smtClean="0"/>
              <a:t>Sistemas de apoyo a ejecutivos(ESS).</a:t>
            </a:r>
          </a:p>
          <a:p>
            <a:pPr marL="550926" indent="-514350">
              <a:buFont typeface="+mj-lt"/>
              <a:buAutoNum type="arabicPeriod"/>
            </a:pPr>
            <a:r>
              <a:rPr lang="es-DO" dirty="0" smtClean="0"/>
              <a:t>Sistemas de apoyo a la toma de decisiones de un grupo(GDSS).</a:t>
            </a:r>
            <a:endParaRPr lang="es-DO" dirty="0"/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aralelogramo"/>
          <p:cNvSpPr/>
          <p:nvPr/>
        </p:nvSpPr>
        <p:spPr>
          <a:xfrm>
            <a:off x="0" y="0"/>
            <a:ext cx="6286512" cy="2071678"/>
          </a:xfrm>
          <a:prstGeom prst="parallelogram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500042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s-DO" b="1" dirty="0" smtClean="0"/>
              <a:t>8.ANÁLISIS Y DISEÑO DE SISTEMAS ORIENTADO A OBJETOS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2332037"/>
            <a:ext cx="7467600" cy="4525963"/>
          </a:xfrm>
        </p:spPr>
        <p:txBody>
          <a:bodyPr>
            <a:normAutofit lnSpcReduction="10000"/>
          </a:bodyPr>
          <a:lstStyle/>
          <a:p>
            <a:r>
              <a:rPr lang="es-DO" dirty="0" smtClean="0"/>
              <a:t>El análisis y diseño orientado a objetos es un enfoque cuyo propósito es facilitar el desarrollo de sistemas que deben cambiar con rapidez en respuesta a entornos de negocios dinámicos.</a:t>
            </a:r>
          </a:p>
          <a:p>
            <a:r>
              <a:rPr lang="es-DO" dirty="0" smtClean="0"/>
              <a:t>La programación orientada a objetos difiere de la programación tradicional de procedimientos en que la primera examina los objetos que conforman un sistema.</a:t>
            </a:r>
            <a:endParaRPr lang="es-DO" dirty="0"/>
          </a:p>
        </p:txBody>
      </p:sp>
      <p:pic>
        <p:nvPicPr>
          <p:cNvPr id="44034" name="Picture 2" descr="https://encrypted-tbn2.gstatic.com/images?q=tbn:ANd9GcQpnGmTzvIxjb5t3zMSsB4iVC7cB5Inwn26pGrUHl0hN7GQYKdYd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285728"/>
            <a:ext cx="1943100" cy="19431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aralelogramo"/>
          <p:cNvSpPr/>
          <p:nvPr/>
        </p:nvSpPr>
        <p:spPr>
          <a:xfrm>
            <a:off x="0" y="0"/>
            <a:ext cx="7429520" cy="2071678"/>
          </a:xfrm>
          <a:prstGeom prst="parallelogram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714356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s-DO" b="1" dirty="0" smtClean="0"/>
              <a:t>9.PROGRAMACIÓN EXTREMA Y OTRAS METODOLOGÍAS ALTERNAS</a:t>
            </a:r>
            <a:r>
              <a:rPr lang="es-DO" dirty="0" smtClean="0"/>
              <a:t/>
            </a:r>
            <a:br>
              <a:rPr lang="es-DO" dirty="0" smtClean="0"/>
            </a:b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2332037"/>
            <a:ext cx="7467600" cy="4525963"/>
          </a:xfrm>
        </p:spPr>
        <p:txBody>
          <a:bodyPr>
            <a:normAutofit fontScale="85000" lnSpcReduction="10000"/>
          </a:bodyPr>
          <a:lstStyle/>
          <a:p>
            <a:r>
              <a:rPr lang="es-DO" dirty="0" smtClean="0"/>
              <a:t>La programación extrema (XP, </a:t>
            </a:r>
            <a:r>
              <a:rPr lang="es-DO" i="1" dirty="0" smtClean="0"/>
              <a:t>Extreme </a:t>
            </a:r>
            <a:r>
              <a:rPr lang="es-DO" i="1" dirty="0" err="1" smtClean="0"/>
              <a:t>Programming</a:t>
            </a:r>
            <a:r>
              <a:rPr lang="es-DO" i="1" dirty="0" smtClean="0"/>
              <a:t>) es un enfoque para el desarrollo </a:t>
            </a:r>
            <a:r>
              <a:rPr lang="es-DO" dirty="0" smtClean="0"/>
              <a:t>de software que utiliza buenas prácticas de desarrollo y las lleva a los extremos. Se basa en valores, principios y prácticas esenciales. Los cuatros valores son la comunicación, la simplicidad, la retroalimentación y la valentía. Recomendamos a los analistas de sistemas que adopten estos valores en todos los proyectos que emprendan, no sólo cuando recurran a medidas de programación extrema.</a:t>
            </a:r>
            <a:endParaRPr lang="es-DO" dirty="0"/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1785918" y="4786322"/>
            <a:ext cx="5429288" cy="7858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4" name="3 Rectángulo redondeado"/>
          <p:cNvSpPr/>
          <p:nvPr/>
        </p:nvSpPr>
        <p:spPr>
          <a:xfrm>
            <a:off x="1071538" y="2643182"/>
            <a:ext cx="6429420" cy="1000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4500570"/>
            <a:ext cx="7467600" cy="1143000"/>
          </a:xfrm>
        </p:spPr>
        <p:txBody>
          <a:bodyPr/>
          <a:lstStyle/>
          <a:p>
            <a:pPr algn="ctr"/>
            <a:r>
              <a:rPr lang="es-DO" dirty="0" smtClean="0">
                <a:solidFill>
                  <a:schemeClr val="bg2">
                    <a:lumMod val="50000"/>
                  </a:schemeClr>
                </a:solidFill>
              </a:rPr>
              <a:t>Preguntas o aportes…</a:t>
            </a:r>
            <a:endParaRPr lang="es-DO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14414" y="2714621"/>
            <a:ext cx="7467600" cy="15001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DO" sz="4400" dirty="0" smtClean="0"/>
              <a:t>Gracias por su atención </a:t>
            </a:r>
            <a:endParaRPr lang="es-DO" sz="4400" dirty="0"/>
          </a:p>
        </p:txBody>
      </p:sp>
      <p:sp>
        <p:nvSpPr>
          <p:cNvPr id="5" name="4 Medio marco"/>
          <p:cNvSpPr/>
          <p:nvPr/>
        </p:nvSpPr>
        <p:spPr>
          <a:xfrm>
            <a:off x="1000100" y="2571744"/>
            <a:ext cx="857256" cy="642942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>
              <a:solidFill>
                <a:schemeClr val="tx1"/>
              </a:solidFill>
            </a:endParaRPr>
          </a:p>
        </p:txBody>
      </p:sp>
      <p:sp>
        <p:nvSpPr>
          <p:cNvPr id="7" name="6 Medio marco"/>
          <p:cNvSpPr/>
          <p:nvPr/>
        </p:nvSpPr>
        <p:spPr>
          <a:xfrm rot="10800000">
            <a:off x="6715140" y="3071810"/>
            <a:ext cx="857256" cy="642942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>
              <a:solidFill>
                <a:schemeClr val="tx1"/>
              </a:solidFill>
            </a:endParaRPr>
          </a:p>
        </p:txBody>
      </p:sp>
      <p:sp>
        <p:nvSpPr>
          <p:cNvPr id="8" name="7 Marco"/>
          <p:cNvSpPr/>
          <p:nvPr/>
        </p:nvSpPr>
        <p:spPr>
          <a:xfrm>
            <a:off x="1643042" y="4643446"/>
            <a:ext cx="5643602" cy="1000132"/>
          </a:xfrm>
          <a:prstGeom prst="fram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DO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o"/>
          <p:cNvSpPr/>
          <p:nvPr/>
        </p:nvSpPr>
        <p:spPr>
          <a:xfrm>
            <a:off x="714348" y="857232"/>
            <a:ext cx="7715304" cy="6000768"/>
          </a:xfrm>
          <a:prstGeom prst="fram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357298"/>
            <a:ext cx="6500858" cy="52928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nitodolocontrario.files.wordpress.com/2012/03/cajera-vigilant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3929066"/>
            <a:ext cx="3299337" cy="2714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3 Paralelogramo"/>
          <p:cNvSpPr/>
          <p:nvPr/>
        </p:nvSpPr>
        <p:spPr>
          <a:xfrm>
            <a:off x="285720" y="285728"/>
            <a:ext cx="7786710" cy="1143008"/>
          </a:xfrm>
          <a:prstGeom prst="parallelogram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DO" b="1" dirty="0" smtClean="0"/>
              <a:t>SISTEMAS DE PROCESAMIENTO DE TRANSACCIONES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 smtClean="0"/>
              <a:t>Son sistemas de información computarizada creados para procesar grandes cantidades de datos relacionadas con transacciones rutinarias de negocios, como las nóminas y los inventarios.</a:t>
            </a:r>
            <a:endParaRPr lang="es-DO" dirty="0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aralelogramo"/>
          <p:cNvSpPr/>
          <p:nvPr/>
        </p:nvSpPr>
        <p:spPr>
          <a:xfrm>
            <a:off x="285720" y="285728"/>
            <a:ext cx="8072430" cy="1857388"/>
          </a:xfrm>
          <a:prstGeom prst="parallelogram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2910" y="642918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s-DO" b="1" dirty="0" smtClean="0"/>
              <a:t>SISTEMAS DE AUTOMATIZACIÓN DE LA OFICINA Y SISTEMAS DE TRABAJO DEL CONOCIMIENTO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2332037"/>
            <a:ext cx="7467600" cy="4525963"/>
          </a:xfrm>
        </p:spPr>
        <p:txBody>
          <a:bodyPr/>
          <a:lstStyle/>
          <a:p>
            <a:r>
              <a:rPr lang="es-DO" dirty="0" smtClean="0"/>
              <a:t>Existen dos clases de sistemas a nivel de conocimiento:</a:t>
            </a:r>
          </a:p>
          <a:p>
            <a:pPr marL="550926" indent="-514350">
              <a:buFont typeface="+mj-lt"/>
              <a:buAutoNum type="arabicPeriod"/>
            </a:pPr>
            <a:r>
              <a:rPr lang="es-DO" dirty="0" smtClean="0"/>
              <a:t>Los sistemas de automatización de oficina</a:t>
            </a:r>
          </a:p>
          <a:p>
            <a:pPr marL="550926" indent="-514350">
              <a:buFont typeface="+mj-lt"/>
              <a:buAutoNum type="arabicPeriod"/>
            </a:pPr>
            <a:r>
              <a:rPr lang="es-DO" dirty="0" smtClean="0"/>
              <a:t>Los sistemas de trabajo del conocimiento. </a:t>
            </a:r>
            <a:endParaRPr lang="es-DO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4357694"/>
            <a:ext cx="2038350" cy="19240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aralelogramo"/>
          <p:cNvSpPr/>
          <p:nvPr/>
        </p:nvSpPr>
        <p:spPr>
          <a:xfrm>
            <a:off x="285720" y="214290"/>
            <a:ext cx="7215238" cy="1214446"/>
          </a:xfrm>
          <a:prstGeom prst="parallelogram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DO" b="1" dirty="0" smtClean="0"/>
              <a:t>SISTEMAS DE INFORMACIÓN GERENCIAL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1714488"/>
            <a:ext cx="8572560" cy="4525963"/>
          </a:xfrm>
        </p:spPr>
        <p:txBody>
          <a:bodyPr/>
          <a:lstStyle/>
          <a:p>
            <a:r>
              <a:rPr lang="es-DO" dirty="0" smtClean="0"/>
              <a:t>Son sistemas de información computarizados cuyo propósito es contribuir a la correcta interacción entre los usuarios y las computadoras, apoyo a un espectro de tareas organizacionales mucho más amplio que los sistemas de procesamiento de transacciones, como el </a:t>
            </a:r>
            <a:r>
              <a:rPr lang="es-DO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análisis</a:t>
            </a:r>
            <a:r>
              <a:rPr lang="es-DO" dirty="0" smtClean="0"/>
              <a:t> y la </a:t>
            </a:r>
            <a:r>
              <a:rPr lang="es-DO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toma de decisiones</a:t>
            </a:r>
            <a:r>
              <a:rPr lang="es-DO" dirty="0" smtClean="0"/>
              <a:t>.</a:t>
            </a:r>
            <a:endParaRPr lang="es-DO" dirty="0"/>
          </a:p>
        </p:txBody>
      </p:sp>
      <p:pic>
        <p:nvPicPr>
          <p:cNvPr id="19458" name="Picture 2" descr="http://1.bp.blogspot.com/-ZcQfprdh6cU/UF4g45uC-sI/AAAAAAAAAKQ/OMCIsCvhR0Y/s1600/people-on-graphs-3052406_thumbnai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4930583"/>
            <a:ext cx="2798427" cy="19274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aralelogramo"/>
          <p:cNvSpPr/>
          <p:nvPr/>
        </p:nvSpPr>
        <p:spPr>
          <a:xfrm>
            <a:off x="285720" y="214290"/>
            <a:ext cx="7643866" cy="1214446"/>
          </a:xfrm>
          <a:prstGeom prst="parallelogram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DO" b="1" dirty="0" smtClean="0"/>
              <a:t>SISTEMAS DE APOYO A LA TOMA DE DECISIONES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 smtClean="0"/>
              <a:t>Los DSS coinciden con los sistemas de información gerencial en que ambos dependen de una base de datos para abastecerse de datos. Sin embargo, difieren en que el DSS pone </a:t>
            </a:r>
            <a:r>
              <a:rPr lang="es-DO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énfasis en el apoyo a la toma de decisiones</a:t>
            </a:r>
            <a:r>
              <a:rPr lang="es-DO" dirty="0" smtClean="0"/>
              <a:t> en todas sus fases.</a:t>
            </a:r>
            <a:endParaRPr lang="es-DO" dirty="0"/>
          </a:p>
        </p:txBody>
      </p:sp>
      <p:pic>
        <p:nvPicPr>
          <p:cNvPr id="22530" name="Picture 2" descr="http://andresfuentesangarita.com/adm/imagenesnoticias/130886496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4429132"/>
            <a:ext cx="2390256" cy="21717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aralelogramo"/>
          <p:cNvSpPr/>
          <p:nvPr/>
        </p:nvSpPr>
        <p:spPr>
          <a:xfrm>
            <a:off x="285720" y="214290"/>
            <a:ext cx="6357982" cy="1214446"/>
          </a:xfrm>
          <a:prstGeom prst="parallelogram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85728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s-DO" b="1" dirty="0" smtClean="0"/>
              <a:t>SISTEMAS EXPERTOS E INTELIGENCIA ARTIFICIAL</a:t>
            </a:r>
            <a:endParaRPr lang="es-D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 smtClean="0"/>
              <a:t>La motivación principal de la AI ha sido desarrollar máquinas que tengan un comportamiento inteligente.</a:t>
            </a:r>
          </a:p>
          <a:p>
            <a:r>
              <a:rPr lang="es-DO" dirty="0" smtClean="0"/>
              <a:t>Utiliza el conocimiento de un experto para solucionar un problema específico en una organización.</a:t>
            </a:r>
            <a:endParaRPr lang="es-DO" dirty="0"/>
          </a:p>
        </p:txBody>
      </p:sp>
      <p:pic>
        <p:nvPicPr>
          <p:cNvPr id="23554" name="Picture 2" descr="http://4.bp.blogspot.com/_KiDy1t6sqIo/S_cfCza_NnI/AAAAAAAAAAY/ievxp8hpMAE/s1600/03EnPortadaPrescripc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4286256"/>
            <a:ext cx="2009175" cy="2571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200</TotalTime>
  <Words>1325</Words>
  <Application>Microsoft Office PowerPoint</Application>
  <PresentationFormat>Presentación en pantalla (4:3)</PresentationFormat>
  <Paragraphs>104</Paragraphs>
  <Slides>32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Calibri</vt:lpstr>
      <vt:lpstr>Franklin Gothic Book</vt:lpstr>
      <vt:lpstr>Wingdings 2</vt:lpstr>
      <vt:lpstr>Técnico</vt:lpstr>
      <vt:lpstr>El rol del analista de sistemas</vt:lpstr>
      <vt:lpstr>Introducción </vt:lpstr>
      <vt:lpstr>1.Tipos de sistemas</vt:lpstr>
      <vt:lpstr>Presentación de PowerPoint</vt:lpstr>
      <vt:lpstr>SISTEMAS DE PROCESAMIENTO DE TRANSACCIONES</vt:lpstr>
      <vt:lpstr>SISTEMAS DE AUTOMATIZACIÓN DE LA OFICINA Y SISTEMAS DE TRABAJO DEL CONOCIMIENTO</vt:lpstr>
      <vt:lpstr>SISTEMAS DE INFORMACIÓN GERENCIAL</vt:lpstr>
      <vt:lpstr>SISTEMAS DE APOYO A LA TOMA DE DECISIONES</vt:lpstr>
      <vt:lpstr>SISTEMAS EXPERTOS E INTELIGENCIA ARTIFICIAL</vt:lpstr>
      <vt:lpstr>SISTEMAS DE APOYO A LA TOMA DE DECISIONES EN GRUPO Y SISTEMAS DE TRABAJO COLABORATIVO APOYADOS POR COMPUTADORA</vt:lpstr>
      <vt:lpstr>SISTEMAS DE APOYO A EJECUTIVOS</vt:lpstr>
      <vt:lpstr>2. INTEGRACIÓN DE LAS TECNOLOGÍAS DE SISTEMAS</vt:lpstr>
      <vt:lpstr>Presentación de PowerPoint</vt:lpstr>
      <vt:lpstr>APLICACIONES DE COMERCIO ELECTRÓNICO Y SISTEMAS WEB</vt:lpstr>
      <vt:lpstr>SISTEMAS PARA DISPOSITIVOS INALÁMBRICOS Y PORTÁTILES</vt:lpstr>
      <vt:lpstr>3.LA NECESIDAD DEL ANÁLISIS Y DISEÑO DE SISTEMAS</vt:lpstr>
      <vt:lpstr>ROLES DEL ANALISTA DE SISTEMAS </vt:lpstr>
      <vt:lpstr>4.EL CICLO DE VIDA DEL DESARROLLO DE SISTEMAS</vt:lpstr>
      <vt:lpstr>Presentación de PowerPoint</vt:lpstr>
      <vt:lpstr>Presentación de PowerPoint</vt:lpstr>
      <vt:lpstr>Fases del analisis de ciclo de vida</vt:lpstr>
      <vt:lpstr>Impacto del mantenimiento</vt:lpstr>
      <vt:lpstr>5.USO DE HERRAMIENTAS CASE </vt:lpstr>
      <vt:lpstr>RAZONES PARA EL USO DE LAS HERRAMIENTAS CASE</vt:lpstr>
      <vt:lpstr>Mejora de la comunicación analista-usuario</vt:lpstr>
      <vt:lpstr>6.HERRAMIENTAS CASE DE BAJO Y ALTO NIVEL </vt:lpstr>
      <vt:lpstr>Presentación de PowerPoint</vt:lpstr>
      <vt:lpstr>7.INGENIERÍA INVERSA Y REINGENIERÍA DE SOFTWARE</vt:lpstr>
      <vt:lpstr>Ventajas de utilizar herramientas de ingeniería inversa.</vt:lpstr>
      <vt:lpstr>8.ANÁLISIS Y DISEÑO DE SISTEMAS ORIENTADO A OBJETOS</vt:lpstr>
      <vt:lpstr>9.PROGRAMACIÓN EXTREMA Y OTRAS METODOLOGÍAS ALTERNAS </vt:lpstr>
      <vt:lpstr>Preguntas o aportes…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rol del analista de sistemas</dc:title>
  <dc:creator>User</dc:creator>
  <cp:lastModifiedBy>Estela Isabel Abreu</cp:lastModifiedBy>
  <cp:revision>29</cp:revision>
  <dcterms:created xsi:type="dcterms:W3CDTF">2014-05-26T13:17:46Z</dcterms:created>
  <dcterms:modified xsi:type="dcterms:W3CDTF">2014-05-26T21:07:13Z</dcterms:modified>
</cp:coreProperties>
</file>