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7" d="100"/>
          <a:sy n="87" d="100"/>
        </p:scale>
        <p:origin x="1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C9A92D-6555-41C5-9CD9-156F3E9F6DEE}" type="datetimeFigureOut">
              <a:rPr lang="es-DO" smtClean="0"/>
              <a:t>28/11/14</a:t>
            </a:fld>
            <a:endParaRPr lang="es-D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EC404-96F2-4FDC-B523-8DEBD4B7F84B}" type="slidenum">
              <a:rPr lang="es-DO" smtClean="0"/>
              <a:t>‹#›</a:t>
            </a:fld>
            <a:endParaRPr lang="es-DO"/>
          </a:p>
        </p:txBody>
      </p:sp>
    </p:spTree>
    <p:extLst>
      <p:ext uri="{BB962C8B-B14F-4D97-AF65-F5344CB8AC3E}">
        <p14:creationId xmlns:p14="http://schemas.microsoft.com/office/powerpoint/2010/main" val="374256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La memoria virtual es una </a:t>
            </a:r>
            <a:r>
              <a:rPr lang="es-ES" sz="1200" kern="1200" dirty="0" err="1" smtClean="0">
                <a:solidFill>
                  <a:schemeClr val="tx1"/>
                </a:solidFill>
                <a:effectLst/>
                <a:latin typeface="+mn-lt"/>
                <a:ea typeface="+mn-ea"/>
                <a:cs typeface="+mn-cs"/>
              </a:rPr>
              <a:t>tecnica</a:t>
            </a:r>
            <a:r>
              <a:rPr lang="es-ES" sz="1200" kern="1200" dirty="0" smtClean="0">
                <a:solidFill>
                  <a:schemeClr val="tx1"/>
                </a:solidFill>
                <a:effectLst/>
                <a:latin typeface="+mn-lt"/>
                <a:ea typeface="+mn-ea"/>
                <a:cs typeface="+mn-cs"/>
              </a:rPr>
              <a:t> para proporcionar la </a:t>
            </a:r>
            <a:r>
              <a:rPr lang="es-ES" sz="1200" kern="1200" dirty="0" err="1" smtClean="0">
                <a:solidFill>
                  <a:schemeClr val="tx1"/>
                </a:solidFill>
                <a:effectLst/>
                <a:latin typeface="+mn-lt"/>
                <a:ea typeface="+mn-ea"/>
                <a:cs typeface="+mn-cs"/>
              </a:rPr>
              <a:t>ilusion</a:t>
            </a:r>
            <a:r>
              <a:rPr lang="es-ES" sz="1200" kern="1200" dirty="0" smtClean="0">
                <a:solidFill>
                  <a:schemeClr val="tx1"/>
                </a:solidFill>
                <a:effectLst/>
                <a:latin typeface="+mn-lt"/>
                <a:ea typeface="+mn-ea"/>
                <a:cs typeface="+mn-cs"/>
              </a:rPr>
              <a:t> de un espacio de memoria mucho mayor que la memoria </a:t>
            </a:r>
            <a:r>
              <a:rPr lang="es-ES" sz="1200" kern="1200" dirty="0" err="1" smtClean="0">
                <a:solidFill>
                  <a:schemeClr val="tx1"/>
                </a:solidFill>
                <a:effectLst/>
                <a:latin typeface="+mn-lt"/>
                <a:ea typeface="+mn-ea"/>
                <a:cs typeface="+mn-cs"/>
              </a:rPr>
              <a:t>fisica</a:t>
            </a:r>
            <a:r>
              <a:rPr lang="es-ES" sz="1200" kern="1200" dirty="0" smtClean="0">
                <a:solidFill>
                  <a:schemeClr val="tx1"/>
                </a:solidFill>
                <a:effectLst/>
                <a:latin typeface="+mn-lt"/>
                <a:ea typeface="+mn-ea"/>
                <a:cs typeface="+mn-cs"/>
              </a:rPr>
              <a:t> de una maquina. Esta "</a:t>
            </a:r>
            <a:r>
              <a:rPr lang="es-ES" sz="1200" kern="1200" dirty="0" err="1" smtClean="0">
                <a:solidFill>
                  <a:schemeClr val="tx1"/>
                </a:solidFill>
                <a:effectLst/>
                <a:latin typeface="+mn-lt"/>
                <a:ea typeface="+mn-ea"/>
                <a:cs typeface="+mn-cs"/>
              </a:rPr>
              <a:t>ilusion</a:t>
            </a:r>
            <a:r>
              <a:rPr lang="es-ES" sz="1200" kern="1200" dirty="0" smtClean="0">
                <a:solidFill>
                  <a:schemeClr val="tx1"/>
                </a:solidFill>
                <a:effectLst/>
                <a:latin typeface="+mn-lt"/>
                <a:ea typeface="+mn-ea"/>
                <a:cs typeface="+mn-cs"/>
              </a:rPr>
              <a:t>" permite que los programas se hagan sin tener </a:t>
            </a:r>
            <a:r>
              <a:rPr lang="es-ES" sz="1200" kern="1200" dirty="0" err="1" smtClean="0">
                <a:solidFill>
                  <a:schemeClr val="tx1"/>
                </a:solidFill>
                <a:effectLst/>
                <a:latin typeface="+mn-lt"/>
                <a:ea typeface="+mn-ea"/>
                <a:cs typeface="+mn-cs"/>
              </a:rPr>
              <a:t>encuenta</a:t>
            </a:r>
            <a:r>
              <a:rPr lang="es-ES" sz="1200" kern="1200" dirty="0" smtClean="0">
                <a:solidFill>
                  <a:schemeClr val="tx1"/>
                </a:solidFill>
                <a:effectLst/>
                <a:latin typeface="+mn-lt"/>
                <a:ea typeface="+mn-ea"/>
                <a:cs typeface="+mn-cs"/>
              </a:rPr>
              <a:t> el tamaño exacto de la memoria </a:t>
            </a:r>
            <a:r>
              <a:rPr lang="es-ES" sz="1200" kern="1200" dirty="0" err="1" smtClean="0">
                <a:solidFill>
                  <a:schemeClr val="tx1"/>
                </a:solidFill>
                <a:effectLst/>
                <a:latin typeface="+mn-lt"/>
                <a:ea typeface="+mn-ea"/>
                <a:cs typeface="+mn-cs"/>
              </a:rPr>
              <a:t>fisica</a:t>
            </a:r>
            <a:r>
              <a:rPr lang="es-ES" sz="1200" kern="1200" dirty="0" smtClean="0">
                <a:solidFill>
                  <a:schemeClr val="tx1"/>
                </a:solidFill>
                <a:effectLst/>
                <a:latin typeface="+mn-lt"/>
                <a:ea typeface="+mn-ea"/>
                <a:cs typeface="+mn-cs"/>
              </a:rPr>
              <a:t>.</a:t>
            </a:r>
            <a:endParaRPr lang="es-D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La </a:t>
            </a:r>
            <a:r>
              <a:rPr lang="es-ES" sz="1200" kern="1200" dirty="0" err="1" smtClean="0">
                <a:solidFill>
                  <a:schemeClr val="tx1"/>
                </a:solidFill>
                <a:effectLst/>
                <a:latin typeface="+mn-lt"/>
                <a:ea typeface="+mn-ea"/>
                <a:cs typeface="+mn-cs"/>
              </a:rPr>
              <a:t>ilusion</a:t>
            </a:r>
            <a:r>
              <a:rPr lang="es-ES" sz="1200" kern="1200" dirty="0" smtClean="0">
                <a:solidFill>
                  <a:schemeClr val="tx1"/>
                </a:solidFill>
                <a:effectLst/>
                <a:latin typeface="+mn-lt"/>
                <a:ea typeface="+mn-ea"/>
                <a:cs typeface="+mn-cs"/>
              </a:rPr>
              <a:t> e la memoria virtual está soportada por el mecanismo de</a:t>
            </a:r>
            <a:br>
              <a:rPr lang="es-ES" sz="1200" kern="1200" dirty="0" smtClean="0">
                <a:solidFill>
                  <a:schemeClr val="tx1"/>
                </a:solidFill>
                <a:effectLst/>
                <a:latin typeface="+mn-lt"/>
                <a:ea typeface="+mn-ea"/>
                <a:cs typeface="+mn-cs"/>
              </a:rPr>
            </a:br>
            <a:r>
              <a:rPr lang="es-ES" sz="1200" kern="1200" dirty="0" err="1" smtClean="0">
                <a:solidFill>
                  <a:schemeClr val="tx1"/>
                </a:solidFill>
                <a:effectLst/>
                <a:latin typeface="+mn-lt"/>
                <a:ea typeface="+mn-ea"/>
                <a:cs typeface="+mn-cs"/>
              </a:rPr>
              <a:t>traduccion</a:t>
            </a:r>
            <a:r>
              <a:rPr lang="es-ES" sz="1200" kern="1200" dirty="0" smtClean="0">
                <a:solidFill>
                  <a:schemeClr val="tx1"/>
                </a:solidFill>
                <a:effectLst/>
                <a:latin typeface="+mn-lt"/>
                <a:ea typeface="+mn-ea"/>
                <a:cs typeface="+mn-cs"/>
              </a:rPr>
              <a:t> de memoria, junto con una gran cantidad de almacenamiento </a:t>
            </a:r>
            <a:r>
              <a:rPr lang="es-ES" sz="1200" kern="1200" dirty="0" err="1" smtClean="0">
                <a:solidFill>
                  <a:schemeClr val="tx1"/>
                </a:solidFill>
                <a:effectLst/>
                <a:latin typeface="+mn-lt"/>
                <a:ea typeface="+mn-ea"/>
                <a:cs typeface="+mn-cs"/>
              </a:rPr>
              <a:t>rapido</a:t>
            </a:r>
            <a:r>
              <a:rPr lang="es-ES" sz="1200" kern="1200" dirty="0" smtClean="0">
                <a:solidFill>
                  <a:schemeClr val="tx1"/>
                </a:solidFill>
                <a:effectLst/>
                <a:latin typeface="+mn-lt"/>
                <a:ea typeface="+mn-ea"/>
                <a:cs typeface="+mn-cs"/>
              </a:rPr>
              <a:t> en disco duro. En cualquier momento el espacio de direcciones virtual, está mapeado de tal forma que una pequeña parte de él, está en memoria real y el resto almacenado en el disco</a:t>
            </a:r>
            <a:endParaRPr lang="es-DO" sz="1200" kern="1200" dirty="0" smtClean="0">
              <a:solidFill>
                <a:schemeClr val="tx1"/>
              </a:solidFill>
              <a:effectLst/>
              <a:latin typeface="+mn-lt"/>
              <a:ea typeface="+mn-ea"/>
              <a:cs typeface="+mn-cs"/>
            </a:endParaRPr>
          </a:p>
          <a:p>
            <a:endParaRPr lang="es-DO" dirty="0"/>
          </a:p>
        </p:txBody>
      </p:sp>
      <p:sp>
        <p:nvSpPr>
          <p:cNvPr id="4" name="Slide Number Placeholder 3"/>
          <p:cNvSpPr>
            <a:spLocks noGrp="1"/>
          </p:cNvSpPr>
          <p:nvPr>
            <p:ph type="sldNum" sz="quarter" idx="10"/>
          </p:nvPr>
        </p:nvSpPr>
        <p:spPr/>
        <p:txBody>
          <a:bodyPr/>
          <a:lstStyle/>
          <a:p>
            <a:fld id="{ADCEC404-96F2-4FDC-B523-8DEBD4B7F84B}" type="slidenum">
              <a:rPr lang="es-DO" smtClean="0"/>
              <a:t>2</a:t>
            </a:fld>
            <a:endParaRPr lang="es-DO"/>
          </a:p>
        </p:txBody>
      </p:sp>
    </p:spTree>
    <p:extLst>
      <p:ext uri="{BB962C8B-B14F-4D97-AF65-F5344CB8AC3E}">
        <p14:creationId xmlns:p14="http://schemas.microsoft.com/office/powerpoint/2010/main" val="378761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Ya que una tarea no puede generar una dirección virtual que se mapee a otra parte de la memoria </a:t>
            </a:r>
            <a:r>
              <a:rPr lang="es-ES" sz="1200" kern="1200" dirty="0" err="1" smtClean="0">
                <a:solidFill>
                  <a:schemeClr val="tx1"/>
                </a:solidFill>
                <a:effectLst/>
                <a:latin typeface="+mn-lt"/>
                <a:ea typeface="+mn-ea"/>
                <a:cs typeface="+mn-cs"/>
              </a:rPr>
              <a:t>fisica</a:t>
            </a:r>
            <a:r>
              <a:rPr lang="es-ES" sz="1200" kern="1200" dirty="0" smtClean="0">
                <a:solidFill>
                  <a:schemeClr val="tx1"/>
                </a:solidFill>
                <a:effectLst/>
                <a:latin typeface="+mn-lt"/>
                <a:ea typeface="+mn-ea"/>
                <a:cs typeface="+mn-cs"/>
              </a:rPr>
              <a:t> usada por otra tarea, las tareas </a:t>
            </a:r>
            <a:r>
              <a:rPr lang="es-ES" sz="1200" kern="1200" dirty="0" err="1" smtClean="0">
                <a:solidFill>
                  <a:schemeClr val="tx1"/>
                </a:solidFill>
                <a:effectLst/>
                <a:latin typeface="+mn-lt"/>
                <a:ea typeface="+mn-ea"/>
                <a:cs typeface="+mn-cs"/>
              </a:rPr>
              <a:t>estan</a:t>
            </a:r>
            <a:r>
              <a:rPr lang="es-ES" sz="1200" kern="1200" dirty="0" smtClean="0">
                <a:solidFill>
                  <a:schemeClr val="tx1"/>
                </a:solidFill>
                <a:effectLst/>
                <a:latin typeface="+mn-lt"/>
                <a:ea typeface="+mn-ea"/>
                <a:cs typeface="+mn-cs"/>
              </a:rPr>
              <a:t> aisladas unas de otras.</a:t>
            </a:r>
            <a:endParaRPr lang="es-D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El sistema operativo se podrá almacenar como una tarea independiente y aislada del resto.</a:t>
            </a:r>
            <a:endParaRPr lang="es-DO" sz="1200" kern="1200" dirty="0" smtClean="0">
              <a:solidFill>
                <a:schemeClr val="tx1"/>
              </a:solidFill>
              <a:effectLst/>
              <a:latin typeface="+mn-lt"/>
              <a:ea typeface="+mn-ea"/>
              <a:cs typeface="+mn-cs"/>
            </a:endParaRPr>
          </a:p>
          <a:p>
            <a:endParaRPr lang="es-DO" dirty="0"/>
          </a:p>
        </p:txBody>
      </p:sp>
      <p:sp>
        <p:nvSpPr>
          <p:cNvPr id="4" name="Slide Number Placeholder 3"/>
          <p:cNvSpPr>
            <a:spLocks noGrp="1"/>
          </p:cNvSpPr>
          <p:nvPr>
            <p:ph type="sldNum" sz="quarter" idx="10"/>
          </p:nvPr>
        </p:nvSpPr>
        <p:spPr/>
        <p:txBody>
          <a:bodyPr/>
          <a:lstStyle/>
          <a:p>
            <a:fld id="{ADCEC404-96F2-4FDC-B523-8DEBD4B7F84B}" type="slidenum">
              <a:rPr lang="es-DO" smtClean="0"/>
              <a:t>3</a:t>
            </a:fld>
            <a:endParaRPr lang="es-DO"/>
          </a:p>
        </p:txBody>
      </p:sp>
    </p:spTree>
    <p:extLst>
      <p:ext uri="{BB962C8B-B14F-4D97-AF65-F5344CB8AC3E}">
        <p14:creationId xmlns:p14="http://schemas.microsoft.com/office/powerpoint/2010/main" val="33470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Los niveles son numerados de 0 a 3, con un cero, el mas privilegiado, y con un 3 el menos privilegiado. El nivel 0 se conoce como nivel de privilegio interno y el 3 como nivel de privilegio externo.</a:t>
            </a:r>
            <a:endParaRPr lang="es-D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Cada segmento de memoria, esta </a:t>
            </a:r>
            <a:r>
              <a:rPr lang="es-ES" sz="1200" kern="1200" dirty="0" err="1" smtClean="0">
                <a:solidFill>
                  <a:schemeClr val="tx1"/>
                </a:solidFill>
                <a:effectLst/>
                <a:latin typeface="+mn-lt"/>
                <a:ea typeface="+mn-ea"/>
                <a:cs typeface="+mn-cs"/>
              </a:rPr>
              <a:t>asicuado</a:t>
            </a:r>
            <a:r>
              <a:rPr lang="es-ES" sz="1200" kern="1200" dirty="0" smtClean="0">
                <a:solidFill>
                  <a:schemeClr val="tx1"/>
                </a:solidFill>
                <a:effectLst/>
                <a:latin typeface="+mn-lt"/>
                <a:ea typeface="+mn-ea"/>
                <a:cs typeface="+mn-cs"/>
              </a:rPr>
              <a:t> a un nivel de privilegio. Este nivel de privilegio limita el acceso al segmento a los programas con privilegio suficiente.</a:t>
            </a:r>
            <a:endParaRPr lang="es-DO"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Siempre que un programa intenta acceder a otro segmento (evidentemente de su espacio virtual de direcciones), se comprueba el nivel de privilegio del segmento en el cual se accede, con el nivel de privilegio del segmento al cual queremos acceder. A un programa se le permite acceder a un segmento de datos con un nivel de privilegio igual o menor al segmento en ejecución. Un intento de ir a un nivel superior, es ilegal y provoca una "excepción" para informar del intento de violación al sistema operativo</a:t>
            </a:r>
            <a:endParaRPr lang="es-DO" sz="1200" kern="1200" dirty="0" smtClean="0">
              <a:solidFill>
                <a:schemeClr val="tx1"/>
              </a:solidFill>
              <a:effectLst/>
              <a:latin typeface="+mn-lt"/>
              <a:ea typeface="+mn-ea"/>
              <a:cs typeface="+mn-cs"/>
            </a:endParaRPr>
          </a:p>
          <a:p>
            <a:endParaRPr lang="es-DO" dirty="0"/>
          </a:p>
        </p:txBody>
      </p:sp>
      <p:sp>
        <p:nvSpPr>
          <p:cNvPr id="4" name="Slide Number Placeholder 3"/>
          <p:cNvSpPr>
            <a:spLocks noGrp="1"/>
          </p:cNvSpPr>
          <p:nvPr>
            <p:ph type="sldNum" sz="quarter" idx="10"/>
          </p:nvPr>
        </p:nvSpPr>
        <p:spPr/>
        <p:txBody>
          <a:bodyPr/>
          <a:lstStyle/>
          <a:p>
            <a:fld id="{ADCEC404-96F2-4FDC-B523-8DEBD4B7F84B}" type="slidenum">
              <a:rPr lang="es-DO" smtClean="0"/>
              <a:t>4</a:t>
            </a:fld>
            <a:endParaRPr lang="es-DO"/>
          </a:p>
        </p:txBody>
      </p:sp>
    </p:spTree>
    <p:extLst>
      <p:ext uri="{BB962C8B-B14F-4D97-AF65-F5344CB8AC3E}">
        <p14:creationId xmlns:p14="http://schemas.microsoft.com/office/powerpoint/2010/main" val="102050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D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DO"/>
          </a:p>
        </p:txBody>
      </p:sp>
      <p:sp>
        <p:nvSpPr>
          <p:cNvPr id="4" name="Date Placeholder 3"/>
          <p:cNvSpPr>
            <a:spLocks noGrp="1"/>
          </p:cNvSpPr>
          <p:nvPr>
            <p:ph type="dt" sz="half" idx="10"/>
          </p:nvPr>
        </p:nvSpPr>
        <p:spPr/>
        <p:txBody>
          <a:bodyPr/>
          <a:lstStyle/>
          <a:p>
            <a:fld id="{FAA549ED-FF45-43D2-8522-0AB7115C7410}" type="datetimeFigureOut">
              <a:rPr lang="es-DO" smtClean="0"/>
              <a:t>28/11/14</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27178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D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4" name="Date Placeholder 3"/>
          <p:cNvSpPr>
            <a:spLocks noGrp="1"/>
          </p:cNvSpPr>
          <p:nvPr>
            <p:ph type="dt" sz="half" idx="10"/>
          </p:nvPr>
        </p:nvSpPr>
        <p:spPr/>
        <p:txBody>
          <a:bodyPr/>
          <a:lstStyle/>
          <a:p>
            <a:fld id="{FAA549ED-FF45-43D2-8522-0AB7115C7410}" type="datetimeFigureOut">
              <a:rPr lang="es-DO" smtClean="0"/>
              <a:t>28/11/14</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365619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D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4" name="Date Placeholder 3"/>
          <p:cNvSpPr>
            <a:spLocks noGrp="1"/>
          </p:cNvSpPr>
          <p:nvPr>
            <p:ph type="dt" sz="half" idx="10"/>
          </p:nvPr>
        </p:nvSpPr>
        <p:spPr/>
        <p:txBody>
          <a:bodyPr/>
          <a:lstStyle/>
          <a:p>
            <a:fld id="{FAA549ED-FF45-43D2-8522-0AB7115C7410}" type="datetimeFigureOut">
              <a:rPr lang="es-DO" smtClean="0"/>
              <a:t>28/11/14</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410488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D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4" name="Date Placeholder 3"/>
          <p:cNvSpPr>
            <a:spLocks noGrp="1"/>
          </p:cNvSpPr>
          <p:nvPr>
            <p:ph type="dt" sz="half" idx="10"/>
          </p:nvPr>
        </p:nvSpPr>
        <p:spPr/>
        <p:txBody>
          <a:bodyPr/>
          <a:lstStyle/>
          <a:p>
            <a:fld id="{FAA549ED-FF45-43D2-8522-0AB7115C7410}" type="datetimeFigureOut">
              <a:rPr lang="es-DO" smtClean="0"/>
              <a:t>28/11/14</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84734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D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A549ED-FF45-43D2-8522-0AB7115C7410}" type="datetimeFigureOut">
              <a:rPr lang="es-DO" smtClean="0"/>
              <a:t>28/11/14</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381140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D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5" name="Date Placeholder 4"/>
          <p:cNvSpPr>
            <a:spLocks noGrp="1"/>
          </p:cNvSpPr>
          <p:nvPr>
            <p:ph type="dt" sz="half" idx="10"/>
          </p:nvPr>
        </p:nvSpPr>
        <p:spPr/>
        <p:txBody>
          <a:bodyPr/>
          <a:lstStyle/>
          <a:p>
            <a:fld id="{FAA549ED-FF45-43D2-8522-0AB7115C7410}" type="datetimeFigureOut">
              <a:rPr lang="es-DO" smtClean="0"/>
              <a:t>28/11/14</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246199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D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7" name="Date Placeholder 6"/>
          <p:cNvSpPr>
            <a:spLocks noGrp="1"/>
          </p:cNvSpPr>
          <p:nvPr>
            <p:ph type="dt" sz="half" idx="10"/>
          </p:nvPr>
        </p:nvSpPr>
        <p:spPr/>
        <p:txBody>
          <a:bodyPr/>
          <a:lstStyle/>
          <a:p>
            <a:fld id="{FAA549ED-FF45-43D2-8522-0AB7115C7410}" type="datetimeFigureOut">
              <a:rPr lang="es-DO" smtClean="0"/>
              <a:t>28/11/14</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313216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DO"/>
          </a:p>
        </p:txBody>
      </p:sp>
      <p:sp>
        <p:nvSpPr>
          <p:cNvPr id="3" name="Date Placeholder 2"/>
          <p:cNvSpPr>
            <a:spLocks noGrp="1"/>
          </p:cNvSpPr>
          <p:nvPr>
            <p:ph type="dt" sz="half" idx="10"/>
          </p:nvPr>
        </p:nvSpPr>
        <p:spPr/>
        <p:txBody>
          <a:bodyPr/>
          <a:lstStyle/>
          <a:p>
            <a:fld id="{FAA549ED-FF45-43D2-8522-0AB7115C7410}" type="datetimeFigureOut">
              <a:rPr lang="es-DO" smtClean="0"/>
              <a:t>28/11/14</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301930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549ED-FF45-43D2-8522-0AB7115C7410}" type="datetimeFigureOut">
              <a:rPr lang="es-DO" smtClean="0"/>
              <a:t>28/11/14</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134567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D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549ED-FF45-43D2-8522-0AB7115C7410}" type="datetimeFigureOut">
              <a:rPr lang="es-DO" smtClean="0"/>
              <a:t>28/11/14</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298112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D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549ED-FF45-43D2-8522-0AB7115C7410}" type="datetimeFigureOut">
              <a:rPr lang="es-DO" smtClean="0"/>
              <a:t>28/11/14</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C973CE9E-FA01-473B-A2B0-97993A05F7C5}" type="slidenum">
              <a:rPr lang="es-DO" smtClean="0"/>
              <a:t>‹#›</a:t>
            </a:fld>
            <a:endParaRPr lang="es-DO"/>
          </a:p>
        </p:txBody>
      </p:sp>
    </p:spTree>
    <p:extLst>
      <p:ext uri="{BB962C8B-B14F-4D97-AF65-F5344CB8AC3E}">
        <p14:creationId xmlns:p14="http://schemas.microsoft.com/office/powerpoint/2010/main" val="122406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D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549ED-FF45-43D2-8522-0AB7115C7410}" type="datetimeFigureOut">
              <a:rPr lang="es-DO" smtClean="0"/>
              <a:t>28/11/14</a:t>
            </a:fld>
            <a:endParaRPr lang="es-D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3CE9E-FA01-473B-A2B0-97993A05F7C5}" type="slidenum">
              <a:rPr lang="es-DO" smtClean="0"/>
              <a:t>‹#›</a:t>
            </a:fld>
            <a:endParaRPr lang="es-DO"/>
          </a:p>
        </p:txBody>
      </p:sp>
    </p:spTree>
    <p:extLst>
      <p:ext uri="{BB962C8B-B14F-4D97-AF65-F5344CB8AC3E}">
        <p14:creationId xmlns:p14="http://schemas.microsoft.com/office/powerpoint/2010/main" val="150813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s-DO"/>
          </a:p>
        </p:txBody>
      </p:sp>
      <p:sp>
        <p:nvSpPr>
          <p:cNvPr id="3" name="Subtitle 2"/>
          <p:cNvSpPr>
            <a:spLocks noGrp="1"/>
          </p:cNvSpPr>
          <p:nvPr>
            <p:ph type="subTitle" idx="1"/>
          </p:nvPr>
        </p:nvSpPr>
        <p:spPr/>
        <p:txBody>
          <a:bodyPr/>
          <a:lstStyle/>
          <a:p>
            <a:endParaRPr lang="es-DO"/>
          </a:p>
        </p:txBody>
      </p:sp>
    </p:spTree>
    <p:extLst>
      <p:ext uri="{BB962C8B-B14F-4D97-AF65-F5344CB8AC3E}">
        <p14:creationId xmlns:p14="http://schemas.microsoft.com/office/powerpoint/2010/main" val="426459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Memoria </a:t>
            </a:r>
            <a:r>
              <a:rPr lang="es-ES" dirty="0" smtClean="0"/>
              <a:t>virtual</a:t>
            </a:r>
            <a:endParaRPr lang="es-DO" dirty="0"/>
          </a:p>
        </p:txBody>
      </p:sp>
      <p:sp>
        <p:nvSpPr>
          <p:cNvPr id="3" name="Content Placeholder 2"/>
          <p:cNvSpPr>
            <a:spLocks noGrp="1"/>
          </p:cNvSpPr>
          <p:nvPr>
            <p:ph idx="1"/>
          </p:nvPr>
        </p:nvSpPr>
        <p:spPr/>
        <p:txBody>
          <a:bodyPr/>
          <a:lstStyle/>
          <a:p>
            <a:r>
              <a:rPr lang="es-ES" dirty="0"/>
              <a:t>Si el equipo no tiene suficiente memoria de acceso aleatorio (RAM) para ejecutar un programa o una operación, Windows usa la memoria virtual para compensar la falta</a:t>
            </a:r>
            <a:r>
              <a:rPr lang="es-ES" dirty="0" smtClean="0"/>
              <a:t>.</a:t>
            </a:r>
          </a:p>
          <a:p>
            <a:endParaRPr lang="es-ES" dirty="0"/>
          </a:p>
          <a:p>
            <a:pPr marL="0" indent="0" algn="ctr">
              <a:buNone/>
            </a:pPr>
            <a:r>
              <a:rPr lang="es-ES" dirty="0" smtClean="0">
                <a:solidFill>
                  <a:srgbClr val="FF0000"/>
                </a:solidFill>
              </a:rPr>
              <a:t>Esta diapositiva va de primera</a:t>
            </a:r>
            <a:endParaRPr lang="es-DO" dirty="0">
              <a:solidFill>
                <a:srgbClr val="FF0000"/>
              </a:solidFill>
            </a:endParaRPr>
          </a:p>
          <a:p>
            <a:endParaRPr lang="es-DO" dirty="0"/>
          </a:p>
        </p:txBody>
      </p:sp>
    </p:spTree>
    <p:extLst>
      <p:ext uri="{BB962C8B-B14F-4D97-AF65-F5344CB8AC3E}">
        <p14:creationId xmlns:p14="http://schemas.microsoft.com/office/powerpoint/2010/main" val="31676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PROTECCION</a:t>
            </a:r>
            <a:endParaRPr lang="es-DO" dirty="0"/>
          </a:p>
        </p:txBody>
      </p:sp>
      <p:sp>
        <p:nvSpPr>
          <p:cNvPr id="3" name="Content Placeholder 2"/>
          <p:cNvSpPr>
            <a:spLocks noGrp="1"/>
          </p:cNvSpPr>
          <p:nvPr>
            <p:ph idx="1"/>
          </p:nvPr>
        </p:nvSpPr>
        <p:spPr/>
        <p:txBody>
          <a:bodyPr/>
          <a:lstStyle/>
          <a:p>
            <a:r>
              <a:rPr lang="es-ES" dirty="0"/>
              <a:t>se consigue poniendo cada tarea en  espacios de direcciones virtuales diferentes, al asignar un mapa de </a:t>
            </a:r>
            <a:r>
              <a:rPr lang="es-ES" dirty="0" smtClean="0"/>
              <a:t>traducción </a:t>
            </a:r>
            <a:r>
              <a:rPr lang="es-ES" dirty="0"/>
              <a:t>virtual a </a:t>
            </a:r>
            <a:r>
              <a:rPr lang="es-ES" dirty="0" smtClean="0"/>
              <a:t>física diferente.</a:t>
            </a:r>
          </a:p>
          <a:p>
            <a:endParaRPr lang="es-ES" dirty="0"/>
          </a:p>
          <a:p>
            <a:endParaRPr lang="es-ES" dirty="0" smtClean="0"/>
          </a:p>
          <a:p>
            <a:pPr marL="0" indent="0" algn="ctr">
              <a:buNone/>
            </a:pPr>
            <a:r>
              <a:rPr lang="es-ES" dirty="0" smtClean="0">
                <a:solidFill>
                  <a:srgbClr val="FF0000"/>
                </a:solidFill>
              </a:rPr>
              <a:t> Esta diapositiva va de </a:t>
            </a:r>
            <a:r>
              <a:rPr lang="en-US" dirty="0" err="1" smtClean="0">
                <a:solidFill>
                  <a:srgbClr val="FF0000"/>
                </a:solidFill>
              </a:rPr>
              <a:t>Penultima</a:t>
            </a:r>
            <a:endParaRPr lang="es-DO" dirty="0" smtClean="0">
              <a:solidFill>
                <a:srgbClr val="FF0000"/>
              </a:solidFill>
            </a:endParaRPr>
          </a:p>
          <a:p>
            <a:endParaRPr lang="es-DO" dirty="0"/>
          </a:p>
          <a:p>
            <a:endParaRPr lang="es-DO" dirty="0"/>
          </a:p>
        </p:txBody>
      </p:sp>
    </p:spTree>
    <p:extLst>
      <p:ext uri="{BB962C8B-B14F-4D97-AF65-F5344CB8AC3E}">
        <p14:creationId xmlns:p14="http://schemas.microsoft.com/office/powerpoint/2010/main" val="412007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Protección dentro </a:t>
            </a:r>
            <a:r>
              <a:rPr lang="es-ES" dirty="0"/>
              <a:t>de una tarea</a:t>
            </a:r>
            <a:r>
              <a:rPr lang="es-DO" dirty="0"/>
              <a:t/>
            </a:r>
            <a:br>
              <a:rPr lang="es-DO" dirty="0"/>
            </a:br>
            <a:endParaRPr lang="es-DO" dirty="0"/>
          </a:p>
        </p:txBody>
      </p:sp>
      <p:sp>
        <p:nvSpPr>
          <p:cNvPr id="3" name="Content Placeholder 2"/>
          <p:cNvSpPr>
            <a:spLocks noGrp="1"/>
          </p:cNvSpPr>
          <p:nvPr>
            <p:ph idx="1"/>
          </p:nvPr>
        </p:nvSpPr>
        <p:spPr/>
        <p:txBody>
          <a:bodyPr/>
          <a:lstStyle/>
          <a:p>
            <a:r>
              <a:rPr lang="es-ES" dirty="0"/>
              <a:t>Dentro de una tarea se definen 4 niveles de privilegio de </a:t>
            </a:r>
            <a:r>
              <a:rPr lang="es-ES" dirty="0" err="1"/>
              <a:t>ejecucion</a:t>
            </a:r>
            <a:r>
              <a:rPr lang="es-ES" dirty="0"/>
              <a:t>, para proteger el acceso a parte de la tarea de acuerdo con la </a:t>
            </a:r>
            <a:r>
              <a:rPr lang="es-ES" dirty="0" smtClean="0"/>
              <a:t>sensibilidad </a:t>
            </a:r>
            <a:r>
              <a:rPr lang="es-ES" dirty="0"/>
              <a:t>de los datos.</a:t>
            </a:r>
            <a:endParaRPr lang="es-DO" dirty="0"/>
          </a:p>
          <a:p>
            <a:endParaRPr lang="es-ES" dirty="0" smtClean="0">
              <a:solidFill>
                <a:srgbClr val="FF0000"/>
              </a:solidFill>
            </a:endParaRPr>
          </a:p>
          <a:p>
            <a:endParaRPr lang="es-ES">
              <a:solidFill>
                <a:srgbClr val="FF0000"/>
              </a:solidFill>
            </a:endParaRPr>
          </a:p>
          <a:p>
            <a:pPr algn="ctr"/>
            <a:r>
              <a:rPr lang="es-ES" smtClean="0">
                <a:solidFill>
                  <a:srgbClr val="FF0000"/>
                </a:solidFill>
              </a:rPr>
              <a:t>Esta </a:t>
            </a:r>
            <a:r>
              <a:rPr lang="es-ES" dirty="0" smtClean="0">
                <a:solidFill>
                  <a:srgbClr val="FF0000"/>
                </a:solidFill>
              </a:rPr>
              <a:t>diapositiva va de</a:t>
            </a:r>
            <a:r>
              <a:rPr lang="en-US" dirty="0">
                <a:solidFill>
                  <a:srgbClr val="FF0000"/>
                </a:solidFill>
              </a:rPr>
              <a:t> </a:t>
            </a:r>
            <a:r>
              <a:rPr lang="en-US" dirty="0" err="1" smtClean="0">
                <a:solidFill>
                  <a:srgbClr val="FF0000"/>
                </a:solidFill>
              </a:rPr>
              <a:t>ultima</a:t>
            </a:r>
            <a:endParaRPr lang="es-DO" dirty="0" smtClean="0">
              <a:solidFill>
                <a:srgbClr val="FF0000"/>
              </a:solidFill>
            </a:endParaRPr>
          </a:p>
          <a:p>
            <a:endParaRPr lang="es-DO" dirty="0"/>
          </a:p>
        </p:txBody>
      </p:sp>
    </p:spTree>
    <p:extLst>
      <p:ext uri="{BB962C8B-B14F-4D97-AF65-F5344CB8AC3E}">
        <p14:creationId xmlns:p14="http://schemas.microsoft.com/office/powerpoint/2010/main" val="290141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Widescreen</PresentationFormat>
  <Paragraphs>24</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Memoria virtual</vt:lpstr>
      <vt:lpstr>PROTECCION</vt:lpstr>
      <vt:lpstr>Protección dentro de una tarea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Willson Acevedo</dc:creator>
  <cp:lastModifiedBy>Willson Acevedo</cp:lastModifiedBy>
  <cp:revision>1</cp:revision>
  <dcterms:created xsi:type="dcterms:W3CDTF">2014-11-28T16:47:25Z</dcterms:created>
  <dcterms:modified xsi:type="dcterms:W3CDTF">2014-11-28T16:47:43Z</dcterms:modified>
</cp:coreProperties>
</file>