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1" r:id="rId11"/>
    <p:sldId id="262" r:id="rId12"/>
    <p:sldId id="263" r:id="rId13"/>
    <p:sldId id="271" r:id="rId14"/>
    <p:sldId id="264" r:id="rId15"/>
    <p:sldId id="272" r:id="rId16"/>
    <p:sldId id="266" r:id="rId17"/>
    <p:sldId id="27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 smtClean="0"/>
              <a:t>Manejo de Archivos </a:t>
            </a:r>
            <a:endParaRPr lang="es-D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DO" dirty="0" smtClean="0"/>
              <a:t>Como Programar en </a:t>
            </a:r>
            <a:r>
              <a:rPr lang="es-DO" dirty="0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es-DO" dirty="0" smtClean="0"/>
              <a:t> – </a:t>
            </a:r>
            <a:r>
              <a:rPr lang="es-DO" dirty="0" err="1" smtClean="0"/>
              <a:t>P.J.Deitel</a:t>
            </a:r>
            <a:endParaRPr lang="es-D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5" y="177001"/>
            <a:ext cx="2730151" cy="273015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016933" y="2670482"/>
            <a:ext cx="1844450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DO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cs typeface="Aharoni" panose="02010803020104030203" pitchFamily="2" charset="-79"/>
              </a:rPr>
              <a:t>J</a:t>
            </a:r>
            <a:r>
              <a:rPr lang="es-DO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skerville Old Face" panose="02020602080505020303" pitchFamily="18" charset="0"/>
              </a:rPr>
              <a:t>AVA</a:t>
            </a:r>
            <a:endParaRPr lang="es-DO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700050" y="4912460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DO" dirty="0" smtClean="0"/>
              <a:t>Willson N. Acevedo 2012-1993</a:t>
            </a:r>
          </a:p>
          <a:p>
            <a:r>
              <a:rPr lang="es-DO" dirty="0" smtClean="0"/>
              <a:t>Estela Isabel Abreu 2013-0148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32593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2695"/>
            <a:ext cx="10018713" cy="1752599"/>
          </a:xfrm>
        </p:spPr>
        <p:txBody>
          <a:bodyPr/>
          <a:lstStyle/>
          <a:p>
            <a:r>
              <a:rPr lang="es-DO" dirty="0" smtClean="0"/>
              <a:t>Crear Archivo .</a:t>
            </a:r>
            <a:r>
              <a:rPr lang="es-DO" dirty="0" err="1" smtClean="0"/>
              <a:t>txt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619" y="1097281"/>
            <a:ext cx="9577404" cy="552943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DO" b="1" dirty="0">
                <a:solidFill>
                  <a:srgbClr val="7030A0"/>
                </a:solidFill>
              </a:rPr>
              <a:t>try </a:t>
            </a:r>
            <a:r>
              <a:rPr lang="es-DO" b="1" dirty="0" smtClean="0"/>
              <a:t>{</a:t>
            </a:r>
            <a:r>
              <a:rPr lang="es-DO" dirty="0" smtClean="0"/>
              <a:t>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s-DO" dirty="0"/>
              <a:t> </a:t>
            </a:r>
            <a:r>
              <a:rPr lang="es-DO" dirty="0" err="1" smtClean="0"/>
              <a:t>content</a:t>
            </a:r>
            <a:r>
              <a:rPr lang="es-DO" dirty="0" smtClean="0"/>
              <a:t> </a:t>
            </a:r>
            <a:r>
              <a:rPr lang="es-DO" dirty="0"/>
              <a:t>=</a:t>
            </a:r>
            <a:r>
              <a:rPr lang="es-DO" dirty="0">
                <a:solidFill>
                  <a:srgbClr val="FFC000"/>
                </a:solidFill>
              </a:rPr>
              <a:t> "18 programas para el martes</a:t>
            </a:r>
            <a:r>
              <a:rPr lang="es-DO" dirty="0" smtClean="0">
                <a:solidFill>
                  <a:srgbClr val="FFC000"/>
                </a:solidFill>
              </a:rPr>
              <a:t>"</a:t>
            </a:r>
            <a:r>
              <a:rPr lang="es-DO" dirty="0" smtClean="0"/>
              <a:t>;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n-US" dirty="0"/>
              <a:t> </a:t>
            </a:r>
            <a:r>
              <a:rPr lang="en-US" dirty="0" err="1"/>
              <a:t>file</a:t>
            </a:r>
            <a:r>
              <a:rPr lang="en-US" dirty="0"/>
              <a:t> = </a:t>
            </a:r>
            <a:r>
              <a:rPr lang="en-US" b="1" dirty="0">
                <a:solidFill>
                  <a:srgbClr val="7030A0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n-US" b="1" dirty="0"/>
              <a:t>(</a:t>
            </a:r>
            <a:r>
              <a:rPr lang="en-US" b="1" dirty="0">
                <a:solidFill>
                  <a:srgbClr val="FFC000"/>
                </a:solidFill>
              </a:rPr>
              <a:t>"C:/Users/Willson Acevedo/Desktop/tarea.txt</a:t>
            </a:r>
            <a:r>
              <a:rPr lang="en-US" b="1" dirty="0" smtClean="0">
                <a:solidFill>
                  <a:srgbClr val="FFC000"/>
                </a:solidFill>
              </a:rPr>
              <a:t>"</a:t>
            </a:r>
            <a:r>
              <a:rPr lang="en-US" b="1" dirty="0" smtClean="0"/>
              <a:t>);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7030A0"/>
                </a:solidFill>
              </a:rPr>
              <a:t>if</a:t>
            </a:r>
            <a:r>
              <a:rPr lang="es-DO" b="1" dirty="0"/>
              <a:t> (!</a:t>
            </a:r>
            <a:r>
              <a:rPr lang="es-DO" b="1" dirty="0" err="1"/>
              <a:t>file.exists</a:t>
            </a:r>
            <a:r>
              <a:rPr lang="es-DO" b="1" dirty="0"/>
              <a:t>()) {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file.createNewFile</a:t>
            </a:r>
            <a:r>
              <a:rPr lang="es-DO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smtClean="0"/>
              <a:t>}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FileWriter</a:t>
            </a:r>
            <a:r>
              <a:rPr lang="es-DO" dirty="0"/>
              <a:t> </a:t>
            </a:r>
            <a:r>
              <a:rPr lang="es-DO" dirty="0" err="1"/>
              <a:t>fw</a:t>
            </a:r>
            <a:r>
              <a:rPr lang="es-DO" dirty="0"/>
              <a:t> = </a:t>
            </a:r>
            <a:r>
              <a:rPr lang="es-DO" b="1" dirty="0">
                <a:solidFill>
                  <a:srgbClr val="7030A0"/>
                </a:solidFill>
              </a:rPr>
              <a:t>new</a:t>
            </a:r>
            <a:r>
              <a:rPr lang="es-DO" b="1" dirty="0"/>
              <a:t> </a:t>
            </a:r>
            <a:r>
              <a:rPr lang="es-DO" b="1" dirty="0" err="1">
                <a:solidFill>
                  <a:schemeClr val="accent6">
                    <a:lumMod val="75000"/>
                  </a:schemeClr>
                </a:solidFill>
              </a:rPr>
              <a:t>FileWriter</a:t>
            </a:r>
            <a:r>
              <a:rPr lang="es-DO" b="1" dirty="0"/>
              <a:t>(</a:t>
            </a:r>
            <a:r>
              <a:rPr lang="es-DO" b="1" dirty="0" err="1"/>
              <a:t>file.getAbsoluteFile</a:t>
            </a:r>
            <a:r>
              <a:rPr lang="es-DO" b="1" dirty="0"/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BufferedWriter</a:t>
            </a:r>
            <a:r>
              <a:rPr lang="es-DO" dirty="0"/>
              <a:t> </a:t>
            </a:r>
            <a:r>
              <a:rPr lang="es-DO" dirty="0" err="1"/>
              <a:t>bw</a:t>
            </a:r>
            <a:r>
              <a:rPr lang="es-DO" dirty="0"/>
              <a:t> = </a:t>
            </a:r>
            <a:r>
              <a:rPr lang="es-DO" b="1" dirty="0">
                <a:solidFill>
                  <a:srgbClr val="7030A0"/>
                </a:solidFill>
              </a:rPr>
              <a:t>new</a:t>
            </a:r>
            <a:r>
              <a:rPr lang="es-DO" b="1" dirty="0"/>
              <a:t> </a:t>
            </a:r>
            <a:r>
              <a:rPr lang="es-DO" b="1" dirty="0" err="1">
                <a:solidFill>
                  <a:schemeClr val="accent6">
                    <a:lumMod val="75000"/>
                  </a:schemeClr>
                </a:solidFill>
              </a:rPr>
              <a:t>BufferedWriter</a:t>
            </a:r>
            <a:r>
              <a:rPr lang="es-DO" b="1" dirty="0"/>
              <a:t>(</a:t>
            </a:r>
            <a:r>
              <a:rPr lang="es-DO" b="1" dirty="0" err="1"/>
              <a:t>fw</a:t>
            </a:r>
            <a:r>
              <a:rPr lang="es-DO" b="1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bw.write</a:t>
            </a:r>
            <a:r>
              <a:rPr lang="es-DO" dirty="0"/>
              <a:t>(</a:t>
            </a:r>
            <a:r>
              <a:rPr lang="es-DO" dirty="0" err="1"/>
              <a:t>content</a:t>
            </a:r>
            <a:r>
              <a:rPr lang="es-DO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bw.close</a:t>
            </a:r>
            <a:r>
              <a:rPr lang="es-DO" dirty="0" smtClean="0"/>
              <a:t>();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System.</a:t>
            </a:r>
            <a:r>
              <a:rPr lang="es-DO" b="1" i="1" dirty="0" err="1"/>
              <a:t>out.println</a:t>
            </a:r>
            <a:r>
              <a:rPr lang="es-DO" b="1" i="1" dirty="0" smtClean="0"/>
              <a:t>(</a:t>
            </a:r>
            <a:r>
              <a:rPr lang="es-DO" b="1" i="1" dirty="0" smtClean="0">
                <a:solidFill>
                  <a:srgbClr val="FFC000"/>
                </a:solidFill>
              </a:rPr>
              <a:t>“Listo!, El archivo ha sido creado."</a:t>
            </a:r>
            <a:r>
              <a:rPr lang="es-DO" b="1" i="1" dirty="0" smtClean="0"/>
              <a:t>);</a:t>
            </a:r>
            <a:r>
              <a:rPr lang="es-DO" dirty="0" smtClean="0"/>
              <a:t>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} </a:t>
            </a:r>
            <a:r>
              <a:rPr lang="es-DO" b="1" dirty="0">
                <a:solidFill>
                  <a:srgbClr val="7030A0"/>
                </a:solidFill>
              </a:rPr>
              <a:t>catch </a:t>
            </a:r>
            <a:r>
              <a:rPr lang="es-DO" b="1" dirty="0"/>
              <a:t>(</a:t>
            </a:r>
            <a:r>
              <a:rPr lang="es-DO" b="1" dirty="0" err="1">
                <a:solidFill>
                  <a:schemeClr val="accent6">
                    <a:lumMod val="75000"/>
                  </a:schemeClr>
                </a:solidFill>
              </a:rPr>
              <a:t>IOException</a:t>
            </a:r>
            <a:r>
              <a:rPr lang="es-DO" b="1" dirty="0"/>
              <a:t> e) {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e.printStackTrace</a:t>
            </a:r>
            <a:r>
              <a:rPr lang="es-DO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77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451385"/>
          </a:xfrm>
        </p:spPr>
        <p:txBody>
          <a:bodyPr/>
          <a:lstStyle/>
          <a:p>
            <a:r>
              <a:rPr lang="es-DO" dirty="0"/>
              <a:t/>
            </a:r>
            <a:br>
              <a:rPr lang="es-DO" dirty="0"/>
            </a:br>
            <a:r>
              <a:rPr lang="es-DO" dirty="0" smtClean="0"/>
              <a:t>Abrir Archivo .</a:t>
            </a:r>
            <a:r>
              <a:rPr lang="es-DO" dirty="0" err="1" smtClean="0"/>
              <a:t>txt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5317" y="1086522"/>
            <a:ext cx="9297705" cy="577147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DO" dirty="0"/>
              <a:t> </a:t>
            </a: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BufferedReader</a:t>
            </a:r>
            <a:r>
              <a:rPr lang="es-DO" dirty="0"/>
              <a:t> </a:t>
            </a:r>
            <a:r>
              <a:rPr lang="es-DO" dirty="0" err="1"/>
              <a:t>br</a:t>
            </a:r>
            <a:r>
              <a:rPr lang="es-DO" dirty="0"/>
              <a:t> = </a:t>
            </a:r>
            <a:r>
              <a:rPr lang="es-DO" b="1" dirty="0" err="1">
                <a:solidFill>
                  <a:srgbClr val="7030A0"/>
                </a:solidFill>
              </a:rPr>
              <a:t>null</a:t>
            </a:r>
            <a:r>
              <a:rPr lang="es-DO" b="1" dirty="0" smtClean="0"/>
              <a:t>;</a:t>
            </a:r>
            <a:r>
              <a:rPr lang="es-DO" dirty="0" smtClean="0"/>
              <a:t>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b="1" dirty="0">
                <a:solidFill>
                  <a:srgbClr val="7030A0"/>
                </a:solidFill>
              </a:rPr>
              <a:t>try</a:t>
            </a:r>
            <a:r>
              <a:rPr lang="es-DO" b="1" dirty="0"/>
              <a:t> </a:t>
            </a:r>
            <a:r>
              <a:rPr lang="es-DO" b="1" dirty="0" smtClean="0"/>
              <a:t>{</a:t>
            </a:r>
            <a:r>
              <a:rPr lang="es-DO" dirty="0" smtClean="0"/>
              <a:t>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s-DO" dirty="0"/>
              <a:t> </a:t>
            </a:r>
            <a:r>
              <a:rPr lang="es-DO" dirty="0" err="1"/>
              <a:t>sCurrentLine</a:t>
            </a:r>
            <a:r>
              <a:rPr lang="es-DO" dirty="0" smtClean="0"/>
              <a:t>;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br</a:t>
            </a:r>
            <a:r>
              <a:rPr lang="en-US" dirty="0"/>
              <a:t> = </a:t>
            </a:r>
            <a:r>
              <a:rPr lang="en-US" b="1" dirty="0">
                <a:solidFill>
                  <a:srgbClr val="7030A0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BufferedReader</a:t>
            </a:r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FileReader</a:t>
            </a:r>
            <a:r>
              <a:rPr lang="en-US" b="1" dirty="0"/>
              <a:t>(</a:t>
            </a:r>
            <a:r>
              <a:rPr lang="en-US" b="1" dirty="0">
                <a:solidFill>
                  <a:srgbClr val="FFC000"/>
                </a:solidFill>
              </a:rPr>
              <a:t>"C:/Users/Willson Acevedo/Desktop/tarea.txt</a:t>
            </a:r>
            <a:r>
              <a:rPr lang="en-US" b="1" dirty="0" smtClean="0">
                <a:solidFill>
                  <a:srgbClr val="FFC000"/>
                </a:solidFill>
              </a:rPr>
              <a:t>"</a:t>
            </a:r>
            <a:r>
              <a:rPr lang="en-US" b="1" dirty="0" smtClean="0"/>
              <a:t>));</a:t>
            </a:r>
            <a:r>
              <a:rPr lang="es-DO" dirty="0" smtClean="0"/>
              <a:t>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7030A0"/>
                </a:solidFill>
              </a:rPr>
              <a:t>while</a:t>
            </a:r>
            <a:r>
              <a:rPr lang="es-DO" b="1" dirty="0"/>
              <a:t> ((</a:t>
            </a:r>
            <a:r>
              <a:rPr lang="es-DO" b="1" dirty="0" err="1"/>
              <a:t>sCurrentLine</a:t>
            </a:r>
            <a:r>
              <a:rPr lang="es-DO" b="1" dirty="0"/>
              <a:t> = </a:t>
            </a:r>
            <a:r>
              <a:rPr lang="es-DO" b="1" dirty="0" err="1"/>
              <a:t>br.readLine</a:t>
            </a:r>
            <a:r>
              <a:rPr lang="es-DO" b="1" dirty="0"/>
              <a:t>()) != </a:t>
            </a:r>
            <a:r>
              <a:rPr lang="es-DO" b="1" dirty="0" err="1">
                <a:solidFill>
                  <a:srgbClr val="7030A0"/>
                </a:solidFill>
              </a:rPr>
              <a:t>null</a:t>
            </a:r>
            <a:r>
              <a:rPr lang="es-DO" b="1" dirty="0"/>
              <a:t>) {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System.</a:t>
            </a:r>
            <a:r>
              <a:rPr lang="es-DO" b="1" i="1" dirty="0" err="1"/>
              <a:t>out.println</a:t>
            </a:r>
            <a:r>
              <a:rPr lang="es-DO" b="1" i="1" dirty="0"/>
              <a:t>(</a:t>
            </a:r>
            <a:r>
              <a:rPr lang="es-DO" b="1" i="1" dirty="0" err="1"/>
              <a:t>sCurrentLine</a:t>
            </a:r>
            <a:r>
              <a:rPr lang="es-DO" b="1" i="1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smtClean="0"/>
              <a:t>}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} </a:t>
            </a:r>
            <a:r>
              <a:rPr lang="es-DO" b="1" dirty="0">
                <a:solidFill>
                  <a:srgbClr val="7030A0"/>
                </a:solidFill>
              </a:rPr>
              <a:t>catch</a:t>
            </a:r>
            <a:r>
              <a:rPr lang="es-DO" b="1" dirty="0"/>
              <a:t> (</a:t>
            </a:r>
            <a:r>
              <a:rPr lang="es-DO" b="1" dirty="0" err="1">
                <a:solidFill>
                  <a:schemeClr val="accent6">
                    <a:lumMod val="75000"/>
                  </a:schemeClr>
                </a:solidFill>
              </a:rPr>
              <a:t>IOException</a:t>
            </a:r>
            <a:r>
              <a:rPr lang="es-DO" b="1" dirty="0"/>
              <a:t> e) {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e.printStackTrace</a:t>
            </a:r>
            <a:r>
              <a:rPr lang="es-DO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} </a:t>
            </a:r>
            <a:r>
              <a:rPr lang="es-DO" b="1" dirty="0" err="1">
                <a:solidFill>
                  <a:srgbClr val="7030A0"/>
                </a:solidFill>
              </a:rPr>
              <a:t>finally</a:t>
            </a:r>
            <a:r>
              <a:rPr lang="es-DO" b="1" dirty="0">
                <a:solidFill>
                  <a:srgbClr val="7030A0"/>
                </a:solidFill>
              </a:rPr>
              <a:t> </a:t>
            </a:r>
            <a:r>
              <a:rPr lang="es-DO" b="1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s-DO" b="1" dirty="0">
                <a:solidFill>
                  <a:srgbClr val="7030A0"/>
                </a:solidFill>
              </a:rPr>
              <a:t>try</a:t>
            </a:r>
            <a:r>
              <a:rPr lang="es-DO" b="1" dirty="0"/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7030A0"/>
                </a:solidFill>
              </a:rPr>
              <a:t>if</a:t>
            </a:r>
            <a:r>
              <a:rPr lang="es-DO" b="1" dirty="0">
                <a:solidFill>
                  <a:srgbClr val="7030A0"/>
                </a:solidFill>
              </a:rPr>
              <a:t> </a:t>
            </a:r>
            <a:r>
              <a:rPr lang="es-DO" b="1" dirty="0"/>
              <a:t>(</a:t>
            </a:r>
            <a:r>
              <a:rPr lang="es-DO" b="1" dirty="0" err="1"/>
              <a:t>br</a:t>
            </a:r>
            <a:r>
              <a:rPr lang="es-DO" b="1" dirty="0"/>
              <a:t> != </a:t>
            </a:r>
            <a:r>
              <a:rPr lang="es-DO" b="1" dirty="0" err="1">
                <a:solidFill>
                  <a:srgbClr val="7030A0"/>
                </a:solidFill>
              </a:rPr>
              <a:t>null</a:t>
            </a:r>
            <a:r>
              <a:rPr lang="es-DO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DO" b="1" dirty="0" err="1" smtClean="0"/>
              <a:t>br.close</a:t>
            </a:r>
            <a:r>
              <a:rPr lang="es-DO" b="1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} </a:t>
            </a:r>
            <a:r>
              <a:rPr lang="es-DO" b="1" dirty="0">
                <a:solidFill>
                  <a:srgbClr val="7030A0"/>
                </a:solidFill>
              </a:rPr>
              <a:t>catch</a:t>
            </a:r>
            <a:r>
              <a:rPr lang="es-DO" b="1" dirty="0"/>
              <a:t> (</a:t>
            </a:r>
            <a:r>
              <a:rPr lang="es-DO" b="1" dirty="0" err="1">
                <a:solidFill>
                  <a:schemeClr val="accent6">
                    <a:lumMod val="75000"/>
                  </a:schemeClr>
                </a:solidFill>
              </a:rPr>
              <a:t>IOException</a:t>
            </a:r>
            <a:r>
              <a:rPr lang="es-DO" b="1" dirty="0"/>
              <a:t> ex) {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ex.printStackTrace</a:t>
            </a:r>
            <a:r>
              <a:rPr lang="es-DO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smtClean="0"/>
              <a:t>}}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960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Modificación de Archivo .</a:t>
            </a:r>
            <a:r>
              <a:rPr lang="es-DO" dirty="0" err="1" smtClean="0"/>
              <a:t>txt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Combinación entre ambas(Abrir y Crear).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63729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7918"/>
            <a:ext cx="10018713" cy="1752599"/>
          </a:xfrm>
        </p:spPr>
        <p:txBody>
          <a:bodyPr/>
          <a:lstStyle/>
          <a:p>
            <a:r>
              <a:rPr lang="es-DO" dirty="0" smtClean="0"/>
              <a:t>Paquetes para .</a:t>
            </a:r>
            <a:r>
              <a:rPr lang="es-DO" dirty="0" err="1" smtClean="0"/>
              <a:t>xml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225" y="1634265"/>
            <a:ext cx="10018713" cy="4712747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FF0000"/>
                </a:solidFill>
              </a:rPr>
              <a:t>import</a:t>
            </a:r>
            <a:r>
              <a:rPr lang="es-DO" b="1" dirty="0"/>
              <a:t> </a:t>
            </a:r>
            <a:r>
              <a:rPr lang="es-DO" b="1" dirty="0" err="1"/>
              <a:t>java.io.File</a:t>
            </a:r>
            <a:r>
              <a:rPr lang="es-DO" b="1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FF0000"/>
                </a:solidFill>
              </a:rPr>
              <a:t>import</a:t>
            </a:r>
            <a:r>
              <a:rPr lang="es-DO" b="1" dirty="0"/>
              <a:t> </a:t>
            </a:r>
            <a:r>
              <a:rPr lang="es-DO" b="1" dirty="0" err="1"/>
              <a:t>javax.xml.parsers.DocumentBuilder</a:t>
            </a:r>
            <a:r>
              <a:rPr lang="es-DO" b="1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FF0000"/>
                </a:solidFill>
              </a:rPr>
              <a:t>import</a:t>
            </a:r>
            <a:r>
              <a:rPr lang="es-DO" b="1" dirty="0"/>
              <a:t> </a:t>
            </a:r>
            <a:r>
              <a:rPr lang="es-DO" b="1" dirty="0" err="1"/>
              <a:t>javax.xml.parsers.DocumentBuilderFactory</a:t>
            </a:r>
            <a:r>
              <a:rPr lang="es-DO" b="1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FF0000"/>
                </a:solidFill>
              </a:rPr>
              <a:t>import</a:t>
            </a:r>
            <a:r>
              <a:rPr lang="es-DO" b="1" dirty="0"/>
              <a:t> </a:t>
            </a:r>
            <a:r>
              <a:rPr lang="es-DO" b="1" dirty="0" err="1"/>
              <a:t>javax.xml.parsers.ParserConfigurationException</a:t>
            </a:r>
            <a:r>
              <a:rPr lang="es-DO" b="1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FF0000"/>
                </a:solidFill>
              </a:rPr>
              <a:t>import</a:t>
            </a:r>
            <a:r>
              <a:rPr lang="es-DO" b="1" dirty="0"/>
              <a:t> </a:t>
            </a:r>
            <a:r>
              <a:rPr lang="es-DO" b="1" dirty="0" err="1"/>
              <a:t>javax.xml.transform.Transformer</a:t>
            </a:r>
            <a:r>
              <a:rPr lang="es-DO" b="1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FF0000"/>
                </a:solidFill>
              </a:rPr>
              <a:t>import</a:t>
            </a:r>
            <a:r>
              <a:rPr lang="es-DO" b="1" dirty="0"/>
              <a:t> </a:t>
            </a:r>
            <a:r>
              <a:rPr lang="es-DO" b="1" dirty="0" err="1"/>
              <a:t>javax.xml.transform.TransformerException</a:t>
            </a:r>
            <a:r>
              <a:rPr lang="es-DO" b="1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FF0000"/>
                </a:solidFill>
              </a:rPr>
              <a:t>import</a:t>
            </a:r>
            <a:r>
              <a:rPr lang="es-DO" b="1" dirty="0"/>
              <a:t> </a:t>
            </a:r>
            <a:r>
              <a:rPr lang="es-DO" b="1" dirty="0" err="1"/>
              <a:t>javax.xml.transform.TransformerFactory</a:t>
            </a:r>
            <a:r>
              <a:rPr lang="es-DO" b="1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FF0000"/>
                </a:solidFill>
              </a:rPr>
              <a:t>import</a:t>
            </a:r>
            <a:r>
              <a:rPr lang="es-DO" b="1" dirty="0"/>
              <a:t> </a:t>
            </a:r>
            <a:r>
              <a:rPr lang="es-DO" b="1" dirty="0" err="1"/>
              <a:t>javax.xml.transform.dom.DOMSource</a:t>
            </a:r>
            <a:r>
              <a:rPr lang="es-DO" b="1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FF0000"/>
                </a:solidFill>
              </a:rPr>
              <a:t>import</a:t>
            </a:r>
            <a:r>
              <a:rPr lang="es-DO" b="1" dirty="0"/>
              <a:t> </a:t>
            </a:r>
            <a:r>
              <a:rPr lang="es-DO" b="1" dirty="0" err="1"/>
              <a:t>javax.xml.transform.stream.StreamResult</a:t>
            </a:r>
            <a:r>
              <a:rPr lang="es-DO" b="1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FF0000"/>
                </a:solidFill>
              </a:rPr>
              <a:t>import</a:t>
            </a:r>
            <a:r>
              <a:rPr lang="es-DO" b="1" dirty="0"/>
              <a:t> org.w3c.dom.NodeList;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FF0000"/>
                </a:solidFill>
              </a:rPr>
              <a:t>import</a:t>
            </a:r>
            <a:r>
              <a:rPr lang="es-DO" b="1" dirty="0"/>
              <a:t> org.w3c.dom.Attr;</a:t>
            </a:r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FF0000"/>
                </a:solidFill>
              </a:rPr>
              <a:t>import</a:t>
            </a:r>
            <a:r>
              <a:rPr lang="es-DO" b="1" dirty="0"/>
              <a:t> org.w3c.dom.Document;</a:t>
            </a:r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FF0000"/>
                </a:solidFill>
              </a:rPr>
              <a:t>import</a:t>
            </a:r>
            <a:r>
              <a:rPr lang="es-DO" b="1" dirty="0"/>
              <a:t> org.w3c.dom.Element;</a:t>
            </a:r>
            <a:endParaRPr lang="es-D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994" y="3488818"/>
            <a:ext cx="3096779" cy="309677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777994" y="4697507"/>
            <a:ext cx="1387737" cy="1488141"/>
          </a:xfrm>
          <a:prstGeom prst="rect">
            <a:avLst/>
          </a:prstGeom>
          <a:scene3d>
            <a:camera prst="isometricLeftDown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DO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xml</a:t>
            </a:r>
            <a:endParaRPr lang="es-DO" sz="4400" b="1" dirty="0">
              <a:ln w="22225">
                <a:solidFill>
                  <a:schemeClr val="tx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227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s-DO" dirty="0"/>
              <a:t>Crear Archivo </a:t>
            </a:r>
            <a:r>
              <a:rPr lang="es-DO" dirty="0" smtClean="0"/>
              <a:t>.</a:t>
            </a:r>
            <a:r>
              <a:rPr lang="es-DO" dirty="0" err="1" smtClean="0"/>
              <a:t>xml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66221"/>
            <a:ext cx="10018713" cy="442497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DO" b="1" dirty="0">
                <a:solidFill>
                  <a:srgbClr val="7030A0"/>
                </a:solidFill>
              </a:rPr>
              <a:t>try</a:t>
            </a:r>
            <a:r>
              <a:rPr lang="es-DO" b="1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DocumentBuilderFactory</a:t>
            </a:r>
            <a:r>
              <a:rPr lang="es-D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DO" dirty="0" err="1"/>
              <a:t>docFactory</a:t>
            </a:r>
            <a:r>
              <a:rPr lang="es-DO" dirty="0"/>
              <a:t> = </a:t>
            </a:r>
            <a:r>
              <a:rPr lang="es-DO" dirty="0" err="1"/>
              <a:t>DocumentBuilderFactory.</a:t>
            </a:r>
            <a:r>
              <a:rPr lang="es-DO" i="1" dirty="0" err="1"/>
              <a:t>newInstance</a:t>
            </a:r>
            <a:r>
              <a:rPr lang="es-DO" i="1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DocumentBuilder</a:t>
            </a:r>
            <a:r>
              <a:rPr lang="es-DO" dirty="0"/>
              <a:t> </a:t>
            </a:r>
            <a:r>
              <a:rPr lang="es-DO" dirty="0" err="1"/>
              <a:t>docBuilder</a:t>
            </a:r>
            <a:r>
              <a:rPr lang="es-DO" dirty="0"/>
              <a:t> = </a:t>
            </a:r>
            <a:r>
              <a:rPr lang="es-DO" dirty="0" err="1"/>
              <a:t>docFactory.newDocumentBuilder</a:t>
            </a:r>
            <a:r>
              <a:rPr lang="es-DO" dirty="0"/>
              <a:t>();</a:t>
            </a:r>
          </a:p>
          <a:p>
            <a:pPr marL="457200" indent="-457200">
              <a:buFont typeface="+mj-lt"/>
              <a:buAutoNum type="arabicPeriod"/>
            </a:pP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s-DO" dirty="0"/>
              <a:t> </a:t>
            </a:r>
            <a:r>
              <a:rPr lang="es-DO" dirty="0" err="1"/>
              <a:t>xmldoc</a:t>
            </a:r>
            <a:r>
              <a:rPr lang="es-DO" dirty="0"/>
              <a:t> = </a:t>
            </a:r>
            <a:r>
              <a:rPr lang="es-DO" dirty="0" err="1"/>
              <a:t>docBuilder.newDocument</a:t>
            </a:r>
            <a:r>
              <a:rPr lang="es-DO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Element</a:t>
            </a:r>
            <a:r>
              <a:rPr lang="es-DO" dirty="0"/>
              <a:t> </a:t>
            </a:r>
            <a:r>
              <a:rPr lang="es-DO" dirty="0" err="1"/>
              <a:t>rootnode</a:t>
            </a:r>
            <a:r>
              <a:rPr lang="es-DO" dirty="0"/>
              <a:t> = </a:t>
            </a:r>
            <a:r>
              <a:rPr lang="es-DO" dirty="0" err="1"/>
              <a:t>xmldoc.createElement</a:t>
            </a:r>
            <a:r>
              <a:rPr lang="es-DO" dirty="0"/>
              <a:t>(</a:t>
            </a:r>
            <a:r>
              <a:rPr lang="es-DO" dirty="0">
                <a:solidFill>
                  <a:srgbClr val="FFC000"/>
                </a:solidFill>
              </a:rPr>
              <a:t>"Ejemplo"</a:t>
            </a:r>
            <a:r>
              <a:rPr lang="es-DO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xmldoc.appendChild</a:t>
            </a:r>
            <a:r>
              <a:rPr lang="es-DO" dirty="0"/>
              <a:t>(</a:t>
            </a:r>
            <a:r>
              <a:rPr lang="es-DO" dirty="0" err="1"/>
              <a:t>rootnode</a:t>
            </a:r>
            <a:r>
              <a:rPr lang="es-DO" dirty="0" smtClean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Element</a:t>
            </a:r>
            <a:r>
              <a:rPr lang="es-DO" dirty="0"/>
              <a:t> </a:t>
            </a:r>
            <a:r>
              <a:rPr lang="es-DO" dirty="0" err="1"/>
              <a:t>usernode</a:t>
            </a:r>
            <a:r>
              <a:rPr lang="es-DO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Attr</a:t>
            </a:r>
            <a:r>
              <a:rPr lang="es-DO" dirty="0"/>
              <a:t> </a:t>
            </a:r>
            <a:r>
              <a:rPr lang="es-DO" dirty="0" err="1"/>
              <a:t>attribute</a:t>
            </a:r>
            <a:r>
              <a:rPr lang="es-DO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usernode</a:t>
            </a:r>
            <a:r>
              <a:rPr lang="es-DO" dirty="0"/>
              <a:t> = </a:t>
            </a:r>
            <a:r>
              <a:rPr lang="es-DO" dirty="0" err="1"/>
              <a:t>xmldoc.createElement</a:t>
            </a:r>
            <a:r>
              <a:rPr lang="es-DO" dirty="0"/>
              <a:t>(</a:t>
            </a:r>
            <a:r>
              <a:rPr lang="es-DO" dirty="0">
                <a:solidFill>
                  <a:srgbClr val="FFC000"/>
                </a:solidFill>
              </a:rPr>
              <a:t>"Mensaje"</a:t>
            </a:r>
            <a:r>
              <a:rPr lang="es-DO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attribute</a:t>
            </a:r>
            <a:r>
              <a:rPr lang="es-DO" dirty="0"/>
              <a:t>=</a:t>
            </a:r>
            <a:r>
              <a:rPr lang="es-DO" dirty="0" err="1"/>
              <a:t>xmldoc.createAttribute</a:t>
            </a:r>
            <a:r>
              <a:rPr lang="es-DO" dirty="0"/>
              <a:t>(</a:t>
            </a:r>
            <a:r>
              <a:rPr lang="es-DO" dirty="0">
                <a:solidFill>
                  <a:srgbClr val="FFC000"/>
                </a:solidFill>
              </a:rPr>
              <a:t>"Numero"</a:t>
            </a:r>
            <a:r>
              <a:rPr lang="es-DO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426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8814"/>
            <a:ext cx="10018713" cy="1752599"/>
          </a:xfrm>
        </p:spPr>
        <p:txBody>
          <a:bodyPr/>
          <a:lstStyle/>
          <a:p>
            <a:r>
              <a:rPr lang="es-DO" dirty="0"/>
              <a:t>Crear Archivo .</a:t>
            </a:r>
            <a:r>
              <a:rPr lang="es-DO" dirty="0" err="1"/>
              <a:t>xml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649" y="1645920"/>
            <a:ext cx="9534374" cy="5212079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DO" dirty="0" err="1"/>
              <a:t>attribute.setValue</a:t>
            </a:r>
            <a:r>
              <a:rPr lang="es-DO" dirty="0"/>
              <a:t>(</a:t>
            </a:r>
            <a:r>
              <a:rPr lang="es-DO" dirty="0">
                <a:solidFill>
                  <a:srgbClr val="FFC000"/>
                </a:solidFill>
              </a:rPr>
              <a:t>"1</a:t>
            </a:r>
            <a:r>
              <a:rPr lang="es-DO" dirty="0" smtClean="0">
                <a:solidFill>
                  <a:srgbClr val="FFC000"/>
                </a:solidFill>
              </a:rPr>
              <a:t>"</a:t>
            </a:r>
            <a:r>
              <a:rPr lang="es-DO" dirty="0" smtClean="0"/>
              <a:t>);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usernode.setAttributeNode</a:t>
            </a:r>
            <a:r>
              <a:rPr lang="es-DO" dirty="0"/>
              <a:t>(</a:t>
            </a:r>
            <a:r>
              <a:rPr lang="es-DO" dirty="0" err="1"/>
              <a:t>attribute</a:t>
            </a:r>
            <a:r>
              <a:rPr lang="es-DO" dirty="0" smtClean="0"/>
              <a:t>);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usernode.setTextContent</a:t>
            </a:r>
            <a:r>
              <a:rPr lang="es-DO" dirty="0"/>
              <a:t>(</a:t>
            </a:r>
            <a:r>
              <a:rPr lang="es-DO" dirty="0">
                <a:solidFill>
                  <a:srgbClr val="FFC000"/>
                </a:solidFill>
              </a:rPr>
              <a:t>"Hola</a:t>
            </a:r>
            <a:r>
              <a:rPr lang="es-DO" dirty="0" smtClean="0">
                <a:solidFill>
                  <a:srgbClr val="FFC000"/>
                </a:solidFill>
              </a:rPr>
              <a:t>"</a:t>
            </a:r>
            <a:r>
              <a:rPr lang="es-DO" dirty="0" smtClean="0"/>
              <a:t>);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rootnode.appendChild</a:t>
            </a:r>
            <a:r>
              <a:rPr lang="es-DO" dirty="0"/>
              <a:t>(</a:t>
            </a:r>
            <a:r>
              <a:rPr lang="es-DO" dirty="0" err="1"/>
              <a:t>usernode</a:t>
            </a:r>
            <a:r>
              <a:rPr lang="es-DO" dirty="0" smtClean="0"/>
              <a:t>);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TransformerFactory</a:t>
            </a:r>
            <a:r>
              <a:rPr lang="es-D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DO" dirty="0" err="1"/>
              <a:t>transformerFactory</a:t>
            </a:r>
            <a:r>
              <a:rPr lang="es-DO" dirty="0"/>
              <a:t> = </a:t>
            </a: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TransformerFactory</a:t>
            </a:r>
            <a:r>
              <a:rPr lang="es-DO" dirty="0" err="1"/>
              <a:t>.</a:t>
            </a:r>
            <a:r>
              <a:rPr lang="es-DO" i="1" dirty="0" err="1"/>
              <a:t>newInstance</a:t>
            </a:r>
            <a:r>
              <a:rPr lang="es-DO" i="1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Transformer</a:t>
            </a:r>
            <a:r>
              <a:rPr lang="es-DO" dirty="0"/>
              <a:t> </a:t>
            </a:r>
            <a:r>
              <a:rPr lang="es-DO" dirty="0" err="1"/>
              <a:t>transformer</a:t>
            </a:r>
            <a:r>
              <a:rPr lang="es-DO" dirty="0"/>
              <a:t> = </a:t>
            </a:r>
            <a:r>
              <a:rPr lang="es-DO" dirty="0" err="1"/>
              <a:t>transformerFactory.newTransformer</a:t>
            </a:r>
            <a:r>
              <a:rPr lang="es-DO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DOMSource</a:t>
            </a:r>
            <a:r>
              <a:rPr lang="es-DO" dirty="0"/>
              <a:t> </a:t>
            </a:r>
            <a:r>
              <a:rPr lang="es-DO" dirty="0" err="1"/>
              <a:t>source</a:t>
            </a:r>
            <a:r>
              <a:rPr lang="es-DO" dirty="0"/>
              <a:t> = </a:t>
            </a:r>
            <a:r>
              <a:rPr lang="es-DO" b="1" dirty="0">
                <a:solidFill>
                  <a:srgbClr val="7030A0"/>
                </a:solidFill>
              </a:rPr>
              <a:t>new </a:t>
            </a:r>
            <a:r>
              <a:rPr lang="es-DO" b="1" dirty="0" err="1">
                <a:solidFill>
                  <a:schemeClr val="accent6">
                    <a:lumMod val="75000"/>
                  </a:schemeClr>
                </a:solidFill>
              </a:rPr>
              <a:t>DOMSource</a:t>
            </a:r>
            <a:r>
              <a:rPr lang="es-DO" b="1" dirty="0"/>
              <a:t>(</a:t>
            </a:r>
            <a:r>
              <a:rPr lang="es-DO" b="1" dirty="0" err="1"/>
              <a:t>xmldoc</a:t>
            </a:r>
            <a:r>
              <a:rPr lang="es-DO" b="1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StreamResult</a:t>
            </a:r>
            <a:r>
              <a:rPr lang="en-US" dirty="0"/>
              <a:t> result = </a:t>
            </a:r>
            <a:r>
              <a:rPr lang="en-US" b="1" dirty="0">
                <a:solidFill>
                  <a:srgbClr val="7030A0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StreamResult</a:t>
            </a:r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new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File</a:t>
            </a:r>
            <a:r>
              <a:rPr lang="en-US" b="1" dirty="0"/>
              <a:t>(</a:t>
            </a:r>
            <a:r>
              <a:rPr lang="en-US" b="1" dirty="0">
                <a:solidFill>
                  <a:srgbClr val="FFC000"/>
                </a:solidFill>
              </a:rPr>
              <a:t>"C:/Users/Willson Acevedo/Desktop/Prueba.xml"</a:t>
            </a:r>
            <a:r>
              <a:rPr lang="en-US" b="1" dirty="0"/>
              <a:t>));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 smtClean="0"/>
              <a:t>transformer.transform</a:t>
            </a:r>
            <a:r>
              <a:rPr lang="es-DO" dirty="0" smtClean="0"/>
              <a:t>(</a:t>
            </a:r>
            <a:r>
              <a:rPr lang="es-DO" dirty="0" err="1" smtClean="0"/>
              <a:t>source</a:t>
            </a:r>
            <a:r>
              <a:rPr lang="es-DO" dirty="0"/>
              <a:t>, </a:t>
            </a:r>
            <a:r>
              <a:rPr lang="es-DO" dirty="0" err="1"/>
              <a:t>result</a:t>
            </a:r>
            <a:r>
              <a:rPr lang="es-DO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System.</a:t>
            </a:r>
            <a:r>
              <a:rPr lang="es-DO" b="1" i="1" dirty="0" err="1"/>
              <a:t>out.println</a:t>
            </a:r>
            <a:r>
              <a:rPr lang="es-DO" b="1" i="1" dirty="0"/>
              <a:t>(</a:t>
            </a:r>
            <a:r>
              <a:rPr lang="es-DO" b="1" i="1" dirty="0">
                <a:solidFill>
                  <a:srgbClr val="FFC000"/>
                </a:solidFill>
              </a:rPr>
              <a:t>"File </a:t>
            </a:r>
            <a:r>
              <a:rPr lang="es-DO" b="1" i="1" dirty="0" err="1">
                <a:solidFill>
                  <a:srgbClr val="FFC000"/>
                </a:solidFill>
              </a:rPr>
              <a:t>saved</a:t>
            </a:r>
            <a:r>
              <a:rPr lang="es-DO" b="1" i="1" dirty="0" smtClean="0">
                <a:solidFill>
                  <a:srgbClr val="FFC000"/>
                </a:solidFill>
              </a:rPr>
              <a:t>!"</a:t>
            </a:r>
            <a:r>
              <a:rPr lang="es-DO" b="1" i="1" dirty="0" smtClean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smtClean="0"/>
              <a:t>}</a:t>
            </a:r>
            <a:r>
              <a:rPr lang="es-DO" b="1" dirty="0" smtClean="0">
                <a:solidFill>
                  <a:srgbClr val="7030A0"/>
                </a:solidFill>
              </a:rPr>
              <a:t>catch</a:t>
            </a:r>
            <a:r>
              <a:rPr lang="es-DO" b="1" dirty="0" smtClean="0"/>
              <a:t> </a:t>
            </a:r>
            <a:r>
              <a:rPr lang="es-DO" b="1" dirty="0"/>
              <a:t>(</a:t>
            </a:r>
            <a:r>
              <a:rPr lang="es-DO" b="1" dirty="0" err="1"/>
              <a:t>ParserConfigurationException</a:t>
            </a:r>
            <a:r>
              <a:rPr lang="es-DO" b="1" dirty="0"/>
              <a:t> </a:t>
            </a:r>
            <a:r>
              <a:rPr lang="es-DO" b="1" dirty="0" err="1"/>
              <a:t>pce</a:t>
            </a:r>
            <a:r>
              <a:rPr lang="es-DO" b="1" dirty="0"/>
              <a:t>) {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pce.printStackTrace</a:t>
            </a:r>
            <a:r>
              <a:rPr lang="es-DO" dirty="0" smtClean="0"/>
              <a:t>();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} </a:t>
            </a:r>
            <a:r>
              <a:rPr lang="es-DO" b="1" dirty="0">
                <a:solidFill>
                  <a:srgbClr val="7030A0"/>
                </a:solidFill>
              </a:rPr>
              <a:t>catch</a:t>
            </a:r>
            <a:r>
              <a:rPr lang="es-DO" b="1" dirty="0"/>
              <a:t> (</a:t>
            </a:r>
            <a:r>
              <a:rPr lang="es-DO" b="1" dirty="0" err="1"/>
              <a:t>TransformerException</a:t>
            </a:r>
            <a:r>
              <a:rPr lang="es-DO" b="1" dirty="0"/>
              <a:t> </a:t>
            </a:r>
            <a:r>
              <a:rPr lang="es-DO" b="1" dirty="0" err="1"/>
              <a:t>tfe</a:t>
            </a:r>
            <a:r>
              <a:rPr lang="es-DO" b="1" dirty="0"/>
              <a:t>) {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tfe.printStackTrace</a:t>
            </a:r>
            <a:r>
              <a:rPr lang="es-DO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33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75765"/>
            <a:ext cx="10018713" cy="4715436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DO" b="1" dirty="0">
                <a:solidFill>
                  <a:srgbClr val="7030A0"/>
                </a:solidFill>
              </a:rPr>
              <a:t>try</a:t>
            </a:r>
            <a:r>
              <a:rPr lang="es-DO" b="1" dirty="0"/>
              <a:t> </a:t>
            </a:r>
            <a:r>
              <a:rPr lang="es-DO" b="1" dirty="0" smtClean="0"/>
              <a:t>{</a:t>
            </a:r>
            <a:r>
              <a:rPr lang="es-DO" dirty="0" smtClean="0"/>
              <a:t>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s-DO" dirty="0"/>
              <a:t> </a:t>
            </a:r>
            <a:r>
              <a:rPr lang="es-DO" dirty="0" err="1"/>
              <a:t>fXmlFile</a:t>
            </a:r>
            <a:r>
              <a:rPr lang="es-DO" dirty="0"/>
              <a:t> = </a:t>
            </a:r>
            <a:r>
              <a:rPr lang="es-DO" b="1" dirty="0">
                <a:solidFill>
                  <a:srgbClr val="7030A0"/>
                </a:solidFill>
              </a:rPr>
              <a:t>new</a:t>
            </a:r>
            <a:r>
              <a:rPr lang="es-DO" b="1" dirty="0"/>
              <a:t> </a:t>
            </a:r>
            <a:r>
              <a:rPr lang="es-DO" b="1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s-DO" b="1" dirty="0"/>
              <a:t>(</a:t>
            </a:r>
            <a:r>
              <a:rPr lang="es-DO" b="1" dirty="0">
                <a:solidFill>
                  <a:srgbClr val="FFC000"/>
                </a:solidFill>
              </a:rPr>
              <a:t>"C:/Users/Willson Acevedo/Desktop/Prueba.xml"</a:t>
            </a:r>
            <a:r>
              <a:rPr lang="es-DO" b="1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DocumentBuilderFactory</a:t>
            </a:r>
            <a:r>
              <a:rPr lang="es-DO" dirty="0"/>
              <a:t> </a:t>
            </a:r>
            <a:r>
              <a:rPr lang="es-DO" dirty="0" err="1"/>
              <a:t>dbFactory</a:t>
            </a:r>
            <a:r>
              <a:rPr lang="es-DO" dirty="0"/>
              <a:t> = </a:t>
            </a: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DocumentBuilderFactory</a:t>
            </a:r>
            <a:r>
              <a:rPr lang="es-DO" dirty="0" err="1"/>
              <a:t>.</a:t>
            </a:r>
            <a:r>
              <a:rPr lang="es-DO" i="1" dirty="0" err="1"/>
              <a:t>newInstance</a:t>
            </a:r>
            <a:r>
              <a:rPr lang="es-DO" i="1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DocumentBuilder</a:t>
            </a:r>
            <a:r>
              <a:rPr lang="es-DO" dirty="0"/>
              <a:t> </a:t>
            </a:r>
            <a:r>
              <a:rPr lang="es-DO" dirty="0" err="1"/>
              <a:t>dBuilder</a:t>
            </a:r>
            <a:r>
              <a:rPr lang="es-DO" dirty="0"/>
              <a:t> = </a:t>
            </a:r>
            <a:r>
              <a:rPr lang="es-DO" dirty="0" err="1"/>
              <a:t>dbFactory.newDocumentBuilder</a:t>
            </a:r>
            <a:r>
              <a:rPr lang="es-DO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s-DO" dirty="0"/>
              <a:t> </a:t>
            </a:r>
            <a:r>
              <a:rPr lang="es-DO" dirty="0" err="1"/>
              <a:t>doc</a:t>
            </a:r>
            <a:r>
              <a:rPr lang="es-DO" dirty="0"/>
              <a:t> = </a:t>
            </a:r>
            <a:r>
              <a:rPr lang="es-DO" dirty="0" err="1"/>
              <a:t>dBuilder.parse</a:t>
            </a:r>
            <a:r>
              <a:rPr lang="es-DO" dirty="0"/>
              <a:t>(</a:t>
            </a:r>
            <a:r>
              <a:rPr lang="es-DO" dirty="0" err="1"/>
              <a:t>fXmlFile</a:t>
            </a:r>
            <a:r>
              <a:rPr lang="es-DO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doc.getDocumentElement</a:t>
            </a:r>
            <a:r>
              <a:rPr lang="es-DO" dirty="0"/>
              <a:t>().</a:t>
            </a:r>
            <a:r>
              <a:rPr lang="es-DO" dirty="0" err="1"/>
              <a:t>normalize</a:t>
            </a:r>
            <a:r>
              <a:rPr lang="es-DO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System.</a:t>
            </a:r>
            <a:r>
              <a:rPr lang="es-DO" b="1" i="1" dirty="0" err="1"/>
              <a:t>out.println</a:t>
            </a:r>
            <a:r>
              <a:rPr lang="es-DO" b="1" i="1" dirty="0"/>
              <a:t>(</a:t>
            </a:r>
            <a:r>
              <a:rPr lang="es-DO" b="1" i="1" dirty="0">
                <a:solidFill>
                  <a:srgbClr val="FFC000"/>
                </a:solidFill>
              </a:rPr>
              <a:t>"Nodo Principal :"</a:t>
            </a:r>
            <a:r>
              <a:rPr lang="es-DO" b="1" i="1" dirty="0"/>
              <a:t> + </a:t>
            </a:r>
            <a:r>
              <a:rPr lang="es-DO" b="1" i="1" dirty="0" err="1"/>
              <a:t>doc.getDocumentElement</a:t>
            </a:r>
            <a:r>
              <a:rPr lang="es-DO" b="1" i="1" dirty="0"/>
              <a:t>().</a:t>
            </a:r>
            <a:r>
              <a:rPr lang="es-DO" b="1" i="1" dirty="0" err="1"/>
              <a:t>getNodeName</a:t>
            </a:r>
            <a:r>
              <a:rPr lang="es-DO" b="1" i="1" dirty="0"/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NodeList</a:t>
            </a:r>
            <a:r>
              <a:rPr lang="es-DO" dirty="0"/>
              <a:t> </a:t>
            </a:r>
            <a:r>
              <a:rPr lang="es-DO" dirty="0" err="1"/>
              <a:t>nList</a:t>
            </a:r>
            <a:r>
              <a:rPr lang="es-DO" dirty="0"/>
              <a:t> = </a:t>
            </a:r>
            <a:r>
              <a:rPr lang="es-DO" dirty="0" err="1"/>
              <a:t>doc.getElementsByTagName</a:t>
            </a:r>
            <a:r>
              <a:rPr lang="es-DO" dirty="0"/>
              <a:t>(</a:t>
            </a:r>
            <a:r>
              <a:rPr lang="es-DO" dirty="0">
                <a:solidFill>
                  <a:srgbClr val="FFC000"/>
                </a:solidFill>
              </a:rPr>
              <a:t>"Ejemplo"</a:t>
            </a:r>
            <a:r>
              <a:rPr lang="es-DO" dirty="0"/>
              <a:t>);</a:t>
            </a:r>
          </a:p>
          <a:p>
            <a:pPr marL="457200" indent="-457200">
              <a:buFont typeface="+mj-lt"/>
              <a:buAutoNum type="arabicPeriod"/>
            </a:pP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7030A0"/>
                </a:solidFill>
              </a:rPr>
              <a:t>for</a:t>
            </a:r>
            <a:r>
              <a:rPr lang="es-DO" b="1" dirty="0"/>
              <a:t> (</a:t>
            </a:r>
            <a:r>
              <a:rPr lang="es-DO" b="1" dirty="0" err="1"/>
              <a:t>int</a:t>
            </a:r>
            <a:r>
              <a:rPr lang="es-DO" b="1" dirty="0"/>
              <a:t> </a:t>
            </a:r>
            <a:r>
              <a:rPr lang="es-DO" b="1" dirty="0" err="1"/>
              <a:t>temp</a:t>
            </a:r>
            <a:r>
              <a:rPr lang="es-DO" b="1" dirty="0"/>
              <a:t> = 0; </a:t>
            </a:r>
            <a:r>
              <a:rPr lang="es-DO" b="1" dirty="0" err="1"/>
              <a:t>temp</a:t>
            </a:r>
            <a:r>
              <a:rPr lang="es-DO" b="1" dirty="0"/>
              <a:t> &lt; </a:t>
            </a:r>
            <a:r>
              <a:rPr lang="es-DO" b="1" dirty="0" err="1"/>
              <a:t>nList.getLength</a:t>
            </a:r>
            <a:r>
              <a:rPr lang="es-DO" b="1" dirty="0"/>
              <a:t>(); </a:t>
            </a:r>
            <a:r>
              <a:rPr lang="es-DO" b="1" dirty="0" err="1"/>
              <a:t>temp</a:t>
            </a:r>
            <a:r>
              <a:rPr lang="es-DO" b="1" dirty="0"/>
              <a:t>++) {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s-DO" dirty="0"/>
              <a:t> </a:t>
            </a:r>
            <a:r>
              <a:rPr lang="es-DO" dirty="0" err="1"/>
              <a:t>nNode</a:t>
            </a:r>
            <a:r>
              <a:rPr lang="es-DO" dirty="0"/>
              <a:t> = </a:t>
            </a:r>
            <a:r>
              <a:rPr lang="es-DO" dirty="0" err="1"/>
              <a:t>nList.item</a:t>
            </a:r>
            <a:r>
              <a:rPr lang="es-DO" dirty="0"/>
              <a:t>(</a:t>
            </a:r>
            <a:r>
              <a:rPr lang="es-DO" dirty="0" err="1"/>
              <a:t>temp</a:t>
            </a:r>
            <a:r>
              <a:rPr lang="es-DO" dirty="0" smtClean="0"/>
              <a:t>);</a:t>
            </a:r>
            <a:endParaRPr lang="es-D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09" y="0"/>
            <a:ext cx="10018713" cy="1543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DO" dirty="0" smtClean="0"/>
              <a:t>Abrir Archivo .</a:t>
            </a:r>
            <a:r>
              <a:rPr lang="es-DO" dirty="0" err="1" smtClean="0"/>
              <a:t>xml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6269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9584"/>
            <a:ext cx="10018713" cy="1752599"/>
          </a:xfrm>
        </p:spPr>
        <p:txBody>
          <a:bodyPr/>
          <a:lstStyle/>
          <a:p>
            <a:r>
              <a:rPr lang="es-DO" dirty="0"/>
              <a:t>Abrir Archivo .</a:t>
            </a:r>
            <a:r>
              <a:rPr lang="es-DO" dirty="0" err="1"/>
              <a:t>xml</a:t>
            </a:r>
            <a:r>
              <a:rPr lang="es-DO" dirty="0"/>
              <a:t/>
            </a:r>
            <a:br>
              <a:rPr lang="es-DO" dirty="0"/>
            </a:b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777" y="914400"/>
            <a:ext cx="9684981" cy="594359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DO" dirty="0" err="1"/>
              <a:t>System.</a:t>
            </a:r>
            <a:r>
              <a:rPr lang="es-DO" b="1" i="1" dirty="0" err="1"/>
              <a:t>out.println</a:t>
            </a:r>
            <a:r>
              <a:rPr lang="es-DO" b="1" i="1" dirty="0"/>
              <a:t>(</a:t>
            </a:r>
            <a:r>
              <a:rPr lang="es-DO" b="1" i="1" dirty="0">
                <a:solidFill>
                  <a:srgbClr val="FFC000"/>
                </a:solidFill>
              </a:rPr>
              <a:t>"Nodo actual:" </a:t>
            </a:r>
            <a:r>
              <a:rPr lang="es-DO" b="1" i="1" dirty="0"/>
              <a:t>+ </a:t>
            </a:r>
            <a:r>
              <a:rPr lang="es-DO" b="1" i="1" dirty="0" err="1"/>
              <a:t>nNode.getNodeName</a:t>
            </a:r>
            <a:r>
              <a:rPr lang="es-DO" b="1" i="1" dirty="0" smtClean="0"/>
              <a:t>());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b="1" dirty="0" err="1">
                <a:solidFill>
                  <a:srgbClr val="7030A0"/>
                </a:solidFill>
              </a:rPr>
              <a:t>if</a:t>
            </a:r>
            <a:r>
              <a:rPr lang="es-DO" b="1" dirty="0"/>
              <a:t> (</a:t>
            </a:r>
            <a:r>
              <a:rPr lang="es-DO" b="1" dirty="0" err="1"/>
              <a:t>nNode.getNodeType</a:t>
            </a:r>
            <a:r>
              <a:rPr lang="es-DO" b="1" dirty="0"/>
              <a:t>() == </a:t>
            </a:r>
            <a:r>
              <a:rPr lang="es-DO" b="1" dirty="0" err="1"/>
              <a:t>Node.</a:t>
            </a:r>
            <a:r>
              <a:rPr lang="es-DO" b="1" i="1" dirty="0" err="1"/>
              <a:t>ELEMENT_NODE</a:t>
            </a:r>
            <a:r>
              <a:rPr lang="es-DO" b="1" i="1" dirty="0"/>
              <a:t>) {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Element</a:t>
            </a:r>
            <a:r>
              <a:rPr lang="es-DO" dirty="0"/>
              <a:t> </a:t>
            </a:r>
            <a:r>
              <a:rPr lang="es-DO" dirty="0" err="1"/>
              <a:t>eElement</a:t>
            </a:r>
            <a:r>
              <a:rPr lang="es-DO" dirty="0"/>
              <a:t> = (</a:t>
            </a: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Element</a:t>
            </a:r>
            <a:r>
              <a:rPr lang="es-DO" dirty="0"/>
              <a:t>) </a:t>
            </a:r>
            <a:r>
              <a:rPr lang="es-DO" dirty="0" err="1"/>
              <a:t>nNode</a:t>
            </a:r>
            <a:r>
              <a:rPr lang="es-DO" dirty="0" smtClean="0"/>
              <a:t>;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System.</a:t>
            </a:r>
            <a:r>
              <a:rPr lang="es-DO" b="1" i="1" dirty="0" err="1"/>
              <a:t>out.println</a:t>
            </a:r>
            <a:r>
              <a:rPr lang="es-DO" b="1" i="1" dirty="0"/>
              <a:t>(</a:t>
            </a:r>
            <a:r>
              <a:rPr lang="es-DO" b="1" i="1" dirty="0">
                <a:solidFill>
                  <a:srgbClr val="FFC000"/>
                </a:solidFill>
              </a:rPr>
              <a:t>"Mensaje : "</a:t>
            </a:r>
            <a:r>
              <a:rPr lang="es-DO" b="1" i="1" dirty="0"/>
              <a:t> + </a:t>
            </a:r>
            <a:r>
              <a:rPr lang="es-DO" b="1" i="1" dirty="0" err="1"/>
              <a:t>eElement.getElementsByTagName</a:t>
            </a:r>
            <a:r>
              <a:rPr lang="es-DO" b="1" i="1" dirty="0"/>
              <a:t>(</a:t>
            </a:r>
            <a:r>
              <a:rPr lang="es-DO" b="1" i="1" dirty="0">
                <a:solidFill>
                  <a:srgbClr val="FFC000"/>
                </a:solidFill>
              </a:rPr>
              <a:t>"Mensaje"</a:t>
            </a:r>
            <a:r>
              <a:rPr lang="es-DO" b="1" i="1" dirty="0"/>
              <a:t>).</a:t>
            </a:r>
            <a:r>
              <a:rPr lang="es-DO" b="1" i="1" dirty="0" err="1"/>
              <a:t>item</a:t>
            </a:r>
            <a:r>
              <a:rPr lang="es-DO" b="1" i="1" dirty="0"/>
              <a:t>(</a:t>
            </a:r>
            <a:r>
              <a:rPr lang="es-DO" b="1" i="1" dirty="0" err="1"/>
              <a:t>temp</a:t>
            </a:r>
            <a:r>
              <a:rPr lang="es-DO" b="1" i="1" dirty="0"/>
              <a:t>).</a:t>
            </a:r>
            <a:r>
              <a:rPr lang="es-DO" b="1" i="1" dirty="0" err="1"/>
              <a:t>getTextContent</a:t>
            </a:r>
            <a:r>
              <a:rPr lang="es-DO" b="1" i="1" dirty="0"/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System.</a:t>
            </a:r>
            <a:r>
              <a:rPr lang="es-DO" b="1" i="1" dirty="0" err="1"/>
              <a:t>out.println</a:t>
            </a:r>
            <a:r>
              <a:rPr lang="es-DO" b="1" i="1" dirty="0"/>
              <a:t>(</a:t>
            </a:r>
            <a:r>
              <a:rPr lang="es-DO" b="1" i="1" dirty="0">
                <a:solidFill>
                  <a:srgbClr val="FFC000"/>
                </a:solidFill>
              </a:rPr>
              <a:t>"Numero : "</a:t>
            </a:r>
            <a:r>
              <a:rPr lang="es-DO" b="1" i="1" dirty="0"/>
              <a:t> + </a:t>
            </a:r>
            <a:r>
              <a:rPr lang="es-DO" b="1" i="1" dirty="0" err="1"/>
              <a:t>eElement.getFirstChild</a:t>
            </a:r>
            <a:r>
              <a:rPr lang="es-DO" b="1" i="1" dirty="0"/>
              <a:t>().</a:t>
            </a:r>
            <a:r>
              <a:rPr lang="es-DO" b="1" i="1" dirty="0" err="1"/>
              <a:t>getAttributes</a:t>
            </a:r>
            <a:r>
              <a:rPr lang="es-DO" b="1" i="1" dirty="0"/>
              <a:t>().</a:t>
            </a:r>
            <a:r>
              <a:rPr lang="es-DO" b="1" i="1" dirty="0" err="1"/>
              <a:t>item</a:t>
            </a:r>
            <a:r>
              <a:rPr lang="es-DO" b="1" i="1" dirty="0"/>
              <a:t>(</a:t>
            </a:r>
            <a:r>
              <a:rPr lang="es-DO" b="1" i="1" dirty="0" err="1"/>
              <a:t>temp</a:t>
            </a:r>
            <a:r>
              <a:rPr lang="es-DO" b="1" i="1" dirty="0"/>
              <a:t>)); 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smtClean="0"/>
              <a:t>   }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dirty="0" smtClean="0"/>
              <a:t>}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} </a:t>
            </a:r>
            <a:r>
              <a:rPr lang="es-DO" b="1" dirty="0"/>
              <a:t>catch (</a:t>
            </a:r>
            <a:r>
              <a:rPr lang="es-DO" b="1" dirty="0" err="1">
                <a:solidFill>
                  <a:schemeClr val="accent6">
                    <a:lumMod val="75000"/>
                  </a:schemeClr>
                </a:solidFill>
              </a:rPr>
              <a:t>Exception</a:t>
            </a:r>
            <a:r>
              <a:rPr lang="es-DO" b="1" dirty="0"/>
              <a:t> e) {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err="1"/>
              <a:t>e.printStackTrace</a:t>
            </a:r>
            <a:r>
              <a:rPr lang="es-DO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65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Combinación entre ambas (Abrir y Crear).</a:t>
            </a:r>
            <a:endParaRPr lang="es-DO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DO" dirty="0"/>
              <a:t>Modificación de Archivo </a:t>
            </a:r>
            <a:r>
              <a:rPr lang="es-DO" dirty="0" smtClean="0"/>
              <a:t>.</a:t>
            </a:r>
            <a:r>
              <a:rPr lang="es-DO" dirty="0" err="1" smtClean="0"/>
              <a:t>xml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31021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33977"/>
            <a:ext cx="10018713" cy="1752599"/>
          </a:xfrm>
        </p:spPr>
        <p:txBody>
          <a:bodyPr/>
          <a:lstStyle/>
          <a:p>
            <a:r>
              <a:rPr lang="es-DO" dirty="0" smtClean="0"/>
              <a:t>Importancia de manejo de archivo</a:t>
            </a:r>
            <a:endParaRPr lang="es-D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6" y="4226709"/>
            <a:ext cx="1219200" cy="12192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6" y="2836432"/>
            <a:ext cx="1219200" cy="1219200"/>
          </a:xfrm>
          <a:prstGeom prst="rect">
            <a:avLst/>
          </a:prstGeom>
        </p:spPr>
      </p:pic>
      <p:pic>
        <p:nvPicPr>
          <p:cNvPr id="1026" name="Picture 2" descr="https://wac.a8b5.edgecastcdn.net/80A8B5/achievement-images/JS_v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296" y="4087904"/>
            <a:ext cx="1936376" cy="211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882588" y="1559859"/>
            <a:ext cx="9620435" cy="4231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DO" dirty="0" smtClean="0"/>
              <a:t>El almacenamiento de datos en variables y arreglos es temporal</a:t>
            </a:r>
          </a:p>
          <a:p>
            <a:r>
              <a:rPr lang="es-DO" dirty="0" smtClean="0"/>
              <a:t>Retención a largo plazo de datos</a:t>
            </a:r>
          </a:p>
          <a:p>
            <a:r>
              <a:rPr lang="es-DO" dirty="0" smtClean="0"/>
              <a:t>Persisten más allá de la ejecución del programa</a:t>
            </a:r>
            <a:endParaRPr lang="es-DO" dirty="0"/>
          </a:p>
        </p:txBody>
      </p:sp>
      <p:sp>
        <p:nvSpPr>
          <p:cNvPr id="6" name="Rectangle 5"/>
          <p:cNvSpPr/>
          <p:nvPr/>
        </p:nvSpPr>
        <p:spPr>
          <a:xfrm>
            <a:off x="10384229" y="4986916"/>
            <a:ext cx="1427668" cy="13493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415727" y="5046082"/>
            <a:ext cx="1364672" cy="129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DO" sz="3200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args</a:t>
            </a:r>
            <a:r>
              <a:rPr lang="es-DO" sz="32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[]</a:t>
            </a:r>
            <a:endParaRPr lang="es-DO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893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Archivos en Java</a:t>
            </a:r>
            <a:endParaRPr lang="es-DO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60" y="2237946"/>
            <a:ext cx="1208087" cy="120808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94" y="223794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41" y="2237946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35" y="223794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782" y="222683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229" y="223794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888" y="2237946"/>
            <a:ext cx="1219200" cy="121920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688712" y="3247914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DO" dirty="0" smtClean="0"/>
              <a:t>Los programas de Java realizan el procesamiento de archivos utilizando clases del paquete java.io. </a:t>
            </a:r>
          </a:p>
          <a:p>
            <a:r>
              <a:rPr lang="es-DO" dirty="0" smtClean="0"/>
              <a:t>Para el .</a:t>
            </a:r>
            <a:r>
              <a:rPr lang="es-DO" dirty="0" err="1" smtClean="0"/>
              <a:t>xml</a:t>
            </a:r>
            <a:r>
              <a:rPr lang="es-DO" dirty="0" smtClean="0"/>
              <a:t> tenemos las clases del paquete javax.xml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17221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7271" y="2398958"/>
            <a:ext cx="76917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3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s-DO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DO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java.io.File</a:t>
            </a:r>
            <a:r>
              <a:rPr lang="es-DO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DO" sz="3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s-DO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DO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java.io.BufferedReader</a:t>
            </a:r>
            <a:r>
              <a:rPr lang="es-DO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DO" sz="3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s-DO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DO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java.io.BufferedWriter</a:t>
            </a:r>
            <a:r>
              <a:rPr lang="es-DO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DO" sz="3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s-DO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DO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java.io.EOFException</a:t>
            </a:r>
            <a:r>
              <a:rPr lang="es-DO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DO" sz="3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s-DO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DO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java.io.FileReader</a:t>
            </a:r>
            <a:r>
              <a:rPr lang="es-DO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DO" sz="3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s-DO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DO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java.io.FileWriter</a:t>
            </a:r>
            <a:r>
              <a:rPr lang="es-DO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s-DO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718" y="2628456"/>
            <a:ext cx="3535676" cy="3535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90" y="289565"/>
            <a:ext cx="10018713" cy="1752599"/>
          </a:xfrm>
        </p:spPr>
        <p:txBody>
          <a:bodyPr/>
          <a:lstStyle/>
          <a:p>
            <a:r>
              <a:rPr lang="es-DO" dirty="0"/>
              <a:t>P</a:t>
            </a:r>
            <a:r>
              <a:rPr lang="es-DO" dirty="0" smtClean="0"/>
              <a:t>aquete java.io.*;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723" y="3922452"/>
            <a:ext cx="2678414" cy="2488603"/>
          </a:xfrm>
          <a:scene3d>
            <a:camera prst="isometricLeftDown"/>
            <a:lightRig rig="threePt" dir="t"/>
          </a:scene3d>
        </p:spPr>
        <p:txBody>
          <a:bodyPr/>
          <a:lstStyle/>
          <a:p>
            <a:pPr marL="0" indent="0">
              <a:buNone/>
            </a:pPr>
            <a:r>
              <a:rPr lang="es-DO" sz="7200" b="1" dirty="0" smtClean="0">
                <a:ln w="22225">
                  <a:solidFill>
                    <a:schemeClr val="tx2"/>
                  </a:solidFill>
                  <a:prstDash val="solid"/>
                </a:ln>
              </a:rPr>
              <a:t>I/O</a:t>
            </a:r>
            <a:endParaRPr lang="es-DO" sz="7200" b="1" dirty="0">
              <a:ln w="22225">
                <a:solidFill>
                  <a:schemeClr val="tx2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6773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Clase File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err="1" smtClean="0">
                <a:solidFill>
                  <a:srgbClr val="FF0000"/>
                </a:solidFill>
              </a:rPr>
              <a:t>public</a:t>
            </a:r>
            <a:r>
              <a:rPr lang="es-DO" dirty="0" smtClean="0"/>
              <a:t> </a:t>
            </a:r>
            <a:r>
              <a:rPr lang="es-DO" dirty="0" smtClean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s-DO" dirty="0" smtClean="0"/>
              <a:t>( </a:t>
            </a:r>
            <a:r>
              <a:rPr lang="es-DO" dirty="0" err="1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s-DO" dirty="0" smtClean="0"/>
              <a:t> nombre )</a:t>
            </a:r>
          </a:p>
          <a:p>
            <a:r>
              <a:rPr lang="fr-FR" dirty="0">
                <a:solidFill>
                  <a:srgbClr val="FF0000"/>
                </a:solidFill>
              </a:rPr>
              <a:t>public</a:t>
            </a:r>
            <a:r>
              <a:rPr lang="fr-FR" dirty="0"/>
              <a:t>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fr-FR" dirty="0"/>
              <a:t>(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fr-FR" dirty="0"/>
              <a:t> </a:t>
            </a:r>
            <a:r>
              <a:rPr lang="fr-FR" dirty="0" err="1"/>
              <a:t>rutaAlNombre</a:t>
            </a:r>
            <a:r>
              <a:rPr lang="fr-FR" dirty="0"/>
              <a:t>,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fr-FR" dirty="0"/>
              <a:t> nombre </a:t>
            </a:r>
            <a:r>
              <a:rPr lang="fr-FR" dirty="0" smtClean="0"/>
              <a:t>)</a:t>
            </a:r>
          </a:p>
          <a:p>
            <a:r>
              <a:rPr lang="es-DO" dirty="0" err="1">
                <a:solidFill>
                  <a:srgbClr val="FF0000"/>
                </a:solidFill>
              </a:rPr>
              <a:t>public</a:t>
            </a:r>
            <a:r>
              <a:rPr lang="es-DO" dirty="0"/>
              <a:t> </a:t>
            </a:r>
            <a:r>
              <a:rPr lang="es-DO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s-DO" dirty="0"/>
              <a:t>( </a:t>
            </a:r>
            <a:r>
              <a:rPr lang="es-DO" dirty="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s-DO" dirty="0"/>
              <a:t>directorio, </a:t>
            </a:r>
            <a:r>
              <a:rPr lang="es-DO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s-DO" dirty="0"/>
              <a:t> nombre </a:t>
            </a:r>
            <a:r>
              <a:rPr lang="es-DO" dirty="0" smtClean="0"/>
              <a:t>)</a:t>
            </a:r>
          </a:p>
          <a:p>
            <a:r>
              <a:rPr lang="es-DO" dirty="0" err="1">
                <a:solidFill>
                  <a:srgbClr val="FF0000"/>
                </a:solidFill>
              </a:rPr>
              <a:t>public</a:t>
            </a:r>
            <a:r>
              <a:rPr lang="es-DO" dirty="0"/>
              <a:t> </a:t>
            </a:r>
            <a:r>
              <a:rPr lang="es-DO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s-DO" dirty="0"/>
              <a:t>( </a:t>
            </a:r>
            <a:r>
              <a:rPr lang="es-DO" dirty="0">
                <a:solidFill>
                  <a:schemeClr val="accent6">
                    <a:lumMod val="75000"/>
                  </a:schemeClr>
                </a:solidFill>
              </a:rPr>
              <a:t>URI</a:t>
            </a:r>
            <a:r>
              <a:rPr lang="es-DO" dirty="0"/>
              <a:t> </a:t>
            </a:r>
            <a:r>
              <a:rPr lang="es-DO" dirty="0" err="1"/>
              <a:t>uri</a:t>
            </a:r>
            <a:r>
              <a:rPr lang="es-DO" dirty="0"/>
              <a:t> </a:t>
            </a:r>
            <a:r>
              <a:rPr lang="es-DO" dirty="0" smtClean="0"/>
              <a:t>)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71953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4130"/>
            <a:ext cx="10018713" cy="1752599"/>
          </a:xfrm>
        </p:spPr>
        <p:txBody>
          <a:bodyPr/>
          <a:lstStyle/>
          <a:p>
            <a:r>
              <a:rPr lang="es-DO" dirty="0" smtClean="0"/>
              <a:t>Analizar ruta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674" y="1280161"/>
            <a:ext cx="10201349" cy="45110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DO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= </a:t>
            </a:r>
            <a:r>
              <a:rPr lang="en-US" b="1" dirty="0">
                <a:solidFill>
                  <a:srgbClr val="7030A0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n-US" b="1" dirty="0"/>
              <a:t>(</a:t>
            </a:r>
            <a:r>
              <a:rPr lang="en-US" b="1" dirty="0">
                <a:solidFill>
                  <a:srgbClr val="FFC000"/>
                </a:solidFill>
              </a:rPr>
              <a:t>"C:/Users/Willson </a:t>
            </a:r>
            <a:r>
              <a:rPr lang="en-US" b="1" dirty="0" smtClean="0">
                <a:solidFill>
                  <a:srgbClr val="FFC000"/>
                </a:solidFill>
              </a:rPr>
              <a:t>Acevedo/Desktop/tarea.txt"</a:t>
            </a:r>
            <a:r>
              <a:rPr lang="en-US" b="1" dirty="0" smtClean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smtClean="0"/>
              <a:t>        </a:t>
            </a:r>
            <a:r>
              <a:rPr lang="es-DO" dirty="0" err="1" smtClean="0"/>
              <a:t>System.</a:t>
            </a:r>
            <a:r>
              <a:rPr lang="es-DO" b="1" i="1" dirty="0" err="1" smtClean="0"/>
              <a:t>out.println</a:t>
            </a:r>
            <a:r>
              <a:rPr lang="es-DO" b="1" i="1" dirty="0" smtClean="0"/>
              <a:t>(</a:t>
            </a:r>
            <a:r>
              <a:rPr lang="es-DO" b="1" i="1" dirty="0" err="1" smtClean="0"/>
              <a:t>nombre.getName</a:t>
            </a:r>
            <a:r>
              <a:rPr lang="es-DO" b="1" i="1" dirty="0"/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        </a:t>
            </a:r>
            <a:r>
              <a:rPr lang="es-DO" dirty="0" err="1"/>
              <a:t>System.</a:t>
            </a:r>
            <a:r>
              <a:rPr lang="es-DO" b="1" i="1" dirty="0" err="1"/>
              <a:t>out.println</a:t>
            </a:r>
            <a:r>
              <a:rPr lang="es-DO" b="1" i="1" dirty="0"/>
              <a:t>(</a:t>
            </a:r>
            <a:r>
              <a:rPr lang="es-DO" b="1" i="1" dirty="0" err="1"/>
              <a:t>nombre.lastModified</a:t>
            </a:r>
            <a:r>
              <a:rPr lang="es-DO" b="1" i="1" dirty="0"/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        </a:t>
            </a:r>
            <a:r>
              <a:rPr lang="es-DO" dirty="0" err="1"/>
              <a:t>System.</a:t>
            </a:r>
            <a:r>
              <a:rPr lang="es-DO" b="1" i="1" dirty="0" err="1"/>
              <a:t>out.println</a:t>
            </a:r>
            <a:r>
              <a:rPr lang="es-DO" b="1" i="1" dirty="0"/>
              <a:t>(</a:t>
            </a:r>
            <a:r>
              <a:rPr lang="es-DO" b="1" i="1" dirty="0">
                <a:solidFill>
                  <a:srgbClr val="FFC000"/>
                </a:solidFill>
              </a:rPr>
              <a:t>"lectura: "</a:t>
            </a:r>
            <a:r>
              <a:rPr lang="es-DO" b="1" i="1" dirty="0"/>
              <a:t>+</a:t>
            </a:r>
            <a:r>
              <a:rPr lang="es-DO" b="1" i="1" dirty="0" err="1"/>
              <a:t>nombre.canRead</a:t>
            </a:r>
            <a:r>
              <a:rPr lang="es-DO" b="1" i="1" dirty="0"/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        </a:t>
            </a:r>
            <a:r>
              <a:rPr lang="es-DO" dirty="0" err="1"/>
              <a:t>System.</a:t>
            </a:r>
            <a:r>
              <a:rPr lang="es-DO" b="1" i="1" dirty="0" err="1"/>
              <a:t>out.println</a:t>
            </a:r>
            <a:r>
              <a:rPr lang="es-DO" b="1" i="1" dirty="0"/>
              <a:t>(</a:t>
            </a:r>
            <a:r>
              <a:rPr lang="es-DO" b="1" i="1" dirty="0">
                <a:solidFill>
                  <a:srgbClr val="FFC000"/>
                </a:solidFill>
              </a:rPr>
              <a:t>"escritura: </a:t>
            </a:r>
            <a:r>
              <a:rPr lang="es-DO" b="1" i="1" dirty="0" smtClean="0">
                <a:solidFill>
                  <a:srgbClr val="FFC000"/>
                </a:solidFill>
              </a:rPr>
              <a:t>“</a:t>
            </a:r>
            <a:r>
              <a:rPr lang="es-DO" b="1" i="1" dirty="0" smtClean="0"/>
              <a:t>+</a:t>
            </a:r>
            <a:r>
              <a:rPr lang="es-DO" b="1" i="1" dirty="0" err="1" smtClean="0"/>
              <a:t>nombre.canWrite</a:t>
            </a:r>
            <a:r>
              <a:rPr lang="es-DO" b="1" i="1" dirty="0"/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        </a:t>
            </a:r>
            <a:r>
              <a:rPr lang="es-DO" dirty="0" err="1"/>
              <a:t>System.</a:t>
            </a:r>
            <a:r>
              <a:rPr lang="es-DO" b="1" i="1" dirty="0" err="1"/>
              <a:t>out.println</a:t>
            </a:r>
            <a:r>
              <a:rPr lang="es-DO" b="1" i="1" dirty="0"/>
              <a:t>(</a:t>
            </a:r>
            <a:r>
              <a:rPr lang="es-DO" b="1" i="1" dirty="0" err="1"/>
              <a:t>nombre.getPath</a:t>
            </a:r>
            <a:r>
              <a:rPr lang="es-DO" b="1" i="1" dirty="0"/>
              <a:t>());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3747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099" y="481657"/>
            <a:ext cx="10018713" cy="1752599"/>
          </a:xfrm>
        </p:spPr>
        <p:txBody>
          <a:bodyPr/>
          <a:lstStyle/>
          <a:p>
            <a:r>
              <a:rPr lang="es-DO" dirty="0" smtClean="0"/>
              <a:t>Corrida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99" y="1801514"/>
            <a:ext cx="10015369" cy="48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83372"/>
            <a:ext cx="10018713" cy="1752599"/>
          </a:xfrm>
        </p:spPr>
        <p:txBody>
          <a:bodyPr/>
          <a:lstStyle/>
          <a:p>
            <a:r>
              <a:rPr lang="es-DO" dirty="0" smtClean="0"/>
              <a:t>En caso de que la ruta sea un directorio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99709"/>
            <a:ext cx="10018713" cy="409149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= </a:t>
            </a:r>
            <a:r>
              <a:rPr lang="en-US" b="1" dirty="0">
                <a:solidFill>
                  <a:srgbClr val="7030A0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n-US" b="1" dirty="0"/>
              <a:t>(</a:t>
            </a:r>
            <a:r>
              <a:rPr lang="en-US" b="1" dirty="0">
                <a:solidFill>
                  <a:srgbClr val="FFC000"/>
                </a:solidFill>
              </a:rPr>
              <a:t>"C:/Users/Willson </a:t>
            </a:r>
            <a:r>
              <a:rPr lang="en-US" b="1" dirty="0" smtClean="0">
                <a:solidFill>
                  <a:srgbClr val="FFC000"/>
                </a:solidFill>
              </a:rPr>
              <a:t>Acevedo/Desktop/"</a:t>
            </a:r>
            <a:r>
              <a:rPr lang="en-US" b="1" dirty="0" smtClean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 smtClean="0"/>
              <a:t>        </a:t>
            </a:r>
            <a:r>
              <a:rPr lang="es-DO" dirty="0" err="1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s-DO" dirty="0" smtClean="0"/>
              <a:t> </a:t>
            </a:r>
            <a:r>
              <a:rPr lang="es-DO" dirty="0" err="1"/>
              <a:t>direct</a:t>
            </a:r>
            <a:r>
              <a:rPr lang="es-DO" dirty="0"/>
              <a:t>[] = </a:t>
            </a:r>
            <a:r>
              <a:rPr lang="es-DO" dirty="0" err="1"/>
              <a:t>nombre.list</a:t>
            </a:r>
            <a:r>
              <a:rPr lang="es-DO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        </a:t>
            </a:r>
            <a:r>
              <a:rPr lang="es-DO" dirty="0" err="1"/>
              <a:t>System.</a:t>
            </a:r>
            <a:r>
              <a:rPr lang="es-DO" b="1" i="1" dirty="0" err="1"/>
              <a:t>out.println</a:t>
            </a:r>
            <a:r>
              <a:rPr lang="es-DO" b="1" i="1" dirty="0"/>
              <a:t>(</a:t>
            </a:r>
            <a:r>
              <a:rPr lang="es-DO" b="1" i="1" dirty="0">
                <a:solidFill>
                  <a:srgbClr val="FFC000"/>
                </a:solidFill>
              </a:rPr>
              <a:t>"Contenido del directorio:"</a:t>
            </a:r>
            <a:r>
              <a:rPr lang="es-DO" b="1" i="1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        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        </a:t>
            </a:r>
            <a:r>
              <a:rPr lang="es-DO" b="1" dirty="0" err="1">
                <a:solidFill>
                  <a:srgbClr val="7030A0"/>
                </a:solidFill>
              </a:rPr>
              <a:t>for</a:t>
            </a:r>
            <a:r>
              <a:rPr lang="es-DO" b="1" dirty="0"/>
              <a:t> (</a:t>
            </a:r>
            <a:r>
              <a:rPr lang="es-DO" b="1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s-DO" b="1" dirty="0"/>
              <a:t> </a:t>
            </a:r>
            <a:r>
              <a:rPr lang="es-DO" b="1" dirty="0" err="1"/>
              <a:t>ndirec</a:t>
            </a:r>
            <a:r>
              <a:rPr lang="es-DO" b="1" dirty="0"/>
              <a:t> : </a:t>
            </a:r>
            <a:r>
              <a:rPr lang="es-DO" b="1" dirty="0" err="1"/>
              <a:t>direct</a:t>
            </a:r>
            <a:r>
              <a:rPr lang="es-DO" b="1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        {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        </a:t>
            </a:r>
            <a:r>
              <a:rPr lang="es-DO" dirty="0" smtClean="0"/>
              <a:t>       </a:t>
            </a:r>
            <a:r>
              <a:rPr lang="es-DO" dirty="0" err="1" smtClean="0"/>
              <a:t>System.</a:t>
            </a:r>
            <a:r>
              <a:rPr lang="es-DO" b="1" i="1" dirty="0" err="1" smtClean="0"/>
              <a:t>out.println</a:t>
            </a:r>
            <a:r>
              <a:rPr lang="es-DO" b="1" i="1" dirty="0" smtClean="0"/>
              <a:t>(</a:t>
            </a:r>
            <a:r>
              <a:rPr lang="es-DO" b="1" i="1" dirty="0" err="1" smtClean="0"/>
              <a:t>ndirec</a:t>
            </a:r>
            <a:r>
              <a:rPr lang="es-DO" b="1" i="1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s-DO" dirty="0"/>
              <a:t>        }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5828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Corrida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35" y="1990836"/>
            <a:ext cx="9105661" cy="44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570</TotalTime>
  <Words>691</Words>
  <Application>Microsoft Office PowerPoint</Application>
  <PresentationFormat>Widescreen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Aharoni</vt:lpstr>
      <vt:lpstr>Arial</vt:lpstr>
      <vt:lpstr>Baskerville Old Face</vt:lpstr>
      <vt:lpstr>Corbel</vt:lpstr>
      <vt:lpstr>Courier New</vt:lpstr>
      <vt:lpstr>Parallax</vt:lpstr>
      <vt:lpstr>Manejo de Archivos </vt:lpstr>
      <vt:lpstr>Importancia de manejo de archivo</vt:lpstr>
      <vt:lpstr>Archivos en Java</vt:lpstr>
      <vt:lpstr>Paquete java.io.*;</vt:lpstr>
      <vt:lpstr>Clase File</vt:lpstr>
      <vt:lpstr>Analizar ruta</vt:lpstr>
      <vt:lpstr>Corrida</vt:lpstr>
      <vt:lpstr>En caso de que la ruta sea un directorio</vt:lpstr>
      <vt:lpstr>Corrida</vt:lpstr>
      <vt:lpstr>Crear Archivo .txt</vt:lpstr>
      <vt:lpstr> Abrir Archivo .txt</vt:lpstr>
      <vt:lpstr>Modificación de Archivo .txt</vt:lpstr>
      <vt:lpstr>Paquetes para .xml</vt:lpstr>
      <vt:lpstr>Crear Archivo .xml</vt:lpstr>
      <vt:lpstr>Crear Archivo .xml</vt:lpstr>
      <vt:lpstr>PowerPoint Presentation</vt:lpstr>
      <vt:lpstr>Abrir Archivo .xml </vt:lpstr>
      <vt:lpstr>Modificación de Archivo .xml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Archivos</dc:title>
  <dc:creator>Willson Acevedo</dc:creator>
  <cp:lastModifiedBy>Willson Acevedo</cp:lastModifiedBy>
  <cp:revision>27</cp:revision>
  <dcterms:created xsi:type="dcterms:W3CDTF">2014-09-25T01:40:44Z</dcterms:created>
  <dcterms:modified xsi:type="dcterms:W3CDTF">2014-09-25T23:11:12Z</dcterms:modified>
</cp:coreProperties>
</file>