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4" r:id="rId2"/>
    <p:sldId id="259" r:id="rId3"/>
    <p:sldId id="287" r:id="rId4"/>
    <p:sldId id="288" r:id="rId5"/>
    <p:sldId id="294" r:id="rId6"/>
    <p:sldId id="289" r:id="rId7"/>
    <p:sldId id="291" r:id="rId8"/>
    <p:sldId id="290" r:id="rId9"/>
    <p:sldId id="293" r:id="rId10"/>
    <p:sldId id="292" r:id="rId11"/>
    <p:sldId id="296" r:id="rId12"/>
    <p:sldId id="300" r:id="rId13"/>
    <p:sldId id="299" r:id="rId14"/>
    <p:sldId id="301" r:id="rId15"/>
    <p:sldId id="302" r:id="rId16"/>
    <p:sldId id="297" r:id="rId17"/>
    <p:sldId id="298" r:id="rId18"/>
    <p:sldId id="295" r:id="rId19"/>
    <p:sldId id="286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84"/>
            <p14:sldId id="259"/>
          </p14:sldIdLst>
        </p14:section>
        <p14:section name="Información general y objetivos" id="{ABA716BF-3A5C-4ADB-94C9-CFEF84EBA240}">
          <p14:sldIdLst>
            <p14:sldId id="287"/>
            <p14:sldId id="288"/>
            <p14:sldId id="294"/>
            <p14:sldId id="289"/>
            <p14:sldId id="291"/>
            <p14:sldId id="290"/>
            <p14:sldId id="293"/>
            <p14:sldId id="292"/>
            <p14:sldId id="296"/>
            <p14:sldId id="300"/>
            <p14:sldId id="299"/>
            <p14:sldId id="301"/>
            <p14:sldId id="302"/>
            <p14:sldId id="297"/>
            <p14:sldId id="298"/>
          </p14:sldIdLst>
        </p14:section>
        <p14:section name="Tema 1" id="{6D9936A3-3945-4757-BC8B-B5C252D8E036}">
          <p14:sldIdLst>
            <p14:sldId id="295"/>
            <p14:sldId id="286"/>
          </p14:sldIdLst>
        </p14:section>
        <p14:section name="Diapositivas de muestra para elementos visuales" id="{BAB3A466-96C9-4230-9978-795378D75699}">
          <p14:sldIdLst/>
        </p14:section>
        <p14:section name="Caso práctico" id="{8C0305C9-B152-4FBA-A789-FE1976D53990}">
          <p14:sldIdLst/>
        </p14:section>
        <p14:section name="Conclusión y resumen" id="{790CEF5B-569A-4C2F-BED5-750B08C0E5AD}">
          <p14:sldIdLst/>
        </p14:section>
        <p14:section name="Apéndic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9" d="100"/>
          <a:sy n="69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</dgm:ptLst>
  <dgm:cxnLst>
    <dgm:cxn modelId="{9CA9749E-AB81-462B-8D82-8DFB0EDB9CA1}" type="presOf" srcId="{F6FEADD9-F67D-41F5-BA4C-3C84956E7F46}" destId="{AAE7A1E6-6847-453D-B55B-8A82BF138C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</dgm:ptLst>
  <dgm:cxnLst>
    <dgm:cxn modelId="{F304E890-BD84-4273-B224-2F099A8E971F}" type="presOf" srcId="{F6FEADD9-F67D-41F5-BA4C-3C84956E7F46}" destId="{AAE7A1E6-6847-453D-B55B-8A82BF138C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06/11/2014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13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rPr lang="es-DO"/>
              <a:pPr/>
              <a:t>06/11/2014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83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27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67951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58547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745728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815797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851238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014620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32342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865196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069932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Use un encabezado de sección para cada uno de los temas, de manera que la transición resulte clara para el público.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654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4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b="0" dirty="0" smtClean="0"/>
              <a:t>¿Qué</a:t>
            </a:r>
            <a:r>
              <a:rPr lang="es-ES" b="0" baseline="0" dirty="0" smtClean="0"/>
              <a:t> podrá hacer el público después de completar este curso?</a:t>
            </a:r>
            <a:r>
              <a:rPr lang="es-ES" dirty="0" smtClean="0"/>
              <a:t> Describa brevemente para cada objetivo cómo el público</a:t>
            </a:r>
            <a:r>
              <a:rPr lang="es-ES" baseline="0" dirty="0" smtClean="0"/>
              <a:t> </a:t>
            </a:r>
            <a:r>
              <a:rPr lang="es-ES" dirty="0" smtClean="0"/>
              <a:t>obtendrá beneficios de esta</a:t>
            </a:r>
            <a:r>
              <a:rPr lang="es-ES" baseline="0" dirty="0" smtClean="0"/>
              <a:t> presentación.</a:t>
            </a:r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44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401929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11975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66752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583979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04980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general.</a:t>
            </a:r>
            <a:endParaRPr lang="es-ES" sz="1200" dirty="0" smtClean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35945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s-DO"/>
              <a:pPr/>
              <a:t>06/11/2014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4495800"/>
            <a:ext cx="6858000" cy="15810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9500" b="1" dirty="0" smtClean="0">
                <a:solidFill>
                  <a:schemeClr val="tx2"/>
                </a:solidFill>
                <a:latin typeface="Edwardian Script ITC" pitchFamily="66" charset="0"/>
              </a:rPr>
              <a:t>Programación </a:t>
            </a:r>
            <a:r>
              <a:rPr lang="es-ES" sz="9500" b="1" dirty="0" smtClean="0">
                <a:solidFill>
                  <a:schemeClr val="tx2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III</a:t>
            </a:r>
            <a:endParaRPr lang="es-ES" sz="9500" b="1" dirty="0">
              <a:solidFill>
                <a:schemeClr val="tx2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1962" y="762001"/>
            <a:ext cx="2733838" cy="27479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6198227" y="-1654961"/>
            <a:ext cx="2895600" cy="68228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042987" y="228600"/>
            <a:ext cx="8077200" cy="1143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5000" b="1" dirty="0" smtClean="0">
                <a:solidFill>
                  <a:schemeClr val="tx2"/>
                </a:solidFill>
              </a:rPr>
              <a:t>Contenedores Intermedios</a:t>
            </a:r>
            <a:endParaRPr lang="es-DO" sz="5000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8200" y="1364673"/>
            <a:ext cx="7924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JPanel</a:t>
            </a:r>
            <a:endParaRPr lang="es-DO" sz="20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</a:endParaRPr>
          </a:p>
          <a:p>
            <a:r>
              <a:rPr lang="es-D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• 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Agrupa a otros componentes</a:t>
            </a:r>
          </a:p>
          <a:p>
            <a:r>
              <a:rPr lang="es-D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• 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No tiene presentación gráfica pero se le </a:t>
            </a:r>
            <a:r>
              <a:rPr lang="es-D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pueden añadir 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bordes o cambiar el color de fondo</a:t>
            </a:r>
          </a:p>
          <a:p>
            <a:endParaRPr lang="es-DO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</a:endParaRPr>
          </a:p>
          <a:p>
            <a:r>
              <a:rPr lang="es-DO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JScrollPane</a:t>
            </a:r>
            <a:endParaRPr lang="es-DO" sz="20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</a:endParaRPr>
          </a:p>
          <a:p>
            <a:r>
              <a:rPr lang="es-D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• 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Incluye barras de desplazamiento</a:t>
            </a:r>
            <a:endParaRPr lang="es-D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976704"/>
            <a:ext cx="7604491" cy="18906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042987" y="228600"/>
            <a:ext cx="8077200" cy="1143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5000" b="1" dirty="0" smtClean="0">
                <a:solidFill>
                  <a:schemeClr val="tx2"/>
                </a:solidFill>
              </a:rPr>
              <a:t>Administración de </a:t>
            </a:r>
            <a:r>
              <a:rPr lang="es-DO" sz="5000" b="1" dirty="0">
                <a:solidFill>
                  <a:schemeClr val="tx2"/>
                </a:solidFill>
              </a:rPr>
              <a:t>D</a:t>
            </a:r>
            <a:r>
              <a:rPr lang="es-DO" sz="5000" b="1" dirty="0" smtClean="0">
                <a:solidFill>
                  <a:schemeClr val="tx2"/>
                </a:solidFill>
              </a:rPr>
              <a:t>iseño</a:t>
            </a:r>
            <a:endParaRPr lang="es-DO" sz="5000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8200" y="1364673"/>
            <a:ext cx="79248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s-DO" sz="2000" dirty="0" err="1" smtClean="0"/>
              <a:t>Layout</a:t>
            </a:r>
            <a:r>
              <a:rPr lang="es-DO" sz="2000" dirty="0" smtClean="0"/>
              <a:t> Manager</a:t>
            </a:r>
          </a:p>
          <a:p>
            <a:pPr marL="342900" indent="-342900">
              <a:buFontTx/>
              <a:buChar char="-"/>
            </a:pPr>
            <a:r>
              <a:rPr lang="es-DO" sz="2000" dirty="0" smtClean="0"/>
              <a:t>Cómo </a:t>
            </a:r>
            <a:r>
              <a:rPr lang="es-DO" sz="2000" dirty="0"/>
              <a:t>se colocan los componentes (usando el </a:t>
            </a:r>
            <a:r>
              <a:rPr lang="es-DO" sz="2000" dirty="0" smtClean="0"/>
              <a:t>método </a:t>
            </a:r>
            <a:r>
              <a:rPr lang="es-DO" sz="2000" i="1" dirty="0" err="1" smtClean="0"/>
              <a:t>add</a:t>
            </a:r>
            <a:r>
              <a:rPr lang="es-DO" sz="2000" dirty="0"/>
              <a:t>) depende de la composición (</a:t>
            </a:r>
            <a:r>
              <a:rPr lang="es-DO" sz="2000" i="1" dirty="0" err="1"/>
              <a:t>layout</a:t>
            </a:r>
            <a:r>
              <a:rPr lang="es-DO" sz="2000" dirty="0" smtClean="0"/>
              <a:t>)</a:t>
            </a:r>
          </a:p>
          <a:p>
            <a:endParaRPr lang="es-DO" sz="2000" b="1" dirty="0" smtClean="0"/>
          </a:p>
          <a:p>
            <a:r>
              <a:rPr lang="es-DO" sz="2000" b="1" dirty="0" smtClean="0"/>
              <a:t>Tipos </a:t>
            </a:r>
            <a:r>
              <a:rPr lang="es-DO" sz="2000" b="1" dirty="0"/>
              <a:t>de diseños o composiciones</a:t>
            </a:r>
          </a:p>
          <a:p>
            <a:r>
              <a:rPr lang="es-DO" sz="2000" b="1" dirty="0" smtClean="0"/>
              <a:t> </a:t>
            </a:r>
            <a:r>
              <a:rPr lang="es-DO" sz="2000" b="1" dirty="0" err="1"/>
              <a:t>FlowLayout</a:t>
            </a:r>
            <a:endParaRPr lang="es-DO" sz="2000" b="1" dirty="0"/>
          </a:p>
          <a:p>
            <a:r>
              <a:rPr lang="es-DO" sz="2000" dirty="0" smtClean="0"/>
              <a:t> - </a:t>
            </a:r>
            <a:r>
              <a:rPr lang="es-DO" sz="2000" dirty="0"/>
              <a:t>Los componentes se ponen de izquierda a derecha hasta llenar la línea,</a:t>
            </a:r>
          </a:p>
          <a:p>
            <a:r>
              <a:rPr lang="es-DO" sz="2000" dirty="0"/>
              <a:t>y se pasa a la siguiente. Cada línea se </a:t>
            </a:r>
            <a:r>
              <a:rPr lang="es-DO" sz="2000" dirty="0" smtClean="0"/>
              <a:t>centra</a:t>
            </a:r>
          </a:p>
          <a:p>
            <a:r>
              <a:rPr lang="es-DO" sz="2000" dirty="0" smtClean="0"/>
              <a:t>-  </a:t>
            </a:r>
            <a:r>
              <a:rPr lang="es-DO" sz="2000" dirty="0"/>
              <a:t>Por defecto, en paneles y </a:t>
            </a:r>
            <a:r>
              <a:rPr lang="es-DO" sz="2000" dirty="0" err="1"/>
              <a:t>applets</a:t>
            </a:r>
            <a:endParaRPr lang="es-DO" sz="2000" dirty="0"/>
          </a:p>
          <a:p>
            <a:endParaRPr lang="es-DO" sz="2000" b="1" dirty="0" smtClean="0"/>
          </a:p>
          <a:p>
            <a:r>
              <a:rPr lang="es-DO" sz="2000" b="1" dirty="0" smtClean="0"/>
              <a:t>  </a:t>
            </a:r>
            <a:r>
              <a:rPr lang="es-DO" dirty="0"/>
              <a:t>El </a:t>
            </a:r>
            <a:r>
              <a:rPr lang="es-DO" dirty="0" err="1"/>
              <a:t>FlowLayout</a:t>
            </a:r>
            <a:r>
              <a:rPr lang="es-DO" dirty="0"/>
              <a:t>, es aquel </a:t>
            </a:r>
            <a:r>
              <a:rPr lang="es-DO" dirty="0" err="1"/>
              <a:t>layout</a:t>
            </a:r>
            <a:r>
              <a:rPr lang="es-DO" dirty="0"/>
              <a:t> </a:t>
            </a:r>
            <a:r>
              <a:rPr lang="es-DO" dirty="0" smtClean="0"/>
              <a:t>que </a:t>
            </a:r>
            <a:r>
              <a:rPr lang="es-DO" dirty="0"/>
              <a:t>ubica a todos los componentes en forma horizontal, en el orden </a:t>
            </a:r>
            <a:r>
              <a:rPr lang="es-DO" dirty="0" smtClean="0"/>
              <a:t>que </a:t>
            </a:r>
            <a:r>
              <a:rPr lang="es-DO" dirty="0"/>
              <a:t>le digamos</a:t>
            </a:r>
            <a:r>
              <a:rPr lang="es-DO" dirty="0" smtClean="0"/>
              <a:t>.</a:t>
            </a:r>
          </a:p>
          <a:p>
            <a:endParaRPr lang="es-DO" dirty="0"/>
          </a:p>
          <a:p>
            <a:r>
              <a:rPr lang="es-DO" dirty="0"/>
              <a:t>Primero tenemos que crear el contenedor(</a:t>
            </a:r>
            <a:r>
              <a:rPr lang="es-DO" dirty="0" err="1"/>
              <a:t>JFrame</a:t>
            </a:r>
            <a:r>
              <a:rPr lang="es-DO" dirty="0"/>
              <a:t>, </a:t>
            </a:r>
            <a:r>
              <a:rPr lang="es-DO" dirty="0" err="1"/>
              <a:t>JPanel</a:t>
            </a:r>
            <a:r>
              <a:rPr lang="es-DO" dirty="0"/>
              <a:t>, </a:t>
            </a:r>
            <a:r>
              <a:rPr lang="es-DO" dirty="0" err="1"/>
              <a:t>etc</a:t>
            </a:r>
            <a:r>
              <a:rPr lang="es-DO" dirty="0"/>
              <a:t>), y luego </a:t>
            </a:r>
            <a:r>
              <a:rPr lang="es-DO" dirty="0" err="1"/>
              <a:t>atravez</a:t>
            </a:r>
            <a:r>
              <a:rPr lang="es-DO" dirty="0"/>
              <a:t> del </a:t>
            </a:r>
            <a:r>
              <a:rPr lang="es-DO" dirty="0" err="1"/>
              <a:t>metodo</a:t>
            </a:r>
            <a:r>
              <a:rPr lang="es-DO" dirty="0"/>
              <a:t> “</a:t>
            </a:r>
            <a:r>
              <a:rPr lang="es-DO" dirty="0" err="1"/>
              <a:t>setLayout</a:t>
            </a:r>
            <a:r>
              <a:rPr lang="es-DO" dirty="0"/>
              <a:t>()” asignarle el </a:t>
            </a:r>
            <a:r>
              <a:rPr lang="es-DO" dirty="0" err="1"/>
              <a:t>layout</a:t>
            </a:r>
            <a:r>
              <a:rPr lang="es-DO" dirty="0"/>
              <a:t> correspondiente</a:t>
            </a:r>
            <a:r>
              <a:rPr lang="es-DO" dirty="0" smtClean="0"/>
              <a:t>.</a:t>
            </a:r>
          </a:p>
          <a:p>
            <a:r>
              <a:rPr lang="en-US" dirty="0" smtClean="0"/>
              <a:t> </a:t>
            </a:r>
            <a:endParaRPr lang="es-D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42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042987" y="228600"/>
            <a:ext cx="8077200" cy="1143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5000" b="1" dirty="0" smtClean="0">
                <a:solidFill>
                  <a:schemeClr val="tx2"/>
                </a:solidFill>
              </a:rPr>
              <a:t>Administración de </a:t>
            </a:r>
            <a:r>
              <a:rPr lang="es-DO" sz="5000" b="1" dirty="0">
                <a:solidFill>
                  <a:schemeClr val="tx2"/>
                </a:solidFill>
              </a:rPr>
              <a:t>D</a:t>
            </a:r>
            <a:r>
              <a:rPr lang="es-DO" sz="5000" b="1" dirty="0" smtClean="0">
                <a:solidFill>
                  <a:schemeClr val="tx2"/>
                </a:solidFill>
              </a:rPr>
              <a:t>iseño</a:t>
            </a:r>
            <a:endParaRPr lang="es-DO" sz="5000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8200" y="1364673"/>
            <a:ext cx="7924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000" b="1" dirty="0" smtClean="0"/>
              <a:t> </a:t>
            </a:r>
            <a:r>
              <a:rPr lang="es-DO" sz="2000" b="1" dirty="0" err="1"/>
              <a:t>FlowLayout</a:t>
            </a:r>
            <a:endParaRPr lang="es-DO" sz="2000" b="1" dirty="0"/>
          </a:p>
          <a:p>
            <a:r>
              <a:rPr lang="es-DO" sz="2000" dirty="0" smtClean="0"/>
              <a:t> </a:t>
            </a:r>
            <a:r>
              <a:rPr lang="en-US" sz="2000" dirty="0" smtClean="0"/>
              <a:t> </a:t>
            </a:r>
            <a:r>
              <a:rPr lang="es-DO" dirty="0" smtClean="0"/>
              <a:t>El </a:t>
            </a:r>
            <a:r>
              <a:rPr lang="es-DO" dirty="0"/>
              <a:t>contenedor mismo, los ubicara en el centro(por defecto). Si queremos que </a:t>
            </a:r>
            <a:r>
              <a:rPr lang="es-DO" dirty="0" smtClean="0"/>
              <a:t>empiece </a:t>
            </a:r>
            <a:r>
              <a:rPr lang="es-DO" dirty="0"/>
              <a:t>de derecha a izquierda o izquierda a derecha o en el centro</a:t>
            </a:r>
            <a:r>
              <a:rPr lang="es-DO" dirty="0" smtClean="0"/>
              <a:t>, tenemos que especificarlo.</a:t>
            </a:r>
          </a:p>
          <a:p>
            <a:endParaRPr lang="es-DO" dirty="0" smtClean="0"/>
          </a:p>
          <a:p>
            <a:r>
              <a:rPr lang="es-DO" dirty="0" err="1" smtClean="0"/>
              <a:t>frame.setLayout</a:t>
            </a:r>
            <a:r>
              <a:rPr lang="es-DO" dirty="0" smtClean="0"/>
              <a:t>(new </a:t>
            </a:r>
            <a:r>
              <a:rPr lang="es-DO" dirty="0" err="1"/>
              <a:t>floLayout</a:t>
            </a:r>
            <a:r>
              <a:rPr lang="es-DO" dirty="0"/>
              <a:t>(</a:t>
            </a:r>
            <a:r>
              <a:rPr lang="es-DO" dirty="0" err="1"/>
              <a:t>FlowLayout.CENTER</a:t>
            </a:r>
            <a:r>
              <a:rPr lang="es-DO" dirty="0"/>
              <a:t>)); </a:t>
            </a:r>
            <a:r>
              <a:rPr lang="es-DO" dirty="0" err="1"/>
              <a:t>frame.setLayout</a:t>
            </a:r>
            <a:r>
              <a:rPr lang="es-DO" dirty="0"/>
              <a:t>(new </a:t>
            </a:r>
            <a:r>
              <a:rPr lang="es-DO" dirty="0" err="1"/>
              <a:t>floLayout</a:t>
            </a:r>
            <a:r>
              <a:rPr lang="es-DO" dirty="0"/>
              <a:t>(</a:t>
            </a:r>
            <a:r>
              <a:rPr lang="es-DO" dirty="0" err="1"/>
              <a:t>FlowLayout.RIGHT</a:t>
            </a:r>
            <a:r>
              <a:rPr lang="es-DO" dirty="0"/>
              <a:t>)); </a:t>
            </a:r>
            <a:r>
              <a:rPr lang="es-DO" dirty="0" err="1"/>
              <a:t>frame.setLayout</a:t>
            </a:r>
            <a:r>
              <a:rPr lang="es-DO" dirty="0"/>
              <a:t>(new </a:t>
            </a:r>
            <a:r>
              <a:rPr lang="es-DO" dirty="0" err="1"/>
              <a:t>floLayout</a:t>
            </a:r>
            <a:r>
              <a:rPr lang="es-DO" dirty="0"/>
              <a:t>(</a:t>
            </a:r>
            <a:r>
              <a:rPr lang="es-DO" dirty="0" err="1"/>
              <a:t>FlowLayout.LEFT</a:t>
            </a:r>
            <a:r>
              <a:rPr lang="es-DO" dirty="0"/>
              <a:t>));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/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D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9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042987" y="228600"/>
            <a:ext cx="8077200" cy="1143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5000" b="1" dirty="0" smtClean="0">
                <a:solidFill>
                  <a:schemeClr val="tx2"/>
                </a:solidFill>
              </a:rPr>
              <a:t>Administración de </a:t>
            </a:r>
            <a:r>
              <a:rPr lang="es-DO" sz="5000" b="1" dirty="0">
                <a:solidFill>
                  <a:schemeClr val="tx2"/>
                </a:solidFill>
              </a:rPr>
              <a:t>D</a:t>
            </a:r>
            <a:r>
              <a:rPr lang="es-DO" sz="5000" b="1" dirty="0" smtClean="0">
                <a:solidFill>
                  <a:schemeClr val="tx2"/>
                </a:solidFill>
              </a:rPr>
              <a:t>iseño</a:t>
            </a:r>
            <a:endParaRPr lang="es-DO" sz="5000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8200" y="1364673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000" b="1" dirty="0" err="1" smtClean="0"/>
              <a:t>BorderLayout</a:t>
            </a:r>
            <a:endParaRPr lang="es-DO" sz="2000" b="1" dirty="0" smtClean="0"/>
          </a:p>
          <a:p>
            <a:r>
              <a:rPr lang="es-DO" sz="2000" dirty="0" smtClean="0"/>
              <a:t>-  </a:t>
            </a:r>
            <a:r>
              <a:rPr lang="es-DO" sz="2000" dirty="0"/>
              <a:t>Se ponen los componentes en un lateral o en el centro</a:t>
            </a:r>
          </a:p>
          <a:p>
            <a:r>
              <a:rPr lang="es-DO" sz="2000" dirty="0"/>
              <a:t>-</a:t>
            </a:r>
            <a:r>
              <a:rPr lang="es-DO" sz="2000" dirty="0" smtClean="0"/>
              <a:t> </a:t>
            </a:r>
            <a:r>
              <a:rPr lang="es-DO" sz="2000" dirty="0"/>
              <a:t>se indica con una </a:t>
            </a:r>
            <a:r>
              <a:rPr lang="es-DO" sz="2000" dirty="0" err="1"/>
              <a:t>dirección:“East</a:t>
            </a:r>
            <a:r>
              <a:rPr lang="es-DO" sz="2000" dirty="0"/>
              <a:t>”, “West”, “North”, “South”, “Center”</a:t>
            </a:r>
          </a:p>
          <a:p>
            <a:pPr marL="342900" indent="-342900">
              <a:buFontTx/>
              <a:buChar char="-"/>
            </a:pPr>
            <a:r>
              <a:rPr lang="es-DO" sz="2000" dirty="0" smtClean="0"/>
              <a:t>Por </a:t>
            </a:r>
            <a:r>
              <a:rPr lang="es-DO" sz="2000" dirty="0"/>
              <a:t>defecto, en </a:t>
            </a:r>
            <a:r>
              <a:rPr lang="es-DO" sz="2000" dirty="0" smtClean="0"/>
              <a:t>marcos,</a:t>
            </a:r>
          </a:p>
          <a:p>
            <a:endParaRPr lang="es-DO" sz="2000" dirty="0" smtClean="0"/>
          </a:p>
          <a:p>
            <a:r>
              <a:rPr lang="es-DO" sz="2000" dirty="0" err="1" smtClean="0"/>
              <a:t>BorderLayout</a:t>
            </a:r>
            <a:r>
              <a:rPr lang="es-DO" sz="2000" dirty="0"/>
              <a:t>, es un </a:t>
            </a:r>
            <a:r>
              <a:rPr lang="es-DO" sz="2000" dirty="0" err="1"/>
              <a:t>layout</a:t>
            </a:r>
            <a:r>
              <a:rPr lang="es-DO" sz="2000" dirty="0"/>
              <a:t> que ubica los componentes en cualquiera de sus 5 regiones que tiene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s-DO" sz="2000" dirty="0"/>
          </a:p>
          <a:p>
            <a:r>
              <a:rPr lang="es-DO" sz="2000" b="1" dirty="0" smtClean="0"/>
              <a:t>  </a:t>
            </a:r>
            <a:endParaRPr lang="es-D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9168" t="1277" r="3119" b="1277"/>
          <a:stretch/>
        </p:blipFill>
        <p:spPr>
          <a:xfrm>
            <a:off x="2133600" y="3810000"/>
            <a:ext cx="2743200" cy="22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7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042987" y="228600"/>
            <a:ext cx="8077200" cy="1143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5000" b="1" dirty="0" smtClean="0">
                <a:solidFill>
                  <a:schemeClr val="tx2"/>
                </a:solidFill>
              </a:rPr>
              <a:t>Administración de </a:t>
            </a:r>
            <a:r>
              <a:rPr lang="es-DO" sz="5000" b="1" dirty="0">
                <a:solidFill>
                  <a:schemeClr val="tx2"/>
                </a:solidFill>
              </a:rPr>
              <a:t>D</a:t>
            </a:r>
            <a:r>
              <a:rPr lang="es-DO" sz="5000" b="1" dirty="0" smtClean="0">
                <a:solidFill>
                  <a:schemeClr val="tx2"/>
                </a:solidFill>
              </a:rPr>
              <a:t>iseño</a:t>
            </a:r>
            <a:endParaRPr lang="es-DO" sz="5000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8200" y="1364673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000" b="1" dirty="0" err="1" smtClean="0"/>
              <a:t>BorderLayout</a:t>
            </a:r>
            <a:endParaRPr lang="es-DO" sz="2000" b="1" dirty="0" smtClean="0"/>
          </a:p>
          <a:p>
            <a:endParaRPr lang="es-DO" sz="2000" dirty="0" smtClean="0"/>
          </a:p>
          <a:p>
            <a:r>
              <a:rPr lang="es-DO" sz="2000" dirty="0" smtClean="0"/>
              <a:t>No </a:t>
            </a:r>
            <a:r>
              <a:rPr lang="es-DO" sz="2000" dirty="0"/>
              <a:t>es obligatorio, llenar todas las regiones, en el caso de existir alguna </a:t>
            </a:r>
            <a:r>
              <a:rPr lang="es-DO" sz="2000" dirty="0" smtClean="0"/>
              <a:t> región </a:t>
            </a:r>
            <a:r>
              <a:rPr lang="es-DO" sz="2000" dirty="0"/>
              <a:t>sin componente,  esta </a:t>
            </a:r>
            <a:r>
              <a:rPr lang="es-DO" sz="2000" dirty="0" smtClean="0"/>
              <a:t>región </a:t>
            </a:r>
            <a:r>
              <a:rPr lang="es-DO" sz="2000" dirty="0"/>
              <a:t>visiblemente se anulara, es importante esto, ya que si enviamos un componente al centro, y no enviamos nada en la parte izquierda(WESTH), entonces, el componente enviado al centro  se </a:t>
            </a:r>
            <a:r>
              <a:rPr lang="es-DO" sz="2000" dirty="0" err="1" smtClean="0"/>
              <a:t>visalizara</a:t>
            </a:r>
            <a:r>
              <a:rPr lang="es-DO" sz="2000" dirty="0" smtClean="0"/>
              <a:t> </a:t>
            </a:r>
            <a:r>
              <a:rPr lang="es-DO" sz="2000" dirty="0"/>
              <a:t>en la parte WESTH.</a:t>
            </a:r>
            <a:endParaRPr lang="es-DO" sz="2000" b="1" dirty="0" smtClean="0"/>
          </a:p>
          <a:p>
            <a:pPr marL="342900" indent="-342900">
              <a:buFontTx/>
              <a:buChar char="-"/>
            </a:pPr>
            <a:endParaRPr lang="es-DO" sz="2000" dirty="0"/>
          </a:p>
          <a:p>
            <a:r>
              <a:rPr lang="es-DO" sz="2000" b="1" dirty="0" smtClean="0"/>
              <a:t>  </a:t>
            </a:r>
            <a:endParaRPr lang="es-D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93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042987" y="228600"/>
            <a:ext cx="8077200" cy="1143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5000" b="1" dirty="0" smtClean="0">
                <a:solidFill>
                  <a:schemeClr val="tx2"/>
                </a:solidFill>
              </a:rPr>
              <a:t>Administración de </a:t>
            </a:r>
            <a:r>
              <a:rPr lang="es-DO" sz="5000" b="1" dirty="0">
                <a:solidFill>
                  <a:schemeClr val="tx2"/>
                </a:solidFill>
              </a:rPr>
              <a:t>D</a:t>
            </a:r>
            <a:r>
              <a:rPr lang="es-DO" sz="5000" b="1" dirty="0" smtClean="0">
                <a:solidFill>
                  <a:schemeClr val="tx2"/>
                </a:solidFill>
              </a:rPr>
              <a:t>iseño</a:t>
            </a:r>
            <a:endParaRPr lang="es-DO" sz="5000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8200" y="1364673"/>
            <a:ext cx="7924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000" b="1" dirty="0" smtClean="0"/>
              <a:t> </a:t>
            </a:r>
            <a:r>
              <a:rPr lang="es-DO" sz="2000" b="1" dirty="0" err="1" smtClean="0"/>
              <a:t>BoxLayout</a:t>
            </a:r>
            <a:endParaRPr lang="es-DO" sz="2000" b="1" dirty="0" smtClean="0"/>
          </a:p>
          <a:p>
            <a:endParaRPr lang="es-DO" sz="2000" b="1" dirty="0"/>
          </a:p>
          <a:p>
            <a:r>
              <a:rPr lang="es-DO" sz="2000" dirty="0" smtClean="0"/>
              <a:t> </a:t>
            </a:r>
            <a:r>
              <a:rPr lang="en-US" sz="2000" dirty="0" smtClean="0"/>
              <a:t> </a:t>
            </a:r>
            <a:r>
              <a:rPr lang="es-DO" dirty="0" smtClean="0"/>
              <a:t>Es </a:t>
            </a:r>
            <a:r>
              <a:rPr lang="es-DO" dirty="0"/>
              <a:t>un </a:t>
            </a:r>
            <a:r>
              <a:rPr lang="es-DO" dirty="0" err="1"/>
              <a:t>Layout</a:t>
            </a:r>
            <a:r>
              <a:rPr lang="es-DO" dirty="0"/>
              <a:t> recontra parecido al </a:t>
            </a:r>
            <a:r>
              <a:rPr lang="es-DO" dirty="0" err="1"/>
              <a:t>FlowLayout</a:t>
            </a:r>
            <a:r>
              <a:rPr lang="es-DO" dirty="0"/>
              <a:t>, cual es la diferencia? es simple, </a:t>
            </a:r>
            <a:r>
              <a:rPr lang="es-DO" dirty="0" err="1"/>
              <a:t>FlowLayout</a:t>
            </a:r>
            <a:r>
              <a:rPr lang="es-DO" dirty="0"/>
              <a:t> ubica todos los componentes solo de forma horizontal, mientras que </a:t>
            </a:r>
            <a:r>
              <a:rPr lang="es-DO" dirty="0" err="1"/>
              <a:t>BoxLayout</a:t>
            </a:r>
            <a:r>
              <a:rPr lang="es-DO" dirty="0"/>
              <a:t> los ubica, tanto horizontal como </a:t>
            </a:r>
            <a:r>
              <a:rPr lang="es-DO" dirty="0" smtClean="0"/>
              <a:t>vertical.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DO" dirty="0" err="1"/>
              <a:t>BoxLayout.X_AXIS</a:t>
            </a:r>
            <a:r>
              <a:rPr lang="es-DO" dirty="0"/>
              <a:t> —– Forma Horizontal</a:t>
            </a:r>
            <a:br>
              <a:rPr lang="es-DO" dirty="0"/>
            </a:br>
            <a:r>
              <a:rPr lang="es-DO" dirty="0" err="1"/>
              <a:t>BoxLayout.Y_AXIS</a:t>
            </a:r>
            <a:r>
              <a:rPr lang="es-DO" dirty="0"/>
              <a:t> —– Forma </a:t>
            </a:r>
            <a:r>
              <a:rPr lang="es-DO" dirty="0" smtClean="0"/>
              <a:t>Vertical</a:t>
            </a:r>
          </a:p>
          <a:p>
            <a:endParaRPr lang="es-DO" dirty="0"/>
          </a:p>
          <a:p>
            <a:r>
              <a:rPr lang="es-DO" dirty="0" err="1"/>
              <a:t>setLayout</a:t>
            </a:r>
            <a:r>
              <a:rPr lang="es-DO" dirty="0"/>
              <a:t>(new </a:t>
            </a:r>
            <a:r>
              <a:rPr lang="es-DO" dirty="0" err="1"/>
              <a:t>BoxLayout</a:t>
            </a:r>
            <a:r>
              <a:rPr lang="es-DO" dirty="0"/>
              <a:t>(</a:t>
            </a:r>
            <a:r>
              <a:rPr lang="es-DO" dirty="0" err="1"/>
              <a:t>frame,BoxLayout.X_AXIS</a:t>
            </a:r>
            <a:r>
              <a:rPr lang="es-DO" dirty="0"/>
              <a:t>));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s-DO" dirty="0"/>
              <a:t>- Organiza los componentes en una única fila o columna</a:t>
            </a:r>
          </a:p>
          <a:p>
            <a:r>
              <a:rPr lang="es-DO" dirty="0"/>
              <a:t>- Por defecto el espacio libre se deja al final</a:t>
            </a:r>
          </a:p>
          <a:p>
            <a:r>
              <a:rPr lang="es-DO" dirty="0"/>
              <a:t>- Los elementos pueden tener distinto tamaño y alineación</a:t>
            </a:r>
          </a:p>
          <a:p>
            <a:r>
              <a:rPr lang="es-DO" dirty="0"/>
              <a:t>-  Normalmente se utiliza conjuntamente con la clase </a:t>
            </a:r>
            <a:r>
              <a:rPr lang="es-DO" i="1" dirty="0"/>
              <a:t>Box</a:t>
            </a:r>
          </a:p>
          <a:p>
            <a:r>
              <a:rPr lang="es-DO" dirty="0"/>
              <a:t>- Permite crear componentes invisibles que ocupan un tamaño fijo para mejorar la presentación (áreas rígidas y </a:t>
            </a:r>
            <a:r>
              <a:rPr lang="es-DO" i="1" dirty="0" err="1"/>
              <a:t>struts</a:t>
            </a:r>
            <a:r>
              <a:rPr lang="es-DO" dirty="0"/>
              <a:t>)</a:t>
            </a:r>
          </a:p>
          <a:p>
            <a:r>
              <a:rPr lang="es-DO" dirty="0"/>
              <a:t>-  Permite crear “gomas extensibles” o componentes invisibles que también se redimensionan cuando se redimensiona el contenedor</a:t>
            </a:r>
            <a:endParaRPr lang="es-D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D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13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042987" y="228600"/>
            <a:ext cx="8077200" cy="1143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5000" b="1" dirty="0" smtClean="0">
                <a:solidFill>
                  <a:schemeClr val="tx2"/>
                </a:solidFill>
              </a:rPr>
              <a:t>Administración de </a:t>
            </a:r>
            <a:r>
              <a:rPr lang="es-DO" sz="5000" b="1" dirty="0">
                <a:solidFill>
                  <a:schemeClr val="tx2"/>
                </a:solidFill>
              </a:rPr>
              <a:t>D</a:t>
            </a:r>
            <a:r>
              <a:rPr lang="es-DO" sz="5000" b="1" dirty="0" smtClean="0">
                <a:solidFill>
                  <a:schemeClr val="tx2"/>
                </a:solidFill>
              </a:rPr>
              <a:t>iseño</a:t>
            </a:r>
            <a:endParaRPr lang="es-DO" sz="5000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8200" y="1364673"/>
            <a:ext cx="79248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000" b="1" dirty="0" err="1" smtClean="0"/>
              <a:t>GridLayout</a:t>
            </a:r>
            <a:endParaRPr lang="es-DO" sz="2000" b="1" dirty="0" smtClean="0"/>
          </a:p>
          <a:p>
            <a:r>
              <a:rPr lang="es-DO" sz="2000" dirty="0" smtClean="0"/>
              <a:t>- Se colocan los componentes en una rejilla rectangular (filas x </a:t>
            </a:r>
            <a:r>
              <a:rPr lang="es-DO" sz="2000" dirty="0" err="1" smtClean="0"/>
              <a:t>cols</a:t>
            </a:r>
            <a:r>
              <a:rPr lang="es-DO" sz="2000" dirty="0" smtClean="0"/>
              <a:t>)</a:t>
            </a:r>
          </a:p>
          <a:p>
            <a:r>
              <a:rPr lang="es-DO" sz="2000" dirty="0" smtClean="0"/>
              <a:t>-  Se añaden en orden izquierda-derecha y arriba-abajo</a:t>
            </a:r>
          </a:p>
          <a:p>
            <a:r>
              <a:rPr lang="es-DO" sz="2000" dirty="0" smtClean="0"/>
              <a:t>-  Para poner un </a:t>
            </a:r>
            <a:r>
              <a:rPr lang="es-DO" sz="2000" dirty="0" err="1" smtClean="0"/>
              <a:t>layout</a:t>
            </a:r>
            <a:r>
              <a:rPr lang="es-DO" sz="2000" dirty="0" smtClean="0"/>
              <a:t> se utiliza el método </a:t>
            </a:r>
            <a:r>
              <a:rPr lang="es-DO" sz="2000" i="1" dirty="0" err="1" smtClean="0"/>
              <a:t>setLayout</a:t>
            </a:r>
            <a:r>
              <a:rPr lang="es-DO" sz="2000" i="1" dirty="0" smtClean="0"/>
              <a:t>():</a:t>
            </a:r>
          </a:p>
          <a:p>
            <a:endParaRPr lang="es-DO" sz="2000" i="1" dirty="0" smtClean="0"/>
          </a:p>
          <a:p>
            <a:r>
              <a:rPr lang="es-DO" sz="2000" i="1" dirty="0" err="1" smtClean="0"/>
              <a:t>GridLayout</a:t>
            </a:r>
            <a:r>
              <a:rPr lang="es-DO" sz="2000" i="1" dirty="0" smtClean="0"/>
              <a:t> </a:t>
            </a:r>
            <a:r>
              <a:rPr lang="es-DO" sz="2000" i="1" dirty="0" err="1" smtClean="0"/>
              <a:t>nuevolayout</a:t>
            </a:r>
            <a:r>
              <a:rPr lang="es-DO" sz="2000" i="1" dirty="0" smtClean="0"/>
              <a:t> = new </a:t>
            </a:r>
            <a:r>
              <a:rPr lang="es-DO" sz="2000" i="1" dirty="0" err="1" smtClean="0"/>
              <a:t>GridLayout</a:t>
            </a:r>
            <a:r>
              <a:rPr lang="es-DO" sz="2000" i="1" dirty="0" smtClean="0"/>
              <a:t>(3,2);</a:t>
            </a:r>
          </a:p>
          <a:p>
            <a:r>
              <a:rPr lang="es-DO" sz="2000" i="1" dirty="0" err="1" smtClean="0"/>
              <a:t>setLayout</a:t>
            </a:r>
            <a:r>
              <a:rPr lang="es-DO" sz="2000" i="1" dirty="0" smtClean="0"/>
              <a:t>(</a:t>
            </a:r>
            <a:r>
              <a:rPr lang="es-DO" sz="2000" i="1" dirty="0" err="1" smtClean="0"/>
              <a:t>nuevolayout</a:t>
            </a:r>
            <a:r>
              <a:rPr lang="es-DO" sz="2000" i="1" dirty="0" smtClean="0"/>
              <a:t>);</a:t>
            </a:r>
          </a:p>
          <a:p>
            <a:endParaRPr lang="es-DO" sz="2000" i="1" dirty="0" smtClean="0"/>
          </a:p>
          <a:p>
            <a:r>
              <a:rPr lang="es-DO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- </a:t>
            </a:r>
            <a:r>
              <a:rPr lang="es-D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Agrupa a otros componentes</a:t>
            </a:r>
          </a:p>
          <a:p>
            <a:r>
              <a:rPr lang="es-DO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-  </a:t>
            </a:r>
            <a:r>
              <a:rPr lang="es-D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No tiene presentación gráfica pero se le pueden añadir bordes o cambiar el color de fondo</a:t>
            </a:r>
          </a:p>
          <a:p>
            <a:endParaRPr lang="es-DO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</a:endParaRPr>
          </a:p>
          <a:p>
            <a:r>
              <a:rPr lang="es-DO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JScrollPane</a:t>
            </a:r>
            <a:endParaRPr lang="es-DO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</a:endParaRPr>
          </a:p>
          <a:p>
            <a:r>
              <a:rPr lang="es-DO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• </a:t>
            </a:r>
            <a:r>
              <a:rPr lang="es-D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Incluye barras de desplazamiento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 </a:t>
            </a:r>
            <a:endParaRPr lang="es-D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61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042987" y="228600"/>
            <a:ext cx="8077200" cy="1143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sz="5000" b="1" dirty="0" smtClean="0">
                <a:solidFill>
                  <a:schemeClr val="tx2"/>
                </a:solidFill>
              </a:rPr>
              <a:t>Administración de </a:t>
            </a:r>
            <a:r>
              <a:rPr lang="es-DO" sz="5000" b="1" dirty="0">
                <a:solidFill>
                  <a:schemeClr val="tx2"/>
                </a:solidFill>
              </a:rPr>
              <a:t>D</a:t>
            </a:r>
            <a:r>
              <a:rPr lang="es-DO" sz="5000" b="1" dirty="0" smtClean="0">
                <a:solidFill>
                  <a:schemeClr val="tx2"/>
                </a:solidFill>
              </a:rPr>
              <a:t>iseño</a:t>
            </a:r>
            <a:endParaRPr lang="es-DO" sz="5000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8200" y="1364673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b="1" dirty="0" err="1" smtClean="0"/>
              <a:t>GridBagLayout</a:t>
            </a:r>
            <a:endParaRPr lang="es-DO" b="1" dirty="0"/>
          </a:p>
          <a:p>
            <a:endParaRPr lang="es-DO" dirty="0" smtClean="0"/>
          </a:p>
          <a:p>
            <a:r>
              <a:rPr lang="es-DO" dirty="0" smtClean="0"/>
              <a:t>- </a:t>
            </a:r>
            <a:r>
              <a:rPr lang="es-DO" dirty="0"/>
              <a:t>Similar al </a:t>
            </a:r>
            <a:r>
              <a:rPr lang="es-DO" dirty="0" err="1"/>
              <a:t>GridLayout</a:t>
            </a:r>
            <a:r>
              <a:rPr lang="es-DO" dirty="0"/>
              <a:t> pero mas versátil</a:t>
            </a:r>
          </a:p>
          <a:p>
            <a:r>
              <a:rPr lang="es-DO" dirty="0" smtClean="0"/>
              <a:t>- </a:t>
            </a:r>
            <a:r>
              <a:rPr lang="es-DO" dirty="0"/>
              <a:t>Presenta los componentes en una rejilla, pero:</a:t>
            </a:r>
          </a:p>
          <a:p>
            <a:r>
              <a:rPr lang="es-DO" dirty="0"/>
              <a:t>-</a:t>
            </a:r>
            <a:r>
              <a:rPr lang="es-DO" dirty="0" smtClean="0"/>
              <a:t> </a:t>
            </a:r>
            <a:r>
              <a:rPr lang="es-DO" dirty="0"/>
              <a:t>Un componente puede ocupar más de una fila y más de una columna</a:t>
            </a:r>
          </a:p>
          <a:p>
            <a:r>
              <a:rPr lang="es-DO" dirty="0"/>
              <a:t>-</a:t>
            </a:r>
            <a:r>
              <a:rPr lang="es-DO" dirty="0" smtClean="0"/>
              <a:t> </a:t>
            </a:r>
            <a:r>
              <a:rPr lang="es-DO" dirty="0"/>
              <a:t>Las filas y las columnas pueden tener tamaños diferentes</a:t>
            </a:r>
          </a:p>
          <a:p>
            <a:r>
              <a:rPr lang="es-DO" dirty="0" smtClean="0"/>
              <a:t>- </a:t>
            </a:r>
            <a:r>
              <a:rPr lang="es-DO" dirty="0"/>
              <a:t>No se tiene que rellenar en un orden predeterminado</a:t>
            </a:r>
          </a:p>
          <a:p>
            <a:r>
              <a:rPr lang="es-DO" dirty="0"/>
              <a:t>• Utiliza </a:t>
            </a:r>
            <a:r>
              <a:rPr lang="es-DO" i="1" dirty="0" err="1"/>
              <a:t>GridBagConstraints</a:t>
            </a:r>
            <a:r>
              <a:rPr lang="es-DO" i="1" dirty="0"/>
              <a:t> </a:t>
            </a:r>
            <a:r>
              <a:rPr lang="es-DO" dirty="0"/>
              <a:t>para especificar como </a:t>
            </a:r>
            <a:r>
              <a:rPr lang="es-DO" dirty="0" smtClean="0"/>
              <a:t>deben colocarse</a:t>
            </a:r>
            <a:r>
              <a:rPr lang="es-DO" dirty="0"/>
              <a:t>, distribuirse, alinearse, etc., los </a:t>
            </a:r>
            <a:r>
              <a:rPr lang="es-DO" dirty="0" smtClean="0"/>
              <a:t>componentes</a:t>
            </a:r>
            <a:endParaRPr lang="es-DO" dirty="0" smtClean="0"/>
          </a:p>
        </p:txBody>
      </p:sp>
    </p:spTree>
    <p:extLst>
      <p:ext uri="{BB962C8B-B14F-4D97-AF65-F5344CB8AC3E}">
        <p14:creationId xmlns:p14="http://schemas.microsoft.com/office/powerpoint/2010/main" val="188733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762000" y="2057400"/>
          <a:ext cx="7696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8077200" cy="1143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5000" b="1" dirty="0" smtClean="0">
                <a:solidFill>
                  <a:schemeClr val="tx2"/>
                </a:solidFill>
                <a:latin typeface="+mj-lt"/>
              </a:rPr>
              <a:t>Ejemplo de </a:t>
            </a:r>
            <a:r>
              <a:rPr lang="es-ES" sz="5000" b="1" dirty="0" err="1" smtClean="0">
                <a:solidFill>
                  <a:schemeClr val="tx2"/>
                </a:solidFill>
                <a:latin typeface="+mj-lt"/>
              </a:rPr>
              <a:t>JPanel</a:t>
            </a:r>
            <a:endParaRPr lang="es-ES" sz="5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75854" y="1295400"/>
            <a:ext cx="78347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1- Creamos el </a:t>
            </a:r>
            <a:r>
              <a:rPr lang="es-DO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Jframe</a:t>
            </a:r>
            <a:endParaRPr lang="es-DO" dirty="0" smtClean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2-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Creamos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varios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 Campos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3-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creamos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 el 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Jpanel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4-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Creamos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 el  </a:t>
            </a:r>
            <a:r>
              <a:rPr lang="es-DO" dirty="0" err="1" smtClean="0"/>
              <a:t>BoxLayout</a:t>
            </a:r>
            <a:r>
              <a:rPr lang="es-DO" dirty="0" smtClean="0"/>
              <a:t> con </a:t>
            </a:r>
            <a:r>
              <a:rPr lang="es-DO" dirty="0" err="1" smtClean="0"/>
              <a:t>alinación</a:t>
            </a:r>
            <a:r>
              <a:rPr lang="es-DO" dirty="0" smtClean="0"/>
              <a:t> a la X o Y dependiendo si es horizontal o </a:t>
            </a:r>
            <a:r>
              <a:rPr lang="es-DO" dirty="0" err="1" smtClean="0"/>
              <a:t>verdical</a:t>
            </a:r>
            <a:r>
              <a:rPr lang="es-DO" dirty="0" smtClean="0"/>
              <a:t>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agreagamos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método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jframe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getContentPane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hacerlo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visible.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agregar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método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Box.CreateGlue</a:t>
            </a:r>
            <a:endParaRPr lang="es-D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3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14800" y="41148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 smtClean="0">
                <a:solidFill>
                  <a:schemeClr val="tx2"/>
                </a:solidFill>
                <a:latin typeface="Edwardian Script ITC" pitchFamily="66" charset="0"/>
              </a:rPr>
              <a:t>Gracias !!</a:t>
            </a:r>
            <a:endParaRPr lang="en-US" sz="9000" b="1" dirty="0">
              <a:solidFill>
                <a:schemeClr val="tx2"/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48400" y="5638800"/>
            <a:ext cx="2486528" cy="533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+mn-lt"/>
              </a:rPr>
              <a:t>23  de Julio 2014</a:t>
            </a:r>
            <a:endParaRPr lang="en-US" sz="2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676400"/>
            <a:ext cx="6934200" cy="15810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5000" b="1" dirty="0" smtClean="0">
                <a:solidFill>
                  <a:schemeClr val="tx2"/>
                </a:solidFill>
                <a:latin typeface="+mj-lt"/>
              </a:rPr>
              <a:t>Interfaces gráficas Swing</a:t>
            </a:r>
            <a:endParaRPr lang="es-ES" sz="5000" b="1" dirty="0">
              <a:solidFill>
                <a:schemeClr val="tx2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3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762000" y="381000"/>
            <a:ext cx="7772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000" b="1" dirty="0"/>
              <a:t>Bibliotecas para programar interfaces gráficas de usuario (</a:t>
            </a:r>
            <a:r>
              <a:rPr lang="es-DO" sz="2000" b="1" dirty="0" err="1"/>
              <a:t>GUIs</a:t>
            </a:r>
            <a:r>
              <a:rPr lang="es-DO" sz="2000" b="1" dirty="0"/>
              <a:t>) en Java</a:t>
            </a:r>
            <a:r>
              <a:rPr lang="es-DO" sz="2000" dirty="0" smtClean="0"/>
              <a:t>:</a:t>
            </a:r>
          </a:p>
          <a:p>
            <a:endParaRPr lang="es-DO" sz="2000" dirty="0"/>
          </a:p>
          <a:p>
            <a:r>
              <a:rPr lang="es-DO" sz="2000" dirty="0"/>
              <a:t>• </a:t>
            </a:r>
            <a:r>
              <a:rPr lang="es-DO" sz="2000" b="1" dirty="0" err="1"/>
              <a:t>Abstract</a:t>
            </a:r>
            <a:r>
              <a:rPr lang="es-DO" sz="2000" b="1" dirty="0"/>
              <a:t> </a:t>
            </a:r>
            <a:r>
              <a:rPr lang="es-DO" sz="2000" b="1" dirty="0" err="1"/>
              <a:t>Windowing</a:t>
            </a:r>
            <a:r>
              <a:rPr lang="es-DO" sz="2000" b="1" dirty="0"/>
              <a:t> </a:t>
            </a:r>
            <a:r>
              <a:rPr lang="es-DO" sz="2000" b="1" dirty="0" err="1"/>
              <a:t>Toolkit</a:t>
            </a:r>
            <a:r>
              <a:rPr lang="es-DO" sz="2000" b="1" dirty="0"/>
              <a:t> (AWT)</a:t>
            </a:r>
            <a:r>
              <a:rPr lang="es-DO" sz="2000" dirty="0"/>
              <a:t>, la primera que ofreció el lenguaje Java</a:t>
            </a:r>
          </a:p>
          <a:p>
            <a:r>
              <a:rPr lang="es-DO" sz="2000" dirty="0"/>
              <a:t>• </a:t>
            </a:r>
            <a:r>
              <a:rPr lang="es-DO" sz="2000" b="1" dirty="0"/>
              <a:t>Swing, </a:t>
            </a:r>
            <a:r>
              <a:rPr lang="es-DO" sz="2000" dirty="0"/>
              <a:t>muy popular y también integrada en Java</a:t>
            </a:r>
          </a:p>
          <a:p>
            <a:r>
              <a:rPr lang="es-DO" sz="2000" dirty="0"/>
              <a:t>• </a:t>
            </a:r>
            <a:r>
              <a:rPr lang="es-DO" sz="2000" b="1" dirty="0"/>
              <a:t>Standard Widget </a:t>
            </a:r>
            <a:r>
              <a:rPr lang="es-DO" sz="2000" b="1" dirty="0" err="1"/>
              <a:t>Toolkit</a:t>
            </a:r>
            <a:r>
              <a:rPr lang="es-DO" sz="2000" b="1" dirty="0"/>
              <a:t> (SWT), </a:t>
            </a:r>
            <a:r>
              <a:rPr lang="es-DO" sz="2000" dirty="0"/>
              <a:t>creada por IBM y usado en Eclipse</a:t>
            </a:r>
          </a:p>
          <a:p>
            <a:r>
              <a:rPr lang="es-DO" sz="2000" dirty="0"/>
              <a:t>  www.eclipse.org/swt</a:t>
            </a:r>
          </a:p>
          <a:p>
            <a:r>
              <a:rPr lang="es-DO" sz="2000" dirty="0"/>
              <a:t>• </a:t>
            </a:r>
            <a:r>
              <a:rPr lang="es-DO" sz="2000" b="1" dirty="0" err="1"/>
              <a:t>JavaFX</a:t>
            </a:r>
            <a:r>
              <a:rPr lang="es-DO" sz="2000" b="1" dirty="0"/>
              <a:t>, </a:t>
            </a:r>
            <a:r>
              <a:rPr lang="es-DO" sz="2000" dirty="0"/>
              <a:t>orientado a la web como Flash o Silverlight javafx.com/</a:t>
            </a:r>
          </a:p>
          <a:p>
            <a:r>
              <a:rPr lang="es-DO" sz="2000" b="1" dirty="0"/>
              <a:t>• XML </a:t>
            </a:r>
            <a:r>
              <a:rPr lang="es-DO" sz="2000" b="1" dirty="0" err="1"/>
              <a:t>User</a:t>
            </a:r>
            <a:r>
              <a:rPr lang="es-DO" sz="2000" b="1" dirty="0"/>
              <a:t> Interface </a:t>
            </a:r>
            <a:r>
              <a:rPr lang="es-DO" sz="2000" b="1" dirty="0" err="1"/>
              <a:t>Language</a:t>
            </a:r>
            <a:r>
              <a:rPr lang="es-DO" sz="2000" b="1" dirty="0"/>
              <a:t> </a:t>
            </a:r>
            <a:r>
              <a:rPr lang="es-DO" sz="2000" dirty="0"/>
              <a:t>(XLU)</a:t>
            </a:r>
          </a:p>
          <a:p>
            <a:r>
              <a:rPr lang="es-DO" sz="2000" dirty="0"/>
              <a:t>developer.mozilla.org/En/XUL</a:t>
            </a:r>
          </a:p>
          <a:p>
            <a:r>
              <a:rPr lang="es-DO" sz="2000" dirty="0" smtClean="0"/>
              <a:t> </a:t>
            </a:r>
            <a:endParaRPr lang="es-DO" sz="2000" dirty="0"/>
          </a:p>
          <a:p>
            <a:r>
              <a:rPr lang="es-DO" sz="2000" b="1" dirty="0"/>
              <a:t>Herramientas WYSIWYG </a:t>
            </a:r>
            <a:r>
              <a:rPr lang="es-DO" sz="2000" dirty="0"/>
              <a:t>(</a:t>
            </a:r>
            <a:r>
              <a:rPr lang="es-DO" sz="2000" dirty="0" err="1"/>
              <a:t>what</a:t>
            </a:r>
            <a:r>
              <a:rPr lang="es-DO" sz="2000" dirty="0"/>
              <a:t> </a:t>
            </a:r>
            <a:r>
              <a:rPr lang="es-DO" sz="2000" dirty="0" err="1"/>
              <a:t>you</a:t>
            </a:r>
            <a:r>
              <a:rPr lang="es-DO" sz="2000" dirty="0"/>
              <a:t> </a:t>
            </a:r>
            <a:r>
              <a:rPr lang="es-DO" sz="2000" dirty="0" err="1"/>
              <a:t>see</a:t>
            </a:r>
            <a:r>
              <a:rPr lang="es-DO" sz="2000" dirty="0"/>
              <a:t> </a:t>
            </a:r>
            <a:r>
              <a:rPr lang="es-DO" sz="2000" dirty="0" err="1"/>
              <a:t>is</a:t>
            </a:r>
            <a:r>
              <a:rPr lang="es-DO" sz="2000" dirty="0"/>
              <a:t> </a:t>
            </a:r>
            <a:r>
              <a:rPr lang="es-DO" sz="2000" dirty="0" err="1"/>
              <a:t>what</a:t>
            </a:r>
            <a:r>
              <a:rPr lang="es-DO" sz="2000" dirty="0"/>
              <a:t> </a:t>
            </a:r>
            <a:r>
              <a:rPr lang="es-DO" sz="2000" dirty="0" err="1"/>
              <a:t>you</a:t>
            </a:r>
            <a:r>
              <a:rPr lang="es-DO" sz="2000" dirty="0"/>
              <a:t> </a:t>
            </a:r>
            <a:r>
              <a:rPr lang="es-DO" sz="2000" dirty="0" err="1"/>
              <a:t>get</a:t>
            </a:r>
            <a:r>
              <a:rPr lang="es-DO" sz="2000" dirty="0"/>
              <a:t>) para crear </a:t>
            </a:r>
            <a:r>
              <a:rPr lang="es-DO" sz="2000" dirty="0" err="1"/>
              <a:t>GUIs</a:t>
            </a:r>
            <a:r>
              <a:rPr lang="es-DO" sz="2000" dirty="0"/>
              <a:t>:</a:t>
            </a:r>
          </a:p>
          <a:p>
            <a:r>
              <a:rPr lang="es-DO" sz="2000" dirty="0"/>
              <a:t>• </a:t>
            </a:r>
            <a:r>
              <a:rPr lang="es-DO" sz="2000" b="1" dirty="0" err="1"/>
              <a:t>NetBeans</a:t>
            </a:r>
            <a:r>
              <a:rPr lang="es-DO" sz="2000" b="1" dirty="0"/>
              <a:t> Swing GUI </a:t>
            </a:r>
            <a:r>
              <a:rPr lang="es-DO" sz="2000" b="1" dirty="0" err="1"/>
              <a:t>Builder</a:t>
            </a:r>
            <a:r>
              <a:rPr lang="es-DO" sz="2000" b="1" dirty="0"/>
              <a:t> </a:t>
            </a:r>
            <a:r>
              <a:rPr lang="es-DO" sz="2000" dirty="0"/>
              <a:t>(y ahora también para </a:t>
            </a:r>
            <a:r>
              <a:rPr lang="es-DO" sz="2000" dirty="0" err="1"/>
              <a:t>JavaFX</a:t>
            </a:r>
            <a:r>
              <a:rPr lang="es-DO" sz="2000" dirty="0"/>
              <a:t>)</a:t>
            </a:r>
          </a:p>
          <a:p>
            <a:r>
              <a:rPr lang="es-DO" sz="2000" dirty="0"/>
              <a:t>http://netbeans.org/</a:t>
            </a:r>
          </a:p>
          <a:p>
            <a:r>
              <a:rPr lang="es-DO" sz="2000" b="1" dirty="0"/>
              <a:t>• Eclipse </a:t>
            </a:r>
            <a:r>
              <a:rPr lang="es-DO" sz="2000" b="1" dirty="0" err="1"/>
              <a:t>WindowBuilder</a:t>
            </a:r>
            <a:r>
              <a:rPr lang="es-DO" sz="2000" b="1" dirty="0"/>
              <a:t> </a:t>
            </a:r>
            <a:r>
              <a:rPr lang="es-DO" sz="2000" dirty="0"/>
              <a:t>(para Swing, SWT, RCP, XWT y GWT… ¡muy prometedor!)</a:t>
            </a:r>
          </a:p>
          <a:p>
            <a:r>
              <a:rPr lang="es-DO" sz="2000" dirty="0"/>
              <a:t>www.eclipse.org/windowbuilder/</a:t>
            </a:r>
          </a:p>
          <a:p>
            <a:r>
              <a:rPr lang="es-DO" sz="2000" dirty="0"/>
              <a:t>• </a:t>
            </a:r>
            <a:r>
              <a:rPr lang="es-DO" sz="2000" b="1" dirty="0" err="1"/>
              <a:t>JavaServer</a:t>
            </a:r>
            <a:r>
              <a:rPr lang="es-DO" sz="2000" b="1" dirty="0"/>
              <a:t> Faces</a:t>
            </a:r>
            <a:r>
              <a:rPr lang="es-DO" sz="2000" dirty="0"/>
              <a:t>, orientado a la web</a:t>
            </a:r>
          </a:p>
          <a:p>
            <a:r>
              <a:rPr lang="es-DO" sz="2000" dirty="0"/>
              <a:t>www.oracle.com/technetwork/java/javaee/javaserverfaces-139869.html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838200" y="1"/>
            <a:ext cx="8077200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5000" b="1" dirty="0" smtClean="0">
                <a:solidFill>
                  <a:schemeClr val="tx2"/>
                </a:solidFill>
                <a:latin typeface="+mj-lt"/>
              </a:rPr>
              <a:t>Creación Interfaz de Usuario</a:t>
            </a:r>
            <a:endParaRPr lang="es-ES" sz="5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85800" y="11430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dirty="0" smtClean="0"/>
              <a:t>1- Composición </a:t>
            </a:r>
            <a:r>
              <a:rPr lang="es-DO" dirty="0"/>
              <a:t>de la interfaz gráfica de la </a:t>
            </a:r>
            <a:r>
              <a:rPr lang="es-DO" dirty="0" smtClean="0"/>
              <a:t>aplicación</a:t>
            </a:r>
          </a:p>
          <a:p>
            <a:endParaRPr lang="en-US" dirty="0"/>
          </a:p>
          <a:p>
            <a:pPr algn="just"/>
            <a:r>
              <a:rPr lang="es-DO" dirty="0"/>
              <a:t>• Elección de un contenedor (ventana) en la que se incluyen el resto de los elementos gráficos de interacción</a:t>
            </a:r>
          </a:p>
          <a:p>
            <a:pPr algn="just"/>
            <a:r>
              <a:rPr lang="es-DO" dirty="0"/>
              <a:t>• Diseño del interfaz gráfico añadiendo componentes gráficos de interacción (</a:t>
            </a:r>
            <a:r>
              <a:rPr lang="es-DO" dirty="0" err="1"/>
              <a:t>p.e</a:t>
            </a:r>
            <a:r>
              <a:rPr lang="es-DO" dirty="0"/>
              <a:t>. Botones, etiquetas, menús, ...)</a:t>
            </a:r>
          </a:p>
          <a:p>
            <a:pPr algn="just"/>
            <a:r>
              <a:rPr lang="es-DO" dirty="0"/>
              <a:t>• Establecer la ubicación de los elementos manualmente o mediante un </a:t>
            </a:r>
            <a:r>
              <a:rPr lang="es-DO" dirty="0" smtClean="0"/>
              <a:t> </a:t>
            </a:r>
            <a:r>
              <a:rPr lang="es-DO" dirty="0" err="1" smtClean="0"/>
              <a:t>LayoutManager</a:t>
            </a:r>
            <a:r>
              <a:rPr lang="es-DO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s-DO" dirty="0" smtClean="0"/>
              <a:t>2- Un </a:t>
            </a:r>
            <a:r>
              <a:rPr lang="es-DO" dirty="0" err="1"/>
              <a:t>Layout</a:t>
            </a:r>
            <a:r>
              <a:rPr lang="es-DO" dirty="0"/>
              <a:t> Manager gestiona la organización de los componentes </a:t>
            </a:r>
            <a:r>
              <a:rPr lang="es-DO" dirty="0" smtClean="0"/>
              <a:t>gráficos de </a:t>
            </a:r>
            <a:r>
              <a:rPr lang="es-DO" dirty="0"/>
              <a:t>la </a:t>
            </a:r>
            <a:r>
              <a:rPr lang="es-DO" dirty="0" smtClean="0"/>
              <a:t>interfaz.</a:t>
            </a:r>
          </a:p>
          <a:p>
            <a:pPr algn="just"/>
            <a:endParaRPr lang="en-US" b="1" dirty="0"/>
          </a:p>
          <a:p>
            <a:pPr algn="just"/>
            <a:r>
              <a:rPr lang="es-DO" dirty="0"/>
              <a:t> </a:t>
            </a:r>
            <a:r>
              <a:rPr lang="es-DO" dirty="0" smtClean="0"/>
              <a:t>3- Establecer </a:t>
            </a:r>
            <a:r>
              <a:rPr lang="es-DO" dirty="0"/>
              <a:t>los gestores de eventos </a:t>
            </a:r>
            <a:r>
              <a:rPr lang="es-DO" dirty="0" smtClean="0"/>
              <a:t>para  responder </a:t>
            </a:r>
            <a:r>
              <a:rPr lang="es-DO" dirty="0"/>
              <a:t>a las interacciones de los </a:t>
            </a:r>
            <a:r>
              <a:rPr lang="es-DO" dirty="0" smtClean="0"/>
              <a:t>usuarios con </a:t>
            </a:r>
            <a:r>
              <a:rPr lang="es-DO" dirty="0"/>
              <a:t>la interfaz gráfica</a:t>
            </a:r>
          </a:p>
          <a:p>
            <a:pPr algn="just"/>
            <a:r>
              <a:rPr lang="es-DO" dirty="0" smtClean="0"/>
              <a:t>4- </a:t>
            </a:r>
            <a:r>
              <a:rPr lang="es-DO" dirty="0"/>
              <a:t>Visualizar la interfaz gráfica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95400" y="1295400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Tres elementos esenciales en la interfaz gráfica</a:t>
            </a:r>
            <a:endParaRPr lang="es-DO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4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8077200" cy="1143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5000" b="1" dirty="0" smtClean="0">
                <a:solidFill>
                  <a:schemeClr val="tx2"/>
                </a:solidFill>
                <a:latin typeface="+mj-lt"/>
              </a:rPr>
              <a:t>Diseño y Creación de GUI</a:t>
            </a:r>
            <a:endParaRPr lang="es-ES" sz="5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23455" y="4114800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DO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Gestores </a:t>
            </a:r>
            <a:r>
              <a:rPr lang="es-DO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de disposición</a:t>
            </a:r>
          </a:p>
          <a:p>
            <a:r>
              <a:rPr lang="es-DO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s-DO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LayoutManagers</a:t>
            </a:r>
            <a:r>
              <a:rPr lang="es-DO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s-DO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algoritmo </a:t>
            </a:r>
            <a:r>
              <a:rPr lang="es-DO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utilizado para organizar los</a:t>
            </a:r>
          </a:p>
          <a:p>
            <a:r>
              <a:rPr lang="es-DO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elementos gráficos dentro del </a:t>
            </a:r>
            <a:r>
              <a:rPr lang="es-DO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contenedor</a:t>
            </a:r>
            <a:endParaRPr lang="es-D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33400" y="1666075"/>
            <a:ext cx="419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Contenendores</a:t>
            </a:r>
            <a:r>
              <a:rPr lang="es-DO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(</a:t>
            </a:r>
            <a:r>
              <a:rPr lang="es-DO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containers</a:t>
            </a:r>
            <a:r>
              <a:rPr lang="es-DO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es-DO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s-DO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--</a:t>
            </a:r>
            <a:r>
              <a:rPr lang="es-DO" b="1" dirty="0" smtClean="0"/>
              <a:t>agrupan </a:t>
            </a:r>
            <a:r>
              <a:rPr lang="es-DO" b="1" dirty="0"/>
              <a:t>el resto de los elementos </a:t>
            </a:r>
            <a:r>
              <a:rPr lang="es-DO" b="1" dirty="0" smtClean="0"/>
              <a:t>gráficos</a:t>
            </a:r>
            <a:endParaRPr lang="es-DO" b="1" dirty="0"/>
          </a:p>
          <a:p>
            <a:r>
              <a:rPr lang="es-DO" b="1" dirty="0"/>
              <a:t>(</a:t>
            </a:r>
            <a:r>
              <a:rPr lang="es-DO" b="1" dirty="0" err="1"/>
              <a:t>e.g</a:t>
            </a:r>
            <a:r>
              <a:rPr lang="es-DO" b="1" dirty="0"/>
              <a:t>. ventana principal de la </a:t>
            </a:r>
            <a:r>
              <a:rPr lang="es-DO" b="1" dirty="0" smtClean="0"/>
              <a:t>aplicación</a:t>
            </a:r>
            <a:r>
              <a:rPr lang="es-DO" b="1" dirty="0"/>
              <a:t>)</a:t>
            </a:r>
            <a:endParaRPr lang="es-DO" dirty="0"/>
          </a:p>
        </p:txBody>
      </p:sp>
      <p:sp>
        <p:nvSpPr>
          <p:cNvPr id="9" name="Rectángulo 8"/>
          <p:cNvSpPr/>
          <p:nvPr/>
        </p:nvSpPr>
        <p:spPr>
          <a:xfrm>
            <a:off x="623455" y="3052925"/>
            <a:ext cx="419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Componentes</a:t>
            </a:r>
            <a:r>
              <a:rPr lang="es-DO" b="1" i="1" dirty="0" smtClean="0">
                <a:solidFill>
                  <a:srgbClr val="CDB00A"/>
                </a:solidFill>
                <a:latin typeface="Arial" panose="020B0604020202020204" pitchFamily="34" charset="0"/>
              </a:rPr>
              <a:t> </a:t>
            </a:r>
            <a:r>
              <a:rPr lang="es-DO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gráficos</a:t>
            </a:r>
          </a:p>
          <a:p>
            <a:r>
              <a:rPr lang="es-DO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elementos gráficos de interacción (</a:t>
            </a:r>
            <a:r>
              <a:rPr lang="es-DO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e.g</a:t>
            </a:r>
            <a:r>
              <a:rPr lang="es-DO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., botones</a:t>
            </a:r>
            <a:r>
              <a:rPr lang="es-DO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)</a:t>
            </a:r>
            <a:endParaRPr lang="es-D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985530"/>
            <a:ext cx="3352800" cy="350087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362" y="3602615"/>
            <a:ext cx="904875" cy="266700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3657600" y="1985530"/>
            <a:ext cx="1828800" cy="45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276600" y="3279535"/>
            <a:ext cx="3433762" cy="43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267200" y="4332835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09600" y="30480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b="1" dirty="0" smtClean="0"/>
              <a:t>Contenedores</a:t>
            </a:r>
          </a:p>
          <a:p>
            <a:endParaRPr lang="en-US" dirty="0"/>
          </a:p>
          <a:p>
            <a:r>
              <a:rPr lang="es-DO" dirty="0"/>
              <a:t>- Contienen otros componentes (o contenedores)</a:t>
            </a:r>
          </a:p>
          <a:p>
            <a:r>
              <a:rPr lang="es-DO" dirty="0"/>
              <a:t>- Estos componentes se tienen que añadir al contenedor y para ciertas operaciones se pueden tratar como un todo</a:t>
            </a:r>
          </a:p>
          <a:p>
            <a:r>
              <a:rPr lang="es-DO" dirty="0"/>
              <a:t>- Mediante un gestor de diseño controlan la disposición(</a:t>
            </a:r>
            <a:r>
              <a:rPr lang="es-DO" dirty="0" err="1"/>
              <a:t>layout</a:t>
            </a:r>
            <a:r>
              <a:rPr lang="es-DO" dirty="0"/>
              <a:t>) de estos componentes en la pantalla</a:t>
            </a:r>
          </a:p>
          <a:p>
            <a:pPr marL="285750" indent="-285750">
              <a:buFontTx/>
              <a:buChar char="-"/>
            </a:pPr>
            <a:r>
              <a:rPr lang="es-DO" dirty="0" smtClean="0"/>
              <a:t>Ejemplo</a:t>
            </a:r>
            <a:r>
              <a:rPr lang="es-DO" dirty="0"/>
              <a:t>: </a:t>
            </a:r>
            <a:r>
              <a:rPr lang="es-DO" dirty="0" err="1"/>
              <a:t>JPanel</a:t>
            </a:r>
            <a:r>
              <a:rPr lang="es-DO" dirty="0"/>
              <a:t>, </a:t>
            </a:r>
            <a:r>
              <a:rPr lang="es-DO" dirty="0" err="1"/>
              <a:t>JFrame</a:t>
            </a:r>
            <a:r>
              <a:rPr lang="es-DO" dirty="0"/>
              <a:t>, </a:t>
            </a:r>
            <a:r>
              <a:rPr lang="es-DO" dirty="0" err="1" smtClean="0"/>
              <a:t>Japplet</a:t>
            </a:r>
            <a:endParaRPr lang="es-DO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s-DO" b="1" dirty="0" err="1" smtClean="0"/>
              <a:t>Canvas</a:t>
            </a:r>
            <a:endParaRPr lang="es-DO" b="1" dirty="0" smtClean="0"/>
          </a:p>
          <a:p>
            <a:endParaRPr lang="es-DO" b="1" dirty="0" smtClean="0"/>
          </a:p>
          <a:p>
            <a:pPr marL="285750" indent="-285750">
              <a:buFontTx/>
              <a:buChar char="-"/>
            </a:pPr>
            <a:r>
              <a:rPr lang="es-DO" dirty="0" smtClean="0"/>
              <a:t>Superficie </a:t>
            </a:r>
            <a:r>
              <a:rPr lang="es-DO" dirty="0"/>
              <a:t>simple de </a:t>
            </a:r>
            <a:r>
              <a:rPr lang="es-DO" dirty="0" smtClean="0"/>
              <a:t>dibujo</a:t>
            </a:r>
          </a:p>
          <a:p>
            <a:endParaRPr lang="en-US" dirty="0"/>
          </a:p>
          <a:p>
            <a:r>
              <a:rPr lang="es-DO" b="1" dirty="0"/>
              <a:t>Componentes de interfaz de </a:t>
            </a:r>
            <a:r>
              <a:rPr lang="es-DO" b="1" dirty="0" smtClean="0"/>
              <a:t>usuario</a:t>
            </a:r>
          </a:p>
          <a:p>
            <a:endParaRPr lang="es-DO" b="1" dirty="0"/>
          </a:p>
          <a:p>
            <a:r>
              <a:rPr lang="es-DO" dirty="0" smtClean="0"/>
              <a:t>- botones</a:t>
            </a:r>
            <a:r>
              <a:rPr lang="es-DO" dirty="0"/>
              <a:t>, listas, menús, casillas de verificación, </a:t>
            </a:r>
            <a:r>
              <a:rPr lang="es-DO" dirty="0" smtClean="0"/>
              <a:t>campos de texto.</a:t>
            </a:r>
            <a:endParaRPr lang="es-DO" dirty="0"/>
          </a:p>
          <a:p>
            <a:r>
              <a:rPr lang="es-DO" dirty="0" smtClean="0"/>
              <a:t> </a:t>
            </a:r>
          </a:p>
          <a:p>
            <a:r>
              <a:rPr lang="es-DO" b="1" dirty="0"/>
              <a:t>Componentes de construcción de </a:t>
            </a:r>
            <a:r>
              <a:rPr lang="es-DO" b="1" dirty="0" smtClean="0"/>
              <a:t>ventanas</a:t>
            </a:r>
          </a:p>
          <a:p>
            <a:endParaRPr lang="es-DO" dirty="0" smtClean="0"/>
          </a:p>
          <a:p>
            <a:r>
              <a:rPr lang="es-DO" dirty="0" smtClean="0"/>
              <a:t>- ventanas</a:t>
            </a:r>
            <a:r>
              <a:rPr lang="es-DO" dirty="0"/>
              <a:t>, marcos, barras de menús, cuadros </a:t>
            </a:r>
            <a:r>
              <a:rPr lang="es-DO" dirty="0" smtClean="0"/>
              <a:t>de diálogo</a:t>
            </a:r>
            <a:endParaRPr lang="es-DO" b="1" dirty="0" smtClean="0"/>
          </a:p>
          <a:p>
            <a:endParaRPr lang="es-DO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1803"/>
          <a:stretch/>
        </p:blipFill>
        <p:spPr>
          <a:xfrm>
            <a:off x="933450" y="304800"/>
            <a:ext cx="7296150" cy="5638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67793832"/>
              </p:ext>
            </p:extLst>
          </p:nvPr>
        </p:nvGraphicFramePr>
        <p:xfrm>
          <a:off x="762000" y="2057400"/>
          <a:ext cx="7696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8077200" cy="1143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5000" b="1" dirty="0" smtClean="0">
                <a:solidFill>
                  <a:schemeClr val="tx2"/>
                </a:solidFill>
                <a:latin typeface="+mj-lt"/>
              </a:rPr>
              <a:t>Ejemplo de </a:t>
            </a:r>
            <a:r>
              <a:rPr lang="es-ES" sz="5000" b="1" dirty="0" err="1" smtClean="0">
                <a:solidFill>
                  <a:schemeClr val="tx2"/>
                </a:solidFill>
                <a:latin typeface="+mj-lt"/>
              </a:rPr>
              <a:t>JFrame</a:t>
            </a:r>
            <a:endParaRPr lang="es-ES" sz="5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75855" y="35814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DO" dirty="0" smtClean="0"/>
          </a:p>
          <a:p>
            <a:r>
              <a:rPr lang="es-DO" dirty="0" smtClean="0"/>
              <a:t>1- Heredamos de la clase </a:t>
            </a:r>
            <a:r>
              <a:rPr lang="es-DO" dirty="0" err="1" smtClean="0"/>
              <a:t>JFrame</a:t>
            </a:r>
            <a:endParaRPr lang="es-DO" dirty="0" smtClean="0"/>
          </a:p>
          <a:p>
            <a:r>
              <a:rPr lang="en-US" dirty="0" smtClean="0"/>
              <a:t>2- </a:t>
            </a:r>
            <a:r>
              <a:rPr lang="en-US" dirty="0" err="1" smtClean="0"/>
              <a:t>Creamos</a:t>
            </a:r>
            <a:r>
              <a:rPr lang="en-US" dirty="0" smtClean="0"/>
              <a:t> un </a:t>
            </a:r>
            <a:r>
              <a:rPr lang="en-US" dirty="0" err="1" smtClean="0"/>
              <a:t>Método</a:t>
            </a:r>
            <a:r>
              <a:rPr lang="en-US" dirty="0" smtClean="0"/>
              <a:t> Constructor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dimensiones</a:t>
            </a:r>
            <a:r>
              <a:rPr lang="en-US" dirty="0" smtClean="0"/>
              <a:t> de la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3-  la </a:t>
            </a:r>
            <a:r>
              <a:rPr lang="en-US" dirty="0" err="1" smtClean="0"/>
              <a:t>colocamos</a:t>
            </a:r>
            <a:r>
              <a:rPr lang="en-US" dirty="0" smtClean="0"/>
              <a:t> visible.</a:t>
            </a:r>
          </a:p>
          <a:p>
            <a:r>
              <a:rPr lang="en-US" dirty="0" smtClean="0"/>
              <a:t>4- </a:t>
            </a:r>
            <a:r>
              <a:rPr lang="en-US" dirty="0" err="1" smtClean="0"/>
              <a:t>creamos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r>
              <a:rPr lang="en-US" dirty="0" smtClean="0"/>
              <a:t> main e </a:t>
            </a:r>
            <a:r>
              <a:rPr lang="en-US" dirty="0" err="1" smtClean="0"/>
              <a:t>instanciamos</a:t>
            </a:r>
            <a:r>
              <a:rPr lang="en-US" dirty="0" smtClean="0"/>
              <a:t>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5854" y="1295400"/>
            <a:ext cx="78347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La clase </a:t>
            </a:r>
            <a:r>
              <a:rPr lang="es-D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JFrame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 proporciona una ventana principal de </a:t>
            </a:r>
            <a:r>
              <a:rPr lang="es-D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aplicación con 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su funcionalidad normal (</a:t>
            </a:r>
            <a:r>
              <a:rPr lang="es-D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p.e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. borde, título, menús) y un </a:t>
            </a:r>
            <a:r>
              <a:rPr lang="es-D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panel de 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contenido</a:t>
            </a:r>
            <a:r>
              <a:rPr lang="es-D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endParaRPr lang="es-DO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</a:endParaRPr>
          </a:p>
          <a:p>
            <a:r>
              <a:rPr lang="es-DO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Wingdings 2" panose="05020102010507070707" pitchFamily="18" charset="2"/>
              </a:rPr>
              <a:t> 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Los contenidos se añaden en el panel de contenidos (</a:t>
            </a:r>
            <a:r>
              <a:rPr lang="es-D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content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s-D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pane</a:t>
            </a:r>
            <a:r>
              <a:rPr lang="es-D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) accesible 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a través del método </a:t>
            </a:r>
            <a:r>
              <a:rPr lang="es-D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getContentPane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 (por defecto, un objeto</a:t>
            </a:r>
          </a:p>
          <a:p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de tipo </a:t>
            </a:r>
            <a:r>
              <a:rPr lang="es-D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JPane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, aunque puede cambiarse con </a:t>
            </a:r>
            <a:r>
              <a:rPr lang="es-D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setContentPane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).</a:t>
            </a:r>
          </a:p>
          <a:p>
            <a:endParaRPr lang="es-DO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Wingdings 2" panose="05020102010507070707" pitchFamily="18" charset="2"/>
            </a:endParaRPr>
          </a:p>
          <a:p>
            <a:r>
              <a:rPr lang="es-DO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ingdings 2" panose="05020102010507070707" pitchFamily="18" charset="2"/>
              </a:rPr>
              <a:t> 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La barra de menú puede fijarse con </a:t>
            </a:r>
            <a:r>
              <a:rPr lang="es-D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setJMenuBar</a:t>
            </a:r>
            <a:r>
              <a:rPr lang="es-DO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.</a:t>
            </a:r>
            <a:endParaRPr lang="es-D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7" y="1828800"/>
            <a:ext cx="7477125" cy="4276725"/>
          </a:xfrm>
          <a:prstGeom prst="rect">
            <a:avLst/>
          </a:prstGeom>
        </p:spPr>
      </p:pic>
      <p:sp>
        <p:nvSpPr>
          <p:cNvPr id="6" name="TextBox 4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8077200" cy="1143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5000" b="1" dirty="0" smtClean="0">
                <a:solidFill>
                  <a:schemeClr val="tx2"/>
                </a:solidFill>
                <a:latin typeface="+mj-lt"/>
              </a:rPr>
              <a:t>Jerarquía de Contenido</a:t>
            </a:r>
            <a:endParaRPr lang="es-ES" sz="5000" b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1433</Words>
  <Application>Microsoft Office PowerPoint</Application>
  <PresentationFormat>Presentación en pantalla (4:3)</PresentationFormat>
  <Paragraphs>201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Arabic Typesetting</vt:lpstr>
      <vt:lpstr>Arial</vt:lpstr>
      <vt:lpstr>Calibri</vt:lpstr>
      <vt:lpstr>Edwardian Script ITC</vt:lpstr>
      <vt:lpstr>Georgia</vt:lpstr>
      <vt:lpstr>Wingdings 2</vt:lpstr>
      <vt:lpstr>Entrenamiento</vt:lpstr>
      <vt:lpstr>Presentación de PowerPoint</vt:lpstr>
      <vt:lpstr>Presentación de PowerPoint</vt:lpstr>
      <vt:lpstr>Presentación de PowerPoint</vt:lpstr>
      <vt:lpstr>Presentación de PowerPoint</vt:lpstr>
      <vt:lpstr>Diseño y Creación de GUI</vt:lpstr>
      <vt:lpstr>Presentación de PowerPoint</vt:lpstr>
      <vt:lpstr>Presentación de PowerPoint</vt:lpstr>
      <vt:lpstr>Ejemplo de JFrame</vt:lpstr>
      <vt:lpstr>Jerarquía de 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JPanel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2014-06-17T15:37:06Z</dcterms:created>
  <dcterms:modified xsi:type="dcterms:W3CDTF">2014-11-06T22:31:04Z</dcterms:modified>
</cp:coreProperties>
</file>