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8"/>
  </p:notesMasterIdLst>
  <p:handoutMasterIdLst>
    <p:handoutMasterId r:id="rId19"/>
  </p:handoutMasterIdLst>
  <p:sldIdLst>
    <p:sldId id="256" r:id="rId3"/>
    <p:sldId id="277" r:id="rId4"/>
    <p:sldId id="265" r:id="rId5"/>
    <p:sldId id="266" r:id="rId6"/>
    <p:sldId id="267" r:id="rId7"/>
    <p:sldId id="269" r:id="rId8"/>
    <p:sldId id="276" r:id="rId9"/>
    <p:sldId id="270" r:id="rId10"/>
    <p:sldId id="271" r:id="rId11"/>
    <p:sldId id="278" r:id="rId12"/>
    <p:sldId id="279" r:id="rId13"/>
    <p:sldId id="272" r:id="rId14"/>
    <p:sldId id="280"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87" d="100"/>
          <a:sy n="87" d="100"/>
        </p:scale>
        <p:origin x="246"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01/19/2015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01/19/2015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s.wikipedia.org/wiki/Sistema_de_inecuaciones"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s.wikipedia.org/wiki/Inecuaci%C3%B3n" TargetMode="External"/><Relationship Id="rId5" Type="http://schemas.openxmlformats.org/officeDocument/2006/relationships/hyperlink" Target="http://es.wikipedia.org/wiki/Optimizaci%C3%B3n_(matem%C3%A1tica)" TargetMode="External"/><Relationship Id="rId4" Type="http://schemas.openxmlformats.org/officeDocument/2006/relationships/hyperlink" Target="http://es.wikipedia.org/wiki/Ecuaci%C3%B3n_de_primer_grad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s.wikipedia.org/wiki/Problema_de_transport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DO" sz="1200" kern="1200" dirty="0" smtClean="0">
                <a:solidFill>
                  <a:schemeClr val="tx1"/>
                </a:solidFill>
                <a:effectLst/>
                <a:latin typeface="+mn-lt"/>
                <a:ea typeface="+mn-ea"/>
                <a:cs typeface="+mn-cs"/>
              </a:rPr>
              <a:t>En algunos casos se requiere que la solución óptima se componga de valores enteros para algunas de las variables. La resolución de este problema se obtiene analizando las posibles alternativas de valores enteros de esas variables en un entorno alrededor de la solución obtenida considerando las variables reales. Muchas veces la solución del programa lineal truncado esta lejos de ser el óptimo entero, por lo que se hace necesario usar algún algoritmo para hallar esta solución de forma exacta. El más famoso es el método de 'Ramificar y Acotar' o </a:t>
            </a:r>
            <a:r>
              <a:rPr lang="es-DO" sz="1200" kern="1200" dirty="0" err="1" smtClean="0">
                <a:solidFill>
                  <a:schemeClr val="tx1"/>
                </a:solidFill>
                <a:effectLst/>
                <a:latin typeface="+mn-lt"/>
                <a:ea typeface="+mn-ea"/>
                <a:cs typeface="+mn-cs"/>
              </a:rPr>
              <a:t>Branch</a:t>
            </a:r>
            <a:r>
              <a:rPr lang="es-DO" sz="1200" kern="1200" dirty="0" smtClean="0">
                <a:solidFill>
                  <a:schemeClr val="tx1"/>
                </a:solidFill>
                <a:effectLst/>
                <a:latin typeface="+mn-lt"/>
                <a:ea typeface="+mn-ea"/>
                <a:cs typeface="+mn-cs"/>
              </a:rPr>
              <a:t> and </a:t>
            </a:r>
            <a:r>
              <a:rPr lang="es-DO" sz="1200" kern="1200" dirty="0" err="1" smtClean="0">
                <a:solidFill>
                  <a:schemeClr val="tx1"/>
                </a:solidFill>
                <a:effectLst/>
                <a:latin typeface="+mn-lt"/>
                <a:ea typeface="+mn-ea"/>
                <a:cs typeface="+mn-cs"/>
              </a:rPr>
              <a:t>Bound</a:t>
            </a:r>
            <a:r>
              <a:rPr lang="es-DO" sz="1200" kern="1200" dirty="0" smtClean="0">
                <a:solidFill>
                  <a:schemeClr val="tx1"/>
                </a:solidFill>
                <a:effectLst/>
                <a:latin typeface="+mn-lt"/>
                <a:ea typeface="+mn-ea"/>
                <a:cs typeface="+mn-cs"/>
              </a:rPr>
              <a:t> por su nombre en inglés. El método de Ramificar y Acotar parte de la adición de nuevas restricciones para cada variable de decisión (acortar) que al ser evaluado independientemente (ramificar) lleva al óptimo entero.</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EE2CF44-2B13-41B4-A334-1CDF534EEBBF}" type="slidenum">
              <a:rPr lang="en-GB" smtClean="0"/>
              <a:t>2</a:t>
            </a:fld>
            <a:endParaRPr lang="en-GB"/>
          </a:p>
        </p:txBody>
      </p:sp>
    </p:spTree>
    <p:extLst>
      <p:ext uri="{BB962C8B-B14F-4D97-AF65-F5344CB8AC3E}">
        <p14:creationId xmlns:p14="http://schemas.microsoft.com/office/powerpoint/2010/main" val="342945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sz="1200" kern="1200" dirty="0" smtClean="0">
                <a:solidFill>
                  <a:schemeClr val="tx1"/>
                </a:solidFill>
                <a:effectLst/>
                <a:latin typeface="+mn-lt"/>
                <a:ea typeface="+mn-ea"/>
                <a:cs typeface="+mn-cs"/>
              </a:rPr>
              <a:t>La </a:t>
            </a:r>
            <a:r>
              <a:rPr lang="es-DO" sz="1200" b="1" kern="1200" dirty="0" smtClean="0">
                <a:solidFill>
                  <a:schemeClr val="tx1"/>
                </a:solidFill>
                <a:effectLst/>
                <a:latin typeface="+mn-lt"/>
                <a:ea typeface="+mn-ea"/>
                <a:cs typeface="+mn-cs"/>
              </a:rPr>
              <a:t>programación lineal</a:t>
            </a:r>
            <a:r>
              <a:rPr lang="es-DO" sz="1200" kern="1200" dirty="0" smtClean="0">
                <a:solidFill>
                  <a:schemeClr val="tx1"/>
                </a:solidFill>
                <a:effectLst/>
                <a:latin typeface="+mn-lt"/>
                <a:ea typeface="+mn-ea"/>
                <a:cs typeface="+mn-cs"/>
              </a:rPr>
              <a:t> es un procedimiento o algoritmo matemático mediante el cual se resuelve un problema indeterminado, formulado a través de un </a:t>
            </a:r>
            <a:r>
              <a:rPr lang="es-DO" sz="1200" u="sng" kern="1200" dirty="0" smtClean="0">
                <a:solidFill>
                  <a:schemeClr val="tx1"/>
                </a:solidFill>
                <a:effectLst/>
                <a:latin typeface="+mn-lt"/>
                <a:ea typeface="+mn-ea"/>
                <a:cs typeface="+mn-cs"/>
                <a:hlinkClick r:id="rId3" tooltip="Sistema de inecuaciones"/>
              </a:rPr>
              <a:t>sistema de inecuaciones</a:t>
            </a:r>
            <a:r>
              <a:rPr lang="es-DO" sz="1200" kern="1200" dirty="0" smtClean="0">
                <a:solidFill>
                  <a:schemeClr val="tx1"/>
                </a:solidFill>
                <a:effectLst/>
                <a:latin typeface="+mn-lt"/>
                <a:ea typeface="+mn-ea"/>
                <a:cs typeface="+mn-cs"/>
              </a:rPr>
              <a:t> </a:t>
            </a:r>
            <a:r>
              <a:rPr lang="es-DO" sz="1200" u="sng" kern="1200" dirty="0" smtClean="0">
                <a:solidFill>
                  <a:schemeClr val="tx1"/>
                </a:solidFill>
                <a:effectLst/>
                <a:latin typeface="+mn-lt"/>
                <a:ea typeface="+mn-ea"/>
                <a:cs typeface="+mn-cs"/>
                <a:hlinkClick r:id="rId4" tooltip="Ecuación de primer grado"/>
              </a:rPr>
              <a:t>lineales</a:t>
            </a:r>
            <a:r>
              <a:rPr lang="es-DO" sz="1200" kern="1200" dirty="0" smtClean="0">
                <a:solidFill>
                  <a:schemeClr val="tx1"/>
                </a:solidFill>
                <a:effectLst/>
                <a:latin typeface="+mn-lt"/>
                <a:ea typeface="+mn-ea"/>
                <a:cs typeface="+mn-cs"/>
              </a:rPr>
              <a:t>, </a:t>
            </a:r>
            <a:r>
              <a:rPr lang="es-DO" sz="1200" u="sng" kern="1200" dirty="0" smtClean="0">
                <a:solidFill>
                  <a:schemeClr val="tx1"/>
                </a:solidFill>
                <a:effectLst/>
                <a:latin typeface="+mn-lt"/>
                <a:ea typeface="+mn-ea"/>
                <a:cs typeface="+mn-cs"/>
                <a:hlinkClick r:id="rId5" tooltip="Optimización (matemática)"/>
              </a:rPr>
              <a:t>optimizando</a:t>
            </a:r>
            <a:r>
              <a:rPr lang="es-DO" sz="1200" kern="1200" dirty="0" smtClean="0">
                <a:solidFill>
                  <a:schemeClr val="tx1"/>
                </a:solidFill>
                <a:effectLst/>
                <a:latin typeface="+mn-lt"/>
                <a:ea typeface="+mn-ea"/>
                <a:cs typeface="+mn-cs"/>
              </a:rPr>
              <a:t> la función objetivo, también lineal.</a:t>
            </a:r>
            <a:endParaRPr lang="en-GB" sz="1200" kern="1200" dirty="0" smtClean="0">
              <a:solidFill>
                <a:schemeClr val="tx1"/>
              </a:solidFill>
              <a:effectLst/>
              <a:latin typeface="+mn-lt"/>
              <a:ea typeface="+mn-ea"/>
              <a:cs typeface="+mn-cs"/>
            </a:endParaRPr>
          </a:p>
          <a:p>
            <a:r>
              <a:rPr lang="es-DO" sz="1200" kern="1200" dirty="0" smtClean="0">
                <a:solidFill>
                  <a:schemeClr val="tx1"/>
                </a:solidFill>
                <a:effectLst/>
                <a:latin typeface="+mn-lt"/>
                <a:ea typeface="+mn-ea"/>
                <a:cs typeface="+mn-cs"/>
              </a:rPr>
              <a:t>Consiste en optimizar (minimizar o maximizar) una función lineal, denominada función objetivo, de tal forma que las variables de dicha función estén sujetas a una serie de restricciones que expresamos mediante un sistema de </a:t>
            </a:r>
            <a:r>
              <a:rPr lang="es-DO" sz="1200" u="sng" kern="1200" dirty="0" smtClean="0">
                <a:solidFill>
                  <a:schemeClr val="tx1"/>
                </a:solidFill>
                <a:effectLst/>
                <a:latin typeface="+mn-lt"/>
                <a:ea typeface="+mn-ea"/>
                <a:cs typeface="+mn-cs"/>
                <a:hlinkClick r:id="rId6" tooltip="Inecuación"/>
              </a:rPr>
              <a:t>inecuaciones</a:t>
            </a:r>
            <a:r>
              <a:rPr lang="es-DO" sz="1200" kern="1200" dirty="0" smtClean="0">
                <a:solidFill>
                  <a:schemeClr val="tx1"/>
                </a:solidFill>
                <a:effectLst/>
                <a:latin typeface="+mn-lt"/>
                <a:ea typeface="+mn-ea"/>
                <a:cs typeface="+mn-cs"/>
              </a:rPr>
              <a:t> lineales.</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EE2CF44-2B13-41B4-A334-1CDF534EEBBF}" type="slidenum">
              <a:rPr lang="en-GB" smtClean="0"/>
              <a:t>3</a:t>
            </a:fld>
            <a:endParaRPr lang="en-GB"/>
          </a:p>
        </p:txBody>
      </p:sp>
    </p:spTree>
    <p:extLst>
      <p:ext uri="{BB962C8B-B14F-4D97-AF65-F5344CB8AC3E}">
        <p14:creationId xmlns:p14="http://schemas.microsoft.com/office/powerpoint/2010/main" val="1335328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err="1" smtClean="0">
                <a:solidFill>
                  <a:schemeClr val="tx1"/>
                </a:solidFill>
                <a:effectLst/>
                <a:latin typeface="+mn-lt"/>
                <a:ea typeface="+mn-ea"/>
                <a:cs typeface="+mn-cs"/>
              </a:rPr>
              <a:t>Donde</a:t>
            </a:r>
            <a:r>
              <a:rPr lang="en-GB" sz="1200" kern="1200" dirty="0" smtClean="0">
                <a:solidFill>
                  <a:schemeClr val="tx1"/>
                </a:solidFill>
                <a:effectLst/>
                <a:latin typeface="+mn-lt"/>
                <a:ea typeface="+mn-ea"/>
                <a:cs typeface="+mn-cs"/>
              </a:rPr>
              <a:t>:</a:t>
            </a:r>
          </a:p>
          <a:p>
            <a:pPr lvl="0"/>
            <a:r>
              <a:rPr lang="es-DO" sz="1200" b="1" kern="1200" dirty="0" smtClean="0">
                <a:solidFill>
                  <a:schemeClr val="tx1"/>
                </a:solidFill>
                <a:effectLst/>
                <a:latin typeface="+mn-lt"/>
                <a:ea typeface="+mn-ea"/>
                <a:cs typeface="+mn-cs"/>
              </a:rPr>
              <a:t>A</a:t>
            </a:r>
            <a:r>
              <a:rPr lang="es-DO" sz="1200" kern="1200" dirty="0" smtClean="0">
                <a:solidFill>
                  <a:schemeClr val="tx1"/>
                </a:solidFill>
                <a:effectLst/>
                <a:latin typeface="+mn-lt"/>
                <a:ea typeface="+mn-ea"/>
                <a:cs typeface="+mn-cs"/>
              </a:rPr>
              <a:t> = valor conocido a ser respetado estrictamente;</a:t>
            </a:r>
            <a:endParaRPr lang="en-GB" sz="1200" kern="1200" dirty="0" smtClean="0">
              <a:solidFill>
                <a:schemeClr val="tx1"/>
              </a:solidFill>
              <a:effectLst/>
              <a:latin typeface="+mn-lt"/>
              <a:ea typeface="+mn-ea"/>
              <a:cs typeface="+mn-cs"/>
            </a:endParaRPr>
          </a:p>
          <a:p>
            <a:pPr lvl="0"/>
            <a:r>
              <a:rPr lang="es-DO" sz="1200" b="1" kern="1200" dirty="0" smtClean="0">
                <a:solidFill>
                  <a:schemeClr val="tx1"/>
                </a:solidFill>
                <a:effectLst/>
                <a:latin typeface="+mn-lt"/>
                <a:ea typeface="+mn-ea"/>
                <a:cs typeface="+mn-cs"/>
              </a:rPr>
              <a:t>B</a:t>
            </a:r>
            <a:r>
              <a:rPr lang="es-DO" sz="1200" kern="1200" dirty="0" smtClean="0">
                <a:solidFill>
                  <a:schemeClr val="tx1"/>
                </a:solidFill>
                <a:effectLst/>
                <a:latin typeface="+mn-lt"/>
                <a:ea typeface="+mn-ea"/>
                <a:cs typeface="+mn-cs"/>
              </a:rPr>
              <a:t> = valor conocido que debe ser respetado o puede ser superado;</a:t>
            </a:r>
            <a:endParaRPr lang="en-GB" sz="1200" kern="1200" dirty="0" smtClean="0">
              <a:solidFill>
                <a:schemeClr val="tx1"/>
              </a:solidFill>
              <a:effectLst/>
              <a:latin typeface="+mn-lt"/>
              <a:ea typeface="+mn-ea"/>
              <a:cs typeface="+mn-cs"/>
            </a:endParaRPr>
          </a:p>
          <a:p>
            <a:pPr lvl="0"/>
            <a:r>
              <a:rPr lang="es-DO" sz="1200" b="1" kern="1200" dirty="0" smtClean="0">
                <a:solidFill>
                  <a:schemeClr val="tx1"/>
                </a:solidFill>
                <a:effectLst/>
                <a:latin typeface="+mn-lt"/>
                <a:ea typeface="+mn-ea"/>
                <a:cs typeface="+mn-cs"/>
              </a:rPr>
              <a:t>C</a:t>
            </a:r>
            <a:r>
              <a:rPr lang="es-DO" sz="1200" kern="1200" dirty="0" smtClean="0">
                <a:solidFill>
                  <a:schemeClr val="tx1"/>
                </a:solidFill>
                <a:effectLst/>
                <a:latin typeface="+mn-lt"/>
                <a:ea typeface="+mn-ea"/>
                <a:cs typeface="+mn-cs"/>
              </a:rPr>
              <a:t> = valor conocido que no debe ser superado;</a:t>
            </a:r>
            <a:endParaRPr lang="en-GB" sz="1200" kern="1200" dirty="0" smtClean="0">
              <a:solidFill>
                <a:schemeClr val="tx1"/>
              </a:solidFill>
              <a:effectLst/>
              <a:latin typeface="+mn-lt"/>
              <a:ea typeface="+mn-ea"/>
              <a:cs typeface="+mn-cs"/>
            </a:endParaRPr>
          </a:p>
          <a:p>
            <a:pPr lvl="0"/>
            <a:r>
              <a:rPr lang="es-DO" sz="1200" kern="1200" dirty="0" smtClean="0">
                <a:solidFill>
                  <a:schemeClr val="tx1"/>
                </a:solidFill>
                <a:effectLst/>
                <a:latin typeface="+mn-lt"/>
                <a:ea typeface="+mn-ea"/>
                <a:cs typeface="+mn-cs"/>
              </a:rPr>
              <a:t>j = número de la ecuación, variable de 1 a M (número total de restricciones);</a:t>
            </a:r>
            <a:endParaRPr lang="en-GB" sz="1200" kern="1200" dirty="0" smtClean="0">
              <a:solidFill>
                <a:schemeClr val="tx1"/>
              </a:solidFill>
              <a:effectLst/>
              <a:latin typeface="+mn-lt"/>
              <a:ea typeface="+mn-ea"/>
              <a:cs typeface="+mn-cs"/>
            </a:endParaRPr>
          </a:p>
          <a:p>
            <a:pPr lvl="0"/>
            <a:r>
              <a:rPr lang="es-DO" sz="1200" b="1" kern="1200" dirty="0" smtClean="0">
                <a:solidFill>
                  <a:schemeClr val="tx1"/>
                </a:solidFill>
                <a:effectLst/>
                <a:latin typeface="+mn-lt"/>
                <a:ea typeface="+mn-ea"/>
                <a:cs typeface="+mn-cs"/>
              </a:rPr>
              <a:t>a</a:t>
            </a:r>
            <a:r>
              <a:rPr lang="es-DO" sz="1200" kern="1200" dirty="0" smtClean="0">
                <a:solidFill>
                  <a:schemeClr val="tx1"/>
                </a:solidFill>
                <a:effectLst/>
                <a:latin typeface="+mn-lt"/>
                <a:ea typeface="+mn-ea"/>
                <a:cs typeface="+mn-cs"/>
              </a:rPr>
              <a:t>; </a:t>
            </a:r>
            <a:r>
              <a:rPr lang="es-DO" sz="1200" b="1" kern="1200" dirty="0" smtClean="0">
                <a:solidFill>
                  <a:schemeClr val="tx1"/>
                </a:solidFill>
                <a:effectLst/>
                <a:latin typeface="+mn-lt"/>
                <a:ea typeface="+mn-ea"/>
                <a:cs typeface="+mn-cs"/>
              </a:rPr>
              <a:t>b</a:t>
            </a:r>
            <a:r>
              <a:rPr lang="es-DO" sz="1200" kern="1200" dirty="0" smtClean="0">
                <a:solidFill>
                  <a:schemeClr val="tx1"/>
                </a:solidFill>
                <a:effectLst/>
                <a:latin typeface="+mn-lt"/>
                <a:ea typeface="+mn-ea"/>
                <a:cs typeface="+mn-cs"/>
              </a:rPr>
              <a:t>; y, </a:t>
            </a:r>
            <a:r>
              <a:rPr lang="es-DO" sz="1200" b="1" kern="1200" dirty="0" smtClean="0">
                <a:solidFill>
                  <a:schemeClr val="tx1"/>
                </a:solidFill>
                <a:effectLst/>
                <a:latin typeface="+mn-lt"/>
                <a:ea typeface="+mn-ea"/>
                <a:cs typeface="+mn-cs"/>
              </a:rPr>
              <a:t>c</a:t>
            </a:r>
            <a:r>
              <a:rPr lang="es-DO" sz="1200" kern="1200" dirty="0" smtClean="0">
                <a:solidFill>
                  <a:schemeClr val="tx1"/>
                </a:solidFill>
                <a:effectLst/>
                <a:latin typeface="+mn-lt"/>
                <a:ea typeface="+mn-ea"/>
                <a:cs typeface="+mn-cs"/>
              </a:rPr>
              <a:t> = coeficientes técnicos conocidos;</a:t>
            </a:r>
            <a:endParaRPr lang="en-GB" sz="1200" kern="1200" dirty="0" smtClean="0">
              <a:solidFill>
                <a:schemeClr val="tx1"/>
              </a:solidFill>
              <a:effectLst/>
              <a:latin typeface="+mn-lt"/>
              <a:ea typeface="+mn-ea"/>
              <a:cs typeface="+mn-cs"/>
            </a:endParaRPr>
          </a:p>
          <a:p>
            <a:pPr lvl="0"/>
            <a:r>
              <a:rPr lang="es-DO" sz="1200" b="1" kern="1200" dirty="0" smtClean="0">
                <a:solidFill>
                  <a:schemeClr val="tx1"/>
                </a:solidFill>
                <a:effectLst/>
                <a:latin typeface="+mn-lt"/>
                <a:ea typeface="+mn-ea"/>
                <a:cs typeface="+mn-cs"/>
              </a:rPr>
              <a:t>X</a:t>
            </a:r>
            <a:r>
              <a:rPr lang="es-DO" sz="1200" kern="1200" dirty="0" smtClean="0">
                <a:solidFill>
                  <a:schemeClr val="tx1"/>
                </a:solidFill>
                <a:effectLst/>
                <a:latin typeface="+mn-lt"/>
                <a:ea typeface="+mn-ea"/>
                <a:cs typeface="+mn-cs"/>
              </a:rPr>
              <a:t> = Incógnitas, de 1 a N;</a:t>
            </a:r>
            <a:endParaRPr lang="en-GB" sz="1200" kern="1200" dirty="0" smtClean="0">
              <a:solidFill>
                <a:schemeClr val="tx1"/>
              </a:solidFill>
              <a:effectLst/>
              <a:latin typeface="+mn-lt"/>
              <a:ea typeface="+mn-ea"/>
              <a:cs typeface="+mn-cs"/>
            </a:endParaRPr>
          </a:p>
          <a:p>
            <a:pPr lvl="0"/>
            <a:r>
              <a:rPr lang="es-DO" sz="1200" kern="1200" dirty="0" smtClean="0">
                <a:solidFill>
                  <a:schemeClr val="tx1"/>
                </a:solidFill>
                <a:effectLst/>
                <a:latin typeface="+mn-lt"/>
                <a:ea typeface="+mn-ea"/>
                <a:cs typeface="+mn-cs"/>
              </a:rPr>
              <a:t>i = número de la incógnita, variable de 1 a N.</a:t>
            </a:r>
            <a:endParaRPr lang="en-GB" sz="1200" kern="1200" dirty="0" smtClean="0">
              <a:solidFill>
                <a:schemeClr val="tx1"/>
              </a:solidFill>
              <a:effectLst/>
              <a:latin typeface="+mn-lt"/>
              <a:ea typeface="+mn-ea"/>
              <a:cs typeface="+mn-cs"/>
            </a:endParaRPr>
          </a:p>
          <a:p>
            <a:r>
              <a:rPr lang="es-DO" sz="1200" kern="1200" dirty="0" smtClean="0">
                <a:solidFill>
                  <a:schemeClr val="tx1"/>
                </a:solidFill>
                <a:effectLst/>
                <a:latin typeface="+mn-lt"/>
                <a:ea typeface="+mn-ea"/>
                <a:cs typeface="+mn-cs"/>
              </a:rPr>
              <a:t>En general no hay restricciones en cuanto a los valores de </a:t>
            </a:r>
            <a:r>
              <a:rPr lang="es-DO" sz="1200" b="1" kern="1200" dirty="0" smtClean="0">
                <a:solidFill>
                  <a:schemeClr val="tx1"/>
                </a:solidFill>
                <a:effectLst/>
                <a:latin typeface="+mn-lt"/>
                <a:ea typeface="+mn-ea"/>
                <a:cs typeface="+mn-cs"/>
              </a:rPr>
              <a:t>N</a:t>
            </a:r>
            <a:r>
              <a:rPr lang="es-DO" sz="1200" kern="1200" dirty="0" smtClean="0">
                <a:solidFill>
                  <a:schemeClr val="tx1"/>
                </a:solidFill>
                <a:effectLst/>
                <a:latin typeface="+mn-lt"/>
                <a:ea typeface="+mn-ea"/>
                <a:cs typeface="+mn-cs"/>
              </a:rPr>
              <a:t> y </a:t>
            </a:r>
            <a:r>
              <a:rPr lang="es-DO" sz="1200" b="1" kern="1200" dirty="0" smtClean="0">
                <a:solidFill>
                  <a:schemeClr val="tx1"/>
                </a:solidFill>
                <a:effectLst/>
                <a:latin typeface="+mn-lt"/>
                <a:ea typeface="+mn-ea"/>
                <a:cs typeface="+mn-cs"/>
              </a:rPr>
              <a:t>M</a:t>
            </a:r>
            <a:r>
              <a:rPr lang="es-DO" sz="1200" kern="1200" dirty="0" smtClean="0">
                <a:solidFill>
                  <a:schemeClr val="tx1"/>
                </a:solidFill>
                <a:effectLst/>
                <a:latin typeface="+mn-lt"/>
                <a:ea typeface="+mn-ea"/>
                <a:cs typeface="+mn-cs"/>
              </a:rPr>
              <a:t>. Puede ser </a:t>
            </a:r>
            <a:r>
              <a:rPr lang="es-DO" sz="1200" b="1" kern="1200" dirty="0" smtClean="0">
                <a:solidFill>
                  <a:schemeClr val="tx1"/>
                </a:solidFill>
                <a:effectLst/>
                <a:latin typeface="+mn-lt"/>
                <a:ea typeface="+mn-ea"/>
                <a:cs typeface="+mn-cs"/>
              </a:rPr>
              <a:t>N = M</a:t>
            </a:r>
            <a:r>
              <a:rPr lang="es-DO" sz="1200" kern="1200" dirty="0" smtClean="0">
                <a:solidFill>
                  <a:schemeClr val="tx1"/>
                </a:solidFill>
                <a:effectLst/>
                <a:latin typeface="+mn-lt"/>
                <a:ea typeface="+mn-ea"/>
                <a:cs typeface="+mn-cs"/>
              </a:rPr>
              <a:t>; </a:t>
            </a:r>
            <a:r>
              <a:rPr lang="es-DO" sz="1200" b="1" kern="1200" dirty="0" smtClean="0">
                <a:solidFill>
                  <a:schemeClr val="tx1"/>
                </a:solidFill>
                <a:effectLst/>
                <a:latin typeface="+mn-lt"/>
                <a:ea typeface="+mn-ea"/>
                <a:cs typeface="+mn-cs"/>
              </a:rPr>
              <a:t>N &gt; M</a:t>
            </a:r>
            <a:r>
              <a:rPr lang="es-DO" sz="1200" kern="1200" dirty="0" smtClean="0">
                <a:solidFill>
                  <a:schemeClr val="tx1"/>
                </a:solidFill>
                <a:effectLst/>
                <a:latin typeface="+mn-lt"/>
                <a:ea typeface="+mn-ea"/>
                <a:cs typeface="+mn-cs"/>
              </a:rPr>
              <a:t>; </a:t>
            </a:r>
            <a:r>
              <a:rPr lang="es-DO" sz="1200" kern="1200" dirty="0" err="1" smtClean="0">
                <a:solidFill>
                  <a:schemeClr val="tx1"/>
                </a:solidFill>
                <a:effectLst/>
                <a:latin typeface="+mn-lt"/>
                <a:ea typeface="+mn-ea"/>
                <a:cs typeface="+mn-cs"/>
              </a:rPr>
              <a:t>ó</a:t>
            </a:r>
            <a:r>
              <a:rPr lang="es-DO" sz="1200" kern="1200" dirty="0" smtClean="0">
                <a:solidFill>
                  <a:schemeClr val="tx1"/>
                </a:solidFill>
                <a:effectLst/>
                <a:latin typeface="+mn-lt"/>
                <a:ea typeface="+mn-ea"/>
                <a:cs typeface="+mn-cs"/>
              </a:rPr>
              <a:t>, </a:t>
            </a:r>
            <a:r>
              <a:rPr lang="es-DO" sz="1200" b="1" kern="1200" dirty="0" smtClean="0">
                <a:solidFill>
                  <a:schemeClr val="tx1"/>
                </a:solidFill>
                <a:effectLst/>
                <a:latin typeface="+mn-lt"/>
                <a:ea typeface="+mn-ea"/>
                <a:cs typeface="+mn-cs"/>
              </a:rPr>
              <a:t>N &lt; M</a:t>
            </a:r>
            <a:r>
              <a:rPr lang="es-DO"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EE2CF44-2B13-41B4-A334-1CDF534EEBBF}" type="slidenum">
              <a:rPr lang="en-GB" smtClean="0"/>
              <a:t>6</a:t>
            </a:fld>
            <a:endParaRPr lang="en-GB"/>
          </a:p>
        </p:txBody>
      </p:sp>
    </p:spTree>
    <p:extLst>
      <p:ext uri="{BB962C8B-B14F-4D97-AF65-F5344CB8AC3E}">
        <p14:creationId xmlns:p14="http://schemas.microsoft.com/office/powerpoint/2010/main" val="2635760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err="1" smtClean="0">
                <a:solidFill>
                  <a:schemeClr val="tx1"/>
                </a:solidFill>
                <a:effectLst/>
                <a:latin typeface="+mn-lt"/>
                <a:ea typeface="+mn-ea"/>
                <a:cs typeface="+mn-cs"/>
              </a:rPr>
              <a:t>Donde</a:t>
            </a:r>
            <a:r>
              <a:rPr lang="en-GB" sz="1200" kern="1200" dirty="0" smtClean="0">
                <a:solidFill>
                  <a:schemeClr val="tx1"/>
                </a:solidFill>
                <a:effectLst/>
                <a:latin typeface="+mn-lt"/>
                <a:ea typeface="+mn-ea"/>
                <a:cs typeface="+mn-cs"/>
              </a:rPr>
              <a:t>:</a:t>
            </a:r>
          </a:p>
          <a:p>
            <a:pPr lvl="0"/>
            <a:r>
              <a:rPr lang="es-DO" sz="1200" b="1" kern="1200" dirty="0" smtClean="0">
                <a:solidFill>
                  <a:schemeClr val="tx1"/>
                </a:solidFill>
                <a:effectLst/>
                <a:latin typeface="+mn-lt"/>
                <a:ea typeface="+mn-ea"/>
                <a:cs typeface="+mn-cs"/>
              </a:rPr>
              <a:t>A</a:t>
            </a:r>
            <a:r>
              <a:rPr lang="es-DO" sz="1200" kern="1200" dirty="0" smtClean="0">
                <a:solidFill>
                  <a:schemeClr val="tx1"/>
                </a:solidFill>
                <a:effectLst/>
                <a:latin typeface="+mn-lt"/>
                <a:ea typeface="+mn-ea"/>
                <a:cs typeface="+mn-cs"/>
              </a:rPr>
              <a:t> = valor conocido a ser respetado estrictamente;</a:t>
            </a:r>
            <a:endParaRPr lang="en-GB" sz="1200" kern="1200" dirty="0" smtClean="0">
              <a:solidFill>
                <a:schemeClr val="tx1"/>
              </a:solidFill>
              <a:effectLst/>
              <a:latin typeface="+mn-lt"/>
              <a:ea typeface="+mn-ea"/>
              <a:cs typeface="+mn-cs"/>
            </a:endParaRPr>
          </a:p>
          <a:p>
            <a:pPr lvl="0"/>
            <a:r>
              <a:rPr lang="es-DO" sz="1200" b="1" kern="1200" dirty="0" smtClean="0">
                <a:solidFill>
                  <a:schemeClr val="tx1"/>
                </a:solidFill>
                <a:effectLst/>
                <a:latin typeface="+mn-lt"/>
                <a:ea typeface="+mn-ea"/>
                <a:cs typeface="+mn-cs"/>
              </a:rPr>
              <a:t>B</a:t>
            </a:r>
            <a:r>
              <a:rPr lang="es-DO" sz="1200" kern="1200" dirty="0" smtClean="0">
                <a:solidFill>
                  <a:schemeClr val="tx1"/>
                </a:solidFill>
                <a:effectLst/>
                <a:latin typeface="+mn-lt"/>
                <a:ea typeface="+mn-ea"/>
                <a:cs typeface="+mn-cs"/>
              </a:rPr>
              <a:t> = valor conocido que debe ser respetado o puede ser superado;</a:t>
            </a:r>
            <a:endParaRPr lang="en-GB" sz="1200" kern="1200" dirty="0" smtClean="0">
              <a:solidFill>
                <a:schemeClr val="tx1"/>
              </a:solidFill>
              <a:effectLst/>
              <a:latin typeface="+mn-lt"/>
              <a:ea typeface="+mn-ea"/>
              <a:cs typeface="+mn-cs"/>
            </a:endParaRPr>
          </a:p>
          <a:p>
            <a:pPr lvl="0"/>
            <a:r>
              <a:rPr lang="es-DO" sz="1200" b="1" kern="1200" dirty="0" smtClean="0">
                <a:solidFill>
                  <a:schemeClr val="tx1"/>
                </a:solidFill>
                <a:effectLst/>
                <a:latin typeface="+mn-lt"/>
                <a:ea typeface="+mn-ea"/>
                <a:cs typeface="+mn-cs"/>
              </a:rPr>
              <a:t>C</a:t>
            </a:r>
            <a:r>
              <a:rPr lang="es-DO" sz="1200" kern="1200" dirty="0" smtClean="0">
                <a:solidFill>
                  <a:schemeClr val="tx1"/>
                </a:solidFill>
                <a:effectLst/>
                <a:latin typeface="+mn-lt"/>
                <a:ea typeface="+mn-ea"/>
                <a:cs typeface="+mn-cs"/>
              </a:rPr>
              <a:t> = valor conocido que no debe ser superado;</a:t>
            </a:r>
            <a:endParaRPr lang="en-GB" sz="1200" kern="1200" dirty="0" smtClean="0">
              <a:solidFill>
                <a:schemeClr val="tx1"/>
              </a:solidFill>
              <a:effectLst/>
              <a:latin typeface="+mn-lt"/>
              <a:ea typeface="+mn-ea"/>
              <a:cs typeface="+mn-cs"/>
            </a:endParaRPr>
          </a:p>
          <a:p>
            <a:pPr lvl="0"/>
            <a:r>
              <a:rPr lang="es-DO" sz="1200" kern="1200" dirty="0" smtClean="0">
                <a:solidFill>
                  <a:schemeClr val="tx1"/>
                </a:solidFill>
                <a:effectLst/>
                <a:latin typeface="+mn-lt"/>
                <a:ea typeface="+mn-ea"/>
                <a:cs typeface="+mn-cs"/>
              </a:rPr>
              <a:t>j = número de la ecuación, variable de 1 a M (número total de restricciones);</a:t>
            </a:r>
            <a:endParaRPr lang="en-GB" sz="1200" kern="1200" dirty="0" smtClean="0">
              <a:solidFill>
                <a:schemeClr val="tx1"/>
              </a:solidFill>
              <a:effectLst/>
              <a:latin typeface="+mn-lt"/>
              <a:ea typeface="+mn-ea"/>
              <a:cs typeface="+mn-cs"/>
            </a:endParaRPr>
          </a:p>
          <a:p>
            <a:pPr lvl="0"/>
            <a:r>
              <a:rPr lang="es-DO" sz="1200" b="1" kern="1200" dirty="0" smtClean="0">
                <a:solidFill>
                  <a:schemeClr val="tx1"/>
                </a:solidFill>
                <a:effectLst/>
                <a:latin typeface="+mn-lt"/>
                <a:ea typeface="+mn-ea"/>
                <a:cs typeface="+mn-cs"/>
              </a:rPr>
              <a:t>a</a:t>
            </a:r>
            <a:r>
              <a:rPr lang="es-DO" sz="1200" kern="1200" dirty="0" smtClean="0">
                <a:solidFill>
                  <a:schemeClr val="tx1"/>
                </a:solidFill>
                <a:effectLst/>
                <a:latin typeface="+mn-lt"/>
                <a:ea typeface="+mn-ea"/>
                <a:cs typeface="+mn-cs"/>
              </a:rPr>
              <a:t>; </a:t>
            </a:r>
            <a:r>
              <a:rPr lang="es-DO" sz="1200" b="1" kern="1200" dirty="0" smtClean="0">
                <a:solidFill>
                  <a:schemeClr val="tx1"/>
                </a:solidFill>
                <a:effectLst/>
                <a:latin typeface="+mn-lt"/>
                <a:ea typeface="+mn-ea"/>
                <a:cs typeface="+mn-cs"/>
              </a:rPr>
              <a:t>b</a:t>
            </a:r>
            <a:r>
              <a:rPr lang="es-DO" sz="1200" kern="1200" dirty="0" smtClean="0">
                <a:solidFill>
                  <a:schemeClr val="tx1"/>
                </a:solidFill>
                <a:effectLst/>
                <a:latin typeface="+mn-lt"/>
                <a:ea typeface="+mn-ea"/>
                <a:cs typeface="+mn-cs"/>
              </a:rPr>
              <a:t>; y, </a:t>
            </a:r>
            <a:r>
              <a:rPr lang="es-DO" sz="1200" b="1" kern="1200" dirty="0" smtClean="0">
                <a:solidFill>
                  <a:schemeClr val="tx1"/>
                </a:solidFill>
                <a:effectLst/>
                <a:latin typeface="+mn-lt"/>
                <a:ea typeface="+mn-ea"/>
                <a:cs typeface="+mn-cs"/>
              </a:rPr>
              <a:t>c</a:t>
            </a:r>
            <a:r>
              <a:rPr lang="es-DO" sz="1200" kern="1200" dirty="0" smtClean="0">
                <a:solidFill>
                  <a:schemeClr val="tx1"/>
                </a:solidFill>
                <a:effectLst/>
                <a:latin typeface="+mn-lt"/>
                <a:ea typeface="+mn-ea"/>
                <a:cs typeface="+mn-cs"/>
              </a:rPr>
              <a:t> = coeficientes técnicos conocidos;</a:t>
            </a:r>
            <a:endParaRPr lang="en-GB" sz="1200" kern="1200" dirty="0" smtClean="0">
              <a:solidFill>
                <a:schemeClr val="tx1"/>
              </a:solidFill>
              <a:effectLst/>
              <a:latin typeface="+mn-lt"/>
              <a:ea typeface="+mn-ea"/>
              <a:cs typeface="+mn-cs"/>
            </a:endParaRPr>
          </a:p>
          <a:p>
            <a:pPr lvl="0"/>
            <a:r>
              <a:rPr lang="es-DO" sz="1200" b="1" kern="1200" dirty="0" smtClean="0">
                <a:solidFill>
                  <a:schemeClr val="tx1"/>
                </a:solidFill>
                <a:effectLst/>
                <a:latin typeface="+mn-lt"/>
                <a:ea typeface="+mn-ea"/>
                <a:cs typeface="+mn-cs"/>
              </a:rPr>
              <a:t>X</a:t>
            </a:r>
            <a:r>
              <a:rPr lang="es-DO" sz="1200" kern="1200" dirty="0" smtClean="0">
                <a:solidFill>
                  <a:schemeClr val="tx1"/>
                </a:solidFill>
                <a:effectLst/>
                <a:latin typeface="+mn-lt"/>
                <a:ea typeface="+mn-ea"/>
                <a:cs typeface="+mn-cs"/>
              </a:rPr>
              <a:t> = Incógnitas, de 1 a N;</a:t>
            </a:r>
            <a:endParaRPr lang="en-GB" sz="1200" kern="1200" dirty="0" smtClean="0">
              <a:solidFill>
                <a:schemeClr val="tx1"/>
              </a:solidFill>
              <a:effectLst/>
              <a:latin typeface="+mn-lt"/>
              <a:ea typeface="+mn-ea"/>
              <a:cs typeface="+mn-cs"/>
            </a:endParaRPr>
          </a:p>
          <a:p>
            <a:pPr lvl="0"/>
            <a:r>
              <a:rPr lang="es-DO" sz="1200" kern="1200" dirty="0" smtClean="0">
                <a:solidFill>
                  <a:schemeClr val="tx1"/>
                </a:solidFill>
                <a:effectLst/>
                <a:latin typeface="+mn-lt"/>
                <a:ea typeface="+mn-ea"/>
                <a:cs typeface="+mn-cs"/>
              </a:rPr>
              <a:t>i = número de la incógnita, variable de 1 a N.</a:t>
            </a:r>
            <a:endParaRPr lang="en-GB" sz="1200" kern="1200" dirty="0" smtClean="0">
              <a:solidFill>
                <a:schemeClr val="tx1"/>
              </a:solidFill>
              <a:effectLst/>
              <a:latin typeface="+mn-lt"/>
              <a:ea typeface="+mn-ea"/>
              <a:cs typeface="+mn-cs"/>
            </a:endParaRPr>
          </a:p>
          <a:p>
            <a:r>
              <a:rPr lang="es-DO" sz="1200" kern="1200" dirty="0" smtClean="0">
                <a:solidFill>
                  <a:schemeClr val="tx1"/>
                </a:solidFill>
                <a:effectLst/>
                <a:latin typeface="+mn-lt"/>
                <a:ea typeface="+mn-ea"/>
                <a:cs typeface="+mn-cs"/>
              </a:rPr>
              <a:t>En general no hay restricciones en cuanto a los valores de </a:t>
            </a:r>
            <a:r>
              <a:rPr lang="es-DO" sz="1200" b="1" kern="1200" dirty="0" smtClean="0">
                <a:solidFill>
                  <a:schemeClr val="tx1"/>
                </a:solidFill>
                <a:effectLst/>
                <a:latin typeface="+mn-lt"/>
                <a:ea typeface="+mn-ea"/>
                <a:cs typeface="+mn-cs"/>
              </a:rPr>
              <a:t>N</a:t>
            </a:r>
            <a:r>
              <a:rPr lang="es-DO" sz="1200" kern="1200" dirty="0" smtClean="0">
                <a:solidFill>
                  <a:schemeClr val="tx1"/>
                </a:solidFill>
                <a:effectLst/>
                <a:latin typeface="+mn-lt"/>
                <a:ea typeface="+mn-ea"/>
                <a:cs typeface="+mn-cs"/>
              </a:rPr>
              <a:t> y </a:t>
            </a:r>
            <a:r>
              <a:rPr lang="es-DO" sz="1200" b="1" kern="1200" dirty="0" smtClean="0">
                <a:solidFill>
                  <a:schemeClr val="tx1"/>
                </a:solidFill>
                <a:effectLst/>
                <a:latin typeface="+mn-lt"/>
                <a:ea typeface="+mn-ea"/>
                <a:cs typeface="+mn-cs"/>
              </a:rPr>
              <a:t>M</a:t>
            </a:r>
            <a:r>
              <a:rPr lang="es-DO" sz="1200" kern="1200" dirty="0" smtClean="0">
                <a:solidFill>
                  <a:schemeClr val="tx1"/>
                </a:solidFill>
                <a:effectLst/>
                <a:latin typeface="+mn-lt"/>
                <a:ea typeface="+mn-ea"/>
                <a:cs typeface="+mn-cs"/>
              </a:rPr>
              <a:t>. Puede ser </a:t>
            </a:r>
            <a:r>
              <a:rPr lang="es-DO" sz="1200" b="1" kern="1200" dirty="0" smtClean="0">
                <a:solidFill>
                  <a:schemeClr val="tx1"/>
                </a:solidFill>
                <a:effectLst/>
                <a:latin typeface="+mn-lt"/>
                <a:ea typeface="+mn-ea"/>
                <a:cs typeface="+mn-cs"/>
              </a:rPr>
              <a:t>N = M</a:t>
            </a:r>
            <a:r>
              <a:rPr lang="es-DO" sz="1200" kern="1200" dirty="0" smtClean="0">
                <a:solidFill>
                  <a:schemeClr val="tx1"/>
                </a:solidFill>
                <a:effectLst/>
                <a:latin typeface="+mn-lt"/>
                <a:ea typeface="+mn-ea"/>
                <a:cs typeface="+mn-cs"/>
              </a:rPr>
              <a:t>; </a:t>
            </a:r>
            <a:r>
              <a:rPr lang="es-DO" sz="1200" b="1" kern="1200" dirty="0" smtClean="0">
                <a:solidFill>
                  <a:schemeClr val="tx1"/>
                </a:solidFill>
                <a:effectLst/>
                <a:latin typeface="+mn-lt"/>
                <a:ea typeface="+mn-ea"/>
                <a:cs typeface="+mn-cs"/>
              </a:rPr>
              <a:t>N &gt; M</a:t>
            </a:r>
            <a:r>
              <a:rPr lang="es-DO" sz="1200" kern="1200" dirty="0" smtClean="0">
                <a:solidFill>
                  <a:schemeClr val="tx1"/>
                </a:solidFill>
                <a:effectLst/>
                <a:latin typeface="+mn-lt"/>
                <a:ea typeface="+mn-ea"/>
                <a:cs typeface="+mn-cs"/>
              </a:rPr>
              <a:t>; </a:t>
            </a:r>
            <a:r>
              <a:rPr lang="es-DO" sz="1200" kern="1200" dirty="0" err="1" smtClean="0">
                <a:solidFill>
                  <a:schemeClr val="tx1"/>
                </a:solidFill>
                <a:effectLst/>
                <a:latin typeface="+mn-lt"/>
                <a:ea typeface="+mn-ea"/>
                <a:cs typeface="+mn-cs"/>
              </a:rPr>
              <a:t>ó</a:t>
            </a:r>
            <a:r>
              <a:rPr lang="es-DO" sz="1200" kern="1200" dirty="0" smtClean="0">
                <a:solidFill>
                  <a:schemeClr val="tx1"/>
                </a:solidFill>
                <a:effectLst/>
                <a:latin typeface="+mn-lt"/>
                <a:ea typeface="+mn-ea"/>
                <a:cs typeface="+mn-cs"/>
              </a:rPr>
              <a:t>, </a:t>
            </a:r>
            <a:r>
              <a:rPr lang="es-DO" sz="1200" b="1" kern="1200" dirty="0" smtClean="0">
                <a:solidFill>
                  <a:schemeClr val="tx1"/>
                </a:solidFill>
                <a:effectLst/>
                <a:latin typeface="+mn-lt"/>
                <a:ea typeface="+mn-ea"/>
                <a:cs typeface="+mn-cs"/>
              </a:rPr>
              <a:t>N &lt; M</a:t>
            </a:r>
            <a:r>
              <a:rPr lang="es-DO"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EE2CF44-2B13-41B4-A334-1CDF534EEBBF}" type="slidenum">
              <a:rPr lang="en-GB" smtClean="0"/>
              <a:t>7</a:t>
            </a:fld>
            <a:endParaRPr lang="en-GB"/>
          </a:p>
        </p:txBody>
      </p:sp>
    </p:spTree>
    <p:extLst>
      <p:ext uri="{BB962C8B-B14F-4D97-AF65-F5344CB8AC3E}">
        <p14:creationId xmlns:p14="http://schemas.microsoft.com/office/powerpoint/2010/main" val="3640252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DO" sz="1200" kern="1200" dirty="0" smtClean="0">
                <a:solidFill>
                  <a:schemeClr val="tx1"/>
                </a:solidFill>
                <a:effectLst/>
                <a:latin typeface="+mn-lt"/>
                <a:ea typeface="+mn-ea"/>
                <a:cs typeface="+mn-cs"/>
              </a:rPr>
              <a:t>En algunos casos se requiere que la solución óptima se componga de valores enteros para algunas de las variables. La resolución de este problema se obtiene analizando las posibles alternativas de valores enteros de esas variables en un entorno alrededor de la solución obtenida considerando las variables reales. Muchas veces la solución del programa lineal truncado esta lejos de ser el óptimo entero, por lo que se hace necesario usar algún algoritmo para hallar esta solución de forma exacta. El más famoso es el método de 'Ramificar y Acotar' o </a:t>
            </a:r>
            <a:r>
              <a:rPr lang="es-DO" sz="1200" kern="1200" dirty="0" err="1" smtClean="0">
                <a:solidFill>
                  <a:schemeClr val="tx1"/>
                </a:solidFill>
                <a:effectLst/>
                <a:latin typeface="+mn-lt"/>
                <a:ea typeface="+mn-ea"/>
                <a:cs typeface="+mn-cs"/>
              </a:rPr>
              <a:t>Branch</a:t>
            </a:r>
            <a:r>
              <a:rPr lang="es-DO" sz="1200" kern="1200" dirty="0" smtClean="0">
                <a:solidFill>
                  <a:schemeClr val="tx1"/>
                </a:solidFill>
                <a:effectLst/>
                <a:latin typeface="+mn-lt"/>
                <a:ea typeface="+mn-ea"/>
                <a:cs typeface="+mn-cs"/>
              </a:rPr>
              <a:t> and </a:t>
            </a:r>
            <a:r>
              <a:rPr lang="es-DO" sz="1200" kern="1200" dirty="0" err="1" smtClean="0">
                <a:solidFill>
                  <a:schemeClr val="tx1"/>
                </a:solidFill>
                <a:effectLst/>
                <a:latin typeface="+mn-lt"/>
                <a:ea typeface="+mn-ea"/>
                <a:cs typeface="+mn-cs"/>
              </a:rPr>
              <a:t>Bound</a:t>
            </a:r>
            <a:r>
              <a:rPr lang="es-DO" sz="1200" kern="1200" dirty="0" smtClean="0">
                <a:solidFill>
                  <a:schemeClr val="tx1"/>
                </a:solidFill>
                <a:effectLst/>
                <a:latin typeface="+mn-lt"/>
                <a:ea typeface="+mn-ea"/>
                <a:cs typeface="+mn-cs"/>
              </a:rPr>
              <a:t> por su nombre en inglés. El método de Ramificar y Acotar parte de la adición de nuevas restricciones para cada variable de decisión (acortar) que al ser evaluado independientemente (ramificar) lleva al óptimo entero.</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EE2CF44-2B13-41B4-A334-1CDF534EEBBF}" type="slidenum">
              <a:rPr lang="en-GB" smtClean="0"/>
              <a:t>8</a:t>
            </a:fld>
            <a:endParaRPr lang="en-GB"/>
          </a:p>
        </p:txBody>
      </p:sp>
    </p:spTree>
    <p:extLst>
      <p:ext uri="{BB962C8B-B14F-4D97-AF65-F5344CB8AC3E}">
        <p14:creationId xmlns:p14="http://schemas.microsoft.com/office/powerpoint/2010/main" val="1762123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sz="1200" kern="1200" dirty="0" smtClean="0">
                <a:solidFill>
                  <a:schemeClr val="tx1"/>
                </a:solidFill>
                <a:effectLst/>
                <a:latin typeface="+mn-lt"/>
                <a:ea typeface="+mn-ea"/>
                <a:cs typeface="+mn-cs"/>
              </a:rPr>
              <a:t>muchos problemas prácticos de la investigación de operaciones pueden plantearse como problemas de programación lineal. </a:t>
            </a:r>
          </a:p>
          <a:p>
            <a:r>
              <a:rPr lang="es-DO" sz="1200" kern="1200" dirty="0" smtClean="0">
                <a:solidFill>
                  <a:schemeClr val="tx1"/>
                </a:solidFill>
                <a:effectLst/>
                <a:latin typeface="+mn-lt"/>
                <a:ea typeface="+mn-ea"/>
                <a:cs typeface="+mn-cs"/>
              </a:rPr>
              <a:t>Por eso esta materia no </a:t>
            </a:r>
            <a:r>
              <a:rPr lang="es-DO" sz="1200" kern="1200" dirty="0" err="1" smtClean="0">
                <a:solidFill>
                  <a:schemeClr val="tx1"/>
                </a:solidFill>
                <a:effectLst/>
                <a:latin typeface="+mn-lt"/>
                <a:ea typeface="+mn-ea"/>
                <a:cs typeface="+mn-cs"/>
              </a:rPr>
              <a:t>habre</a:t>
            </a:r>
            <a:r>
              <a:rPr lang="es-DO" sz="1200" kern="1200" dirty="0" smtClean="0">
                <a:solidFill>
                  <a:schemeClr val="tx1"/>
                </a:solidFill>
                <a:effectLst/>
                <a:latin typeface="+mn-lt"/>
                <a:ea typeface="+mn-ea"/>
                <a:cs typeface="+mn-cs"/>
              </a:rPr>
              <a:t> investigación de operaciones,</a:t>
            </a:r>
          </a:p>
          <a:p>
            <a:r>
              <a:rPr lang="es-DO" sz="1200" kern="1200" dirty="0" smtClean="0">
                <a:solidFill>
                  <a:schemeClr val="tx1"/>
                </a:solidFill>
                <a:effectLst/>
                <a:latin typeface="+mn-lt"/>
                <a:ea typeface="+mn-ea"/>
                <a:cs typeface="+mn-cs"/>
              </a:rPr>
              <a:t>los problemas de flujo de redes y problemas de flujo de mercancías se consideraron en el desarrollo de las matemáticas lo suficientemente importantes como para generar por si mismos mucha investigación sobre algoritmos especializados en su solución.  De buscar el</a:t>
            </a:r>
            <a:r>
              <a:rPr lang="es-DO" sz="1200" kern="1200" baseline="0" dirty="0" smtClean="0">
                <a:solidFill>
                  <a:schemeClr val="tx1"/>
                </a:solidFill>
                <a:effectLst/>
                <a:latin typeface="+mn-lt"/>
                <a:ea typeface="+mn-ea"/>
                <a:cs typeface="+mn-cs"/>
              </a:rPr>
              <a:t> mejor algoritmo es de lo que se encarga la programación lineal</a:t>
            </a:r>
          </a:p>
          <a:p>
            <a:r>
              <a:rPr lang="es-DO" sz="1200" kern="1200" dirty="0" smtClean="0">
                <a:solidFill>
                  <a:schemeClr val="tx1"/>
                </a:solidFill>
                <a:effectLst/>
                <a:latin typeface="+mn-lt"/>
                <a:ea typeface="+mn-ea"/>
                <a:cs typeface="+mn-cs"/>
              </a:rPr>
              <a:t>la programación lineal es muy usada en la microeconomía y la administración de empresas, ya sea para aumentar al máximo los ingresos o reducir al mínimo los costos de un sistema de producción.</a:t>
            </a:r>
            <a:endParaRPr lang="es-DO" dirty="0" smtClean="0"/>
          </a:p>
          <a:p>
            <a:endParaRPr lang="es-DO" dirty="0"/>
          </a:p>
        </p:txBody>
      </p:sp>
      <p:sp>
        <p:nvSpPr>
          <p:cNvPr id="4" name="Slide Number Placeholder 3"/>
          <p:cNvSpPr>
            <a:spLocks noGrp="1"/>
          </p:cNvSpPr>
          <p:nvPr>
            <p:ph type="sldNum" sz="quarter" idx="10"/>
          </p:nvPr>
        </p:nvSpPr>
        <p:spPr/>
        <p:txBody>
          <a:bodyPr/>
          <a:lstStyle/>
          <a:p>
            <a:fld id="{5EE2CF44-2B13-41B4-A334-1CDF534EEBBF}" type="slidenum">
              <a:rPr lang="es-DO" smtClean="0"/>
              <a:t>10</a:t>
            </a:fld>
            <a:endParaRPr lang="es-DO"/>
          </a:p>
        </p:txBody>
      </p:sp>
    </p:spTree>
    <p:extLst>
      <p:ext uri="{BB962C8B-B14F-4D97-AF65-F5344CB8AC3E}">
        <p14:creationId xmlns:p14="http://schemas.microsoft.com/office/powerpoint/2010/main" val="414452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DO" dirty="0"/>
          </a:p>
        </p:txBody>
      </p:sp>
      <p:sp>
        <p:nvSpPr>
          <p:cNvPr id="4" name="Slide Number Placeholder 3"/>
          <p:cNvSpPr>
            <a:spLocks noGrp="1"/>
          </p:cNvSpPr>
          <p:nvPr>
            <p:ph type="sldNum" sz="quarter" idx="10"/>
          </p:nvPr>
        </p:nvSpPr>
        <p:spPr/>
        <p:txBody>
          <a:bodyPr/>
          <a:lstStyle/>
          <a:p>
            <a:fld id="{5EE2CF44-2B13-41B4-A334-1CDF534EEBBF}" type="slidenum">
              <a:rPr lang="es-DO" smtClean="0"/>
              <a:t>12</a:t>
            </a:fld>
            <a:endParaRPr lang="es-DO"/>
          </a:p>
        </p:txBody>
      </p:sp>
    </p:spTree>
    <p:extLst>
      <p:ext uri="{BB962C8B-B14F-4D97-AF65-F5344CB8AC3E}">
        <p14:creationId xmlns:p14="http://schemas.microsoft.com/office/powerpoint/2010/main" val="2249232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sz="1200" kern="1200" dirty="0" smtClean="0">
                <a:solidFill>
                  <a:schemeClr val="tx1"/>
                </a:solidFill>
                <a:effectLst/>
                <a:latin typeface="+mn-lt"/>
                <a:ea typeface="+mn-ea"/>
                <a:cs typeface="+mn-cs"/>
              </a:rPr>
              <a:t>Este es un caso curioso, con solo 6 variables (un caso real de </a:t>
            </a:r>
            <a:r>
              <a:rPr lang="es-DO" sz="1200" u="none" strike="noStrike" kern="1200" dirty="0" smtClean="0">
                <a:solidFill>
                  <a:schemeClr val="tx1"/>
                </a:solidFill>
                <a:effectLst/>
                <a:latin typeface="+mn-lt"/>
                <a:ea typeface="+mn-ea"/>
                <a:cs typeface="+mn-cs"/>
                <a:hlinkClick r:id="rId3" tooltip="Problema de transporte"/>
              </a:rPr>
              <a:t>problema de transporte</a:t>
            </a:r>
            <a:r>
              <a:rPr lang="es-DO" sz="1200" kern="1200" dirty="0" smtClean="0">
                <a:solidFill>
                  <a:schemeClr val="tx1"/>
                </a:solidFill>
                <a:effectLst/>
                <a:latin typeface="+mn-lt"/>
                <a:ea typeface="+mn-ea"/>
                <a:cs typeface="+mn-cs"/>
              </a:rPr>
              <a:t> puede tener fácilmente más de 1.000 variables) en el cual se aprecia la utilidad de este procedimiento de cálculo.</a:t>
            </a:r>
          </a:p>
          <a:p>
            <a:r>
              <a:rPr lang="es-DO" sz="1200" kern="1200" dirty="0" smtClean="0">
                <a:solidFill>
                  <a:schemeClr val="tx1"/>
                </a:solidFill>
                <a:effectLst/>
                <a:latin typeface="+mn-lt"/>
                <a:ea typeface="+mn-ea"/>
                <a:cs typeface="+mn-cs"/>
              </a:rPr>
              <a:t>Existen tres minas de carbón cuya producción diaria es:</a:t>
            </a:r>
          </a:p>
          <a:p>
            <a:pPr lvl="0"/>
            <a:r>
              <a:rPr lang="es-DO" sz="1200" kern="1200" dirty="0" smtClean="0">
                <a:solidFill>
                  <a:schemeClr val="tx1"/>
                </a:solidFill>
                <a:effectLst/>
                <a:latin typeface="+mn-lt"/>
                <a:ea typeface="+mn-ea"/>
                <a:cs typeface="+mn-cs"/>
              </a:rPr>
              <a:t>La mina </a:t>
            </a:r>
            <a:r>
              <a:rPr lang="es-DO" sz="1200" b="1" kern="1200" dirty="0" smtClean="0">
                <a:solidFill>
                  <a:schemeClr val="tx1"/>
                </a:solidFill>
                <a:effectLst/>
                <a:latin typeface="+mn-lt"/>
                <a:ea typeface="+mn-ea"/>
                <a:cs typeface="+mn-cs"/>
              </a:rPr>
              <a:t>"a"</a:t>
            </a:r>
            <a:r>
              <a:rPr lang="es-DO" sz="1200" kern="1200" dirty="0" smtClean="0">
                <a:solidFill>
                  <a:schemeClr val="tx1"/>
                </a:solidFill>
                <a:effectLst/>
                <a:latin typeface="+mn-lt"/>
                <a:ea typeface="+mn-ea"/>
                <a:cs typeface="+mn-cs"/>
              </a:rPr>
              <a:t> produce 40 toneladas de carbón por día;</a:t>
            </a:r>
          </a:p>
          <a:p>
            <a:pPr lvl="0"/>
            <a:r>
              <a:rPr lang="es-DO" sz="1200" kern="1200" dirty="0" smtClean="0">
                <a:solidFill>
                  <a:schemeClr val="tx1"/>
                </a:solidFill>
                <a:effectLst/>
                <a:latin typeface="+mn-lt"/>
                <a:ea typeface="+mn-ea"/>
                <a:cs typeface="+mn-cs"/>
              </a:rPr>
              <a:t>La mina </a:t>
            </a:r>
            <a:r>
              <a:rPr lang="es-DO" sz="1200" b="1" kern="1200" dirty="0" smtClean="0">
                <a:solidFill>
                  <a:schemeClr val="tx1"/>
                </a:solidFill>
                <a:effectLst/>
                <a:latin typeface="+mn-lt"/>
                <a:ea typeface="+mn-ea"/>
                <a:cs typeface="+mn-cs"/>
              </a:rPr>
              <a:t>"b"</a:t>
            </a:r>
            <a:r>
              <a:rPr lang="es-DO" sz="1200" kern="1200" dirty="0" smtClean="0">
                <a:solidFill>
                  <a:schemeClr val="tx1"/>
                </a:solidFill>
                <a:effectLst/>
                <a:latin typeface="+mn-lt"/>
                <a:ea typeface="+mn-ea"/>
                <a:cs typeface="+mn-cs"/>
              </a:rPr>
              <a:t> produce 40 t/día; y,</a:t>
            </a:r>
          </a:p>
          <a:p>
            <a:pPr lvl="0"/>
            <a:r>
              <a:rPr lang="es-DO" sz="1200" kern="1200" dirty="0" smtClean="0">
                <a:solidFill>
                  <a:schemeClr val="tx1"/>
                </a:solidFill>
                <a:effectLst/>
                <a:latin typeface="+mn-lt"/>
                <a:ea typeface="+mn-ea"/>
                <a:cs typeface="+mn-cs"/>
              </a:rPr>
              <a:t>La mina </a:t>
            </a:r>
            <a:r>
              <a:rPr lang="es-DO" sz="1200" b="1" kern="1200" dirty="0" smtClean="0">
                <a:solidFill>
                  <a:schemeClr val="tx1"/>
                </a:solidFill>
                <a:effectLst/>
                <a:latin typeface="+mn-lt"/>
                <a:ea typeface="+mn-ea"/>
                <a:cs typeface="+mn-cs"/>
              </a:rPr>
              <a:t>"c"</a:t>
            </a:r>
            <a:r>
              <a:rPr lang="es-DO" sz="1200" kern="1200" dirty="0" smtClean="0">
                <a:solidFill>
                  <a:schemeClr val="tx1"/>
                </a:solidFill>
                <a:effectLst/>
                <a:latin typeface="+mn-lt"/>
                <a:ea typeface="+mn-ea"/>
                <a:cs typeface="+mn-cs"/>
              </a:rPr>
              <a:t> produce 20 t/día.</a:t>
            </a:r>
          </a:p>
          <a:p>
            <a:r>
              <a:rPr lang="es-DO" sz="1200" kern="1200" dirty="0" smtClean="0">
                <a:solidFill>
                  <a:schemeClr val="tx1"/>
                </a:solidFill>
                <a:effectLst/>
                <a:latin typeface="+mn-lt"/>
                <a:ea typeface="+mn-ea"/>
                <a:cs typeface="+mn-cs"/>
              </a:rPr>
              <a:t>En la zona hay dos centrales termoeléctricas que consumen:</a:t>
            </a:r>
          </a:p>
          <a:p>
            <a:pPr lvl="0"/>
            <a:r>
              <a:rPr lang="es-DO" sz="1200" kern="1200" dirty="0" smtClean="0">
                <a:solidFill>
                  <a:schemeClr val="tx1"/>
                </a:solidFill>
                <a:effectLst/>
                <a:latin typeface="+mn-lt"/>
                <a:ea typeface="+mn-ea"/>
                <a:cs typeface="+mn-cs"/>
              </a:rPr>
              <a:t>La central </a:t>
            </a:r>
            <a:r>
              <a:rPr lang="es-DO" sz="1200" b="1" kern="1200" dirty="0" smtClean="0">
                <a:solidFill>
                  <a:schemeClr val="tx1"/>
                </a:solidFill>
                <a:effectLst/>
                <a:latin typeface="+mn-lt"/>
                <a:ea typeface="+mn-ea"/>
                <a:cs typeface="+mn-cs"/>
              </a:rPr>
              <a:t>"d"</a:t>
            </a:r>
            <a:r>
              <a:rPr lang="es-DO" sz="1200" kern="1200" dirty="0" smtClean="0">
                <a:solidFill>
                  <a:schemeClr val="tx1"/>
                </a:solidFill>
                <a:effectLst/>
                <a:latin typeface="+mn-lt"/>
                <a:ea typeface="+mn-ea"/>
                <a:cs typeface="+mn-cs"/>
              </a:rPr>
              <a:t> consume 40 t/día de carbón; y,</a:t>
            </a:r>
          </a:p>
          <a:p>
            <a:pPr lvl="0"/>
            <a:r>
              <a:rPr lang="es-DO" sz="1200" kern="1200" dirty="0" smtClean="0">
                <a:solidFill>
                  <a:schemeClr val="tx1"/>
                </a:solidFill>
                <a:effectLst/>
                <a:latin typeface="+mn-lt"/>
                <a:ea typeface="+mn-ea"/>
                <a:cs typeface="+mn-cs"/>
              </a:rPr>
              <a:t>La central </a:t>
            </a:r>
            <a:r>
              <a:rPr lang="es-DO" sz="1200" b="1" kern="1200" dirty="0" smtClean="0">
                <a:solidFill>
                  <a:schemeClr val="tx1"/>
                </a:solidFill>
                <a:effectLst/>
                <a:latin typeface="+mn-lt"/>
                <a:ea typeface="+mn-ea"/>
                <a:cs typeface="+mn-cs"/>
              </a:rPr>
              <a:t>"e"</a:t>
            </a:r>
            <a:r>
              <a:rPr lang="es-DO" sz="1200" kern="1200" dirty="0" smtClean="0">
                <a:solidFill>
                  <a:schemeClr val="tx1"/>
                </a:solidFill>
                <a:effectLst/>
                <a:latin typeface="+mn-lt"/>
                <a:ea typeface="+mn-ea"/>
                <a:cs typeface="+mn-cs"/>
              </a:rPr>
              <a:t> consume 60 t/día</a:t>
            </a:r>
          </a:p>
          <a:p>
            <a:r>
              <a:rPr lang="es-DO" sz="1200" kern="1200" dirty="0" smtClean="0">
                <a:solidFill>
                  <a:schemeClr val="tx1"/>
                </a:solidFill>
                <a:effectLst/>
                <a:latin typeface="+mn-lt"/>
                <a:ea typeface="+mn-ea"/>
                <a:cs typeface="+mn-cs"/>
              </a:rPr>
              <a:t>Los costos de mercado, de transporte por tonelada son:</a:t>
            </a:r>
          </a:p>
          <a:p>
            <a:pPr lvl="0"/>
            <a:r>
              <a:rPr lang="en-GB" sz="1200" kern="1200" dirty="0" smtClean="0">
                <a:solidFill>
                  <a:schemeClr val="tx1"/>
                </a:solidFill>
                <a:effectLst/>
                <a:latin typeface="+mn-lt"/>
                <a:ea typeface="+mn-ea"/>
                <a:cs typeface="+mn-cs"/>
              </a:rPr>
              <a:t>De </a:t>
            </a:r>
            <a:r>
              <a:rPr lang="en-GB" sz="1200" b="1" kern="1200" dirty="0" smtClean="0">
                <a:solidFill>
                  <a:schemeClr val="tx1"/>
                </a:solidFill>
                <a:effectLst/>
                <a:latin typeface="+mn-lt"/>
                <a:ea typeface="+mn-ea"/>
                <a:cs typeface="+mn-cs"/>
              </a:rPr>
              <a:t>"a"</a:t>
            </a:r>
            <a:r>
              <a:rPr lang="en-GB" sz="1200" kern="1200" dirty="0" smtClean="0">
                <a:solidFill>
                  <a:schemeClr val="tx1"/>
                </a:solidFill>
                <a:effectLst/>
                <a:latin typeface="+mn-lt"/>
                <a:ea typeface="+mn-ea"/>
                <a:cs typeface="+mn-cs"/>
              </a:rPr>
              <a:t> a </a:t>
            </a:r>
            <a:r>
              <a:rPr lang="en-GB" sz="1200" b="1" kern="1200" dirty="0" smtClean="0">
                <a:solidFill>
                  <a:schemeClr val="tx1"/>
                </a:solidFill>
                <a:effectLst/>
                <a:latin typeface="+mn-lt"/>
                <a:ea typeface="+mn-ea"/>
                <a:cs typeface="+mn-cs"/>
              </a:rPr>
              <a:t>"d"</a:t>
            </a:r>
            <a:r>
              <a:rPr lang="en-GB" sz="1200" kern="1200" dirty="0" smtClean="0">
                <a:solidFill>
                  <a:schemeClr val="tx1"/>
                </a:solidFill>
                <a:effectLst/>
                <a:latin typeface="+mn-lt"/>
                <a:ea typeface="+mn-ea"/>
                <a:cs typeface="+mn-cs"/>
              </a:rPr>
              <a:t> = 2 </a:t>
            </a:r>
            <a:r>
              <a:rPr lang="en-GB" sz="1200" kern="1200" dirty="0" err="1" smtClean="0">
                <a:solidFill>
                  <a:schemeClr val="tx1"/>
                </a:solidFill>
                <a:effectLst/>
                <a:latin typeface="+mn-lt"/>
                <a:ea typeface="+mn-ea"/>
                <a:cs typeface="+mn-cs"/>
              </a:rPr>
              <a:t>monedas</a:t>
            </a:r>
            <a:endParaRPr lang="es-DO"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De </a:t>
            </a:r>
            <a:r>
              <a:rPr lang="en-GB" sz="1200" b="1" kern="1200" dirty="0" smtClean="0">
                <a:solidFill>
                  <a:schemeClr val="tx1"/>
                </a:solidFill>
                <a:effectLst/>
                <a:latin typeface="+mn-lt"/>
                <a:ea typeface="+mn-ea"/>
                <a:cs typeface="+mn-cs"/>
              </a:rPr>
              <a:t>"a"</a:t>
            </a:r>
            <a:r>
              <a:rPr lang="en-GB" sz="1200" kern="1200" dirty="0" smtClean="0">
                <a:solidFill>
                  <a:schemeClr val="tx1"/>
                </a:solidFill>
                <a:effectLst/>
                <a:latin typeface="+mn-lt"/>
                <a:ea typeface="+mn-ea"/>
                <a:cs typeface="+mn-cs"/>
              </a:rPr>
              <a:t> a </a:t>
            </a:r>
            <a:r>
              <a:rPr lang="en-GB" sz="1200" b="1" kern="1200" dirty="0" smtClean="0">
                <a:solidFill>
                  <a:schemeClr val="tx1"/>
                </a:solidFill>
                <a:effectLst/>
                <a:latin typeface="+mn-lt"/>
                <a:ea typeface="+mn-ea"/>
                <a:cs typeface="+mn-cs"/>
              </a:rPr>
              <a:t>"e"</a:t>
            </a:r>
            <a:r>
              <a:rPr lang="en-GB" sz="1200" kern="1200" dirty="0" smtClean="0">
                <a:solidFill>
                  <a:schemeClr val="tx1"/>
                </a:solidFill>
                <a:effectLst/>
                <a:latin typeface="+mn-lt"/>
                <a:ea typeface="+mn-ea"/>
                <a:cs typeface="+mn-cs"/>
              </a:rPr>
              <a:t> = 11 </a:t>
            </a:r>
            <a:r>
              <a:rPr lang="en-GB" sz="1200" kern="1200" dirty="0" err="1" smtClean="0">
                <a:solidFill>
                  <a:schemeClr val="tx1"/>
                </a:solidFill>
                <a:effectLst/>
                <a:latin typeface="+mn-lt"/>
                <a:ea typeface="+mn-ea"/>
                <a:cs typeface="+mn-cs"/>
              </a:rPr>
              <a:t>monedas</a:t>
            </a:r>
            <a:endParaRPr lang="es-DO"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De </a:t>
            </a:r>
            <a:r>
              <a:rPr lang="en-GB" sz="1200" b="1" kern="1200" dirty="0" smtClean="0">
                <a:solidFill>
                  <a:schemeClr val="tx1"/>
                </a:solidFill>
                <a:effectLst/>
                <a:latin typeface="+mn-lt"/>
                <a:ea typeface="+mn-ea"/>
                <a:cs typeface="+mn-cs"/>
              </a:rPr>
              <a:t>"b"</a:t>
            </a:r>
            <a:r>
              <a:rPr lang="en-GB" sz="1200" kern="1200" dirty="0" smtClean="0">
                <a:solidFill>
                  <a:schemeClr val="tx1"/>
                </a:solidFill>
                <a:effectLst/>
                <a:latin typeface="+mn-lt"/>
                <a:ea typeface="+mn-ea"/>
                <a:cs typeface="+mn-cs"/>
              </a:rPr>
              <a:t> a </a:t>
            </a:r>
            <a:r>
              <a:rPr lang="en-GB" sz="1200" b="1" kern="1200" dirty="0" smtClean="0">
                <a:solidFill>
                  <a:schemeClr val="tx1"/>
                </a:solidFill>
                <a:effectLst/>
                <a:latin typeface="+mn-lt"/>
                <a:ea typeface="+mn-ea"/>
                <a:cs typeface="+mn-cs"/>
              </a:rPr>
              <a:t>"d"</a:t>
            </a:r>
            <a:r>
              <a:rPr lang="en-GB" sz="1200" kern="1200" dirty="0" smtClean="0">
                <a:solidFill>
                  <a:schemeClr val="tx1"/>
                </a:solidFill>
                <a:effectLst/>
                <a:latin typeface="+mn-lt"/>
                <a:ea typeface="+mn-ea"/>
                <a:cs typeface="+mn-cs"/>
              </a:rPr>
              <a:t> = 12 </a:t>
            </a:r>
            <a:r>
              <a:rPr lang="en-GB" sz="1200" kern="1200" dirty="0" err="1" smtClean="0">
                <a:solidFill>
                  <a:schemeClr val="tx1"/>
                </a:solidFill>
                <a:effectLst/>
                <a:latin typeface="+mn-lt"/>
                <a:ea typeface="+mn-ea"/>
                <a:cs typeface="+mn-cs"/>
              </a:rPr>
              <a:t>monedas</a:t>
            </a:r>
            <a:endParaRPr lang="es-DO"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De </a:t>
            </a:r>
            <a:r>
              <a:rPr lang="en-GB" sz="1200" b="1" kern="1200" dirty="0" smtClean="0">
                <a:solidFill>
                  <a:schemeClr val="tx1"/>
                </a:solidFill>
                <a:effectLst/>
                <a:latin typeface="+mn-lt"/>
                <a:ea typeface="+mn-ea"/>
                <a:cs typeface="+mn-cs"/>
              </a:rPr>
              <a:t>"b"</a:t>
            </a:r>
            <a:r>
              <a:rPr lang="en-GB" sz="1200" kern="1200" dirty="0" smtClean="0">
                <a:solidFill>
                  <a:schemeClr val="tx1"/>
                </a:solidFill>
                <a:effectLst/>
                <a:latin typeface="+mn-lt"/>
                <a:ea typeface="+mn-ea"/>
                <a:cs typeface="+mn-cs"/>
              </a:rPr>
              <a:t> a </a:t>
            </a:r>
            <a:r>
              <a:rPr lang="en-GB" sz="1200" b="1" kern="1200" dirty="0" smtClean="0">
                <a:solidFill>
                  <a:schemeClr val="tx1"/>
                </a:solidFill>
                <a:effectLst/>
                <a:latin typeface="+mn-lt"/>
                <a:ea typeface="+mn-ea"/>
                <a:cs typeface="+mn-cs"/>
              </a:rPr>
              <a:t>"e"</a:t>
            </a:r>
            <a:r>
              <a:rPr lang="en-GB" sz="1200" kern="1200" dirty="0" smtClean="0">
                <a:solidFill>
                  <a:schemeClr val="tx1"/>
                </a:solidFill>
                <a:effectLst/>
                <a:latin typeface="+mn-lt"/>
                <a:ea typeface="+mn-ea"/>
                <a:cs typeface="+mn-cs"/>
              </a:rPr>
              <a:t> = 24 </a:t>
            </a:r>
            <a:r>
              <a:rPr lang="en-GB" sz="1200" kern="1200" dirty="0" err="1" smtClean="0">
                <a:solidFill>
                  <a:schemeClr val="tx1"/>
                </a:solidFill>
                <a:effectLst/>
                <a:latin typeface="+mn-lt"/>
                <a:ea typeface="+mn-ea"/>
                <a:cs typeface="+mn-cs"/>
              </a:rPr>
              <a:t>monedas</a:t>
            </a:r>
            <a:endParaRPr lang="es-DO"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De </a:t>
            </a:r>
            <a:r>
              <a:rPr lang="en-GB" sz="1200" b="1" kern="1200" dirty="0" smtClean="0">
                <a:solidFill>
                  <a:schemeClr val="tx1"/>
                </a:solidFill>
                <a:effectLst/>
                <a:latin typeface="+mn-lt"/>
                <a:ea typeface="+mn-ea"/>
                <a:cs typeface="+mn-cs"/>
              </a:rPr>
              <a:t>"c"</a:t>
            </a:r>
            <a:r>
              <a:rPr lang="en-GB" sz="1200" kern="1200" dirty="0" smtClean="0">
                <a:solidFill>
                  <a:schemeClr val="tx1"/>
                </a:solidFill>
                <a:effectLst/>
                <a:latin typeface="+mn-lt"/>
                <a:ea typeface="+mn-ea"/>
                <a:cs typeface="+mn-cs"/>
              </a:rPr>
              <a:t> a </a:t>
            </a:r>
            <a:r>
              <a:rPr lang="en-GB" sz="1200" b="1" kern="1200" dirty="0" smtClean="0">
                <a:solidFill>
                  <a:schemeClr val="tx1"/>
                </a:solidFill>
                <a:effectLst/>
                <a:latin typeface="+mn-lt"/>
                <a:ea typeface="+mn-ea"/>
                <a:cs typeface="+mn-cs"/>
              </a:rPr>
              <a:t>"d"</a:t>
            </a:r>
            <a:r>
              <a:rPr lang="en-GB" sz="1200" kern="1200" dirty="0" smtClean="0">
                <a:solidFill>
                  <a:schemeClr val="tx1"/>
                </a:solidFill>
                <a:effectLst/>
                <a:latin typeface="+mn-lt"/>
                <a:ea typeface="+mn-ea"/>
                <a:cs typeface="+mn-cs"/>
              </a:rPr>
              <a:t> = 13 </a:t>
            </a:r>
            <a:r>
              <a:rPr lang="en-GB" sz="1200" kern="1200" dirty="0" err="1" smtClean="0">
                <a:solidFill>
                  <a:schemeClr val="tx1"/>
                </a:solidFill>
                <a:effectLst/>
                <a:latin typeface="+mn-lt"/>
                <a:ea typeface="+mn-ea"/>
                <a:cs typeface="+mn-cs"/>
              </a:rPr>
              <a:t>monedas</a:t>
            </a:r>
            <a:endParaRPr lang="es-DO"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De </a:t>
            </a:r>
            <a:r>
              <a:rPr lang="en-GB" sz="1200" b="1" kern="1200" dirty="0" smtClean="0">
                <a:solidFill>
                  <a:schemeClr val="tx1"/>
                </a:solidFill>
                <a:effectLst/>
                <a:latin typeface="+mn-lt"/>
                <a:ea typeface="+mn-ea"/>
                <a:cs typeface="+mn-cs"/>
              </a:rPr>
              <a:t>"c"</a:t>
            </a:r>
            <a:r>
              <a:rPr lang="en-GB" sz="1200" kern="1200" dirty="0" smtClean="0">
                <a:solidFill>
                  <a:schemeClr val="tx1"/>
                </a:solidFill>
                <a:effectLst/>
                <a:latin typeface="+mn-lt"/>
                <a:ea typeface="+mn-ea"/>
                <a:cs typeface="+mn-cs"/>
              </a:rPr>
              <a:t> a </a:t>
            </a:r>
            <a:r>
              <a:rPr lang="en-GB" sz="1200" b="1" kern="1200" dirty="0" smtClean="0">
                <a:solidFill>
                  <a:schemeClr val="tx1"/>
                </a:solidFill>
                <a:effectLst/>
                <a:latin typeface="+mn-lt"/>
                <a:ea typeface="+mn-ea"/>
                <a:cs typeface="+mn-cs"/>
              </a:rPr>
              <a:t>"e"</a:t>
            </a:r>
            <a:r>
              <a:rPr lang="en-GB" sz="1200" kern="1200" dirty="0" smtClean="0">
                <a:solidFill>
                  <a:schemeClr val="tx1"/>
                </a:solidFill>
                <a:effectLst/>
                <a:latin typeface="+mn-lt"/>
                <a:ea typeface="+mn-ea"/>
                <a:cs typeface="+mn-cs"/>
              </a:rPr>
              <a:t> = 18 </a:t>
            </a:r>
            <a:r>
              <a:rPr lang="en-GB" sz="1200" kern="1200" dirty="0" err="1" smtClean="0">
                <a:solidFill>
                  <a:schemeClr val="tx1"/>
                </a:solidFill>
                <a:effectLst/>
                <a:latin typeface="+mn-lt"/>
                <a:ea typeface="+mn-ea"/>
                <a:cs typeface="+mn-cs"/>
              </a:rPr>
              <a:t>monedas</a:t>
            </a:r>
            <a:endParaRPr lang="es-DO" sz="1200" kern="1200" dirty="0" smtClean="0">
              <a:solidFill>
                <a:schemeClr val="tx1"/>
              </a:solidFill>
              <a:effectLst/>
              <a:latin typeface="+mn-lt"/>
              <a:ea typeface="+mn-ea"/>
              <a:cs typeface="+mn-cs"/>
            </a:endParaRPr>
          </a:p>
          <a:p>
            <a:r>
              <a:rPr lang="es-DO" sz="1200" kern="1200" dirty="0" smtClean="0">
                <a:solidFill>
                  <a:schemeClr val="tx1"/>
                </a:solidFill>
                <a:effectLst/>
                <a:latin typeface="+mn-lt"/>
                <a:ea typeface="+mn-ea"/>
                <a:cs typeface="+mn-cs"/>
              </a:rPr>
              <a:t>Si se preguntase a los pobladores de la zona cómo organizar el transporte, tal vez la mayoría opinaría que debe aprovecharse el precio ofrecido por el transportista que va de </a:t>
            </a:r>
            <a:r>
              <a:rPr lang="es-DO" sz="1200" b="1" kern="1200" dirty="0" smtClean="0">
                <a:solidFill>
                  <a:schemeClr val="tx1"/>
                </a:solidFill>
                <a:effectLst/>
                <a:latin typeface="+mn-lt"/>
                <a:ea typeface="+mn-ea"/>
                <a:cs typeface="+mn-cs"/>
              </a:rPr>
              <a:t>"a"</a:t>
            </a:r>
            <a:r>
              <a:rPr lang="es-DO" sz="1200" kern="1200" dirty="0" smtClean="0">
                <a:solidFill>
                  <a:schemeClr val="tx1"/>
                </a:solidFill>
                <a:effectLst/>
                <a:latin typeface="+mn-lt"/>
                <a:ea typeface="+mn-ea"/>
                <a:cs typeface="+mn-cs"/>
              </a:rPr>
              <a:t> a </a:t>
            </a:r>
            <a:r>
              <a:rPr lang="es-DO" sz="1200" b="1" kern="1200" dirty="0" smtClean="0">
                <a:solidFill>
                  <a:schemeClr val="tx1"/>
                </a:solidFill>
                <a:effectLst/>
                <a:latin typeface="+mn-lt"/>
                <a:ea typeface="+mn-ea"/>
                <a:cs typeface="+mn-cs"/>
              </a:rPr>
              <a:t>"d"</a:t>
            </a:r>
            <a:r>
              <a:rPr lang="es-DO" sz="1200" kern="1200" dirty="0" smtClean="0">
                <a:solidFill>
                  <a:schemeClr val="tx1"/>
                </a:solidFill>
                <a:effectLst/>
                <a:latin typeface="+mn-lt"/>
                <a:ea typeface="+mn-ea"/>
                <a:cs typeface="+mn-cs"/>
              </a:rPr>
              <a:t>, porque es más conveniente que los otros, debido a que es el de más bajo precio.</a:t>
            </a:r>
          </a:p>
          <a:p>
            <a:r>
              <a:rPr lang="es-DO" sz="1200" kern="1200" dirty="0" smtClean="0">
                <a:solidFill>
                  <a:schemeClr val="tx1"/>
                </a:solidFill>
                <a:effectLst/>
                <a:latin typeface="+mn-lt"/>
                <a:ea typeface="+mn-ea"/>
                <a:cs typeface="+mn-cs"/>
              </a:rPr>
              <a:t>En este caso, el costo total del transporte es:</a:t>
            </a:r>
          </a:p>
          <a:p>
            <a:pPr lvl="0"/>
            <a:r>
              <a:rPr lang="es-DO" sz="1200" kern="1200" dirty="0" smtClean="0">
                <a:solidFill>
                  <a:schemeClr val="tx1"/>
                </a:solidFill>
                <a:effectLst/>
                <a:latin typeface="+mn-lt"/>
                <a:ea typeface="+mn-ea"/>
                <a:cs typeface="+mn-cs"/>
              </a:rPr>
              <a:t>Transporte de 40 t de </a:t>
            </a:r>
            <a:r>
              <a:rPr lang="es-DO" sz="1200" b="1" kern="1200" dirty="0" smtClean="0">
                <a:solidFill>
                  <a:schemeClr val="tx1"/>
                </a:solidFill>
                <a:effectLst/>
                <a:latin typeface="+mn-lt"/>
                <a:ea typeface="+mn-ea"/>
                <a:cs typeface="+mn-cs"/>
              </a:rPr>
              <a:t>"a"</a:t>
            </a:r>
            <a:r>
              <a:rPr lang="es-DO" sz="1200" kern="1200" dirty="0" smtClean="0">
                <a:solidFill>
                  <a:schemeClr val="tx1"/>
                </a:solidFill>
                <a:effectLst/>
                <a:latin typeface="+mn-lt"/>
                <a:ea typeface="+mn-ea"/>
                <a:cs typeface="+mn-cs"/>
              </a:rPr>
              <a:t> a </a:t>
            </a:r>
            <a:r>
              <a:rPr lang="es-DO" sz="1200" b="1" kern="1200" dirty="0" smtClean="0">
                <a:solidFill>
                  <a:schemeClr val="tx1"/>
                </a:solidFill>
                <a:effectLst/>
                <a:latin typeface="+mn-lt"/>
                <a:ea typeface="+mn-ea"/>
                <a:cs typeface="+mn-cs"/>
              </a:rPr>
              <a:t>"d"</a:t>
            </a:r>
            <a:r>
              <a:rPr lang="es-DO" sz="1200" kern="1200" dirty="0" smtClean="0">
                <a:solidFill>
                  <a:schemeClr val="tx1"/>
                </a:solidFill>
                <a:effectLst/>
                <a:latin typeface="+mn-lt"/>
                <a:ea typeface="+mn-ea"/>
                <a:cs typeface="+mn-cs"/>
              </a:rPr>
              <a:t> = 80 monedas</a:t>
            </a:r>
          </a:p>
          <a:p>
            <a:pPr lvl="0"/>
            <a:r>
              <a:rPr lang="es-DO" sz="1200" kern="1200" dirty="0" smtClean="0">
                <a:solidFill>
                  <a:schemeClr val="tx1"/>
                </a:solidFill>
                <a:effectLst/>
                <a:latin typeface="+mn-lt"/>
                <a:ea typeface="+mn-ea"/>
                <a:cs typeface="+mn-cs"/>
              </a:rPr>
              <a:t>Transporte de 20 t de </a:t>
            </a:r>
            <a:r>
              <a:rPr lang="es-DO" sz="1200" b="1" kern="1200" dirty="0" smtClean="0">
                <a:solidFill>
                  <a:schemeClr val="tx1"/>
                </a:solidFill>
                <a:effectLst/>
                <a:latin typeface="+mn-lt"/>
                <a:ea typeface="+mn-ea"/>
                <a:cs typeface="+mn-cs"/>
              </a:rPr>
              <a:t>"c"</a:t>
            </a:r>
            <a:r>
              <a:rPr lang="es-DO" sz="1200" kern="1200" dirty="0" smtClean="0">
                <a:solidFill>
                  <a:schemeClr val="tx1"/>
                </a:solidFill>
                <a:effectLst/>
                <a:latin typeface="+mn-lt"/>
                <a:ea typeface="+mn-ea"/>
                <a:cs typeface="+mn-cs"/>
              </a:rPr>
              <a:t> a </a:t>
            </a:r>
            <a:r>
              <a:rPr lang="es-DO" sz="1200" b="1" kern="1200" dirty="0" smtClean="0">
                <a:solidFill>
                  <a:schemeClr val="tx1"/>
                </a:solidFill>
                <a:effectLst/>
                <a:latin typeface="+mn-lt"/>
                <a:ea typeface="+mn-ea"/>
                <a:cs typeface="+mn-cs"/>
              </a:rPr>
              <a:t>"e"</a:t>
            </a:r>
            <a:r>
              <a:rPr lang="es-DO" sz="1200" kern="1200" dirty="0" smtClean="0">
                <a:solidFill>
                  <a:schemeClr val="tx1"/>
                </a:solidFill>
                <a:effectLst/>
                <a:latin typeface="+mn-lt"/>
                <a:ea typeface="+mn-ea"/>
                <a:cs typeface="+mn-cs"/>
              </a:rPr>
              <a:t> = 360 monedas</a:t>
            </a:r>
          </a:p>
          <a:p>
            <a:pPr lvl="0"/>
            <a:r>
              <a:rPr lang="es-DO" sz="1200" kern="1200" dirty="0" smtClean="0">
                <a:solidFill>
                  <a:schemeClr val="tx1"/>
                </a:solidFill>
                <a:effectLst/>
                <a:latin typeface="+mn-lt"/>
                <a:ea typeface="+mn-ea"/>
                <a:cs typeface="+mn-cs"/>
              </a:rPr>
              <a:t>Transporte de 40 t de </a:t>
            </a:r>
            <a:r>
              <a:rPr lang="es-DO" sz="1200" b="1" kern="1200" dirty="0" smtClean="0">
                <a:solidFill>
                  <a:schemeClr val="tx1"/>
                </a:solidFill>
                <a:effectLst/>
                <a:latin typeface="+mn-lt"/>
                <a:ea typeface="+mn-ea"/>
                <a:cs typeface="+mn-cs"/>
              </a:rPr>
              <a:t>"b"</a:t>
            </a:r>
            <a:r>
              <a:rPr lang="es-DO" sz="1200" kern="1200" dirty="0" smtClean="0">
                <a:solidFill>
                  <a:schemeClr val="tx1"/>
                </a:solidFill>
                <a:effectLst/>
                <a:latin typeface="+mn-lt"/>
                <a:ea typeface="+mn-ea"/>
                <a:cs typeface="+mn-cs"/>
              </a:rPr>
              <a:t> a </a:t>
            </a:r>
            <a:r>
              <a:rPr lang="es-DO" sz="1200" b="1" kern="1200" dirty="0" smtClean="0">
                <a:solidFill>
                  <a:schemeClr val="tx1"/>
                </a:solidFill>
                <a:effectLst/>
                <a:latin typeface="+mn-lt"/>
                <a:ea typeface="+mn-ea"/>
                <a:cs typeface="+mn-cs"/>
              </a:rPr>
              <a:t>"e"</a:t>
            </a:r>
            <a:r>
              <a:rPr lang="es-DO" sz="1200" kern="1200" dirty="0" smtClean="0">
                <a:solidFill>
                  <a:schemeClr val="tx1"/>
                </a:solidFill>
                <a:effectLst/>
                <a:latin typeface="+mn-lt"/>
                <a:ea typeface="+mn-ea"/>
                <a:cs typeface="+mn-cs"/>
              </a:rPr>
              <a:t> = 960 monedas</a:t>
            </a:r>
          </a:p>
          <a:p>
            <a:pPr lvl="0"/>
            <a:r>
              <a:rPr lang="en-GB" sz="1200" kern="1200" dirty="0" smtClean="0">
                <a:solidFill>
                  <a:schemeClr val="tx1"/>
                </a:solidFill>
                <a:effectLst/>
                <a:latin typeface="+mn-lt"/>
                <a:ea typeface="+mn-ea"/>
                <a:cs typeface="+mn-cs"/>
              </a:rPr>
              <a:t>Total </a:t>
            </a:r>
            <a:r>
              <a:rPr lang="en-GB" sz="1200" b="1" kern="1200" dirty="0" smtClean="0">
                <a:solidFill>
                  <a:schemeClr val="tx1"/>
                </a:solidFill>
                <a:effectLst/>
                <a:latin typeface="+mn-lt"/>
                <a:ea typeface="+mn-ea"/>
                <a:cs typeface="+mn-cs"/>
              </a:rPr>
              <a:t>1.400 </a:t>
            </a:r>
            <a:r>
              <a:rPr lang="en-GB" sz="1200" b="1" kern="1200" dirty="0" err="1" smtClean="0">
                <a:solidFill>
                  <a:schemeClr val="tx1"/>
                </a:solidFill>
                <a:effectLst/>
                <a:latin typeface="+mn-lt"/>
                <a:ea typeface="+mn-ea"/>
                <a:cs typeface="+mn-cs"/>
              </a:rPr>
              <a:t>monedas</a:t>
            </a:r>
            <a:r>
              <a:rPr lang="en-GB" sz="1200" kern="1200" dirty="0" smtClean="0">
                <a:solidFill>
                  <a:schemeClr val="tx1"/>
                </a:solidFill>
                <a:effectLst/>
                <a:latin typeface="+mn-lt"/>
                <a:ea typeface="+mn-ea"/>
                <a:cs typeface="+mn-cs"/>
              </a:rPr>
              <a:t>.</a:t>
            </a:r>
            <a:endParaRPr lang="es-DO" sz="1200" kern="1200" dirty="0" smtClean="0">
              <a:solidFill>
                <a:schemeClr val="tx1"/>
              </a:solidFill>
              <a:effectLst/>
              <a:latin typeface="+mn-lt"/>
              <a:ea typeface="+mn-ea"/>
              <a:cs typeface="+mn-cs"/>
            </a:endParaRPr>
          </a:p>
          <a:p>
            <a:r>
              <a:rPr lang="es-DO" sz="1200" kern="1200" dirty="0" smtClean="0">
                <a:solidFill>
                  <a:schemeClr val="tx1"/>
                </a:solidFill>
                <a:effectLst/>
                <a:latin typeface="+mn-lt"/>
                <a:ea typeface="+mn-ea"/>
                <a:cs typeface="+mn-cs"/>
              </a:rPr>
              <a:t>Sin embargo, formulando el problema para ser resuelto por la programación lineal se tienen las siguientes ecuaciones:</a:t>
            </a:r>
          </a:p>
          <a:p>
            <a:pPr lvl="0"/>
            <a:r>
              <a:rPr lang="en-GB" sz="1200" kern="1200" dirty="0" err="1" smtClean="0">
                <a:solidFill>
                  <a:schemeClr val="tx1"/>
                </a:solidFill>
                <a:effectLst/>
                <a:latin typeface="+mn-lt"/>
                <a:ea typeface="+mn-ea"/>
                <a:cs typeface="+mn-cs"/>
              </a:rPr>
              <a:t>Restricciones</a:t>
            </a:r>
            <a:r>
              <a:rPr lang="en-GB" sz="1200" kern="1200" dirty="0" smtClean="0">
                <a:solidFill>
                  <a:schemeClr val="tx1"/>
                </a:solidFill>
                <a:effectLst/>
                <a:latin typeface="+mn-lt"/>
                <a:ea typeface="+mn-ea"/>
                <a:cs typeface="+mn-cs"/>
              </a:rPr>
              <a:t> de la </a:t>
            </a:r>
            <a:r>
              <a:rPr lang="en-GB" sz="1200" kern="1200" dirty="0" err="1" smtClean="0">
                <a:solidFill>
                  <a:schemeClr val="tx1"/>
                </a:solidFill>
                <a:effectLst/>
                <a:latin typeface="+mn-lt"/>
                <a:ea typeface="+mn-ea"/>
                <a:cs typeface="+mn-cs"/>
              </a:rPr>
              <a:t>producción</a:t>
            </a:r>
            <a:r>
              <a:rPr lang="en-GB" sz="1200" kern="1200" dirty="0" smtClean="0">
                <a:solidFill>
                  <a:schemeClr val="tx1"/>
                </a:solidFill>
                <a:effectLst/>
                <a:latin typeface="+mn-lt"/>
                <a:ea typeface="+mn-ea"/>
                <a:cs typeface="+mn-cs"/>
              </a:rPr>
              <a:t>:</a:t>
            </a:r>
            <a:endParaRPr lang="es-DO" sz="1200" kern="1200" dirty="0" smtClean="0">
              <a:solidFill>
                <a:schemeClr val="tx1"/>
              </a:solidFill>
              <a:effectLst/>
              <a:latin typeface="+mn-lt"/>
              <a:ea typeface="+mn-ea"/>
              <a:cs typeface="+mn-cs"/>
            </a:endParaRPr>
          </a:p>
          <a:p>
            <a:pPr lvl="0"/>
            <a:r>
              <a:rPr lang="en-GB" sz="1200" kern="1200" dirty="0" err="1" smtClean="0">
                <a:solidFill>
                  <a:schemeClr val="tx1"/>
                </a:solidFill>
                <a:effectLst/>
                <a:latin typeface="+mn-lt"/>
                <a:ea typeface="+mn-ea"/>
                <a:cs typeface="+mn-cs"/>
              </a:rPr>
              <a:t>Restricciones</a:t>
            </a:r>
            <a:r>
              <a:rPr lang="en-GB" sz="1200" kern="1200" dirty="0" smtClean="0">
                <a:solidFill>
                  <a:schemeClr val="tx1"/>
                </a:solidFill>
                <a:effectLst/>
                <a:latin typeface="+mn-lt"/>
                <a:ea typeface="+mn-ea"/>
                <a:cs typeface="+mn-cs"/>
              </a:rPr>
              <a:t> del </a:t>
            </a:r>
            <a:r>
              <a:rPr lang="en-GB" sz="1200" kern="1200" dirty="0" err="1" smtClean="0">
                <a:solidFill>
                  <a:schemeClr val="tx1"/>
                </a:solidFill>
                <a:effectLst/>
                <a:latin typeface="+mn-lt"/>
                <a:ea typeface="+mn-ea"/>
                <a:cs typeface="+mn-cs"/>
              </a:rPr>
              <a:t>consumo</a:t>
            </a:r>
            <a:r>
              <a:rPr lang="en-GB" sz="1200" kern="1200" dirty="0" smtClean="0">
                <a:solidFill>
                  <a:schemeClr val="tx1"/>
                </a:solidFill>
                <a:effectLst/>
                <a:latin typeface="+mn-lt"/>
                <a:ea typeface="+mn-ea"/>
                <a:cs typeface="+mn-cs"/>
              </a:rPr>
              <a:t>:</a:t>
            </a:r>
            <a:endParaRPr lang="es-DO"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La </a:t>
            </a:r>
            <a:r>
              <a:rPr lang="en-GB" sz="1200" kern="1200" dirty="0" err="1" smtClean="0">
                <a:solidFill>
                  <a:schemeClr val="tx1"/>
                </a:solidFill>
                <a:effectLst/>
                <a:latin typeface="+mn-lt"/>
                <a:ea typeface="+mn-ea"/>
                <a:cs typeface="+mn-cs"/>
              </a:rPr>
              <a:t>función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objetivo</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será</a:t>
            </a:r>
            <a:r>
              <a:rPr lang="en-GB" sz="1200" kern="1200" dirty="0" smtClean="0">
                <a:solidFill>
                  <a:schemeClr val="tx1"/>
                </a:solidFill>
                <a:effectLst/>
                <a:latin typeface="+mn-lt"/>
                <a:ea typeface="+mn-ea"/>
                <a:cs typeface="+mn-cs"/>
              </a:rPr>
              <a:t>:</a:t>
            </a:r>
            <a:endParaRPr lang="es-DO" sz="1200" kern="1200" dirty="0" smtClean="0">
              <a:solidFill>
                <a:schemeClr val="tx1"/>
              </a:solidFill>
              <a:effectLst/>
              <a:latin typeface="+mn-lt"/>
              <a:ea typeface="+mn-ea"/>
              <a:cs typeface="+mn-cs"/>
            </a:endParaRPr>
          </a:p>
          <a:p>
            <a:r>
              <a:rPr lang="es-DO" sz="1200" kern="1200" dirty="0" smtClean="0">
                <a:solidFill>
                  <a:schemeClr val="tx1"/>
                </a:solidFill>
                <a:effectLst/>
                <a:latin typeface="+mn-lt"/>
                <a:ea typeface="+mn-ea"/>
                <a:cs typeface="+mn-cs"/>
              </a:rPr>
              <a:t>La solución de costo mínimo de transporte diario resulta ser:</a:t>
            </a:r>
          </a:p>
          <a:p>
            <a:pPr lvl="0"/>
            <a:r>
              <a:rPr lang="es-DO" sz="1200" kern="1200" dirty="0" err="1" smtClean="0">
                <a:solidFill>
                  <a:schemeClr val="tx1"/>
                </a:solidFill>
                <a:effectLst/>
                <a:latin typeface="+mn-lt"/>
                <a:ea typeface="+mn-ea"/>
                <a:cs typeface="+mn-cs"/>
              </a:rPr>
              <a:t>X</a:t>
            </a:r>
            <a:r>
              <a:rPr lang="es-DO" sz="1200" kern="1200" baseline="-25000" dirty="0" err="1" smtClean="0">
                <a:solidFill>
                  <a:schemeClr val="tx1"/>
                </a:solidFill>
                <a:effectLst/>
                <a:latin typeface="+mn-lt"/>
                <a:ea typeface="+mn-ea"/>
                <a:cs typeface="+mn-cs"/>
              </a:rPr>
              <a:t>b</a:t>
            </a:r>
            <a:r>
              <a:rPr lang="es-DO" sz="1200" kern="1200" baseline="-25000" dirty="0" smtClean="0">
                <a:solidFill>
                  <a:schemeClr val="tx1"/>
                </a:solidFill>
                <a:effectLst/>
                <a:latin typeface="+mn-lt"/>
                <a:ea typeface="+mn-ea"/>
                <a:cs typeface="+mn-cs"/>
              </a:rPr>
              <a:t>-d</a:t>
            </a:r>
            <a:r>
              <a:rPr lang="es-DO" sz="1200" kern="1200" dirty="0" smtClean="0">
                <a:solidFill>
                  <a:schemeClr val="tx1"/>
                </a:solidFill>
                <a:effectLst/>
                <a:latin typeface="+mn-lt"/>
                <a:ea typeface="+mn-ea"/>
                <a:cs typeface="+mn-cs"/>
              </a:rPr>
              <a:t> = 40 resultando un costo de 12 x 40 = 480 monedas</a:t>
            </a:r>
          </a:p>
          <a:p>
            <a:pPr lvl="0"/>
            <a:r>
              <a:rPr lang="es-DO" sz="1200" kern="1200" dirty="0" err="1" smtClean="0">
                <a:solidFill>
                  <a:schemeClr val="tx1"/>
                </a:solidFill>
                <a:effectLst/>
                <a:latin typeface="+mn-lt"/>
                <a:ea typeface="+mn-ea"/>
                <a:cs typeface="+mn-cs"/>
              </a:rPr>
              <a:t>X</a:t>
            </a:r>
            <a:r>
              <a:rPr lang="es-DO" sz="1200" kern="1200" baseline="-25000" dirty="0" err="1" smtClean="0">
                <a:solidFill>
                  <a:schemeClr val="tx1"/>
                </a:solidFill>
                <a:effectLst/>
                <a:latin typeface="+mn-lt"/>
                <a:ea typeface="+mn-ea"/>
                <a:cs typeface="+mn-cs"/>
              </a:rPr>
              <a:t>a</a:t>
            </a:r>
            <a:r>
              <a:rPr lang="es-DO" sz="1200" kern="1200" baseline="-25000" dirty="0" smtClean="0">
                <a:solidFill>
                  <a:schemeClr val="tx1"/>
                </a:solidFill>
                <a:effectLst/>
                <a:latin typeface="+mn-lt"/>
                <a:ea typeface="+mn-ea"/>
                <a:cs typeface="+mn-cs"/>
              </a:rPr>
              <a:t>-e</a:t>
            </a:r>
            <a:r>
              <a:rPr lang="es-DO" sz="1200" kern="1200" dirty="0" smtClean="0">
                <a:solidFill>
                  <a:schemeClr val="tx1"/>
                </a:solidFill>
                <a:effectLst/>
                <a:latin typeface="+mn-lt"/>
                <a:ea typeface="+mn-ea"/>
                <a:cs typeface="+mn-cs"/>
              </a:rPr>
              <a:t> = 40 resultando un costo de 11 x 40 = 440 monedas</a:t>
            </a:r>
          </a:p>
          <a:p>
            <a:pPr lvl="0"/>
            <a:r>
              <a:rPr lang="es-DO" sz="1200" kern="1200" dirty="0" err="1" smtClean="0">
                <a:solidFill>
                  <a:schemeClr val="tx1"/>
                </a:solidFill>
                <a:effectLst/>
                <a:latin typeface="+mn-lt"/>
                <a:ea typeface="+mn-ea"/>
                <a:cs typeface="+mn-cs"/>
              </a:rPr>
              <a:t>X</a:t>
            </a:r>
            <a:r>
              <a:rPr lang="es-DO" sz="1200" kern="1200" baseline="-25000" dirty="0" err="1" smtClean="0">
                <a:solidFill>
                  <a:schemeClr val="tx1"/>
                </a:solidFill>
                <a:effectLst/>
                <a:latin typeface="+mn-lt"/>
                <a:ea typeface="+mn-ea"/>
                <a:cs typeface="+mn-cs"/>
              </a:rPr>
              <a:t>c</a:t>
            </a:r>
            <a:r>
              <a:rPr lang="es-DO" sz="1200" kern="1200" baseline="-25000" dirty="0" smtClean="0">
                <a:solidFill>
                  <a:schemeClr val="tx1"/>
                </a:solidFill>
                <a:effectLst/>
                <a:latin typeface="+mn-lt"/>
                <a:ea typeface="+mn-ea"/>
                <a:cs typeface="+mn-cs"/>
              </a:rPr>
              <a:t>-e</a:t>
            </a:r>
            <a:r>
              <a:rPr lang="es-DO" sz="1200" kern="1200" dirty="0" smtClean="0">
                <a:solidFill>
                  <a:schemeClr val="tx1"/>
                </a:solidFill>
                <a:effectLst/>
                <a:latin typeface="+mn-lt"/>
                <a:ea typeface="+mn-ea"/>
                <a:cs typeface="+mn-cs"/>
              </a:rPr>
              <a:t> = 20 resultando un costo de 18 x 20 = 360 monedas</a:t>
            </a:r>
          </a:p>
          <a:p>
            <a:pPr lvl="0"/>
            <a:r>
              <a:rPr lang="en-GB" sz="1200" kern="1200" dirty="0" smtClean="0">
                <a:solidFill>
                  <a:schemeClr val="tx1"/>
                </a:solidFill>
                <a:effectLst/>
                <a:latin typeface="+mn-lt"/>
                <a:ea typeface="+mn-ea"/>
                <a:cs typeface="+mn-cs"/>
              </a:rPr>
              <a:t>Total </a:t>
            </a:r>
            <a:r>
              <a:rPr lang="en-GB" sz="1200" b="1" kern="1200" dirty="0" smtClean="0">
                <a:solidFill>
                  <a:schemeClr val="tx1"/>
                </a:solidFill>
                <a:effectLst/>
                <a:latin typeface="+mn-lt"/>
                <a:ea typeface="+mn-ea"/>
                <a:cs typeface="+mn-cs"/>
              </a:rPr>
              <a:t>1.280 </a:t>
            </a:r>
            <a:r>
              <a:rPr lang="en-GB" sz="1200" b="1" kern="1200" dirty="0" err="1" smtClean="0">
                <a:solidFill>
                  <a:schemeClr val="tx1"/>
                </a:solidFill>
                <a:effectLst/>
                <a:latin typeface="+mn-lt"/>
                <a:ea typeface="+mn-ea"/>
                <a:cs typeface="+mn-cs"/>
              </a:rPr>
              <a:t>monedas</a:t>
            </a:r>
            <a:r>
              <a:rPr lang="en-GB" sz="1200" kern="1200" dirty="0" smtClean="0">
                <a:solidFill>
                  <a:schemeClr val="tx1"/>
                </a:solidFill>
                <a:effectLst/>
                <a:latin typeface="+mn-lt"/>
                <a:ea typeface="+mn-ea"/>
                <a:cs typeface="+mn-cs"/>
              </a:rPr>
              <a:t>.</a:t>
            </a:r>
            <a:endParaRPr lang="es-DO"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120</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monedas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menos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que</a:t>
            </a:r>
            <a:r>
              <a:rPr lang="en-GB" sz="1200" kern="1200" dirty="0" smtClean="0">
                <a:solidFill>
                  <a:schemeClr val="tx1"/>
                </a:solidFill>
                <a:effectLst/>
                <a:latin typeface="+mn-lt"/>
                <a:ea typeface="+mn-ea"/>
                <a:cs typeface="+mn-cs"/>
              </a:rPr>
              <a:t> antes.</a:t>
            </a:r>
            <a:endParaRPr lang="es-DO" sz="1200" kern="1200" dirty="0" smtClean="0">
              <a:solidFill>
                <a:schemeClr val="tx1"/>
              </a:solidFill>
              <a:effectLst/>
              <a:latin typeface="+mn-lt"/>
              <a:ea typeface="+mn-ea"/>
              <a:cs typeface="+mn-cs"/>
            </a:endParaRPr>
          </a:p>
          <a:p>
            <a:endParaRPr lang="es-DO" dirty="0"/>
          </a:p>
        </p:txBody>
      </p:sp>
      <p:sp>
        <p:nvSpPr>
          <p:cNvPr id="4" name="Slide Number Placeholder 3"/>
          <p:cNvSpPr>
            <a:spLocks noGrp="1"/>
          </p:cNvSpPr>
          <p:nvPr>
            <p:ph type="sldNum" sz="quarter" idx="10"/>
          </p:nvPr>
        </p:nvSpPr>
        <p:spPr/>
        <p:txBody>
          <a:bodyPr/>
          <a:lstStyle/>
          <a:p>
            <a:fld id="{5EE2CF44-2B13-41B4-A334-1CDF534EEBBF}" type="slidenum">
              <a:rPr lang="es-DO" smtClean="0"/>
              <a:t>13</a:t>
            </a:fld>
            <a:endParaRPr lang="es-DO"/>
          </a:p>
        </p:txBody>
      </p:sp>
    </p:spTree>
    <p:extLst>
      <p:ext uri="{BB962C8B-B14F-4D97-AF65-F5344CB8AC3E}">
        <p14:creationId xmlns:p14="http://schemas.microsoft.com/office/powerpoint/2010/main" val="1812413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01/19/2015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01/19/2015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01/19/2015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01/19/2015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01/19/2015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01/19/2015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01/19/2015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01/19/2015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01/19/2015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01/19/2015</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commons.wikimedia.org/wiki/File:Progr_Lineal.PNG"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es.wikipedia.org/wiki/1947" TargetMode="External"/><Relationship Id="rId13" Type="http://schemas.openxmlformats.org/officeDocument/2006/relationships/hyperlink" Target="http://es.wikipedia.org/wiki/1984" TargetMode="External"/><Relationship Id="rId3" Type="http://schemas.openxmlformats.org/officeDocument/2006/relationships/hyperlink" Target="http://es.wikipedia.org/wiki/1826" TargetMode="External"/><Relationship Id="rId7" Type="http://schemas.openxmlformats.org/officeDocument/2006/relationships/hyperlink" Target="http://es.wikipedia.org/w/index.php?title=Gyula_Farkas_(cient%C3%ADfico)&amp;action=edit&amp;redlink=1" TargetMode="External"/><Relationship Id="rId12" Type="http://schemas.openxmlformats.org/officeDocument/2006/relationships/hyperlink" Target="http://es.wikipedia.org/wiki/Leonid_Kantor%C3%B3vich" TargetMode="External"/><Relationship Id="rId2" Type="http://schemas.openxmlformats.org/officeDocument/2006/relationships/hyperlink" Target="http://es.wikipedia.org/wiki/Programaci%C3%B3n_lineal#cite_note-FOOTNOTECrilly2011.7B.7B.7Bc.7D.7D.7D-1" TargetMode="External"/><Relationship Id="rId1" Type="http://schemas.openxmlformats.org/officeDocument/2006/relationships/slideLayout" Target="../slideLayouts/slideLayout2.xml"/><Relationship Id="rId6" Type="http://schemas.openxmlformats.org/officeDocument/2006/relationships/hyperlink" Target="http://es.wikipedia.org/wiki/1902" TargetMode="External"/><Relationship Id="rId11" Type="http://schemas.openxmlformats.org/officeDocument/2006/relationships/hyperlink" Target="http://es.wikipedia.org/wiki/John_von_Neumann" TargetMode="External"/><Relationship Id="rId5" Type="http://schemas.openxmlformats.org/officeDocument/2006/relationships/hyperlink" Target="http://es.wikipedia.org/wiki/Carl_Friedrich_Gauss" TargetMode="External"/><Relationship Id="rId10" Type="http://schemas.openxmlformats.org/officeDocument/2006/relationships/hyperlink" Target="http://es.wikipedia.org/wiki/Algoritmo_simplex" TargetMode="External"/><Relationship Id="rId4" Type="http://schemas.openxmlformats.org/officeDocument/2006/relationships/hyperlink" Target="http://es.wikipedia.org/wiki/Joseph_Fourier" TargetMode="External"/><Relationship Id="rId9" Type="http://schemas.openxmlformats.org/officeDocument/2006/relationships/hyperlink" Target="http://es.wikipedia.org/wiki/George_Dantzig" TargetMode="External"/><Relationship Id="rId14" Type="http://schemas.openxmlformats.org/officeDocument/2006/relationships/hyperlink" Target="http://es.wikipedia.org/w/index.php?title=Narendra_Karmarkar&amp;action=edit&amp;redlink=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g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DO" dirty="0" smtClean="0"/>
              <a:t>Programación Lineal</a:t>
            </a:r>
            <a:endParaRPr dirty="0"/>
          </a:p>
        </p:txBody>
      </p:sp>
      <p:sp>
        <p:nvSpPr>
          <p:cNvPr id="3" name="Subtitle 2"/>
          <p:cNvSpPr>
            <a:spLocks noGrp="1"/>
          </p:cNvSpPr>
          <p:nvPr>
            <p:ph type="subTitle" idx="1"/>
          </p:nvPr>
        </p:nvSpPr>
        <p:spPr/>
        <p:txBody>
          <a:bodyPr/>
          <a:lstStyle/>
          <a:p>
            <a:r>
              <a:rPr lang="es-DO" dirty="0" smtClean="0"/>
              <a:t>Ing. Edward </a:t>
            </a:r>
            <a:r>
              <a:rPr lang="es-DO" dirty="0" err="1" smtClean="0"/>
              <a:t>Irizarri</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Aplicaciones</a:t>
            </a:r>
            <a:br>
              <a:rPr lang="es-DO" dirty="0"/>
            </a:br>
            <a:endParaRPr lang="es-DO" dirty="0"/>
          </a:p>
        </p:txBody>
      </p:sp>
      <p:sp>
        <p:nvSpPr>
          <p:cNvPr id="3" name="Text Placeholder 2"/>
          <p:cNvSpPr>
            <a:spLocks noGrp="1"/>
          </p:cNvSpPr>
          <p:nvPr>
            <p:ph type="body" idx="1"/>
          </p:nvPr>
        </p:nvSpPr>
        <p:spPr/>
        <p:txBody>
          <a:bodyPr/>
          <a:lstStyle/>
          <a:p>
            <a:r>
              <a:rPr lang="es-DO" dirty="0" smtClean="0"/>
              <a:t>Algoritmos para mejor:</a:t>
            </a:r>
            <a:endParaRPr lang="es-DO" dirty="0"/>
          </a:p>
        </p:txBody>
      </p:sp>
      <p:sp>
        <p:nvSpPr>
          <p:cNvPr id="4" name="Content Placeholder 3"/>
          <p:cNvSpPr>
            <a:spLocks noGrp="1"/>
          </p:cNvSpPr>
          <p:nvPr>
            <p:ph sz="half" idx="2"/>
          </p:nvPr>
        </p:nvSpPr>
        <p:spPr>
          <a:xfrm>
            <a:off x="1295400" y="2514600"/>
            <a:ext cx="4797552" cy="4114800"/>
          </a:xfrm>
        </p:spPr>
        <p:txBody>
          <a:bodyPr>
            <a:normAutofit/>
          </a:bodyPr>
          <a:lstStyle/>
          <a:p>
            <a:r>
              <a:rPr lang="es-DO" sz="2400" dirty="0"/>
              <a:t>L</a:t>
            </a:r>
            <a:r>
              <a:rPr lang="es-DO" sz="2400" dirty="0" smtClean="0"/>
              <a:t>a </a:t>
            </a:r>
            <a:r>
              <a:rPr lang="es-DO" sz="2400" dirty="0"/>
              <a:t>mezcla de </a:t>
            </a:r>
            <a:r>
              <a:rPr lang="es-DO" sz="2400" dirty="0" smtClean="0"/>
              <a:t>alimentos</a:t>
            </a:r>
          </a:p>
          <a:p>
            <a:r>
              <a:rPr lang="es-DO" sz="2400" dirty="0" smtClean="0"/>
              <a:t>La </a:t>
            </a:r>
            <a:r>
              <a:rPr lang="es-DO" sz="2400" dirty="0"/>
              <a:t>gestión de </a:t>
            </a:r>
            <a:r>
              <a:rPr lang="es-DO" sz="2400" dirty="0" smtClean="0"/>
              <a:t>inventarios</a:t>
            </a:r>
          </a:p>
          <a:p>
            <a:r>
              <a:rPr lang="es-DO" sz="2400" dirty="0" smtClean="0"/>
              <a:t>La </a:t>
            </a:r>
            <a:r>
              <a:rPr lang="es-DO" sz="2400" dirty="0"/>
              <a:t>cartera y la gestión de las </a:t>
            </a:r>
            <a:r>
              <a:rPr lang="es-DO" sz="2400" dirty="0" smtClean="0"/>
              <a:t>finanzas</a:t>
            </a:r>
          </a:p>
          <a:p>
            <a:r>
              <a:rPr lang="es-DO" sz="2400" dirty="0" smtClean="0"/>
              <a:t>La </a:t>
            </a:r>
            <a:r>
              <a:rPr lang="es-DO" sz="2400" dirty="0"/>
              <a:t>asignación de recursos humanos y recursos de máquinas</a:t>
            </a:r>
            <a:r>
              <a:rPr lang="es-DO" sz="2400" dirty="0" smtClean="0"/>
              <a:t>,</a:t>
            </a:r>
          </a:p>
          <a:p>
            <a:r>
              <a:rPr lang="es-DO" sz="2400" dirty="0"/>
              <a:t>L</a:t>
            </a:r>
            <a:r>
              <a:rPr lang="es-DO" sz="2400" dirty="0" smtClean="0"/>
              <a:t>a </a:t>
            </a:r>
            <a:r>
              <a:rPr lang="es-DO" sz="2400" dirty="0"/>
              <a:t>planificación de campañas de publicidad</a:t>
            </a:r>
          </a:p>
        </p:txBody>
      </p:sp>
      <p:pic>
        <p:nvPicPr>
          <p:cNvPr id="1026" name="Picture 2" descr="http://img.clasf.co.ve/2013/02/10/Mezclador-para-alimentos-vertical-201302101159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5644"/>
            <a:ext cx="3241675" cy="4317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9" name="Picture 8"/>
          <p:cNvPicPr>
            <a:picLocks noChangeAspect="1"/>
          </p:cNvPicPr>
          <p:nvPr/>
        </p:nvPicPr>
        <p:blipFill>
          <a:blip r:embed="rId4"/>
          <a:stretch>
            <a:fillRect/>
          </a:stretch>
        </p:blipFill>
        <p:spPr>
          <a:xfrm>
            <a:off x="6324600" y="4130631"/>
            <a:ext cx="5695950" cy="2457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9856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Mas aplicaciones</a:t>
            </a:r>
            <a:endParaRPr lang="es-DO" dirty="0"/>
          </a:p>
        </p:txBody>
      </p:sp>
      <p:sp>
        <p:nvSpPr>
          <p:cNvPr id="4" name="Content Placeholder 3"/>
          <p:cNvSpPr>
            <a:spLocks noGrp="1"/>
          </p:cNvSpPr>
          <p:nvPr>
            <p:ph sz="half" idx="2"/>
          </p:nvPr>
        </p:nvSpPr>
        <p:spPr>
          <a:xfrm>
            <a:off x="1527048" y="1752600"/>
            <a:ext cx="9140952" cy="4343401"/>
          </a:xfrm>
        </p:spPr>
        <p:txBody>
          <a:bodyPr>
            <a:normAutofit/>
          </a:bodyPr>
          <a:lstStyle/>
          <a:p>
            <a:pPr lvl="0"/>
            <a:r>
              <a:rPr lang="es-DO" dirty="0"/>
              <a:t>Optimización de la combinación de cifras comerciales en una red lineal de distribución de agua.</a:t>
            </a:r>
          </a:p>
          <a:p>
            <a:pPr lvl="0"/>
            <a:r>
              <a:rPr lang="es-DO" dirty="0"/>
              <a:t>Aprovechamiento óptimo de los recursos de una cuenca hidrográfica, para un año con afluencias caracterizadas por corresponder a una determinada frecuencia.</a:t>
            </a:r>
          </a:p>
          <a:p>
            <a:pPr lvl="0"/>
            <a:r>
              <a:rPr lang="es-DO" dirty="0"/>
              <a:t>Soporte para toma de decisión en tiempo real, para operación de un sistema de obras </a:t>
            </a:r>
            <a:r>
              <a:rPr lang="es-DO" dirty="0" smtClean="0"/>
              <a:t>hidráulicas.</a:t>
            </a:r>
            <a:endParaRPr lang="es-DO" dirty="0"/>
          </a:p>
          <a:p>
            <a:pPr lvl="0"/>
            <a:r>
              <a:rPr lang="es-DO" dirty="0"/>
              <a:t>Solución de problemas de transporte.</a:t>
            </a:r>
          </a:p>
          <a:p>
            <a:endParaRPr lang="es-DO" dirty="0"/>
          </a:p>
        </p:txBody>
      </p:sp>
    </p:spTree>
    <p:extLst>
      <p:ext uri="{BB962C8B-B14F-4D97-AF65-F5344CB8AC3E}">
        <p14:creationId xmlns:p14="http://schemas.microsoft.com/office/powerpoint/2010/main" val="4079871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Algunas aplicaciones</a:t>
            </a:r>
            <a:endParaRPr dirty="0"/>
          </a:p>
        </p:txBody>
      </p:sp>
      <p:sp>
        <p:nvSpPr>
          <p:cNvPr id="3" name="Content Placeholder 2"/>
          <p:cNvSpPr txBox="1">
            <a:spLocks/>
          </p:cNvSpPr>
          <p:nvPr/>
        </p:nvSpPr>
        <p:spPr>
          <a:xfrm>
            <a:off x="1524000" y="1828800"/>
            <a:ext cx="9144000" cy="4267200"/>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err="1" smtClean="0"/>
              <a:t>Investigación</a:t>
            </a:r>
            <a:r>
              <a:rPr lang="en-US" dirty="0" smtClean="0"/>
              <a:t> de </a:t>
            </a:r>
            <a:r>
              <a:rPr lang="en-US" dirty="0" err="1" smtClean="0"/>
              <a:t>Operaciones</a:t>
            </a:r>
            <a:endParaRPr lang="en-US" dirty="0" smtClean="0"/>
          </a:p>
          <a:p>
            <a:r>
              <a:rPr lang="en-US" dirty="0" err="1" smtClean="0"/>
              <a:t>Flujo</a:t>
            </a:r>
            <a:r>
              <a:rPr lang="en-US" dirty="0" smtClean="0"/>
              <a:t> de </a:t>
            </a:r>
            <a:r>
              <a:rPr lang="en-US" dirty="0" err="1"/>
              <a:t>R</a:t>
            </a:r>
            <a:r>
              <a:rPr lang="en-US" dirty="0" err="1" smtClean="0"/>
              <a:t>edes</a:t>
            </a:r>
            <a:endParaRPr lang="en-US" dirty="0" smtClean="0"/>
          </a:p>
          <a:p>
            <a:r>
              <a:rPr lang="en-US" dirty="0" err="1" smtClean="0"/>
              <a:t>Flujo</a:t>
            </a:r>
            <a:r>
              <a:rPr lang="en-US" dirty="0" smtClean="0"/>
              <a:t> de </a:t>
            </a:r>
            <a:r>
              <a:rPr lang="en-US" dirty="0" err="1" smtClean="0"/>
              <a:t>Mercancía</a:t>
            </a:r>
            <a:endParaRPr lang="en-US" dirty="0" smtClean="0"/>
          </a:p>
          <a:p>
            <a:r>
              <a:rPr lang="en-US" dirty="0" err="1" smtClean="0"/>
              <a:t>Cifras</a:t>
            </a:r>
            <a:r>
              <a:rPr lang="en-US" dirty="0" smtClean="0"/>
              <a:t> </a:t>
            </a:r>
            <a:r>
              <a:rPr lang="en-US" dirty="0" err="1" smtClean="0"/>
              <a:t>Comerciales</a:t>
            </a:r>
            <a:endParaRPr lang="en-US" dirty="0" smtClean="0"/>
          </a:p>
          <a:p>
            <a:r>
              <a:rPr lang="en-US" dirty="0" err="1" smtClean="0"/>
              <a:t>Aumentar</a:t>
            </a:r>
            <a:r>
              <a:rPr lang="en-US" dirty="0" smtClean="0"/>
              <a:t> </a:t>
            </a:r>
            <a:r>
              <a:rPr lang="en-US" dirty="0" err="1" smtClean="0"/>
              <a:t>ingresos</a:t>
            </a:r>
            <a:r>
              <a:rPr lang="en-US" dirty="0" smtClean="0"/>
              <a:t> y </a:t>
            </a:r>
            <a:r>
              <a:rPr lang="en-US" dirty="0" err="1" smtClean="0"/>
              <a:t>reducir</a:t>
            </a:r>
            <a:r>
              <a:rPr lang="en-US" dirty="0" smtClean="0"/>
              <a:t> </a:t>
            </a:r>
            <a:r>
              <a:rPr lang="en-US" dirty="0" err="1" smtClean="0"/>
              <a:t>costos</a:t>
            </a:r>
            <a:endParaRPr lang="en-US" dirty="0" smtClean="0"/>
          </a:p>
          <a:p>
            <a:r>
              <a:rPr lang="en-US" dirty="0" err="1" smtClean="0"/>
              <a:t>Toma</a:t>
            </a:r>
            <a:r>
              <a:rPr lang="en-US" dirty="0" smtClean="0"/>
              <a:t> de </a:t>
            </a:r>
            <a:r>
              <a:rPr lang="en-US" dirty="0" err="1" smtClean="0"/>
              <a:t>decisiones</a:t>
            </a:r>
            <a:endParaRPr lang="en-US" dirty="0" smtClean="0"/>
          </a:p>
          <a:p>
            <a:r>
              <a:rPr lang="en-US" dirty="0" err="1" smtClean="0"/>
              <a:t>Transporte</a:t>
            </a:r>
            <a:endParaRPr lang="en-US" dirty="0" smtClean="0"/>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19200" y="914400"/>
            <a:ext cx="9144000" cy="27432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s-DO" dirty="0" smtClean="0"/>
              <a:t>Ejemplos</a:t>
            </a:r>
            <a:endParaRPr lang="es-DO" dirty="0"/>
          </a:p>
        </p:txBody>
      </p:sp>
      <p:pic>
        <p:nvPicPr>
          <p:cNvPr id="3" name="Picture 2" descr="Progr Lineal.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9906000" cy="4876800"/>
          </a:xfrm>
          <a:prstGeom prst="rect">
            <a:avLst/>
          </a:prstGeom>
          <a:noFill/>
          <a:ln>
            <a:noFill/>
          </a:ln>
        </p:spPr>
      </p:pic>
    </p:spTree>
    <p:extLst>
      <p:ext uri="{BB962C8B-B14F-4D97-AF65-F5344CB8AC3E}">
        <p14:creationId xmlns:p14="http://schemas.microsoft.com/office/powerpoint/2010/main" val="834262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0" y="1828800"/>
            <a:ext cx="9144000" cy="27432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s-DO" dirty="0" smtClean="0"/>
              <a:t>Ejemplos</a:t>
            </a:r>
            <a:endParaRPr lang="es-DO" dirty="0"/>
          </a:p>
        </p:txBody>
      </p:sp>
    </p:spTree>
    <p:extLst>
      <p:ext uri="{BB962C8B-B14F-4D97-AF65-F5344CB8AC3E}">
        <p14:creationId xmlns:p14="http://schemas.microsoft.com/office/powerpoint/2010/main" val="366118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90600"/>
            <a:ext cx="10058400" cy="4589145"/>
          </a:xfrm>
          <a:prstGeom prst="rect">
            <a:avLst/>
          </a:prstGeom>
        </p:spPr>
      </p:pic>
    </p:spTree>
    <p:extLst>
      <p:ext uri="{BB962C8B-B14F-4D97-AF65-F5344CB8AC3E}">
        <p14:creationId xmlns:p14="http://schemas.microsoft.com/office/powerpoint/2010/main" val="323256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Presentado por:</a:t>
            </a:r>
            <a:endParaRPr dirty="0"/>
          </a:p>
        </p:txBody>
      </p:sp>
      <p:sp>
        <p:nvSpPr>
          <p:cNvPr id="3" name="Text Placeholder 2"/>
          <p:cNvSpPr>
            <a:spLocks noGrp="1"/>
          </p:cNvSpPr>
          <p:nvPr>
            <p:ph type="body" idx="1"/>
          </p:nvPr>
        </p:nvSpPr>
        <p:spPr/>
        <p:txBody>
          <a:bodyPr/>
          <a:lstStyle/>
          <a:p>
            <a:r>
              <a:rPr lang="es-DO" dirty="0" smtClean="0"/>
              <a:t>Estela Isabel Abreu</a:t>
            </a:r>
          </a:p>
          <a:p>
            <a:r>
              <a:rPr lang="es-DO" dirty="0" smtClean="0"/>
              <a:t>Pedro Alberto Rosario</a:t>
            </a:r>
          </a:p>
          <a:p>
            <a:r>
              <a:rPr lang="es-DO" dirty="0" err="1" smtClean="0"/>
              <a:t>Alexandro</a:t>
            </a:r>
            <a:r>
              <a:rPr lang="es-DO" dirty="0" smtClean="0"/>
              <a:t> Abreu</a:t>
            </a:r>
          </a:p>
          <a:p>
            <a:r>
              <a:rPr lang="es-DO" dirty="0" err="1" smtClean="0"/>
              <a:t>Aristides</a:t>
            </a:r>
            <a:r>
              <a:rPr lang="es-DO" dirty="0" smtClean="0"/>
              <a:t> Cruz</a:t>
            </a:r>
          </a:p>
          <a:p>
            <a:r>
              <a:rPr lang="es-DO" dirty="0" err="1" smtClean="0"/>
              <a:t>Willson</a:t>
            </a:r>
            <a:r>
              <a:rPr lang="es-DO" smtClean="0"/>
              <a:t> Acevedo</a:t>
            </a:r>
            <a:endParaRPr/>
          </a:p>
        </p:txBody>
      </p:sp>
    </p:spTree>
    <p:extLst>
      <p:ext uri="{BB962C8B-B14F-4D97-AF65-F5344CB8AC3E}">
        <p14:creationId xmlns:p14="http://schemas.microsoft.com/office/powerpoint/2010/main" val="248950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DO" dirty="0" smtClean="0"/>
              <a:t>¿Qué es Programación Lineal?</a:t>
            </a:r>
            <a:endParaRPr dirty="0"/>
          </a:p>
        </p:txBody>
      </p:sp>
      <p:sp>
        <p:nvSpPr>
          <p:cNvPr id="14" name="Content Placeholder 13"/>
          <p:cNvSpPr>
            <a:spLocks noGrp="1"/>
          </p:cNvSpPr>
          <p:nvPr>
            <p:ph idx="1"/>
          </p:nvPr>
        </p:nvSpPr>
        <p:spPr/>
        <p:txBody>
          <a:bodyPr/>
          <a:lstStyle/>
          <a:p>
            <a:r>
              <a:rPr lang="es-DO" dirty="0" smtClean="0"/>
              <a:t>Procedimiento</a:t>
            </a:r>
            <a:endParaRPr dirty="0"/>
          </a:p>
          <a:p>
            <a:r>
              <a:rPr dirty="0" smtClean="0"/>
              <a:t>A</a:t>
            </a:r>
            <a:r>
              <a:rPr lang="es-DO" dirty="0" err="1" smtClean="0"/>
              <a:t>lgoritmo</a:t>
            </a:r>
            <a:endParaRPr dirty="0"/>
          </a:p>
          <a:p>
            <a:r>
              <a:rPr lang="es-DO" dirty="0" smtClean="0"/>
              <a:t>Optimización</a:t>
            </a:r>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10819"/>
          <a:stretch/>
        </p:blipFill>
        <p:spPr>
          <a:xfrm>
            <a:off x="6553200" y="2819401"/>
            <a:ext cx="4591050" cy="2590800"/>
          </a:xfrm>
          <a:prstGeom prst="rect">
            <a:avLst/>
          </a:prstGeom>
        </p:spPr>
      </p:pic>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DO" dirty="0" smtClean="0"/>
              <a:t>Breve Historia de la Programación Lineal</a:t>
            </a:r>
            <a:endParaRP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1182350"/>
              </p:ext>
            </p:extLst>
          </p:nvPr>
        </p:nvGraphicFramePr>
        <p:xfrm>
          <a:off x="1524000" y="1981200"/>
          <a:ext cx="9144000" cy="3962400"/>
        </p:xfrm>
        <a:graphic>
          <a:graphicData uri="http://schemas.openxmlformats.org/drawingml/2006/table">
            <a:tbl>
              <a:tblPr firstRow="1" firstCol="1" bandRow="1">
                <a:tableStyleId>{5C22544A-7EE6-4342-B048-85BDC9FD1C3A}</a:tableStyleId>
              </a:tblPr>
              <a:tblGrid>
                <a:gridCol w="2438400"/>
                <a:gridCol w="6705600"/>
              </a:tblGrid>
              <a:tr h="939998">
                <a:tc gridSpan="2">
                  <a:txBody>
                    <a:bodyPr/>
                    <a:lstStyle/>
                    <a:p>
                      <a:pPr marL="0" marR="0" algn="ctr">
                        <a:lnSpc>
                          <a:spcPts val="1680"/>
                        </a:lnSpc>
                        <a:spcBef>
                          <a:spcPts val="0"/>
                        </a:spcBef>
                        <a:spcAft>
                          <a:spcPts val="0"/>
                        </a:spcAft>
                      </a:pPr>
                      <a:r>
                        <a:rPr lang="en-GB" sz="1050">
                          <a:effectLst/>
                        </a:rPr>
                        <a:t>Cronología</a:t>
                      </a:r>
                      <a:r>
                        <a:rPr lang="en-GB" sz="1050" u="none" strike="noStrike" baseline="30000">
                          <a:effectLst/>
                          <a:hlinkClick r:id="rId2"/>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0480" marR="30480" marT="30480" marB="30480" anchor="ctr"/>
                </a:tc>
                <a:tc hMerge="1">
                  <a:txBody>
                    <a:bodyPr/>
                    <a:lstStyle/>
                    <a:p>
                      <a:endParaRPr lang="en-GB"/>
                    </a:p>
                  </a:txBody>
                  <a:tcPr/>
                </a:tc>
              </a:tr>
              <a:tr h="329128">
                <a:tc>
                  <a:txBody>
                    <a:bodyPr/>
                    <a:lstStyle/>
                    <a:p>
                      <a:pPr marL="0" marR="0" algn="ctr">
                        <a:lnSpc>
                          <a:spcPts val="1680"/>
                        </a:lnSpc>
                        <a:spcBef>
                          <a:spcPts val="0"/>
                        </a:spcBef>
                        <a:spcAft>
                          <a:spcPts val="0"/>
                        </a:spcAft>
                      </a:pPr>
                      <a:r>
                        <a:rPr lang="en-GB" sz="1050">
                          <a:effectLst/>
                        </a:rPr>
                        <a:t>Año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0480" marR="30480" marT="30480" marB="30480" anchor="ctr"/>
                </a:tc>
                <a:tc>
                  <a:txBody>
                    <a:bodyPr/>
                    <a:lstStyle/>
                    <a:p>
                      <a:pPr marL="0" marR="0" algn="ctr">
                        <a:lnSpc>
                          <a:spcPts val="1680"/>
                        </a:lnSpc>
                        <a:spcBef>
                          <a:spcPts val="0"/>
                        </a:spcBef>
                        <a:spcAft>
                          <a:spcPts val="0"/>
                        </a:spcAft>
                      </a:pPr>
                      <a:r>
                        <a:rPr lang="en-GB" sz="1050">
                          <a:effectLst/>
                        </a:rPr>
                        <a:t>Acontecimiento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0480" marR="30480" marT="30480" marB="30480" anchor="ctr"/>
                </a:tc>
              </a:tr>
              <a:tr h="604480">
                <a:tc>
                  <a:txBody>
                    <a:bodyPr/>
                    <a:lstStyle/>
                    <a:p>
                      <a:pPr marL="0" marR="0" algn="r">
                        <a:lnSpc>
                          <a:spcPts val="1680"/>
                        </a:lnSpc>
                        <a:spcBef>
                          <a:spcPts val="0"/>
                        </a:spcBef>
                        <a:spcAft>
                          <a:spcPts val="0"/>
                        </a:spcAft>
                      </a:pPr>
                      <a:r>
                        <a:rPr lang="en-GB" sz="1050" u="none" strike="noStrike">
                          <a:effectLst/>
                          <a:hlinkClick r:id="rId3" tooltip="1826"/>
                        </a:rPr>
                        <a:t>1826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0480" marR="30480" marT="30480" marB="30480" anchor="ctr"/>
                </a:tc>
                <a:tc>
                  <a:txBody>
                    <a:bodyPr/>
                    <a:lstStyle/>
                    <a:p>
                      <a:pPr marL="0" marR="0" algn="r">
                        <a:lnSpc>
                          <a:spcPts val="1680"/>
                        </a:lnSpc>
                        <a:spcBef>
                          <a:spcPts val="0"/>
                        </a:spcBef>
                        <a:spcAft>
                          <a:spcPts val="0"/>
                        </a:spcAft>
                      </a:pPr>
                      <a:r>
                        <a:rPr lang="es-DO" sz="1050" u="none" strike="noStrike">
                          <a:effectLst/>
                          <a:hlinkClick r:id="rId4" tooltip="Joseph Fourier"/>
                        </a:rPr>
                        <a:t>Joseph Fourier</a:t>
                      </a:r>
                      <a:r>
                        <a:rPr lang="es-DO" sz="1050">
                          <a:effectLst/>
                        </a:rPr>
                        <a:t> anticipa la programación lineal. </a:t>
                      </a:r>
                      <a:r>
                        <a:rPr lang="en-GB" sz="1050" u="none" strike="noStrike">
                          <a:effectLst/>
                          <a:hlinkClick r:id="rId5" tooltip="Carl Friedrich Gauss"/>
                        </a:rPr>
                        <a:t>Carl Friedrich Gauss</a:t>
                      </a:r>
                      <a:r>
                        <a:rPr lang="en-GB" sz="1050">
                          <a:effectLst/>
                        </a:rPr>
                        <a:t/>
                      </a:r>
                      <a:br>
                        <a:rPr lang="en-GB" sz="1050">
                          <a:effectLst/>
                        </a:rPr>
                      </a:br>
                      <a:r>
                        <a:rPr lang="en-GB" sz="1050">
                          <a:effectLst/>
                        </a:rPr>
                        <a:t>resuelve ecuaciones lineales por eliminación "gaussiana".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0480" marR="30480" marT="30480" marB="30480" anchor="ctr"/>
                </a:tc>
              </a:tr>
              <a:tr h="329128">
                <a:tc>
                  <a:txBody>
                    <a:bodyPr/>
                    <a:lstStyle/>
                    <a:p>
                      <a:pPr marL="0" marR="0" algn="r">
                        <a:lnSpc>
                          <a:spcPts val="1680"/>
                        </a:lnSpc>
                        <a:spcBef>
                          <a:spcPts val="0"/>
                        </a:spcBef>
                        <a:spcAft>
                          <a:spcPts val="0"/>
                        </a:spcAft>
                      </a:pPr>
                      <a:r>
                        <a:rPr lang="en-GB" sz="1050" u="none" strike="noStrike">
                          <a:effectLst/>
                          <a:hlinkClick r:id="rId6" tooltip="1902"/>
                        </a:rPr>
                        <a:t>1902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0480" marR="30480" marT="30480" marB="30480" anchor="ctr"/>
                </a:tc>
                <a:tc>
                  <a:txBody>
                    <a:bodyPr/>
                    <a:lstStyle/>
                    <a:p>
                      <a:pPr marL="0" marR="0" algn="r">
                        <a:lnSpc>
                          <a:spcPts val="1680"/>
                        </a:lnSpc>
                        <a:spcBef>
                          <a:spcPts val="0"/>
                        </a:spcBef>
                        <a:spcAft>
                          <a:spcPts val="0"/>
                        </a:spcAft>
                      </a:pPr>
                      <a:r>
                        <a:rPr lang="es-DO" sz="1050" u="none" strike="noStrike">
                          <a:effectLst/>
                          <a:hlinkClick r:id="rId7" tooltip="Gyula Farkas (científico) (aún no redactado)"/>
                        </a:rPr>
                        <a:t>Gyula Farkas</a:t>
                      </a:r>
                      <a:r>
                        <a:rPr lang="es-DO" sz="1050">
                          <a:effectLst/>
                        </a:rPr>
                        <a:t> concibe un método para resolver sistemas de inecuaciones.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0480" marR="30480" marT="30480" marB="30480" anchor="ctr"/>
                </a:tc>
              </a:tr>
              <a:tr h="1155186">
                <a:tc>
                  <a:txBody>
                    <a:bodyPr/>
                    <a:lstStyle/>
                    <a:p>
                      <a:pPr marL="0" marR="0" algn="r">
                        <a:lnSpc>
                          <a:spcPts val="1680"/>
                        </a:lnSpc>
                        <a:spcBef>
                          <a:spcPts val="0"/>
                        </a:spcBef>
                        <a:spcAft>
                          <a:spcPts val="0"/>
                        </a:spcAft>
                      </a:pPr>
                      <a:r>
                        <a:rPr lang="en-GB" sz="1050" u="none" strike="noStrike">
                          <a:effectLst/>
                          <a:hlinkClick r:id="rId8" tooltip="1947"/>
                        </a:rPr>
                        <a:t>1947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0480" marR="30480" marT="30480" marB="30480" anchor="ctr"/>
                </a:tc>
                <a:tc>
                  <a:txBody>
                    <a:bodyPr/>
                    <a:lstStyle/>
                    <a:p>
                      <a:pPr marL="0" marR="0" algn="r">
                        <a:lnSpc>
                          <a:spcPts val="1680"/>
                        </a:lnSpc>
                        <a:spcBef>
                          <a:spcPts val="0"/>
                        </a:spcBef>
                        <a:spcAft>
                          <a:spcPts val="0"/>
                        </a:spcAft>
                      </a:pPr>
                      <a:r>
                        <a:rPr lang="es-DO" sz="1050" u="none" strike="noStrike">
                          <a:effectLst/>
                          <a:hlinkClick r:id="rId9" tooltip="George Dantzig"/>
                        </a:rPr>
                        <a:t>George Dantzig</a:t>
                      </a:r>
                      <a:r>
                        <a:rPr lang="es-DO" sz="1050">
                          <a:effectLst/>
                        </a:rPr>
                        <a:t> publica el </a:t>
                      </a:r>
                      <a:r>
                        <a:rPr lang="es-DO" sz="1050" u="none" strike="noStrike">
                          <a:effectLst/>
                          <a:hlinkClick r:id="rId10" tooltip="Algoritmo simplex"/>
                        </a:rPr>
                        <a:t>algoritmo simplex</a:t>
                      </a:r>
                      <a:r>
                        <a:rPr lang="es-DO" sz="1050">
                          <a:effectLst/>
                        </a:rPr>
                        <a:t> y</a:t>
                      </a:r>
                      <a:br>
                        <a:rPr lang="es-DO" sz="1050">
                          <a:effectLst/>
                        </a:rPr>
                      </a:br>
                      <a:r>
                        <a:rPr lang="es-DO" sz="1050" u="none" strike="noStrike">
                          <a:effectLst/>
                          <a:hlinkClick r:id="rId11" tooltip="John von Neumann"/>
                        </a:rPr>
                        <a:t>John von Neumann</a:t>
                      </a:r>
                      <a:r>
                        <a:rPr lang="es-DO" sz="1050">
                          <a:effectLst/>
                        </a:rPr>
                        <a:t> desarrolló la teoría de la dualidad.</a:t>
                      </a:r>
                      <a:br>
                        <a:rPr lang="es-DO" sz="1050">
                          <a:effectLst/>
                        </a:rPr>
                      </a:br>
                      <a:r>
                        <a:rPr lang="es-DO" sz="1050">
                          <a:effectLst/>
                        </a:rPr>
                        <a:t>Se sabe que </a:t>
                      </a:r>
                      <a:r>
                        <a:rPr lang="es-DO" sz="1050" u="none" strike="noStrike">
                          <a:effectLst/>
                          <a:hlinkClick r:id="rId12" tooltip="Leonid Kantoróvich"/>
                        </a:rPr>
                        <a:t>Leonid Kantoróvich</a:t>
                      </a:r>
                      <a:r>
                        <a:rPr lang="es-DO" sz="1050">
                          <a:effectLst/>
                        </a:rPr>
                        <a:t> también formuló la teoría en forma independiente.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0480" marR="30480" marT="30480" marB="30480" anchor="ctr"/>
                </a:tc>
              </a:tr>
              <a:tr h="604480">
                <a:tc>
                  <a:txBody>
                    <a:bodyPr/>
                    <a:lstStyle/>
                    <a:p>
                      <a:pPr marL="0" marR="0" algn="r">
                        <a:lnSpc>
                          <a:spcPts val="1680"/>
                        </a:lnSpc>
                        <a:spcBef>
                          <a:spcPts val="0"/>
                        </a:spcBef>
                        <a:spcAft>
                          <a:spcPts val="0"/>
                        </a:spcAft>
                      </a:pPr>
                      <a:r>
                        <a:rPr lang="en-GB" sz="1050" u="none" strike="noStrike">
                          <a:effectLst/>
                          <a:hlinkClick r:id="rId13" tooltip="1984"/>
                        </a:rPr>
                        <a:t>1984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0480" marR="30480" marT="30480" marB="30480" anchor="ctr"/>
                </a:tc>
                <a:tc>
                  <a:txBody>
                    <a:bodyPr/>
                    <a:lstStyle/>
                    <a:p>
                      <a:pPr marL="0" marR="0" algn="r">
                        <a:lnSpc>
                          <a:spcPts val="1680"/>
                        </a:lnSpc>
                        <a:spcBef>
                          <a:spcPts val="0"/>
                        </a:spcBef>
                        <a:spcAft>
                          <a:spcPts val="0"/>
                        </a:spcAft>
                      </a:pPr>
                      <a:r>
                        <a:rPr lang="es-DO" sz="1050" u="none" strike="noStrike" dirty="0" err="1">
                          <a:effectLst/>
                          <a:hlinkClick r:id="rId14" tooltip="Narendra Karmarkar (aún no redactado)"/>
                        </a:rPr>
                        <a:t>Narendra</a:t>
                      </a:r>
                      <a:r>
                        <a:rPr lang="es-DO" sz="1050" u="none" strike="noStrike" dirty="0">
                          <a:effectLst/>
                          <a:hlinkClick r:id="rId14" tooltip="Narendra Karmarkar (aún no redactado)"/>
                        </a:rPr>
                        <a:t> </a:t>
                      </a:r>
                      <a:r>
                        <a:rPr lang="es-DO" sz="1050" u="none" strike="noStrike" dirty="0" err="1">
                          <a:effectLst/>
                          <a:hlinkClick r:id="rId14" tooltip="Narendra Karmarkar (aún no redactado)"/>
                        </a:rPr>
                        <a:t>Karmarkar</a:t>
                      </a:r>
                      <a:r>
                        <a:rPr lang="es-DO" sz="1050" dirty="0">
                          <a:effectLst/>
                        </a:rPr>
                        <a:t> introduce el método del punto interior para resolver</a:t>
                      </a:r>
                      <a:br>
                        <a:rPr lang="es-DO" sz="1050" dirty="0">
                          <a:effectLst/>
                        </a:rPr>
                      </a:br>
                      <a:r>
                        <a:rPr lang="es-DO" sz="1050" dirty="0">
                          <a:effectLst/>
                        </a:rPr>
                        <a:t>problemas de programación lineal.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480" marR="30480" marT="30480" marB="30480" anchor="ctr"/>
                </a:tc>
              </a:tr>
            </a:tbl>
          </a:graphicData>
        </a:graphic>
      </p:graphicFrame>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Variables</a:t>
            </a:r>
            <a:endParaRPr dirty="0"/>
          </a:p>
        </p:txBody>
      </p:sp>
      <p:sp>
        <p:nvSpPr>
          <p:cNvPr id="3" name="Content Placeholder 2"/>
          <p:cNvSpPr>
            <a:spLocks noGrp="1"/>
          </p:cNvSpPr>
          <p:nvPr>
            <p:ph sz="half" idx="1"/>
          </p:nvPr>
        </p:nvSpPr>
        <p:spPr/>
        <p:txBody>
          <a:bodyPr/>
          <a:lstStyle/>
          <a:p>
            <a:r>
              <a:rPr lang="es-DO" sz="4400" dirty="0" smtClean="0"/>
              <a:t>Xi</a:t>
            </a:r>
            <a:r>
              <a:rPr lang="en-GB" sz="4400" dirty="0" smtClean="0"/>
              <a:t>≥0</a:t>
            </a:r>
            <a:endParaRPr lang="en-GB" sz="4400" dirty="0"/>
          </a:p>
          <a:p>
            <a:endParaRPr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0" y="2209800"/>
            <a:ext cx="3048000" cy="2066693"/>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33800"/>
            <a:ext cx="4038600" cy="1779722"/>
          </a:xfrm>
          <a:prstGeom prst="rect">
            <a:avLst/>
          </a:prstGeom>
        </p:spPr>
      </p:pic>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1624584"/>
            <a:ext cx="2286000" cy="3023616"/>
          </a:xfrm>
          <a:prstGeom prst="rect">
            <a:avLst/>
          </a:prstGeom>
        </p:spPr>
      </p:pic>
      <p:sp>
        <p:nvSpPr>
          <p:cNvPr id="2" name="Title 1"/>
          <p:cNvSpPr>
            <a:spLocks noGrp="1"/>
          </p:cNvSpPr>
          <p:nvPr>
            <p:ph type="title"/>
          </p:nvPr>
        </p:nvSpPr>
        <p:spPr/>
        <p:txBody>
          <a:bodyPr/>
          <a:lstStyle/>
          <a:p>
            <a:r>
              <a:rPr lang="en-US" dirty="0" err="1" smtClean="0"/>
              <a:t>Restricciones</a:t>
            </a:r>
            <a:endParaRPr dirty="0"/>
          </a:p>
        </p:txBody>
      </p:sp>
      <p:sp>
        <p:nvSpPr>
          <p:cNvPr id="3" name="Content Placeholder 2"/>
          <p:cNvSpPr>
            <a:spLocks noGrp="1"/>
          </p:cNvSpPr>
          <p:nvPr>
            <p:ph idx="1"/>
          </p:nvPr>
        </p:nvSpPr>
        <p:spPr/>
        <p:txBody>
          <a:bodyPr>
            <a:normAutofit/>
          </a:bodyPr>
          <a:lstStyle/>
          <a:p>
            <a:r>
              <a:rPr lang="en-US" dirty="0" err="1" smtClean="0"/>
              <a:t>Tipo</a:t>
            </a:r>
            <a:r>
              <a:rPr lang="en-US" dirty="0" smtClean="0"/>
              <a:t> 1: </a:t>
            </a:r>
          </a:p>
          <a:p>
            <a:endParaRPr lang="en-US" dirty="0"/>
          </a:p>
          <a:p>
            <a:r>
              <a:rPr lang="en-US" dirty="0" err="1" smtClean="0"/>
              <a:t>Tipo</a:t>
            </a:r>
            <a:r>
              <a:rPr lang="en-US" dirty="0" smtClean="0"/>
              <a:t> 2:</a:t>
            </a:r>
          </a:p>
          <a:p>
            <a:endParaRPr lang="en-US" dirty="0"/>
          </a:p>
          <a:p>
            <a:r>
              <a:rPr lang="en-US" dirty="0" err="1" smtClean="0"/>
              <a:t>Tipo</a:t>
            </a:r>
            <a:r>
              <a:rPr lang="en-US" dirty="0" smtClean="0"/>
              <a:t> 3: </a:t>
            </a:r>
          </a:p>
          <a:p>
            <a:endParaRPr lang="en-US" dirty="0"/>
          </a:p>
          <a:p>
            <a:pPr marL="0" indent="0">
              <a:buNone/>
            </a:pPr>
            <a:r>
              <a:rPr lang="en-US" dirty="0" smtClean="0"/>
              <a:t> </a:t>
            </a:r>
            <a:endParaRPr lang="en-GB" dirty="0"/>
          </a:p>
        </p:txBody>
      </p:sp>
      <p:pic>
        <p:nvPicPr>
          <p:cNvPr id="23" name="Picture 22" descr="A_j = \sum_{i=1}^N a_{i,j} \times X_i"/>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831675"/>
            <a:ext cx="1402080" cy="487680"/>
          </a:xfrm>
          <a:prstGeom prst="rect">
            <a:avLst/>
          </a:prstGeom>
          <a:noFill/>
          <a:ln>
            <a:noFill/>
          </a:ln>
        </p:spPr>
      </p:pic>
      <p:pic>
        <p:nvPicPr>
          <p:cNvPr id="24" name="Picture 23" descr="B_j \leq \sum_{i=1}^N b_{i,j} \times X_i"/>
          <p:cNvPicPr/>
          <p:nvPr/>
        </p:nvPicPr>
        <p:blipFill>
          <a:blip r:embed="rId5">
            <a:extLst>
              <a:ext uri="{28A0092B-C50C-407E-A947-70E740481C1C}">
                <a14:useLocalDpi xmlns:a14="http://schemas.microsoft.com/office/drawing/2010/main" val="0"/>
              </a:ext>
            </a:extLst>
          </a:blip>
          <a:srcRect/>
          <a:stretch>
            <a:fillRect/>
          </a:stretch>
        </p:blipFill>
        <p:spPr bwMode="auto">
          <a:xfrm>
            <a:off x="3215065" y="2734142"/>
            <a:ext cx="1447800" cy="502920"/>
          </a:xfrm>
          <a:prstGeom prst="rect">
            <a:avLst/>
          </a:prstGeom>
          <a:noFill/>
          <a:ln>
            <a:noFill/>
          </a:ln>
        </p:spPr>
      </p:pic>
      <p:pic>
        <p:nvPicPr>
          <p:cNvPr id="25" name="Picture 24" descr="C_j \geq \sum_{i=1}^N c_{i,j} \times X_i"/>
          <p:cNvPicPr/>
          <p:nvPr/>
        </p:nvPicPr>
        <p:blipFill>
          <a:blip r:embed="rId6">
            <a:extLst>
              <a:ext uri="{28A0092B-C50C-407E-A947-70E740481C1C}">
                <a14:useLocalDpi xmlns:a14="http://schemas.microsoft.com/office/drawing/2010/main" val="0"/>
              </a:ext>
            </a:extLst>
          </a:blip>
          <a:srcRect/>
          <a:stretch>
            <a:fillRect/>
          </a:stretch>
        </p:blipFill>
        <p:spPr bwMode="auto">
          <a:xfrm>
            <a:off x="3199250" y="3704757"/>
            <a:ext cx="1447800" cy="502920"/>
          </a:xfrm>
          <a:prstGeom prst="rect">
            <a:avLst/>
          </a:prstGeom>
          <a:noFill/>
          <a:ln>
            <a:noFill/>
          </a:ln>
        </p:spPr>
      </p:pic>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6628" y="1981200"/>
            <a:ext cx="3499104" cy="2429256"/>
          </a:xfrm>
          <a:prstGeom prst="rect">
            <a:avLst/>
          </a:prstGeom>
        </p:spPr>
      </p:pic>
      <p:sp>
        <p:nvSpPr>
          <p:cNvPr id="2" name="Title 1"/>
          <p:cNvSpPr>
            <a:spLocks noGrp="1"/>
          </p:cNvSpPr>
          <p:nvPr>
            <p:ph type="title"/>
          </p:nvPr>
        </p:nvSpPr>
        <p:spPr/>
        <p:txBody>
          <a:bodyPr/>
          <a:lstStyle/>
          <a:p>
            <a:r>
              <a:rPr lang="en-US" dirty="0" err="1" smtClean="0"/>
              <a:t>Funci</a:t>
            </a:r>
            <a:r>
              <a:rPr lang="es-DO" dirty="0" err="1" smtClean="0"/>
              <a:t>ón</a:t>
            </a:r>
            <a:r>
              <a:rPr lang="es-DO" dirty="0" smtClean="0"/>
              <a:t> Objetivo</a:t>
            </a:r>
            <a:endParaRPr dirty="0"/>
          </a:p>
        </p:txBody>
      </p:sp>
      <p:pic>
        <p:nvPicPr>
          <p:cNvPr id="7" name="Content Placeholder 6" descr="Max! = \sum_{i=1}^N f_{i} \times X_i"/>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209800" y="2286000"/>
            <a:ext cx="1543050" cy="485775"/>
          </a:xfrm>
          <a:prstGeom prst="rect">
            <a:avLst/>
          </a:prstGeom>
          <a:noFill/>
          <a:ln>
            <a:noFill/>
          </a:ln>
        </p:spPr>
      </p:pic>
      <p:pic>
        <p:nvPicPr>
          <p:cNvPr id="10" name="Picture 9" descr="Min! = \sum_{i=1}^N f_{i} \times X_i"/>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581400"/>
            <a:ext cx="1516380" cy="487680"/>
          </a:xfrm>
          <a:prstGeom prst="rect">
            <a:avLst/>
          </a:prstGeom>
          <a:noFill/>
          <a:ln>
            <a:noFill/>
          </a:ln>
        </p:spPr>
      </p:pic>
    </p:spTree>
    <p:extLst>
      <p:ext uri="{BB962C8B-B14F-4D97-AF65-F5344CB8AC3E}">
        <p14:creationId xmlns:p14="http://schemas.microsoft.com/office/powerpoint/2010/main" val="1710114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Programación Entera</a:t>
            </a:r>
            <a:endParaRPr dirty="0"/>
          </a:p>
        </p:txBody>
      </p:sp>
      <p:sp>
        <p:nvSpPr>
          <p:cNvPr id="3" name="Text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444435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err="1" smtClean="0"/>
              <a:t>Pricipales</a:t>
            </a:r>
            <a:r>
              <a:rPr lang="es-DO" dirty="0" smtClean="0"/>
              <a:t> métodos</a:t>
            </a:r>
            <a:endParaRPr dirty="0"/>
          </a:p>
        </p:txBody>
      </p:sp>
      <p:sp>
        <p:nvSpPr>
          <p:cNvPr id="3" name="Text Placeholder 2"/>
          <p:cNvSpPr>
            <a:spLocks noGrp="1"/>
          </p:cNvSpPr>
          <p:nvPr>
            <p:ph type="body" idx="1"/>
          </p:nvPr>
        </p:nvSpPr>
        <p:spPr/>
        <p:txBody>
          <a:bodyPr/>
          <a:lstStyle/>
          <a:p>
            <a:r>
              <a:rPr lang="es-DO" dirty="0" smtClean="0"/>
              <a:t>Método Gráfico</a:t>
            </a:r>
            <a:endParaRPr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7175" y="3081508"/>
            <a:ext cx="4343400" cy="2447583"/>
          </a:xfrm>
        </p:spPr>
      </p:pic>
      <p:sp>
        <p:nvSpPr>
          <p:cNvPr id="5" name="Text Placeholder 4"/>
          <p:cNvSpPr>
            <a:spLocks noGrp="1"/>
          </p:cNvSpPr>
          <p:nvPr>
            <p:ph type="body" sz="quarter" idx="3"/>
          </p:nvPr>
        </p:nvSpPr>
        <p:spPr/>
        <p:txBody>
          <a:bodyPr/>
          <a:lstStyle/>
          <a:p>
            <a:r>
              <a:rPr lang="es-DO" dirty="0" smtClean="0"/>
              <a:t>Método Simplex</a:t>
            </a:r>
            <a:endParaRPr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27775" y="3032820"/>
            <a:ext cx="4343400" cy="2544960"/>
          </a:xfrm>
        </p:spPr>
      </p:pic>
    </p:spTree>
    <p:extLst>
      <p:ext uri="{BB962C8B-B14F-4D97-AF65-F5344CB8AC3E}">
        <p14:creationId xmlns:p14="http://schemas.microsoft.com/office/powerpoint/2010/main" val="1475842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605</Words>
  <Application>Microsoft Office PowerPoint</Application>
  <PresentationFormat>Widescreen</PresentationFormat>
  <Paragraphs>126</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Candara</vt:lpstr>
      <vt:lpstr>Consolas</vt:lpstr>
      <vt:lpstr>Times New Roman</vt:lpstr>
      <vt:lpstr>Tech Computer 16x9</vt:lpstr>
      <vt:lpstr>Programación Lineal</vt:lpstr>
      <vt:lpstr>Presentado por:</vt:lpstr>
      <vt:lpstr>¿Qué es Programación Lineal?</vt:lpstr>
      <vt:lpstr>Breve Historia de la Programación Lineal</vt:lpstr>
      <vt:lpstr>Variables</vt:lpstr>
      <vt:lpstr>Restricciones</vt:lpstr>
      <vt:lpstr>Función Objetivo</vt:lpstr>
      <vt:lpstr>Programación Entera</vt:lpstr>
      <vt:lpstr>Pricipales métodos</vt:lpstr>
      <vt:lpstr>Aplicaciones </vt:lpstr>
      <vt:lpstr>Mas aplicaciones</vt:lpstr>
      <vt:lpstr>Algunas aplicaciones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2015-01-19T18:10:30Z</dcterms:created>
  <dcterms:modified xsi:type="dcterms:W3CDTF">2015-01-19T22:15:31Z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