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2" r:id="rId4"/>
    <p:sldId id="257" r:id="rId5"/>
    <p:sldId id="258" r:id="rId6"/>
    <p:sldId id="260" r:id="rId7"/>
    <p:sldId id="267" r:id="rId8"/>
    <p:sldId id="259" r:id="rId9"/>
    <p:sldId id="261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210" autoAdjust="0"/>
  </p:normalViewPr>
  <p:slideViewPr>
    <p:cSldViewPr snapToGrid="0">
      <p:cViewPr varScale="1">
        <p:scale>
          <a:sx n="88" d="100"/>
          <a:sy n="8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2FB8-A61F-4C0B-8F29-29B4F01D8888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FA949-172F-4521-AE9C-4758855D6522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1983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Proceso:</a:t>
            </a:r>
            <a:r>
              <a:rPr lang="es-DO" baseline="0" dirty="0" smtClean="0"/>
              <a:t>  el estudiante llega, pide una computadora,  el administrador digita la matricula de estudiante en el sistema, donde el sistema le asigna un equipo que este en funcionamiento y no este ocupado durante un tiempo determinado, el estudiante puede o no decidir imprimir algún documento o cosa deseada, donde se le facturara según el servicio que desee, este monto final que se genera puede pagarse al instante o sumarse al monto en caja.</a:t>
            </a:r>
          </a:p>
          <a:p>
            <a:r>
              <a:rPr lang="es-DO" baseline="0" dirty="0" smtClean="0"/>
              <a:t>También el estudiante puede entrar para reservar una computadora para una fecha y hora determinada, donde le administrador introducirá sus datos y la fecha y hora.</a:t>
            </a:r>
          </a:p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949-172F-4521-AE9C-4758855D6522}" type="slidenum">
              <a:rPr lang="es-DO" smtClean="0"/>
              <a:t>6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444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949-172F-4521-AE9C-4758855D6522}" type="slidenum">
              <a:rPr lang="es-DO" smtClean="0"/>
              <a:t>9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6176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Situación no planteada: en caso de que el estudiante</a:t>
            </a:r>
            <a:r>
              <a:rPr lang="es-DO" baseline="0" dirty="0" smtClean="0"/>
              <a:t> reserve un equipo para para una fecha y hora, y el equipo se daña dentro de ese periodo de tiempo?</a:t>
            </a:r>
          </a:p>
          <a:p>
            <a:r>
              <a:rPr lang="es-DO" dirty="0" smtClean="0"/>
              <a:t>Hacer</a:t>
            </a:r>
            <a:r>
              <a:rPr lang="es-DO" baseline="0" dirty="0" smtClean="0"/>
              <a:t> </a:t>
            </a:r>
            <a:r>
              <a:rPr lang="es-DO" baseline="0" dirty="0" err="1" smtClean="0"/>
              <a:t>index</a:t>
            </a:r>
            <a:r>
              <a:rPr lang="es-DO" baseline="0" dirty="0" smtClean="0"/>
              <a:t> </a:t>
            </a:r>
            <a:r>
              <a:rPr lang="es-DO" baseline="0" dirty="0" err="1" smtClean="0"/>
              <a:t>tab</a:t>
            </a:r>
            <a:r>
              <a:rPr lang="es-DO" baseline="0" dirty="0" smtClean="0"/>
              <a:t> adecuado</a:t>
            </a:r>
          </a:p>
          <a:p>
            <a:r>
              <a:rPr lang="es-DO" baseline="0" dirty="0" smtClean="0"/>
              <a:t>Preguntar por el buscar</a:t>
            </a:r>
          </a:p>
          <a:p>
            <a:r>
              <a:rPr lang="es-DO" baseline="0" dirty="0" smtClean="0"/>
              <a:t>Si pago se deja </a:t>
            </a:r>
            <a:r>
              <a:rPr lang="es-DO" baseline="0" dirty="0" err="1" smtClean="0"/>
              <a:t>vacio</a:t>
            </a:r>
            <a:r>
              <a:rPr lang="es-DO" baseline="0" dirty="0" smtClean="0"/>
              <a:t> y se presiona aceptar el monto final pasa a caja</a:t>
            </a:r>
          </a:p>
          <a:p>
            <a:r>
              <a:rPr lang="es-DO" baseline="0" dirty="0" smtClean="0"/>
              <a:t>si el pago es efectuado no es necesario pasar el monto final a caja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949-172F-4521-AE9C-4758855D6522}" type="slidenum">
              <a:rPr lang="es-DO" smtClean="0"/>
              <a:t>10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8420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 smtClean="0"/>
              <a:t>Botones para el calendario</a:t>
            </a:r>
          </a:p>
          <a:p>
            <a:r>
              <a:rPr lang="es-DO" dirty="0" smtClean="0"/>
              <a:t>Si</a:t>
            </a:r>
            <a:r>
              <a:rPr lang="es-DO" baseline="0" dirty="0" smtClean="0"/>
              <a:t> se salta la segunda fecha automáticamente se coloca la mismo para hacer referencia al mismo día</a:t>
            </a:r>
          </a:p>
          <a:p>
            <a:r>
              <a:rPr lang="es-DO" baseline="0" dirty="0" smtClean="0"/>
              <a:t>Validar el estado de uso para que si esta en hora vigente no se pueda poner pendiente</a:t>
            </a:r>
          </a:p>
          <a:p>
            <a:r>
              <a:rPr lang="es-DO" baseline="0" dirty="0" smtClean="0"/>
              <a:t>Si se pone código y se presiona la lupa se busca la reservación o historial de uso,</a:t>
            </a:r>
          </a:p>
          <a:p>
            <a:r>
              <a:rPr lang="es-DO" baseline="0" dirty="0" smtClean="0"/>
              <a:t>Si solo se coloca la matricula se busca la reservación o uso mas reciente del estudiante</a:t>
            </a:r>
          </a:p>
          <a:p>
            <a:r>
              <a:rPr lang="es-DO" baseline="0" dirty="0" smtClean="0"/>
              <a:t>De lo contrario no busca nada</a:t>
            </a:r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FA949-172F-4521-AE9C-4758855D6522}" type="slidenum">
              <a:rPr lang="es-DO" smtClean="0"/>
              <a:t>11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2718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6175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194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6429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4732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4970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597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734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177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3989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616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7803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AFB2-0B1C-4A36-898E-5982F122A02E}" type="datetimeFigureOut">
              <a:rPr lang="es-DO" smtClean="0"/>
              <a:t>20/11/14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B50F-8254-4A4F-8CBD-FB4A915DF091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9919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8510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088" y="874821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8" name="Rectangle 7"/>
          <p:cNvSpPr/>
          <p:nvPr/>
        </p:nvSpPr>
        <p:spPr>
          <a:xfrm>
            <a:off x="1260087" y="501806"/>
            <a:ext cx="9645805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Facturación</a:t>
            </a:r>
            <a:endParaRPr lang="es-DO" dirty="0"/>
          </a:p>
        </p:txBody>
      </p:sp>
      <p:sp>
        <p:nvSpPr>
          <p:cNvPr id="9" name="Rectángulo 24"/>
          <p:cNvSpPr/>
          <p:nvPr/>
        </p:nvSpPr>
        <p:spPr>
          <a:xfrm>
            <a:off x="6761387" y="5567662"/>
            <a:ext cx="1284371" cy="239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0" name="Rectángulo 26"/>
          <p:cNvSpPr/>
          <p:nvPr/>
        </p:nvSpPr>
        <p:spPr>
          <a:xfrm>
            <a:off x="1665417" y="2764198"/>
            <a:ext cx="7798202" cy="2056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1" name="Rectángulo 28"/>
          <p:cNvSpPr/>
          <p:nvPr/>
        </p:nvSpPr>
        <p:spPr>
          <a:xfrm>
            <a:off x="8254619" y="1099435"/>
            <a:ext cx="2023946" cy="27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2" name="Rectángulo 32"/>
          <p:cNvSpPr/>
          <p:nvPr/>
        </p:nvSpPr>
        <p:spPr>
          <a:xfrm>
            <a:off x="3401274" y="1055540"/>
            <a:ext cx="1154151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3" name="Rectángulo redondeado 37"/>
          <p:cNvSpPr/>
          <p:nvPr/>
        </p:nvSpPr>
        <p:spPr>
          <a:xfrm>
            <a:off x="9104041" y="5593382"/>
            <a:ext cx="723900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endParaRPr lang="es-D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 de texto 33"/>
          <p:cNvSpPr txBox="1"/>
          <p:nvPr/>
        </p:nvSpPr>
        <p:spPr>
          <a:xfrm>
            <a:off x="2111749" y="986052"/>
            <a:ext cx="1224310" cy="4223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factura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 de texto 25"/>
          <p:cNvSpPr txBox="1"/>
          <p:nvPr/>
        </p:nvSpPr>
        <p:spPr>
          <a:xfrm>
            <a:off x="5383612" y="5479118"/>
            <a:ext cx="1309514" cy="39831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Monto total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redondeado 37"/>
          <p:cNvSpPr/>
          <p:nvPr/>
        </p:nvSpPr>
        <p:spPr>
          <a:xfrm>
            <a:off x="10004967" y="5602674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uadro de texto 27"/>
          <p:cNvSpPr txBox="1"/>
          <p:nvPr/>
        </p:nvSpPr>
        <p:spPr>
          <a:xfrm>
            <a:off x="2784112" y="2320599"/>
            <a:ext cx="1632739" cy="37786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Descripción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 de texto 29"/>
          <p:cNvSpPr txBox="1"/>
          <p:nvPr/>
        </p:nvSpPr>
        <p:spPr>
          <a:xfrm>
            <a:off x="6892779" y="2348174"/>
            <a:ext cx="1163141" cy="3575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Cantidad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 de texto 31"/>
          <p:cNvSpPr txBox="1"/>
          <p:nvPr/>
        </p:nvSpPr>
        <p:spPr>
          <a:xfrm>
            <a:off x="5449038" y="4952231"/>
            <a:ext cx="1178662" cy="4101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Descuento 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24"/>
          <p:cNvSpPr/>
          <p:nvPr/>
        </p:nvSpPr>
        <p:spPr>
          <a:xfrm>
            <a:off x="6765087" y="5021701"/>
            <a:ext cx="1253279" cy="271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37866" y="2895537"/>
            <a:ext cx="11151" cy="178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60786" y="2895536"/>
            <a:ext cx="11151" cy="178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 de texto 29"/>
          <p:cNvSpPr txBox="1"/>
          <p:nvPr/>
        </p:nvSpPr>
        <p:spPr>
          <a:xfrm>
            <a:off x="5624304" y="2334468"/>
            <a:ext cx="1018271" cy="3849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Precio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uadro de texto 33"/>
          <p:cNvSpPr txBox="1"/>
          <p:nvPr/>
        </p:nvSpPr>
        <p:spPr>
          <a:xfrm>
            <a:off x="7280351" y="1021553"/>
            <a:ext cx="860038" cy="4223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Fecha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07738" y="1017258"/>
            <a:ext cx="390293" cy="3791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←</a:t>
            </a:r>
          </a:p>
        </p:txBody>
      </p:sp>
      <p:sp>
        <p:nvSpPr>
          <p:cNvPr id="26" name="Cuadro de texto 31"/>
          <p:cNvSpPr txBox="1"/>
          <p:nvPr/>
        </p:nvSpPr>
        <p:spPr>
          <a:xfrm>
            <a:off x="1807739" y="5352110"/>
            <a:ext cx="711877" cy="41015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Pago</a:t>
            </a: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24"/>
          <p:cNvSpPr/>
          <p:nvPr/>
        </p:nvSpPr>
        <p:spPr>
          <a:xfrm>
            <a:off x="2657003" y="5432053"/>
            <a:ext cx="1253279" cy="271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28" name="Cuadro de texto 29"/>
          <p:cNvSpPr txBox="1"/>
          <p:nvPr/>
        </p:nvSpPr>
        <p:spPr>
          <a:xfrm>
            <a:off x="1689589" y="2327583"/>
            <a:ext cx="844320" cy="3849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645852" y="2900447"/>
            <a:ext cx="11151" cy="178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958039" y="4539534"/>
            <a:ext cx="730405" cy="7348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800" dirty="0">
                <a:latin typeface="Webdings" panose="05030102010509060703" pitchFamily="18" charset="2"/>
              </a:rPr>
              <a:t>L</a:t>
            </a:r>
          </a:p>
        </p:txBody>
      </p:sp>
      <p:sp>
        <p:nvSpPr>
          <p:cNvPr id="31" name="Rectángulo 32"/>
          <p:cNvSpPr/>
          <p:nvPr/>
        </p:nvSpPr>
        <p:spPr>
          <a:xfrm>
            <a:off x="2905909" y="1690608"/>
            <a:ext cx="1784200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32" name="Cuadro de texto 33"/>
          <p:cNvSpPr txBox="1"/>
          <p:nvPr/>
        </p:nvSpPr>
        <p:spPr>
          <a:xfrm>
            <a:off x="1665417" y="1639043"/>
            <a:ext cx="1224310" cy="3879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Matricula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uadro de texto 29"/>
          <p:cNvSpPr txBox="1"/>
          <p:nvPr/>
        </p:nvSpPr>
        <p:spPr>
          <a:xfrm>
            <a:off x="8300477" y="2330762"/>
            <a:ext cx="1163141" cy="3575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Subtotal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8055920" y="2895535"/>
            <a:ext cx="11151" cy="178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2"/>
          <p:cNvSpPr/>
          <p:nvPr/>
        </p:nvSpPr>
        <p:spPr>
          <a:xfrm>
            <a:off x="5913630" y="1701477"/>
            <a:ext cx="1892997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36" name="Cuadro de texto 33"/>
          <p:cNvSpPr txBox="1"/>
          <p:nvPr/>
        </p:nvSpPr>
        <p:spPr>
          <a:xfrm>
            <a:off x="4907107" y="1639043"/>
            <a:ext cx="986915" cy="3879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2"/>
          <p:cNvSpPr/>
          <p:nvPr/>
        </p:nvSpPr>
        <p:spPr>
          <a:xfrm>
            <a:off x="9192815" y="1709362"/>
            <a:ext cx="1069791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38" name="Cuadro de texto 33"/>
          <p:cNvSpPr txBox="1"/>
          <p:nvPr/>
        </p:nvSpPr>
        <p:spPr>
          <a:xfrm>
            <a:off x="8292126" y="1635353"/>
            <a:ext cx="887499" cy="3879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Carrera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0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088" y="869795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8" name="Rectangle 7"/>
          <p:cNvSpPr/>
          <p:nvPr/>
        </p:nvSpPr>
        <p:spPr>
          <a:xfrm>
            <a:off x="1260087" y="501806"/>
            <a:ext cx="9645805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Uso</a:t>
            </a:r>
            <a:endParaRPr lang="es-DO" dirty="0"/>
          </a:p>
        </p:txBody>
      </p:sp>
      <p:sp>
        <p:nvSpPr>
          <p:cNvPr id="9" name="Rectángulo 24"/>
          <p:cNvSpPr/>
          <p:nvPr/>
        </p:nvSpPr>
        <p:spPr>
          <a:xfrm>
            <a:off x="4025154" y="2424169"/>
            <a:ext cx="2960649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0" name="Rectángulo 26"/>
          <p:cNvSpPr/>
          <p:nvPr/>
        </p:nvSpPr>
        <p:spPr>
          <a:xfrm>
            <a:off x="4025154" y="3481031"/>
            <a:ext cx="1550020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3" name="Rectángulo 32"/>
          <p:cNvSpPr/>
          <p:nvPr/>
        </p:nvSpPr>
        <p:spPr>
          <a:xfrm>
            <a:off x="4025154" y="1870597"/>
            <a:ext cx="1154151" cy="28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14" name="Rectángulo redondeado 37"/>
          <p:cNvSpPr/>
          <p:nvPr/>
        </p:nvSpPr>
        <p:spPr>
          <a:xfrm>
            <a:off x="9104041" y="5593382"/>
            <a:ext cx="723900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endParaRPr lang="es-D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 de texto 33"/>
          <p:cNvSpPr txBox="1"/>
          <p:nvPr/>
        </p:nvSpPr>
        <p:spPr>
          <a:xfrm>
            <a:off x="2930487" y="1783073"/>
            <a:ext cx="1016186" cy="42235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 de texto 25"/>
          <p:cNvSpPr txBox="1"/>
          <p:nvPr/>
        </p:nvSpPr>
        <p:spPr>
          <a:xfrm>
            <a:off x="1784733" y="2341790"/>
            <a:ext cx="2161940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Matricula Estudiante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ángulo redondeado 37"/>
          <p:cNvSpPr/>
          <p:nvPr/>
        </p:nvSpPr>
        <p:spPr>
          <a:xfrm>
            <a:off x="10004967" y="5602674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4"/>
          <p:cNvSpPr/>
          <p:nvPr/>
        </p:nvSpPr>
        <p:spPr>
          <a:xfrm>
            <a:off x="4025155" y="2950691"/>
            <a:ext cx="1562044" cy="291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23" name="Cuadro de texto 25"/>
          <p:cNvSpPr txBox="1"/>
          <p:nvPr/>
        </p:nvSpPr>
        <p:spPr>
          <a:xfrm>
            <a:off x="2263971" y="2869375"/>
            <a:ext cx="1682702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Fecha de inicio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26"/>
          <p:cNvSpPr/>
          <p:nvPr/>
        </p:nvSpPr>
        <p:spPr>
          <a:xfrm>
            <a:off x="4045562" y="4554950"/>
            <a:ext cx="2223417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26" name="Oval 25"/>
          <p:cNvSpPr/>
          <p:nvPr/>
        </p:nvSpPr>
        <p:spPr>
          <a:xfrm>
            <a:off x="1507738" y="1017258"/>
            <a:ext cx="390293" cy="3791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←</a:t>
            </a:r>
          </a:p>
        </p:txBody>
      </p:sp>
      <p:sp>
        <p:nvSpPr>
          <p:cNvPr id="27" name="Oval 26"/>
          <p:cNvSpPr/>
          <p:nvPr/>
        </p:nvSpPr>
        <p:spPr>
          <a:xfrm>
            <a:off x="9958039" y="4531464"/>
            <a:ext cx="730405" cy="7348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4800" dirty="0">
                <a:latin typeface="Webdings" panose="05030102010509060703" pitchFamily="18" charset="2"/>
              </a:rPr>
              <a:t>L</a:t>
            </a:r>
          </a:p>
        </p:txBody>
      </p:sp>
      <p:sp>
        <p:nvSpPr>
          <p:cNvPr id="28" name="Cuadro de texto 25"/>
          <p:cNvSpPr txBox="1"/>
          <p:nvPr/>
        </p:nvSpPr>
        <p:spPr>
          <a:xfrm>
            <a:off x="2263971" y="3429376"/>
            <a:ext cx="1682702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Fecha de final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ángulo 26"/>
          <p:cNvSpPr/>
          <p:nvPr/>
        </p:nvSpPr>
        <p:spPr>
          <a:xfrm>
            <a:off x="7085214" y="3481831"/>
            <a:ext cx="698380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30" name="Cuadro de texto 25"/>
          <p:cNvSpPr txBox="1"/>
          <p:nvPr/>
        </p:nvSpPr>
        <p:spPr>
          <a:xfrm>
            <a:off x="6248571" y="3439783"/>
            <a:ext cx="758162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Hora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26"/>
          <p:cNvSpPr/>
          <p:nvPr/>
        </p:nvSpPr>
        <p:spPr>
          <a:xfrm>
            <a:off x="7085214" y="2920323"/>
            <a:ext cx="698380" cy="30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32" name="Cuadro de texto 25"/>
          <p:cNvSpPr txBox="1"/>
          <p:nvPr/>
        </p:nvSpPr>
        <p:spPr>
          <a:xfrm>
            <a:off x="6248571" y="2878275"/>
            <a:ext cx="758162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Hora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12255" y="2878078"/>
            <a:ext cx="411259" cy="4157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>
                <a:latin typeface="Wingdings 2" panose="05020102010507070707" pitchFamily="18" charset="2"/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5712254" y="3426721"/>
            <a:ext cx="411259" cy="41574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>
                <a:latin typeface="Wingdings 2" panose="05020102010507070707" pitchFamily="18" charset="2"/>
              </a:rPr>
              <a:t>4</a:t>
            </a:r>
          </a:p>
        </p:txBody>
      </p:sp>
      <p:sp>
        <p:nvSpPr>
          <p:cNvPr id="35" name="Cuadro de texto 25"/>
          <p:cNvSpPr txBox="1"/>
          <p:nvPr/>
        </p:nvSpPr>
        <p:spPr>
          <a:xfrm>
            <a:off x="2379643" y="4512902"/>
            <a:ext cx="1544996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Estado de Uso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26"/>
          <p:cNvSpPr/>
          <p:nvPr/>
        </p:nvSpPr>
        <p:spPr>
          <a:xfrm>
            <a:off x="4045562" y="4862073"/>
            <a:ext cx="2223417" cy="109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DO" dirty="0" smtClean="0"/>
              <a:t>Pendiente</a:t>
            </a:r>
          </a:p>
          <a:p>
            <a:r>
              <a:rPr lang="es-DO" dirty="0" smtClean="0"/>
              <a:t>En proceso</a:t>
            </a:r>
          </a:p>
          <a:p>
            <a:r>
              <a:rPr lang="es-DO" dirty="0" smtClean="0"/>
              <a:t>Cancelada</a:t>
            </a:r>
          </a:p>
          <a:p>
            <a:r>
              <a:rPr lang="es-DO" dirty="0" smtClean="0"/>
              <a:t>Expiro</a:t>
            </a:r>
            <a:endParaRPr lang="es-DO" dirty="0"/>
          </a:p>
        </p:txBody>
      </p:sp>
      <p:sp>
        <p:nvSpPr>
          <p:cNvPr id="37" name="Isosceles Triangle 36"/>
          <p:cNvSpPr/>
          <p:nvPr/>
        </p:nvSpPr>
        <p:spPr>
          <a:xfrm rot="10800000">
            <a:off x="5970917" y="4635451"/>
            <a:ext cx="261124" cy="14612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38" name="Rectángulo 24"/>
          <p:cNvSpPr/>
          <p:nvPr/>
        </p:nvSpPr>
        <p:spPr>
          <a:xfrm>
            <a:off x="4025154" y="4043427"/>
            <a:ext cx="2243825" cy="30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DO"/>
          </a:p>
        </p:txBody>
      </p:sp>
      <p:sp>
        <p:nvSpPr>
          <p:cNvPr id="39" name="Cuadro de texto 25"/>
          <p:cNvSpPr txBox="1"/>
          <p:nvPr/>
        </p:nvSpPr>
        <p:spPr>
          <a:xfrm>
            <a:off x="3073705" y="3961049"/>
            <a:ext cx="872967" cy="39122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Equipo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10800000">
            <a:off x="5943761" y="4124786"/>
            <a:ext cx="261124" cy="14612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484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424" y="2497872"/>
            <a:ext cx="4839629" cy="18957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Rectangle 6"/>
          <p:cNvSpPr/>
          <p:nvPr/>
        </p:nvSpPr>
        <p:spPr>
          <a:xfrm>
            <a:off x="3423424" y="2141034"/>
            <a:ext cx="4839629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Cuadro de texto 33"/>
          <p:cNvSpPr txBox="1"/>
          <p:nvPr/>
        </p:nvSpPr>
        <p:spPr>
          <a:xfrm>
            <a:off x="4044176" y="2920931"/>
            <a:ext cx="4001429" cy="42721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Imprimiendo Factura, por favor espere…</a:t>
            </a:r>
            <a:endParaRPr lang="es-DO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92551" y="2946699"/>
            <a:ext cx="390293" cy="401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latin typeface="Wingdings 2" panose="05020102010507070707" pitchFamily="18" charset="2"/>
              </a:rPr>
              <a:t>6</a:t>
            </a:r>
            <a:endParaRPr lang="es-DO" dirty="0">
              <a:latin typeface="Wingdings 2" panose="05020102010507070707" pitchFamily="18" charset="2"/>
            </a:endParaRPr>
          </a:p>
        </p:txBody>
      </p:sp>
      <p:pic>
        <p:nvPicPr>
          <p:cNvPr id="11" name="Picture 2" descr="http://preloaders.net/preloaders/301/Windows8%20loader.gif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8" y="3618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107"/>
            <a:ext cx="5239215" cy="565285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DO" sz="1400" dirty="0" smtClean="0"/>
              <a:t>UCATECI, La Vega</a:t>
            </a:r>
          </a:p>
          <a:p>
            <a:pPr marL="0" indent="0" algn="ctr">
              <a:buNone/>
            </a:pPr>
            <a:endParaRPr lang="es-DO" sz="1400" dirty="0" smtClean="0"/>
          </a:p>
          <a:p>
            <a:pPr marL="0" indent="0" algn="ctr">
              <a:buNone/>
            </a:pPr>
            <a:r>
              <a:rPr lang="es-DO" sz="1400" dirty="0" smtClean="0"/>
              <a:t>Teléfono</a:t>
            </a:r>
          </a:p>
          <a:p>
            <a:pPr marL="0" indent="0" algn="ctr">
              <a:buNone/>
            </a:pPr>
            <a:r>
              <a:rPr lang="es-DO" sz="1400" dirty="0" smtClean="0"/>
              <a:t>RNC </a:t>
            </a:r>
          </a:p>
          <a:p>
            <a:pPr marL="0" indent="0" algn="ctr">
              <a:buNone/>
            </a:pPr>
            <a:r>
              <a:rPr lang="es-DO" sz="1400" dirty="0" smtClean="0"/>
              <a:t>#</a:t>
            </a:r>
            <a:r>
              <a:rPr lang="es-DO" sz="1400" dirty="0" err="1" smtClean="0"/>
              <a:t>CodigoFactura</a:t>
            </a:r>
            <a:endParaRPr lang="es-DO" sz="1400" dirty="0" smtClean="0"/>
          </a:p>
          <a:p>
            <a:pPr marL="0" indent="0" algn="ctr">
              <a:buNone/>
            </a:pPr>
            <a:r>
              <a:rPr lang="es-DO" sz="1400" dirty="0" smtClean="0"/>
              <a:t>99/99/9999 99:99AM</a:t>
            </a:r>
          </a:p>
          <a:p>
            <a:pPr marL="0" indent="0" algn="ctr">
              <a:buNone/>
            </a:pPr>
            <a:r>
              <a:rPr lang="es-DO" sz="1400" dirty="0" smtClean="0"/>
              <a:t>Estudiante: (matricula)</a:t>
            </a:r>
          </a:p>
          <a:p>
            <a:pPr marL="0" indent="0" algn="ctr">
              <a:buNone/>
            </a:pPr>
            <a:endParaRPr lang="es-DO" sz="1400" dirty="0"/>
          </a:p>
          <a:p>
            <a:pPr marL="0" indent="0" algn="ctr">
              <a:buNone/>
            </a:pPr>
            <a:r>
              <a:rPr lang="es-DO" sz="1400" dirty="0" err="1" smtClean="0"/>
              <a:t>Cant</a:t>
            </a:r>
            <a:r>
              <a:rPr lang="es-DO" sz="1400" dirty="0" smtClean="0"/>
              <a:t>.         producto                    Precio        Descuento       Subtotal</a:t>
            </a:r>
          </a:p>
          <a:p>
            <a:pPr marL="0" indent="0" algn="ctr">
              <a:buNone/>
            </a:pPr>
            <a:endParaRPr lang="es-DO" sz="1400" dirty="0"/>
          </a:p>
          <a:p>
            <a:pPr marL="0" indent="0" algn="ctr">
              <a:buNone/>
            </a:pPr>
            <a:endParaRPr lang="es-DO" sz="1400" dirty="0" smtClean="0"/>
          </a:p>
          <a:p>
            <a:pPr marL="0" indent="0" algn="ctr">
              <a:buNone/>
            </a:pPr>
            <a:endParaRPr lang="es-DO" sz="1400" dirty="0"/>
          </a:p>
          <a:p>
            <a:pPr marL="0" indent="0" algn="ctr">
              <a:buNone/>
            </a:pPr>
            <a:endParaRPr lang="es-DO" sz="1400" dirty="0" smtClean="0"/>
          </a:p>
          <a:p>
            <a:pPr marL="0" indent="0">
              <a:buNone/>
            </a:pPr>
            <a:r>
              <a:rPr lang="es-DO" sz="1400" dirty="0" smtClean="0"/>
              <a:t>Monto Total:</a:t>
            </a:r>
          </a:p>
          <a:p>
            <a:pPr marL="0" indent="0">
              <a:buNone/>
            </a:pPr>
            <a:r>
              <a:rPr lang="es-DO" sz="1400" dirty="0" smtClean="0"/>
              <a:t>En efectivo:</a:t>
            </a:r>
          </a:p>
          <a:p>
            <a:pPr marL="0" indent="0">
              <a:buNone/>
            </a:pPr>
            <a:r>
              <a:rPr lang="es-DO" sz="1400" dirty="0" smtClean="0"/>
              <a:t>Cambio:</a:t>
            </a:r>
          </a:p>
          <a:p>
            <a:pPr marL="0" indent="0" algn="ctr">
              <a:buNone/>
            </a:pPr>
            <a:endParaRPr lang="es-DO" sz="800" dirty="0" smtClean="0"/>
          </a:p>
          <a:p>
            <a:pPr marL="0" indent="0" algn="ctr">
              <a:buNone/>
            </a:pPr>
            <a:r>
              <a:rPr lang="es-DO" sz="800" dirty="0" smtClean="0"/>
              <a:t>Gracias</a:t>
            </a:r>
            <a:endParaRPr lang="es-DO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48934" y="2921620"/>
            <a:ext cx="440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48934" y="4545981"/>
            <a:ext cx="440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510450" y="524107"/>
            <a:ext cx="4179851" cy="2387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DO" dirty="0" smtClean="0"/>
              <a:t>Formato de Impresión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16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6" y="407462"/>
            <a:ext cx="11134165" cy="593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El proyecto consiste en automatizar el proceso actual de uso de equipo </a:t>
            </a:r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>
                <a:solidFill>
                  <a:schemeClr val="bg1"/>
                </a:solidFill>
              </a:rPr>
              <a:t>Descripción</a:t>
            </a:r>
            <a:endParaRPr lang="es-D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6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6" y="500062"/>
            <a:ext cx="11134165" cy="593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Mantener un control del tiempo de uso de los equipos</a:t>
            </a:r>
          </a:p>
          <a:p>
            <a:r>
              <a:rPr lang="es-DO" dirty="0" smtClean="0"/>
              <a:t>Almacenar datos sin redundancia </a:t>
            </a:r>
            <a:r>
              <a:rPr lang="es-DO" dirty="0" smtClean="0"/>
              <a:t>sobre uso de equipo y cobro de impresión</a:t>
            </a:r>
            <a:endParaRPr lang="es-DO" dirty="0" smtClean="0"/>
          </a:p>
          <a:p>
            <a:r>
              <a:rPr lang="es-DO" dirty="0"/>
              <a:t>H</a:t>
            </a:r>
            <a:r>
              <a:rPr lang="es-DO" dirty="0" smtClean="0"/>
              <a:t>acer y consultar </a:t>
            </a:r>
            <a:r>
              <a:rPr lang="es-DO" dirty="0" smtClean="0"/>
              <a:t>reservaciones de uso de equipos</a:t>
            </a:r>
            <a:endParaRPr lang="es-DO" dirty="0" smtClean="0"/>
          </a:p>
          <a:p>
            <a:r>
              <a:rPr lang="es-DO" dirty="0" smtClean="0"/>
              <a:t>Permitir impresión de documentos al estudiante controlada</a:t>
            </a:r>
          </a:p>
          <a:p>
            <a:endParaRPr lang="es-DO" dirty="0" smtClean="0"/>
          </a:p>
          <a:p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00062"/>
            <a:ext cx="10515600" cy="1325563"/>
          </a:xfrm>
        </p:spPr>
        <p:txBody>
          <a:bodyPr/>
          <a:lstStyle/>
          <a:p>
            <a:r>
              <a:rPr lang="es-DO" dirty="0" smtClean="0">
                <a:solidFill>
                  <a:schemeClr val="bg1"/>
                </a:solidFill>
              </a:rPr>
              <a:t>Objetivos del sistema</a:t>
            </a:r>
            <a:endParaRPr lang="es-D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527587" y="2947593"/>
            <a:ext cx="1785770" cy="839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Estudiante</a:t>
            </a:r>
            <a:endParaRPr lang="es-DO" dirty="0"/>
          </a:p>
        </p:txBody>
      </p:sp>
      <p:sp>
        <p:nvSpPr>
          <p:cNvPr id="7" name="Oval 6"/>
          <p:cNvSpPr/>
          <p:nvPr/>
        </p:nvSpPr>
        <p:spPr>
          <a:xfrm>
            <a:off x="5077611" y="2624864"/>
            <a:ext cx="2183802" cy="1484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Sistema de control</a:t>
            </a:r>
            <a:endParaRPr lang="es-DO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9216" y="3575611"/>
            <a:ext cx="175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61764" y="3190123"/>
            <a:ext cx="175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9216" y="2263226"/>
            <a:ext cx="1927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dirty="0" smtClean="0"/>
              <a:t>Entra datos para usar pc o impresión</a:t>
            </a:r>
            <a:endParaRPr lang="es-DO" dirty="0"/>
          </a:p>
        </p:txBody>
      </p:sp>
      <p:sp>
        <p:nvSpPr>
          <p:cNvPr id="18" name="TextBox 17"/>
          <p:cNvSpPr txBox="1"/>
          <p:nvPr/>
        </p:nvSpPr>
        <p:spPr>
          <a:xfrm>
            <a:off x="3545911" y="3575610"/>
            <a:ext cx="16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Asigna una pc o impresión y factura </a:t>
            </a:r>
            <a:endParaRPr lang="es-DO" dirty="0"/>
          </a:p>
        </p:txBody>
      </p:sp>
      <p:sp>
        <p:nvSpPr>
          <p:cNvPr id="20" name="Flowchart: Process 19"/>
          <p:cNvSpPr/>
          <p:nvPr/>
        </p:nvSpPr>
        <p:spPr>
          <a:xfrm>
            <a:off x="8606117" y="2947593"/>
            <a:ext cx="1785770" cy="83909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Caja</a:t>
            </a:r>
            <a:endParaRPr lang="es-DO" dirty="0"/>
          </a:p>
        </p:txBody>
      </p:sp>
      <p:cxnSp>
        <p:nvCxnSpPr>
          <p:cNvPr id="21" name="Straight Arrow Connector 20"/>
          <p:cNvCxnSpPr>
            <a:stCxn id="7" idx="6"/>
            <a:endCxn id="20" idx="1"/>
          </p:cNvCxnSpPr>
          <p:nvPr/>
        </p:nvCxnSpPr>
        <p:spPr>
          <a:xfrm flipV="1">
            <a:off x="7261413" y="3367141"/>
            <a:ext cx="13447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95835" y="2263226"/>
            <a:ext cx="109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Suma monto total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9976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172602" y="1011232"/>
            <a:ext cx="1785770" cy="839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Administrador</a:t>
            </a:r>
            <a:endParaRPr lang="es-DO" dirty="0"/>
          </a:p>
        </p:txBody>
      </p:sp>
      <p:sp>
        <p:nvSpPr>
          <p:cNvPr id="5" name="Oval 4"/>
          <p:cNvSpPr/>
          <p:nvPr/>
        </p:nvSpPr>
        <p:spPr>
          <a:xfrm>
            <a:off x="4711870" y="688503"/>
            <a:ext cx="2183802" cy="1484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Registro de reservación</a:t>
            </a:r>
            <a:endParaRPr lang="es-DO" dirty="0"/>
          </a:p>
        </p:txBody>
      </p:sp>
      <p:sp>
        <p:nvSpPr>
          <p:cNvPr id="6" name="Oval 5"/>
          <p:cNvSpPr/>
          <p:nvPr/>
        </p:nvSpPr>
        <p:spPr>
          <a:xfrm>
            <a:off x="4771038" y="2346974"/>
            <a:ext cx="2183802" cy="1484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Facturación de impresión</a:t>
            </a:r>
          </a:p>
          <a:p>
            <a:pPr algn="ctr"/>
            <a:r>
              <a:rPr lang="es-DO" dirty="0" smtClean="0"/>
              <a:t>(O artículos) </a:t>
            </a:r>
            <a:endParaRPr lang="es-DO" dirty="0"/>
          </a:p>
        </p:txBody>
      </p:sp>
      <p:cxnSp>
        <p:nvCxnSpPr>
          <p:cNvPr id="9" name="Straight Arrow Connector 8"/>
          <p:cNvCxnSpPr>
            <a:stCxn id="4" idx="3"/>
            <a:endCxn id="5" idx="2"/>
          </p:cNvCxnSpPr>
          <p:nvPr/>
        </p:nvCxnSpPr>
        <p:spPr>
          <a:xfrm>
            <a:off x="2958372" y="1430780"/>
            <a:ext cx="17534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2"/>
          </p:cNvCxnSpPr>
          <p:nvPr/>
        </p:nvCxnSpPr>
        <p:spPr>
          <a:xfrm rot="16200000" flipH="1">
            <a:off x="2798800" y="1117014"/>
            <a:ext cx="1238924" cy="27055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58372" y="1084749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Datos de Estudiante</a:t>
            </a:r>
            <a:endParaRPr lang="es-DO" dirty="0"/>
          </a:p>
        </p:txBody>
      </p:sp>
      <p:sp>
        <p:nvSpPr>
          <p:cNvPr id="15" name="TextBox 14"/>
          <p:cNvSpPr txBox="1"/>
          <p:nvPr/>
        </p:nvSpPr>
        <p:spPr>
          <a:xfrm>
            <a:off x="2389134" y="2719919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Datos de Estudiante</a:t>
            </a:r>
            <a:endParaRPr lang="es-DO" dirty="0"/>
          </a:p>
        </p:txBody>
      </p:sp>
      <p:sp>
        <p:nvSpPr>
          <p:cNvPr id="16" name="Oval 15"/>
          <p:cNvSpPr/>
          <p:nvPr/>
        </p:nvSpPr>
        <p:spPr>
          <a:xfrm>
            <a:off x="4528990" y="3958842"/>
            <a:ext cx="2183802" cy="1484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Asignación de pc</a:t>
            </a:r>
          </a:p>
        </p:txBody>
      </p:sp>
      <p:cxnSp>
        <p:nvCxnSpPr>
          <p:cNvPr id="17" name="Elbow Connector 16"/>
          <p:cNvCxnSpPr>
            <a:endCxn id="16" idx="2"/>
          </p:cNvCxnSpPr>
          <p:nvPr/>
        </p:nvCxnSpPr>
        <p:spPr>
          <a:xfrm rot="16200000" flipH="1">
            <a:off x="1780402" y="1952532"/>
            <a:ext cx="2850792" cy="26463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6670" y="4331787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Datos de Estudiante</a:t>
            </a:r>
            <a:endParaRPr lang="es-DO" dirty="0"/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2958373" y="1784244"/>
            <a:ext cx="1975989" cy="889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7990" y="1974959"/>
            <a:ext cx="146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Copia Factura</a:t>
            </a:r>
          </a:p>
          <a:p>
            <a:r>
              <a:rPr lang="es-DO" dirty="0" smtClean="0"/>
              <a:t>Y artículos</a:t>
            </a:r>
            <a:endParaRPr lang="es-DO" dirty="0"/>
          </a:p>
        </p:txBody>
      </p:sp>
      <p:sp>
        <p:nvSpPr>
          <p:cNvPr id="32" name="Flowchart: Internal Storage 31"/>
          <p:cNvSpPr/>
          <p:nvPr/>
        </p:nvSpPr>
        <p:spPr>
          <a:xfrm>
            <a:off x="8885836" y="1011232"/>
            <a:ext cx="2259105" cy="83909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Reservaciones</a:t>
            </a:r>
            <a:endParaRPr lang="es-DO" dirty="0"/>
          </a:p>
        </p:txBody>
      </p:sp>
      <p:cxnSp>
        <p:nvCxnSpPr>
          <p:cNvPr id="33" name="Straight Arrow Connector 32"/>
          <p:cNvCxnSpPr>
            <a:stCxn id="5" idx="6"/>
            <a:endCxn id="32" idx="1"/>
          </p:cNvCxnSpPr>
          <p:nvPr/>
        </p:nvCxnSpPr>
        <p:spPr>
          <a:xfrm flipV="1">
            <a:off x="6895672" y="1430780"/>
            <a:ext cx="19901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95672" y="503883"/>
            <a:ext cx="217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Datos de Estudiante, fecha y hora de reservación</a:t>
            </a:r>
            <a:endParaRPr lang="es-DO" dirty="0"/>
          </a:p>
        </p:txBody>
      </p:sp>
      <p:sp>
        <p:nvSpPr>
          <p:cNvPr id="37" name="Flowchart: Internal Storage 36"/>
          <p:cNvSpPr/>
          <p:nvPr/>
        </p:nvSpPr>
        <p:spPr>
          <a:xfrm>
            <a:off x="8945004" y="2643733"/>
            <a:ext cx="2259105" cy="83909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Facturas</a:t>
            </a:r>
            <a:endParaRPr lang="es-DO" dirty="0"/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>
          <a:xfrm flipV="1">
            <a:off x="6954840" y="3063281"/>
            <a:ext cx="19901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4840" y="2440122"/>
            <a:ext cx="217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Datos de Estudiante, monto final, artículos…</a:t>
            </a:r>
            <a:endParaRPr lang="es-DO" dirty="0"/>
          </a:p>
        </p:txBody>
      </p:sp>
      <p:cxnSp>
        <p:nvCxnSpPr>
          <p:cNvPr id="41" name="Elbow Connector 40"/>
          <p:cNvCxnSpPr>
            <a:stCxn id="16" idx="3"/>
          </p:cNvCxnSpPr>
          <p:nvPr/>
        </p:nvCxnSpPr>
        <p:spPr>
          <a:xfrm rot="5400000" flipH="1">
            <a:off x="1532645" y="1909834"/>
            <a:ext cx="3375662" cy="3256649"/>
          </a:xfrm>
          <a:prstGeom prst="bentConnector3">
            <a:avLst>
              <a:gd name="adj1" fmla="val -132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01687" y="5615506"/>
            <a:ext cx="38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Muestra pc disponible, y tiempo de uso</a:t>
            </a:r>
            <a:endParaRPr lang="es-DO" dirty="0"/>
          </a:p>
        </p:txBody>
      </p:sp>
      <p:sp>
        <p:nvSpPr>
          <p:cNvPr id="43" name="Flowchart: Internal Storage 42"/>
          <p:cNvSpPr/>
          <p:nvPr/>
        </p:nvSpPr>
        <p:spPr>
          <a:xfrm>
            <a:off x="8702956" y="4276234"/>
            <a:ext cx="2259105" cy="83909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Historial de uso pc</a:t>
            </a:r>
            <a:endParaRPr lang="es-DO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 flipV="1">
            <a:off x="6712792" y="4695782"/>
            <a:ext cx="19901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75143" y="4104125"/>
            <a:ext cx="217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Datos de Estudiante, fecha y hora inicial y final</a:t>
            </a:r>
            <a:endParaRPr lang="es-DO" dirty="0"/>
          </a:p>
        </p:txBody>
      </p:sp>
      <p:sp>
        <p:nvSpPr>
          <p:cNvPr id="46" name="Flowchart: Internal Storage 45"/>
          <p:cNvSpPr/>
          <p:nvPr/>
        </p:nvSpPr>
        <p:spPr>
          <a:xfrm>
            <a:off x="6567563" y="5940237"/>
            <a:ext cx="2135393" cy="697461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Caja</a:t>
            </a:r>
            <a:endParaRPr lang="es-DO" dirty="0"/>
          </a:p>
        </p:txBody>
      </p:sp>
      <p:sp>
        <p:nvSpPr>
          <p:cNvPr id="47" name="Oval 46"/>
          <p:cNvSpPr/>
          <p:nvPr/>
        </p:nvSpPr>
        <p:spPr>
          <a:xfrm>
            <a:off x="10424178" y="5762735"/>
            <a:ext cx="1441525" cy="1052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Suma de monto final</a:t>
            </a:r>
            <a:endParaRPr lang="es-DO" dirty="0"/>
          </a:p>
        </p:txBody>
      </p:sp>
      <p:cxnSp>
        <p:nvCxnSpPr>
          <p:cNvPr id="51" name="Elbow Connector 50"/>
          <p:cNvCxnSpPr>
            <a:stCxn id="37" idx="3"/>
            <a:endCxn id="47" idx="6"/>
          </p:cNvCxnSpPr>
          <p:nvPr/>
        </p:nvCxnSpPr>
        <p:spPr>
          <a:xfrm>
            <a:off x="11204109" y="3063281"/>
            <a:ext cx="661594" cy="3225686"/>
          </a:xfrm>
          <a:prstGeom prst="bentConnector3">
            <a:avLst>
              <a:gd name="adj1" fmla="val 13455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  <a:endCxn id="46" idx="3"/>
          </p:cNvCxnSpPr>
          <p:nvPr/>
        </p:nvCxnSpPr>
        <p:spPr>
          <a:xfrm flipH="1">
            <a:off x="8702956" y="6288967"/>
            <a:ext cx="17212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86079" y="3482828"/>
            <a:ext cx="1323192" cy="611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Estudiante</a:t>
            </a:r>
            <a:endParaRPr lang="es-DO" dirty="0"/>
          </a:p>
        </p:txBody>
      </p:sp>
      <p:sp>
        <p:nvSpPr>
          <p:cNvPr id="36" name="Oval 35"/>
          <p:cNvSpPr/>
          <p:nvPr/>
        </p:nvSpPr>
        <p:spPr>
          <a:xfrm>
            <a:off x="80702" y="2108519"/>
            <a:ext cx="1366222" cy="61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Tomar datos</a:t>
            </a:r>
            <a:endParaRPr lang="es-DO" dirty="0"/>
          </a:p>
        </p:txBody>
      </p:sp>
      <p:cxnSp>
        <p:nvCxnSpPr>
          <p:cNvPr id="7" name="Straight Arrow Connector 6"/>
          <p:cNvCxnSpPr>
            <a:stCxn id="35" idx="0"/>
            <a:endCxn id="36" idx="4"/>
          </p:cNvCxnSpPr>
          <p:nvPr/>
        </p:nvCxnSpPr>
        <p:spPr>
          <a:xfrm flipV="1">
            <a:off x="747675" y="2719919"/>
            <a:ext cx="16138" cy="76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6" idx="0"/>
            <a:endCxn id="4" idx="1"/>
          </p:cNvCxnSpPr>
          <p:nvPr/>
        </p:nvCxnSpPr>
        <p:spPr>
          <a:xfrm rot="5400000" flipH="1" flipV="1">
            <a:off x="629338" y="1565256"/>
            <a:ext cx="677739" cy="4087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170" y="2762285"/>
            <a:ext cx="155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carnet de Estudiante</a:t>
            </a:r>
            <a:endParaRPr lang="es-DO" dirty="0"/>
          </a:p>
        </p:txBody>
      </p:sp>
      <p:sp>
        <p:nvSpPr>
          <p:cNvPr id="48" name="TextBox 47"/>
          <p:cNvSpPr txBox="1"/>
          <p:nvPr/>
        </p:nvSpPr>
        <p:spPr>
          <a:xfrm>
            <a:off x="80720" y="796085"/>
            <a:ext cx="129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Datos de Estudiante</a:t>
            </a:r>
            <a:endParaRPr lang="es-DO" dirty="0"/>
          </a:p>
        </p:txBody>
      </p:sp>
      <p:sp>
        <p:nvSpPr>
          <p:cNvPr id="3" name="Multiply 2"/>
          <p:cNvSpPr/>
          <p:nvPr/>
        </p:nvSpPr>
        <p:spPr>
          <a:xfrm>
            <a:off x="216961" y="150686"/>
            <a:ext cx="584519" cy="48411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8" name="TextBox 7"/>
          <p:cNvSpPr txBox="1"/>
          <p:nvPr/>
        </p:nvSpPr>
        <p:spPr>
          <a:xfrm>
            <a:off x="727264" y="204981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ERROR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58657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997286" y="1004363"/>
            <a:ext cx="1785770" cy="83909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Estudiante</a:t>
            </a:r>
            <a:endParaRPr lang="es-DO" dirty="0"/>
          </a:p>
        </p:txBody>
      </p:sp>
      <p:sp>
        <p:nvSpPr>
          <p:cNvPr id="5" name="Oval 4"/>
          <p:cNvSpPr/>
          <p:nvPr/>
        </p:nvSpPr>
        <p:spPr>
          <a:xfrm>
            <a:off x="4130953" y="688503"/>
            <a:ext cx="2183802" cy="1484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Registro de reservación y</a:t>
            </a:r>
          </a:p>
          <a:p>
            <a:pPr algn="ctr"/>
            <a:r>
              <a:rPr lang="es-DO" dirty="0"/>
              <a:t>Asignación de pc</a:t>
            </a:r>
          </a:p>
          <a:p>
            <a:pPr algn="ctr"/>
            <a:endParaRPr lang="es-DO" dirty="0"/>
          </a:p>
        </p:txBody>
      </p:sp>
      <p:sp>
        <p:nvSpPr>
          <p:cNvPr id="6" name="Oval 5"/>
          <p:cNvSpPr/>
          <p:nvPr/>
        </p:nvSpPr>
        <p:spPr>
          <a:xfrm>
            <a:off x="3184276" y="3907746"/>
            <a:ext cx="2183802" cy="1484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Facturación de impresión</a:t>
            </a:r>
          </a:p>
          <a:p>
            <a:pPr algn="ctr"/>
            <a:r>
              <a:rPr lang="es-DO" dirty="0" smtClean="0"/>
              <a:t>(O artículos) </a:t>
            </a:r>
            <a:endParaRPr lang="es-DO" dirty="0"/>
          </a:p>
        </p:txBody>
      </p:sp>
      <p:cxnSp>
        <p:nvCxnSpPr>
          <p:cNvPr id="9" name="Straight Arrow Connector 8"/>
          <p:cNvCxnSpPr>
            <a:stCxn id="4" idx="3"/>
            <a:endCxn id="5" idx="2"/>
          </p:cNvCxnSpPr>
          <p:nvPr/>
        </p:nvCxnSpPr>
        <p:spPr>
          <a:xfrm>
            <a:off x="2783056" y="1423911"/>
            <a:ext cx="1347897" cy="6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2"/>
          </p:cNvCxnSpPr>
          <p:nvPr/>
        </p:nvCxnSpPr>
        <p:spPr>
          <a:xfrm rot="16200000" flipH="1">
            <a:off x="1133941" y="2599688"/>
            <a:ext cx="2806565" cy="12941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5795" y="1093874"/>
            <a:ext cx="1715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Datos de Estudiante</a:t>
            </a:r>
            <a:endParaRPr lang="es-DO" dirty="0"/>
          </a:p>
        </p:txBody>
      </p:sp>
      <p:sp>
        <p:nvSpPr>
          <p:cNvPr id="15" name="TextBox 14"/>
          <p:cNvSpPr txBox="1"/>
          <p:nvPr/>
        </p:nvSpPr>
        <p:spPr>
          <a:xfrm>
            <a:off x="1073121" y="4643769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Datos de Estudiante</a:t>
            </a:r>
            <a:endParaRPr lang="es-DO" dirty="0"/>
          </a:p>
        </p:txBody>
      </p:sp>
      <p:cxnSp>
        <p:nvCxnSpPr>
          <p:cNvPr id="21" name="Elbow Connector 20"/>
          <p:cNvCxnSpPr/>
          <p:nvPr/>
        </p:nvCxnSpPr>
        <p:spPr>
          <a:xfrm rot="16200000" flipV="1">
            <a:off x="1775989" y="2202584"/>
            <a:ext cx="2137205" cy="1579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3199" y="2370309"/>
            <a:ext cx="146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Copia Factura</a:t>
            </a:r>
          </a:p>
          <a:p>
            <a:r>
              <a:rPr lang="es-DO" dirty="0" smtClean="0"/>
              <a:t>Y artículos</a:t>
            </a:r>
            <a:endParaRPr lang="es-DO" dirty="0"/>
          </a:p>
        </p:txBody>
      </p:sp>
      <p:sp>
        <p:nvSpPr>
          <p:cNvPr id="32" name="Flowchart: Internal Storage 31"/>
          <p:cNvSpPr/>
          <p:nvPr/>
        </p:nvSpPr>
        <p:spPr>
          <a:xfrm>
            <a:off x="8304919" y="1011232"/>
            <a:ext cx="2259105" cy="839095"/>
          </a:xfrm>
          <a:prstGeom prst="flowChartInternalStorag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Reservaciones y uso de pc</a:t>
            </a:r>
            <a:endParaRPr lang="es-DO" dirty="0"/>
          </a:p>
        </p:txBody>
      </p:sp>
      <p:cxnSp>
        <p:nvCxnSpPr>
          <p:cNvPr id="33" name="Straight Arrow Connector 32"/>
          <p:cNvCxnSpPr>
            <a:stCxn id="5" idx="6"/>
            <a:endCxn id="32" idx="1"/>
          </p:cNvCxnSpPr>
          <p:nvPr/>
        </p:nvCxnSpPr>
        <p:spPr>
          <a:xfrm flipV="1">
            <a:off x="6314755" y="1430780"/>
            <a:ext cx="19901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76230" y="1093874"/>
            <a:ext cx="217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Datos de Estudiante, </a:t>
            </a:r>
            <a:r>
              <a:rPr lang="es-DO" dirty="0"/>
              <a:t>fecha y hora inicial y </a:t>
            </a:r>
            <a:r>
              <a:rPr lang="es-DO" dirty="0" smtClean="0"/>
              <a:t>final</a:t>
            </a:r>
            <a:endParaRPr lang="es-DO" dirty="0"/>
          </a:p>
        </p:txBody>
      </p:sp>
      <p:sp>
        <p:nvSpPr>
          <p:cNvPr id="37" name="Flowchart: Internal Storage 36"/>
          <p:cNvSpPr/>
          <p:nvPr/>
        </p:nvSpPr>
        <p:spPr>
          <a:xfrm>
            <a:off x="7362752" y="4169250"/>
            <a:ext cx="2259105" cy="839095"/>
          </a:xfrm>
          <a:prstGeom prst="flowChartInternalStorag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Facturas</a:t>
            </a:r>
            <a:endParaRPr lang="es-DO" dirty="0"/>
          </a:p>
        </p:txBody>
      </p:sp>
      <p:cxnSp>
        <p:nvCxnSpPr>
          <p:cNvPr id="38" name="Straight Arrow Connector 37"/>
          <p:cNvCxnSpPr>
            <a:endCxn id="37" idx="1"/>
          </p:cNvCxnSpPr>
          <p:nvPr/>
        </p:nvCxnSpPr>
        <p:spPr>
          <a:xfrm flipV="1">
            <a:off x="5372588" y="4588798"/>
            <a:ext cx="19901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0662" y="4263661"/>
            <a:ext cx="217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Datos de Estudiante, monto final, artículos…</a:t>
            </a:r>
            <a:endParaRPr lang="es-DO" dirty="0"/>
          </a:p>
        </p:txBody>
      </p:sp>
      <p:cxnSp>
        <p:nvCxnSpPr>
          <p:cNvPr id="41" name="Elbow Connector 40"/>
          <p:cNvCxnSpPr>
            <a:endCxn id="4" idx="0"/>
          </p:cNvCxnSpPr>
          <p:nvPr/>
        </p:nvCxnSpPr>
        <p:spPr>
          <a:xfrm rot="10800000" flipV="1">
            <a:off x="1890172" y="329455"/>
            <a:ext cx="2791607" cy="6749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70633" y="32739"/>
            <a:ext cx="38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Muestra pc disponible, y tiempo de uso</a:t>
            </a:r>
            <a:endParaRPr lang="es-DO" dirty="0"/>
          </a:p>
        </p:txBody>
      </p:sp>
      <p:sp>
        <p:nvSpPr>
          <p:cNvPr id="46" name="Flowchart: Internal Storage 45"/>
          <p:cNvSpPr/>
          <p:nvPr/>
        </p:nvSpPr>
        <p:spPr>
          <a:xfrm>
            <a:off x="5986646" y="5940237"/>
            <a:ext cx="2135393" cy="697461"/>
          </a:xfrm>
          <a:prstGeom prst="flowChartInternalStorag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Caja</a:t>
            </a:r>
            <a:endParaRPr lang="es-DO" dirty="0"/>
          </a:p>
        </p:txBody>
      </p:sp>
      <p:sp>
        <p:nvSpPr>
          <p:cNvPr id="47" name="Oval 46"/>
          <p:cNvSpPr/>
          <p:nvPr/>
        </p:nvSpPr>
        <p:spPr>
          <a:xfrm>
            <a:off x="9843261" y="5762735"/>
            <a:ext cx="1441525" cy="10524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Suma de monto final</a:t>
            </a:r>
            <a:endParaRPr lang="es-DO" dirty="0"/>
          </a:p>
        </p:txBody>
      </p:sp>
      <p:cxnSp>
        <p:nvCxnSpPr>
          <p:cNvPr id="51" name="Elbow Connector 50"/>
          <p:cNvCxnSpPr/>
          <p:nvPr/>
        </p:nvCxnSpPr>
        <p:spPr>
          <a:xfrm>
            <a:off x="9650092" y="4589738"/>
            <a:ext cx="1662929" cy="1700169"/>
          </a:xfrm>
          <a:prstGeom prst="bentConnector3">
            <a:avLst>
              <a:gd name="adj1" fmla="val 1137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  <a:endCxn id="46" idx="3"/>
          </p:cNvCxnSpPr>
          <p:nvPr/>
        </p:nvCxnSpPr>
        <p:spPr>
          <a:xfrm flipH="1">
            <a:off x="8122039" y="6288967"/>
            <a:ext cx="17212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5" idx="0"/>
          </p:cNvCxnSpPr>
          <p:nvPr/>
        </p:nvCxnSpPr>
        <p:spPr>
          <a:xfrm>
            <a:off x="4276177" y="336323"/>
            <a:ext cx="946677" cy="35218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86266" y="1850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5334" y="5070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13180" y="5691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3</a:t>
            </a:r>
            <a:endParaRPr lang="es-DO" dirty="0"/>
          </a:p>
        </p:txBody>
      </p:sp>
      <p:sp>
        <p:nvSpPr>
          <p:cNvPr id="58" name="TextBox 57"/>
          <p:cNvSpPr txBox="1"/>
          <p:nvPr/>
        </p:nvSpPr>
        <p:spPr>
          <a:xfrm>
            <a:off x="9567179" y="4525402"/>
            <a:ext cx="19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Monto final factura</a:t>
            </a:r>
            <a:endParaRPr lang="es-DO" dirty="0"/>
          </a:p>
        </p:txBody>
      </p:sp>
      <p:sp>
        <p:nvSpPr>
          <p:cNvPr id="59" name="TextBox 58"/>
          <p:cNvSpPr txBox="1"/>
          <p:nvPr/>
        </p:nvSpPr>
        <p:spPr>
          <a:xfrm>
            <a:off x="8315208" y="6268366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Monto total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4655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7" y="431398"/>
            <a:ext cx="11134165" cy="593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E</a:t>
            </a:r>
            <a:r>
              <a:rPr lang="es-DO" dirty="0" smtClean="0"/>
              <a:t>l </a:t>
            </a:r>
            <a:r>
              <a:rPr lang="es-DO" dirty="0"/>
              <a:t>estudiante </a:t>
            </a:r>
            <a:r>
              <a:rPr lang="es-DO" dirty="0" smtClean="0"/>
              <a:t>llega y </a:t>
            </a:r>
            <a:r>
              <a:rPr lang="es-DO" dirty="0"/>
              <a:t>pide una computadora,  el administrador digita la matricula de estudiante en el sistema, donde el sistema le asigna un equipo que este en funcionamiento y no este ocupado durante un tiempo determinado, el estudiante puede o no decidir imprimir algún documento o cosa deseada, donde se le facturara según el servicio que desee, este monto final que se genera puede pagarse al instante o sumarse al monto en caja.</a:t>
            </a:r>
          </a:p>
          <a:p>
            <a:r>
              <a:rPr lang="es-DO" dirty="0"/>
              <a:t>También el estudiante puede entrar para reservar </a:t>
            </a:r>
            <a:r>
              <a:rPr lang="es-DO" dirty="0" smtClean="0"/>
              <a:t>un equipo </a:t>
            </a:r>
            <a:r>
              <a:rPr lang="es-DO" dirty="0"/>
              <a:t>para una fecha y hora determinada, donde le administrador introducirá sus datos y la fecha y hora.</a:t>
            </a:r>
          </a:p>
          <a:p>
            <a:pPr marL="0" indent="0">
              <a:buNone/>
            </a:pPr>
            <a:endParaRPr lang="es-D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/>
            </a:r>
            <a:br>
              <a:rPr lang="es-DO" dirty="0" smtClean="0"/>
            </a:br>
            <a:r>
              <a:rPr lang="es-DO" dirty="0" smtClean="0">
                <a:solidFill>
                  <a:schemeClr val="bg1"/>
                </a:solidFill>
              </a:rPr>
              <a:t>Proceso</a:t>
            </a:r>
            <a:endParaRPr lang="es-D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3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310296" y="974278"/>
            <a:ext cx="1785770" cy="83909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Estudiante</a:t>
            </a:r>
            <a:endParaRPr lang="es-DO" dirty="0"/>
          </a:p>
        </p:txBody>
      </p:sp>
      <p:sp>
        <p:nvSpPr>
          <p:cNvPr id="5" name="Flowchart: Decision 4"/>
          <p:cNvSpPr/>
          <p:nvPr/>
        </p:nvSpPr>
        <p:spPr>
          <a:xfrm>
            <a:off x="5064254" y="958141"/>
            <a:ext cx="1839558" cy="8713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Tiene</a:t>
            </a:r>
            <a:endParaRPr lang="es-DO" dirty="0"/>
          </a:p>
        </p:txBody>
      </p:sp>
      <p:sp>
        <p:nvSpPr>
          <p:cNvPr id="6" name="Flowchart: Process 5"/>
          <p:cNvSpPr/>
          <p:nvPr/>
        </p:nvSpPr>
        <p:spPr>
          <a:xfrm>
            <a:off x="7872000" y="974278"/>
            <a:ext cx="1785770" cy="839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Factura</a:t>
            </a:r>
            <a:endParaRPr lang="es-DO" dirty="0"/>
          </a:p>
        </p:txBody>
      </p:sp>
      <p:sp>
        <p:nvSpPr>
          <p:cNvPr id="7" name="Flowchart: Process 6"/>
          <p:cNvSpPr/>
          <p:nvPr/>
        </p:nvSpPr>
        <p:spPr>
          <a:xfrm>
            <a:off x="2310296" y="3170631"/>
            <a:ext cx="1785770" cy="839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Reservación</a:t>
            </a:r>
          </a:p>
          <a:p>
            <a:pPr algn="ctr"/>
            <a:r>
              <a:rPr lang="es-DO" dirty="0" smtClean="0"/>
              <a:t>Y  uso</a:t>
            </a:r>
            <a:endParaRPr lang="es-DO" dirty="0"/>
          </a:p>
        </p:txBody>
      </p:sp>
      <p:sp>
        <p:nvSpPr>
          <p:cNvPr id="10" name="Flowchart: Decision 9"/>
          <p:cNvSpPr/>
          <p:nvPr/>
        </p:nvSpPr>
        <p:spPr>
          <a:xfrm>
            <a:off x="2280713" y="2056318"/>
            <a:ext cx="1839558" cy="8713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hace</a:t>
            </a:r>
            <a:endParaRPr lang="es-DO" dirty="0"/>
          </a:p>
        </p:txBody>
      </p:sp>
      <p:cxnSp>
        <p:nvCxnSpPr>
          <p:cNvPr id="13" name="Straight Connector 12"/>
          <p:cNvCxnSpPr>
            <a:stCxn id="4" idx="2"/>
            <a:endCxn id="10" idx="0"/>
          </p:cNvCxnSpPr>
          <p:nvPr/>
        </p:nvCxnSpPr>
        <p:spPr>
          <a:xfrm flipH="1">
            <a:off x="3200492" y="1813374"/>
            <a:ext cx="2689" cy="242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7" idx="0"/>
          </p:cNvCxnSpPr>
          <p:nvPr/>
        </p:nvCxnSpPr>
        <p:spPr>
          <a:xfrm>
            <a:off x="3200492" y="2927687"/>
            <a:ext cx="2689" cy="242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4" idx="3"/>
          </p:cNvCxnSpPr>
          <p:nvPr/>
        </p:nvCxnSpPr>
        <p:spPr>
          <a:xfrm flipH="1">
            <a:off x="4096066" y="1393826"/>
            <a:ext cx="9681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5" idx="3"/>
          </p:cNvCxnSpPr>
          <p:nvPr/>
        </p:nvCxnSpPr>
        <p:spPr>
          <a:xfrm flipH="1">
            <a:off x="6903812" y="1393826"/>
            <a:ext cx="9681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7872000" y="3309569"/>
            <a:ext cx="1785770" cy="839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Servicio</a:t>
            </a:r>
            <a:endParaRPr lang="es-DO" dirty="0"/>
          </a:p>
        </p:txBody>
      </p:sp>
      <p:sp>
        <p:nvSpPr>
          <p:cNvPr id="30" name="Flowchart: Decision 29"/>
          <p:cNvSpPr/>
          <p:nvPr/>
        </p:nvSpPr>
        <p:spPr>
          <a:xfrm>
            <a:off x="7759042" y="2056318"/>
            <a:ext cx="2017064" cy="8713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contiene</a:t>
            </a:r>
            <a:endParaRPr lang="es-DO" dirty="0"/>
          </a:p>
        </p:txBody>
      </p:sp>
      <p:cxnSp>
        <p:nvCxnSpPr>
          <p:cNvPr id="33" name="Straight Connector 32"/>
          <p:cNvCxnSpPr>
            <a:stCxn id="29" idx="0"/>
            <a:endCxn id="30" idx="2"/>
          </p:cNvCxnSpPr>
          <p:nvPr/>
        </p:nvCxnSpPr>
        <p:spPr>
          <a:xfrm flipV="1">
            <a:off x="8764885" y="2927687"/>
            <a:ext cx="2689" cy="381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0"/>
            <a:endCxn id="6" idx="2"/>
          </p:cNvCxnSpPr>
          <p:nvPr/>
        </p:nvCxnSpPr>
        <p:spPr>
          <a:xfrm flipH="1" flipV="1">
            <a:off x="8764885" y="1813374"/>
            <a:ext cx="2689" cy="242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64885" y="29402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n.n</a:t>
            </a:r>
            <a:endParaRPr lang="es-DO" dirty="0"/>
          </a:p>
        </p:txBody>
      </p:sp>
      <p:sp>
        <p:nvSpPr>
          <p:cNvPr id="42" name="TextBox 41"/>
          <p:cNvSpPr txBox="1"/>
          <p:nvPr/>
        </p:nvSpPr>
        <p:spPr>
          <a:xfrm>
            <a:off x="8764885" y="171655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n.n</a:t>
            </a:r>
            <a:endParaRPr lang="es-DO" dirty="0"/>
          </a:p>
        </p:txBody>
      </p:sp>
      <p:sp>
        <p:nvSpPr>
          <p:cNvPr id="43" name="TextBox 42"/>
          <p:cNvSpPr txBox="1"/>
          <p:nvPr/>
        </p:nvSpPr>
        <p:spPr>
          <a:xfrm>
            <a:off x="7385970" y="103480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n.1</a:t>
            </a:r>
            <a:endParaRPr lang="es-DO" dirty="0"/>
          </a:p>
        </p:txBody>
      </p:sp>
      <p:sp>
        <p:nvSpPr>
          <p:cNvPr id="44" name="TextBox 43"/>
          <p:cNvSpPr txBox="1"/>
          <p:nvPr/>
        </p:nvSpPr>
        <p:spPr>
          <a:xfrm>
            <a:off x="4091258" y="103884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1</a:t>
            </a:r>
            <a:r>
              <a:rPr lang="es-DO" dirty="0" smtClean="0"/>
              <a:t>.n</a:t>
            </a:r>
            <a:endParaRPr lang="es-DO" dirty="0"/>
          </a:p>
        </p:txBody>
      </p:sp>
      <p:sp>
        <p:nvSpPr>
          <p:cNvPr id="45" name="TextBox 44"/>
          <p:cNvSpPr txBox="1"/>
          <p:nvPr/>
        </p:nvSpPr>
        <p:spPr>
          <a:xfrm>
            <a:off x="3200491" y="280533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n.1</a:t>
            </a:r>
            <a:endParaRPr lang="es-DO" dirty="0"/>
          </a:p>
        </p:txBody>
      </p:sp>
      <p:sp>
        <p:nvSpPr>
          <p:cNvPr id="46" name="TextBox 45"/>
          <p:cNvSpPr txBox="1"/>
          <p:nvPr/>
        </p:nvSpPr>
        <p:spPr>
          <a:xfrm>
            <a:off x="3200491" y="175018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/>
              <a:t>1</a:t>
            </a:r>
            <a:r>
              <a:rPr lang="es-DO" dirty="0" smtClean="0"/>
              <a:t>.n</a:t>
            </a:r>
            <a:endParaRPr lang="es-DO" dirty="0"/>
          </a:p>
        </p:txBody>
      </p:sp>
      <p:sp>
        <p:nvSpPr>
          <p:cNvPr id="23" name="Flowchart: Process 22"/>
          <p:cNvSpPr/>
          <p:nvPr/>
        </p:nvSpPr>
        <p:spPr>
          <a:xfrm>
            <a:off x="5118042" y="4977722"/>
            <a:ext cx="1785770" cy="839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Equipo</a:t>
            </a:r>
            <a:endParaRPr lang="es-DO" dirty="0"/>
          </a:p>
        </p:txBody>
      </p:sp>
      <p:sp>
        <p:nvSpPr>
          <p:cNvPr id="24" name="Flowchart: Decision 23"/>
          <p:cNvSpPr/>
          <p:nvPr/>
        </p:nvSpPr>
        <p:spPr>
          <a:xfrm>
            <a:off x="2288262" y="4959640"/>
            <a:ext cx="1839558" cy="8713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Tiene</a:t>
            </a:r>
            <a:endParaRPr lang="es-DO" dirty="0"/>
          </a:p>
        </p:txBody>
      </p:sp>
      <p:cxnSp>
        <p:nvCxnSpPr>
          <p:cNvPr id="25" name="Straight Connector 24"/>
          <p:cNvCxnSpPr>
            <a:stCxn id="7" idx="2"/>
            <a:endCxn id="24" idx="0"/>
          </p:cNvCxnSpPr>
          <p:nvPr/>
        </p:nvCxnSpPr>
        <p:spPr>
          <a:xfrm>
            <a:off x="3203181" y="4009727"/>
            <a:ext cx="4860" cy="949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4" idx="3"/>
          </p:cNvCxnSpPr>
          <p:nvPr/>
        </p:nvCxnSpPr>
        <p:spPr>
          <a:xfrm flipH="1" flipV="1">
            <a:off x="4127820" y="5395325"/>
            <a:ext cx="990222" cy="19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90210" y="40056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1.1</a:t>
            </a:r>
            <a:endParaRPr lang="es-DO" dirty="0"/>
          </a:p>
        </p:txBody>
      </p:sp>
      <p:sp>
        <p:nvSpPr>
          <p:cNvPr id="37" name="TextBox 36"/>
          <p:cNvSpPr txBox="1"/>
          <p:nvPr/>
        </p:nvSpPr>
        <p:spPr>
          <a:xfrm>
            <a:off x="4622931" y="49757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1.1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5198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99105"/>
              </p:ext>
            </p:extLst>
          </p:nvPr>
        </p:nvGraphicFramePr>
        <p:xfrm>
          <a:off x="534709" y="558529"/>
          <a:ext cx="3209902" cy="2119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266"/>
                <a:gridCol w="145063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u="sng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Factura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</a:rPr>
                        <a:t>Id</a:t>
                      </a:r>
                      <a:r>
                        <a:rPr lang="es-ES" sz="1300" dirty="0" err="1" smtClean="0">
                          <a:effectLst/>
                        </a:rPr>
                        <a:t>_</a:t>
                      </a:r>
                      <a:r>
                        <a:rPr lang="es-ES" sz="1800" dirty="0" err="1" smtClean="0">
                          <a:effectLst/>
                        </a:rPr>
                        <a:t>factura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Number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Descuento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Number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Monto total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Number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Fecha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Date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Varchar2(10)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>
                          <a:effectLst/>
                        </a:rPr>
                        <a:t>Matricula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1816"/>
              </p:ext>
            </p:extLst>
          </p:nvPr>
        </p:nvGraphicFramePr>
        <p:xfrm>
          <a:off x="3607345" y="4292865"/>
          <a:ext cx="3378218" cy="2374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515"/>
                <a:gridCol w="1526703"/>
              </a:tblGrid>
              <a:tr h="334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u="sng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Uso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4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</a:rPr>
                        <a:t>Id</a:t>
                      </a:r>
                      <a:r>
                        <a:rPr lang="es-ES" sz="1300" dirty="0" err="1" smtClean="0">
                          <a:effectLst/>
                        </a:rPr>
                        <a:t>_</a:t>
                      </a:r>
                      <a:r>
                        <a:rPr lang="es-ES" sz="1800" dirty="0" err="1" smtClean="0">
                          <a:effectLst/>
                        </a:rPr>
                        <a:t>Uso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Number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4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Estado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Varchar2(10)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Fecha hora final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</a:rPr>
                        <a:t>Fecha hora inicial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Date</a:t>
                      </a:r>
                      <a:endParaRPr lang="es-D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3439">
                <a:tc>
                  <a:txBody>
                    <a:bodyPr/>
                    <a:lstStyle/>
                    <a:p>
                      <a:pPr algn="l"/>
                      <a:r>
                        <a:rPr lang="es-ES" sz="1800" dirty="0" smtClean="0">
                          <a:effectLst/>
                        </a:rPr>
                        <a:t>Matricula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</a:rPr>
                        <a:t>Number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>
                          <a:effectLst/>
                        </a:rPr>
                        <a:t>Id_Equipo</a:t>
                      </a:r>
                      <a:endParaRPr lang="es-DO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s-DO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s-DO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5340"/>
              </p:ext>
            </p:extLst>
          </p:nvPr>
        </p:nvGraphicFramePr>
        <p:xfrm>
          <a:off x="7908346" y="529573"/>
          <a:ext cx="3473244" cy="1712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3596"/>
                <a:gridCol w="156964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u="sng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Servicio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</a:rPr>
                        <a:t>Id</a:t>
                      </a:r>
                      <a:r>
                        <a:rPr lang="es-ES" sz="1300" dirty="0" err="1" smtClean="0">
                          <a:effectLst/>
                        </a:rPr>
                        <a:t>_</a:t>
                      </a:r>
                      <a:r>
                        <a:rPr lang="es-ES" sz="1800" dirty="0" err="1" smtClean="0">
                          <a:effectLst/>
                        </a:rPr>
                        <a:t>servicio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Varchar2(2)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Varchar2(20)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Varchar2(100)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</a:rPr>
                        <a:t>precio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DO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es-DO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54092"/>
              </p:ext>
            </p:extLst>
          </p:nvPr>
        </p:nvGraphicFramePr>
        <p:xfrm>
          <a:off x="4102356" y="1947134"/>
          <a:ext cx="3473244" cy="1165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3596"/>
                <a:gridCol w="1569648"/>
              </a:tblGrid>
              <a:tr h="415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u="sng" smtClean="0">
                          <a:effectLst/>
                          <a:latin typeface="+mn-lt"/>
                          <a:ea typeface="+mn-ea"/>
                          <a:cs typeface="+mn-cs"/>
                        </a:rPr>
                        <a:t>R_Fac_Serv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</a:rPr>
                        <a:t>Id</a:t>
                      </a:r>
                      <a:r>
                        <a:rPr lang="es-ES" sz="1300" dirty="0" err="1" smtClean="0">
                          <a:effectLst/>
                        </a:rPr>
                        <a:t>_</a:t>
                      </a:r>
                      <a:r>
                        <a:rPr lang="es-ES" sz="1800" dirty="0" err="1" smtClean="0">
                          <a:effectLst/>
                        </a:rPr>
                        <a:t>servicio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Varchar2(2)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6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>
                          <a:effectLst/>
                        </a:rPr>
                        <a:t>Id</a:t>
                      </a:r>
                      <a:r>
                        <a:rPr lang="es-ES" sz="1300" dirty="0" err="1" smtClean="0">
                          <a:effectLst/>
                        </a:rPr>
                        <a:t>_</a:t>
                      </a:r>
                      <a:r>
                        <a:rPr lang="es-ES" sz="1800" dirty="0" err="1" smtClean="0">
                          <a:effectLst/>
                        </a:rPr>
                        <a:t>factura</a:t>
                      </a:r>
                      <a:endParaRPr lang="es-D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DO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51568" y="85972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pk</a:t>
            </a:r>
            <a:endParaRPr lang="es-DO" dirty="0"/>
          </a:p>
        </p:txBody>
      </p:sp>
      <p:sp>
        <p:nvSpPr>
          <p:cNvPr id="12" name="TextBox 11"/>
          <p:cNvSpPr txBox="1"/>
          <p:nvPr/>
        </p:nvSpPr>
        <p:spPr>
          <a:xfrm>
            <a:off x="5296454" y="269768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/>
              <a:t>f</a:t>
            </a:r>
            <a:r>
              <a:rPr lang="es-DO" dirty="0" err="1" smtClean="0"/>
              <a:t>k</a:t>
            </a:r>
            <a:endParaRPr lang="es-DO" dirty="0"/>
          </a:p>
        </p:txBody>
      </p:sp>
      <p:sp>
        <p:nvSpPr>
          <p:cNvPr id="13" name="TextBox 12"/>
          <p:cNvSpPr txBox="1"/>
          <p:nvPr/>
        </p:nvSpPr>
        <p:spPr>
          <a:xfrm>
            <a:off x="7575600" y="85972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pk</a:t>
            </a:r>
            <a:endParaRPr lang="es-DO" dirty="0"/>
          </a:p>
        </p:txBody>
      </p:sp>
      <p:sp>
        <p:nvSpPr>
          <p:cNvPr id="14" name="TextBox 13"/>
          <p:cNvSpPr txBox="1"/>
          <p:nvPr/>
        </p:nvSpPr>
        <p:spPr>
          <a:xfrm>
            <a:off x="5296454" y="23283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/>
              <a:t>f</a:t>
            </a:r>
            <a:r>
              <a:rPr lang="es-DO" dirty="0" err="1" smtClean="0"/>
              <a:t>k</a:t>
            </a:r>
            <a:endParaRPr lang="es-DO" dirty="0"/>
          </a:p>
        </p:txBody>
      </p: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3856913" y="1229061"/>
            <a:ext cx="343295" cy="1600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6" idx="3"/>
          </p:cNvCxnSpPr>
          <p:nvPr/>
        </p:nvCxnSpPr>
        <p:spPr>
          <a:xfrm flipH="1">
            <a:off x="7575600" y="1229061"/>
            <a:ext cx="205345" cy="1300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>
            <a:off x="2320478" y="5544090"/>
            <a:ext cx="1218788" cy="338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427593" y="2714378"/>
            <a:ext cx="0" cy="2345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34708" y="5124542"/>
            <a:ext cx="1785770" cy="83909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Estudiante</a:t>
            </a:r>
            <a:endParaRPr lang="es-DO" dirty="0"/>
          </a:p>
        </p:txBody>
      </p:sp>
      <p:sp>
        <p:nvSpPr>
          <p:cNvPr id="41" name="TextBox 40"/>
          <p:cNvSpPr txBox="1"/>
          <p:nvPr/>
        </p:nvSpPr>
        <p:spPr>
          <a:xfrm>
            <a:off x="3273513" y="551367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/>
              <a:t>f</a:t>
            </a:r>
            <a:r>
              <a:rPr lang="es-DO" dirty="0" err="1" smtClean="0"/>
              <a:t>k</a:t>
            </a:r>
            <a:endParaRPr lang="es-DO" dirty="0"/>
          </a:p>
        </p:txBody>
      </p:sp>
      <p:sp>
        <p:nvSpPr>
          <p:cNvPr id="42" name="TextBox 41"/>
          <p:cNvSpPr txBox="1"/>
          <p:nvPr/>
        </p:nvSpPr>
        <p:spPr>
          <a:xfrm>
            <a:off x="1068199" y="26424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/>
              <a:t>f</a:t>
            </a:r>
            <a:r>
              <a:rPr lang="es-DO" dirty="0" err="1" smtClean="0"/>
              <a:t>k</a:t>
            </a:r>
            <a:endParaRPr lang="es-DO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25396"/>
              </p:ext>
            </p:extLst>
          </p:nvPr>
        </p:nvGraphicFramePr>
        <p:xfrm>
          <a:off x="8074425" y="3555307"/>
          <a:ext cx="3624818" cy="2054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6670"/>
                <a:gridCol w="163814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200" u="sng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Equipo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</a:rPr>
                        <a:t>Id</a:t>
                      </a:r>
                      <a:r>
                        <a:rPr lang="es-ES" sz="1300" dirty="0" err="1" smtClean="0">
                          <a:effectLst/>
                        </a:rPr>
                        <a:t>_</a:t>
                      </a:r>
                      <a:r>
                        <a:rPr lang="es-ES" sz="1800" dirty="0" err="1" smtClean="0">
                          <a:effectLst/>
                        </a:rPr>
                        <a:t>Equipo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Varchar2(50)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5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>
                          <a:effectLst/>
                        </a:rPr>
                        <a:t>Sistema operativo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Varchar2(20)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  <a:endParaRPr lang="es-DO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Varchar2(10)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D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V="1">
            <a:off x="3744611" y="627961"/>
            <a:ext cx="904507" cy="161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51026" y="381271"/>
            <a:ext cx="185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smtClean="0"/>
              <a:t>Pagada</a:t>
            </a:r>
          </a:p>
          <a:p>
            <a:r>
              <a:rPr lang="es-DO" dirty="0" smtClean="0"/>
              <a:t>Pendiente en caja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017745" y="4076241"/>
            <a:ext cx="968545" cy="2159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17745" y="60508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/>
              <a:t>f</a:t>
            </a:r>
            <a:r>
              <a:rPr lang="es-DO" dirty="0" err="1" smtClean="0"/>
              <a:t>k</a:t>
            </a:r>
            <a:endParaRPr lang="es-DO" dirty="0"/>
          </a:p>
        </p:txBody>
      </p:sp>
      <p:sp>
        <p:nvSpPr>
          <p:cNvPr id="57" name="TextBox 56"/>
          <p:cNvSpPr txBox="1"/>
          <p:nvPr/>
        </p:nvSpPr>
        <p:spPr>
          <a:xfrm>
            <a:off x="11634827" y="386326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pk</a:t>
            </a:r>
            <a:endParaRPr lang="es-DO" dirty="0"/>
          </a:p>
        </p:txBody>
      </p:sp>
      <p:sp>
        <p:nvSpPr>
          <p:cNvPr id="58" name="TextBox 57"/>
          <p:cNvSpPr txBox="1"/>
          <p:nvPr/>
        </p:nvSpPr>
        <p:spPr>
          <a:xfrm>
            <a:off x="3235363" y="456837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dirty="0" err="1" smtClean="0"/>
              <a:t>pk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620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782</Words>
  <Application>Microsoft Office PowerPoint</Application>
  <PresentationFormat>Widescreen</PresentationFormat>
  <Paragraphs>220</Paragraphs>
  <Slides>13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Webdings</vt:lpstr>
      <vt:lpstr>Wingdings 2</vt:lpstr>
      <vt:lpstr>Office Theme</vt:lpstr>
      <vt:lpstr>PowerPoint Presentation</vt:lpstr>
      <vt:lpstr>Descripción</vt:lpstr>
      <vt:lpstr>Objetivos del sistema</vt:lpstr>
      <vt:lpstr>PowerPoint Presentation</vt:lpstr>
      <vt:lpstr>PowerPoint Presentation</vt:lpstr>
      <vt:lpstr>PowerPoint Presentation</vt:lpstr>
      <vt:lpstr> Proceso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Willson Acevedo</dc:creator>
  <cp:lastModifiedBy>Willson Acevedo</cp:lastModifiedBy>
  <cp:revision>36</cp:revision>
  <dcterms:created xsi:type="dcterms:W3CDTF">2014-11-18T14:29:29Z</dcterms:created>
  <dcterms:modified xsi:type="dcterms:W3CDTF">2014-11-20T20:07:38Z</dcterms:modified>
</cp:coreProperties>
</file>