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52BD-CE00-4991-8C4C-DCC275E98B16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1E10A-3759-4C1E-92B1-43DADF15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b="1" i="1" dirty="0" smtClean="0"/>
              <a:t>Prevención de defectos. </a:t>
            </a:r>
            <a:r>
              <a:rPr lang="es-ES" dirty="0" smtClean="0"/>
              <a:t>El proceso de diseño e implementación del sistema debería</a:t>
            </a:r>
          </a:p>
          <a:p>
            <a:r>
              <a:rPr lang="es-ES" dirty="0" smtClean="0"/>
              <a:t>utilizar aproximaciones al desarrollo del software que ayuden a evitar errores de programación</a:t>
            </a:r>
          </a:p>
          <a:p>
            <a:r>
              <a:rPr lang="es-ES" dirty="0" smtClean="0"/>
              <a:t>y así minimizar el número de defectos en un programa.</a:t>
            </a:r>
          </a:p>
          <a:p>
            <a:r>
              <a:rPr lang="es-ES" b="1" i="1" dirty="0" smtClean="0"/>
              <a:t>2. Detección de defectos. </a:t>
            </a:r>
            <a:r>
              <a:rPr lang="es-ES" dirty="0" smtClean="0"/>
              <a:t>Los procesos de verificación y validación se diseñan para</a:t>
            </a:r>
          </a:p>
          <a:p>
            <a:r>
              <a:rPr lang="es-ES" dirty="0" smtClean="0"/>
              <a:t>descubrir y validar defectos en un programa antes de que éste sea desplegado para</a:t>
            </a:r>
          </a:p>
          <a:p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uso</a:t>
            </a:r>
            <a:r>
              <a:rPr lang="en-GB" dirty="0" smtClean="0"/>
              <a:t>.</a:t>
            </a:r>
          </a:p>
          <a:p>
            <a:r>
              <a:rPr lang="es-ES" dirty="0" smtClean="0"/>
              <a:t>3. </a:t>
            </a:r>
            <a:r>
              <a:rPr lang="es-ES" b="1" i="1" dirty="0" smtClean="0"/>
              <a:t>Tolerancia a defectos. </a:t>
            </a:r>
            <a:r>
              <a:rPr lang="es-ES" dirty="0" smtClean="0"/>
              <a:t>El sistema se diseña para que los defectos o comportamientos</a:t>
            </a:r>
          </a:p>
          <a:p>
            <a:r>
              <a:rPr lang="es-ES" dirty="0" smtClean="0"/>
              <a:t>inesperados del sistema durante la ejecución sean detectados y gestionados de tal forma</a:t>
            </a:r>
          </a:p>
          <a:p>
            <a:r>
              <a:rPr lang="es-ES" dirty="0" smtClean="0"/>
              <a:t>que no ocurran fallos de funcionamiento.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254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¡os datos del código están dañados.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uso de técnicas de codificación que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añaden redundancia a los datos permite corregir los errores así como detectarlos.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¡as estructuras enlazadas están dañadas.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los punteros hacia adelante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hacia atrás se incluyen en la estructura de datos, la estructura puede volverse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crear —si un número suficiente de punteros permanece sin dañar—. Esta técnica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utiliza frecuentemente para sistemas de ficheros y reparación de bases de datos.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1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muchos sistemas, es posible implementar la tolerancia a defectos del software incluyendo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forma explícita comprobaciones y acciones de recuperación en el software. Esto se denomina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programación defensiva. Sin embargo, esta aproximación no puede tratar de forma efectiva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defectos del sistema que tienen lugar a partir de interacciones entre el hardware y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 Además, un mal entendimiento de los requerimientos puede implicar que tanto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 del sistema como la defensa asociada sean incorrectos.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la mayoría de los sistemas críticos, en particular aquellos con requerimientos de disponibilidad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restringidos, puede necesitarse una arquitectura específica del sistema diseñada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soportar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tolerancia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defectos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20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s-E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Programación con n-versiones.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 una especificación común, el sistema software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implementa en varias versiones por diversos equipos. Estas versiones se ejecutan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paralelo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computadoras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Sus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salidas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de votaciones y las salidas inconsistentes o las que no se producen a tiempo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 rechazadas. Al menos deberían estar disponibles tres versiones del sistema para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dos versiones fuesen consistentes en el caso de que sólo una de ellas fallase.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Bloques de recuperación.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esta aproximación, cada componente del programa incluye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prueba para verificar que el componente se ha ejecutado con éxito. También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incluye código alternativo que permite que el sistema vuelva hacia atrás y repita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cálculos si la prueba detecta un fallo de ejecución. De forma deliberada, las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implementaciones son interpretaciones diferentes de la misma especificación. Se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ejecutan en secuencia en lugar de en paralelo, de forma que no se requiere la replicación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hardware. En la programación con «-versiones, las implementaciones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pueden ser distintas, pero no es infrecuente para dos o más equipos de desarrollo elegir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mismos algoritmos para implementar la especificación.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1975)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1995) describen el método de bloques de recuperación.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1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DO" dirty="0" smtClean="0"/>
              <a:t>Inspecciones de requerimientos. éstas pretenden descubrir problemas en la especificación del sistema. </a:t>
            </a:r>
          </a:p>
          <a:p>
            <a:pPr marL="228600" indent="-228600">
              <a:buAutoNum type="arabicPeriod"/>
            </a:pPr>
            <a:endParaRPr lang="es-DO" dirty="0" smtClean="0"/>
          </a:p>
          <a:p>
            <a:pPr marL="228600" indent="-228600">
              <a:buAutoNum type="arabicPeriod"/>
            </a:pPr>
            <a:r>
              <a:rPr lang="es-DO" dirty="0" smtClean="0"/>
              <a:t>Gestión de requerimientos. está relacionada con la realización de un seguimiento de los cambios en los requerimientos y extender dicho seguimiento a lo largo del diseño y la implementación. </a:t>
            </a:r>
          </a:p>
          <a:p>
            <a:pPr marL="228600" indent="-228600">
              <a:buAutoNum type="arabicPeriod"/>
            </a:pPr>
            <a:endParaRPr lang="es-DO" dirty="0" smtClean="0"/>
          </a:p>
          <a:p>
            <a:pPr marL="228600" indent="-228600">
              <a:buAutoNum type="arabicPeriod"/>
            </a:pPr>
            <a:r>
              <a:rPr lang="es-DO" dirty="0" smtClean="0"/>
              <a:t>Verificación de modelos. La verificación de modelos implica el uso de herramientas CASE para analizar los modelos del sistema y asegurar su consistencia interna y externa. La consistencia interna significa que un modelo del sistema es consistente; la consistencia externa significa que diferentes modelos del sistema (por ejemplo, un modelo de estados y un modelo de objetos) son consistentes. </a:t>
            </a:r>
          </a:p>
          <a:p>
            <a:pPr marL="228600" indent="-228600">
              <a:buAutoNum type="arabicPeriod"/>
            </a:pPr>
            <a:r>
              <a:rPr lang="es-DO" dirty="0" smtClean="0"/>
              <a:t>Inspecciones de diseño y código. las inspecciones de diseño y código a menudo se basan en listas de verificación de defectos comunes y pretenden descubrir y eliminar estos defectos antes de la prueba del sistema. </a:t>
            </a:r>
          </a:p>
          <a:p>
            <a:pPr marL="228600" indent="-228600">
              <a:buAutoNum type="arabicPeriod"/>
            </a:pPr>
            <a:r>
              <a:rPr lang="es-DO" dirty="0" smtClean="0"/>
              <a:t>Análisis estático. El análisis estático es una técnica automática de análisis de programas en la que el programa se analiza con detalle para encontrar condiciones potencialmente erróneas. </a:t>
            </a:r>
          </a:p>
          <a:p>
            <a:pPr marL="228600" indent="-228600">
              <a:buAutoNum type="arabicPeriod"/>
            </a:pPr>
            <a:r>
              <a:rPr lang="es-DO" dirty="0" smtClean="0"/>
              <a:t>Planificación y gestión de ¡as pruebas. Debería diseñarse un conjunto completo de pruebas para el sistema y gestionar cuidadosamente el proceso de pruebas para asegurar una cobertura completa de las pruebas y el seguimiento de tos requerimientos y el diseño del sistema a través de tas pruebas. 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96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implica el uso de técnicas y construcciones de programación que contribuyen a prevenir y tolerar los defectos. </a:t>
            </a:r>
          </a:p>
          <a:p>
            <a:r>
              <a:rPr lang="es-DO" dirty="0" smtClean="0"/>
              <a:t> Los defectos en los programas tienen lugar debido a que los programadores cometen errores</a:t>
            </a:r>
          </a:p>
          <a:p>
            <a:r>
              <a:rPr lang="es-DO" dirty="0" smtClean="0"/>
              <a:t> Un fallo de ejecución es algo que es observable para los usuarios de un sistema, mientras que un defecto es una característica interna del sistema.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09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Demasiados</a:t>
            </a:r>
            <a:r>
              <a:rPr lang="es-DO" baseline="0" dirty="0" smtClean="0"/>
              <a:t> punteros</a:t>
            </a:r>
            <a:endParaRPr lang="es-DO" dirty="0" smtClean="0"/>
          </a:p>
          <a:p>
            <a:r>
              <a:rPr lang="es-DO" dirty="0" smtClean="0"/>
              <a:t>Numerosas</a:t>
            </a:r>
            <a:r>
              <a:rPr lang="es-DO" baseline="0" dirty="0" smtClean="0"/>
              <a:t> variables</a:t>
            </a:r>
            <a:endParaRPr lang="es-DO" dirty="0" smtClean="0"/>
          </a:p>
          <a:p>
            <a:r>
              <a:rPr lang="es-DO" dirty="0" smtClean="0"/>
              <a:t>Herencia</a:t>
            </a:r>
          </a:p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7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tolerante a defectos puede continuar en funcionamiento después de que se manifiesten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algunos defectos en el programa. Los mecanismos de tolerancia a defectos en el sistema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aseguran que estos defectos del sistema no provocan fallos de funcionamiento del sistema.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necesita tolerancia a defectos en situaciones en las que un fallo de funcionamiento del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 podría provocar un accidente catastrófico o en las que una pérdida de funcionamiento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sistema pudiese causar grandes pérdidas económicas.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b="1" i="1" dirty="0" smtClean="0"/>
              <a:t>Detección de defectos. </a:t>
            </a:r>
            <a:r>
              <a:rPr lang="es-ES" dirty="0" smtClean="0"/>
              <a:t>El sistema debe detectar un defecto que podría conducir a un</a:t>
            </a:r>
          </a:p>
          <a:p>
            <a:r>
              <a:rPr lang="es-ES" dirty="0" smtClean="0"/>
              <a:t>fallo de ejecución del sistema. Generalmente, esto implica comprobar que el estado del</a:t>
            </a:r>
          </a:p>
          <a:p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consistente</a:t>
            </a:r>
            <a:r>
              <a:rPr lang="en-GB" dirty="0" smtClean="0"/>
              <a:t>.</a:t>
            </a:r>
          </a:p>
          <a:p>
            <a:r>
              <a:rPr lang="es-ES" dirty="0" smtClean="0"/>
              <a:t>2. </a:t>
            </a:r>
            <a:r>
              <a:rPr lang="es-ES" b="1" i="1" dirty="0" smtClean="0"/>
              <a:t>Evaluación de </a:t>
            </a:r>
            <a:r>
              <a:rPr lang="es-ES" b="1" i="1" dirty="0" err="1" smtClean="0"/>
              <a:t>ios</a:t>
            </a:r>
            <a:r>
              <a:rPr lang="es-ES" b="1" i="1" dirty="0" smtClean="0"/>
              <a:t> daños. </a:t>
            </a:r>
            <a:r>
              <a:rPr lang="es-ES" dirty="0" smtClean="0"/>
              <a:t>Se deben detectar las partes del estado del sistema que han</a:t>
            </a:r>
          </a:p>
          <a:p>
            <a:r>
              <a:rPr lang="es-ES" dirty="0" smtClean="0"/>
              <a:t>sido afectadas por el defecto.</a:t>
            </a:r>
          </a:p>
          <a:p>
            <a:r>
              <a:rPr lang="es-ES" dirty="0" smtClean="0"/>
              <a:t>3. </a:t>
            </a:r>
            <a:r>
              <a:rPr lang="es-ES" b="1" i="1" dirty="0" smtClean="0"/>
              <a:t>Recuperación de defectos. </a:t>
            </a:r>
            <a:r>
              <a:rPr lang="es-ES" dirty="0" smtClean="0"/>
              <a:t>El sistema debe restaurar su estado a un estado «seguro»</a:t>
            </a:r>
          </a:p>
          <a:p>
            <a:r>
              <a:rPr lang="es-ES" dirty="0" smtClean="0"/>
              <a:t>conocido. Esto puede conseguirse corrigiendo el estado dañado (recuperación de errores</a:t>
            </a:r>
          </a:p>
          <a:p>
            <a:r>
              <a:rPr lang="es-ES" dirty="0" smtClean="0"/>
              <a:t>hacia adelante) o restaurando el sistema a un estado «seguro» conocido (recuperación</a:t>
            </a:r>
          </a:p>
          <a:p>
            <a:r>
              <a:rPr lang="en-GB" dirty="0" smtClean="0"/>
              <a:t>de </a:t>
            </a:r>
            <a:r>
              <a:rPr lang="en-GB" dirty="0" err="1" smtClean="0"/>
              <a:t>errores</a:t>
            </a:r>
            <a:r>
              <a:rPr lang="en-GB" dirty="0" smtClean="0"/>
              <a:t> </a:t>
            </a:r>
            <a:r>
              <a:rPr lang="en-GB" dirty="0" err="1" smtClean="0"/>
              <a:t>hacia</a:t>
            </a:r>
            <a:r>
              <a:rPr lang="en-GB" dirty="0" smtClean="0"/>
              <a:t> </a:t>
            </a:r>
            <a:r>
              <a:rPr lang="en-GB" dirty="0" err="1" smtClean="0"/>
              <a:t>atrás</a:t>
            </a:r>
            <a:r>
              <a:rPr lang="en-GB" dirty="0" smtClean="0"/>
              <a:t>).</a:t>
            </a:r>
          </a:p>
          <a:p>
            <a:r>
              <a:rPr lang="es-ES" dirty="0" smtClean="0"/>
              <a:t>4. </a:t>
            </a:r>
            <a:r>
              <a:rPr lang="es-ES" b="1" i="1" dirty="0" smtClean="0"/>
              <a:t>Reparación de defectos. </a:t>
            </a:r>
            <a:r>
              <a:rPr lang="es-ES" dirty="0" smtClean="0"/>
              <a:t>Esto implica modificar el sistema para que no vuelva a aparecer</a:t>
            </a:r>
          </a:p>
          <a:p>
            <a:r>
              <a:rPr lang="es-ES" dirty="0" smtClean="0"/>
              <a:t>el defecto. Sin embargo, muchos defectos del software se manifiestan como estados</a:t>
            </a:r>
          </a:p>
          <a:p>
            <a:r>
              <a:rPr lang="es-ES" dirty="0" smtClean="0"/>
              <a:t>transitorios. Ello se debe a una combinación peculiar de entradas del sistema. No</a:t>
            </a:r>
          </a:p>
          <a:p>
            <a:r>
              <a:rPr lang="es-ES" dirty="0" smtClean="0"/>
              <a:t>es necesario realizar ninguna reparación y el procesamiento normal puede continuarse</a:t>
            </a:r>
          </a:p>
          <a:p>
            <a:r>
              <a:rPr lang="es-ES" dirty="0" smtClean="0"/>
              <a:t>inmediatamente después de la recuperación de los defectos.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7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Detección de defectos preventiva.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este caso, el mecanismo de detección de defectos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inicia antes de que se produzca un cambio en el estado. Si se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detecla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estado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potencialmente erróneo, entonces el cambio de estado no se realiza.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Detección de defectos retrospectiva.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este caso, el mecanismo de detección de defectos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inicia después de que el estado del sistema ha sido cambiado para comprobar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ha tenido lugar un defecto. Si se descubre un defecto, se provoca una excepción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se utiliza un mecanismo de reparación para recuperarse de ese defecto.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2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recuperación de defectos es el proceso de modificar el espacio de estados del sistema para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los efectos del defecto sean eliminados o reducidos. El sistema puede continuar funcionando,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quizás de forma algo degradada. La r e c u p e r a c i ó n hacia adelante implica intentar corregir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sistema dañado y crear el estado esperado. La r e c u p e r a c i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hacia atrás restaura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estado del sistema a un estado «correcto» conocido.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0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Desarrollo de sistemas críticos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Tolerancia a defectos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Tolerancia a defectos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 </a:t>
            </a:r>
            <a:r>
              <a:rPr lang="es-ES" b="1" i="1" dirty="0"/>
              <a:t>Detección de defectos. </a:t>
            </a:r>
            <a:endParaRPr lang="es-ES" b="1" i="1" dirty="0" smtClean="0"/>
          </a:p>
          <a:p>
            <a:r>
              <a:rPr lang="es-ES" dirty="0" smtClean="0"/>
              <a:t>2</a:t>
            </a:r>
            <a:r>
              <a:rPr lang="es-ES" dirty="0"/>
              <a:t>. </a:t>
            </a:r>
            <a:r>
              <a:rPr lang="es-ES" b="1" i="1" dirty="0"/>
              <a:t>Evaluación de l</a:t>
            </a:r>
            <a:r>
              <a:rPr lang="es-ES" b="1" i="1" dirty="0" smtClean="0"/>
              <a:t>os </a:t>
            </a:r>
            <a:r>
              <a:rPr lang="es-ES" b="1" i="1" dirty="0"/>
              <a:t>daños</a:t>
            </a:r>
            <a:r>
              <a:rPr lang="es-ES" b="1" i="1" dirty="0" smtClean="0"/>
              <a:t>.</a:t>
            </a:r>
            <a:endParaRPr lang="es-ES" dirty="0"/>
          </a:p>
          <a:p>
            <a:r>
              <a:rPr lang="es-ES" dirty="0"/>
              <a:t>3. </a:t>
            </a:r>
            <a:r>
              <a:rPr lang="es-ES" b="1" i="1" dirty="0" smtClean="0"/>
              <a:t>Recuperación de defectos.</a:t>
            </a:r>
          </a:p>
          <a:p>
            <a:r>
              <a:rPr lang="es-ES" dirty="0" smtClean="0"/>
              <a:t>4. </a:t>
            </a:r>
            <a:r>
              <a:rPr lang="es-ES" b="1" i="1" dirty="0" smtClean="0"/>
              <a:t>Reparación de defectos.</a:t>
            </a:r>
            <a:r>
              <a:rPr lang="es-E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dirty="0"/>
              <a:t>Detección de defectos y evaluación de daños</a:t>
            </a:r>
            <a:br>
              <a:rPr lang="es-DO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123944"/>
            <a:ext cx="10131428" cy="1513837"/>
          </a:xfrm>
        </p:spPr>
        <p:txBody>
          <a:bodyPr>
            <a:normAutofit/>
          </a:bodyPr>
          <a:lstStyle/>
          <a:p>
            <a:r>
              <a:rPr lang="es-ES" dirty="0"/>
              <a:t>1. </a:t>
            </a:r>
            <a:r>
              <a:rPr lang="es-ES" b="1" i="1" dirty="0"/>
              <a:t>Detección de defectos preventiva</a:t>
            </a:r>
            <a:r>
              <a:rPr lang="es-ES" b="1" i="1" dirty="0" smtClean="0"/>
              <a:t>.</a:t>
            </a:r>
            <a:endParaRPr lang="es-ES" dirty="0"/>
          </a:p>
          <a:p>
            <a:r>
              <a:rPr lang="es-ES" dirty="0"/>
              <a:t>2. </a:t>
            </a:r>
            <a:r>
              <a:rPr lang="es-ES" b="1" i="1" dirty="0"/>
              <a:t>Detección de defectos </a:t>
            </a:r>
            <a:r>
              <a:rPr lang="es-ES" b="1" i="1" dirty="0" smtClean="0"/>
              <a:t>retrospectiva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técnicas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r>
              <a:rPr lang="en-GB" dirty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daños</a:t>
            </a:r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1. El uso de comprobaciones de código y sumas de verificación en las comunicaciones</a:t>
            </a:r>
          </a:p>
          <a:p>
            <a:r>
              <a:rPr lang="es-ES" sz="2800" dirty="0"/>
              <a:t>de datos y comprobaciones de dígitos en datos numéricos.</a:t>
            </a:r>
          </a:p>
          <a:p>
            <a:r>
              <a:rPr lang="es-ES" sz="2800" dirty="0"/>
              <a:t>2. El uso de enlaces redundantes en estructuras de datos que contienen punteros.</a:t>
            </a:r>
          </a:p>
          <a:p>
            <a:r>
              <a:rPr lang="en-GB" sz="2800" dirty="0"/>
              <a:t>3. El </a:t>
            </a:r>
            <a:r>
              <a:rPr lang="en-GB" sz="2800" dirty="0" err="1"/>
              <a:t>uso</a:t>
            </a:r>
            <a:r>
              <a:rPr lang="en-GB" sz="2800" dirty="0"/>
              <a:t> de </a:t>
            </a:r>
            <a:r>
              <a:rPr lang="en-GB" sz="2800" dirty="0" err="1"/>
              <a:t>temporizadores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sistemas</a:t>
            </a:r>
            <a:r>
              <a:rPr lang="en-GB" sz="2800" dirty="0"/>
              <a:t> </a:t>
            </a:r>
            <a:r>
              <a:rPr lang="en-GB" sz="2800" dirty="0" err="1"/>
              <a:t>concurrentes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0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Recuperación y reparación de defectos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situaciones generales </a:t>
            </a:r>
            <a:r>
              <a:rPr lang="es-ES" dirty="0"/>
              <a:t>en las que pueden aplicarse técnicas de recuperación de </a:t>
            </a:r>
            <a:r>
              <a:rPr lang="es-ES" dirty="0" smtClean="0"/>
              <a:t>errores.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b="1" i="1" dirty="0"/>
              <a:t>Cuando </a:t>
            </a:r>
            <a:r>
              <a:rPr lang="es-ES" b="1" i="1" dirty="0" smtClean="0"/>
              <a:t>los </a:t>
            </a:r>
            <a:r>
              <a:rPr lang="es-ES" b="1" i="1" dirty="0"/>
              <a:t>datos del código están dañados. </a:t>
            </a:r>
            <a:endParaRPr lang="es-ES" b="1" i="1" dirty="0" smtClean="0"/>
          </a:p>
          <a:p>
            <a:r>
              <a:rPr lang="es-ES" dirty="0" smtClean="0"/>
              <a:t>2</a:t>
            </a:r>
            <a:r>
              <a:rPr lang="es-ES" dirty="0"/>
              <a:t>. </a:t>
            </a:r>
            <a:r>
              <a:rPr lang="es-ES" b="1" i="1" dirty="0"/>
              <a:t>Cuando </a:t>
            </a:r>
            <a:r>
              <a:rPr lang="es-ES" b="1" i="1" dirty="0" smtClean="0"/>
              <a:t>las </a:t>
            </a:r>
            <a:r>
              <a:rPr lang="es-ES" b="1" i="1" dirty="0"/>
              <a:t>estructuras enlazadas están </a:t>
            </a:r>
            <a:r>
              <a:rPr lang="es-ES" b="1" i="1" dirty="0" smtClean="0"/>
              <a:t>dañadas.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9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Arquitecturas</a:t>
            </a:r>
            <a:r>
              <a:rPr lang="en-GB" dirty="0"/>
              <a:t> </a:t>
            </a:r>
            <a:r>
              <a:rPr lang="en-GB" dirty="0" err="1"/>
              <a:t>tolerantes</a:t>
            </a:r>
            <a:r>
              <a:rPr lang="en-GB" dirty="0"/>
              <a:t> a </a:t>
            </a:r>
            <a:r>
              <a:rPr lang="en-GB" dirty="0" err="1"/>
              <a:t>defectos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00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aproximaciones para la tolerancia a defectos del </a:t>
            </a:r>
            <a:r>
              <a:rPr lang="es-ES" dirty="0" smtClean="0"/>
              <a:t>software.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i="1" dirty="0"/>
              <a:t>Programación con </a:t>
            </a:r>
            <a:r>
              <a:rPr lang="es-ES" i="1" dirty="0" smtClean="0"/>
              <a:t>n-versiones.</a:t>
            </a:r>
          </a:p>
          <a:p>
            <a:r>
              <a:rPr lang="es-ES" i="1" dirty="0" smtClean="0"/>
              <a:t>2. Bloques de recuperación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3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050036"/>
            <a:ext cx="10058400" cy="4589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51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Presentado por: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Estela Isabel Abreu</a:t>
            </a:r>
          </a:p>
          <a:p>
            <a:r>
              <a:rPr lang="es-DO" dirty="0" err="1" smtClean="0"/>
              <a:t>Willson</a:t>
            </a:r>
            <a:r>
              <a:rPr lang="es-DO" dirty="0" smtClean="0"/>
              <a:t> </a:t>
            </a:r>
            <a:r>
              <a:rPr lang="es-DO" dirty="0" err="1" smtClean="0"/>
              <a:t>neris</a:t>
            </a:r>
            <a:r>
              <a:rPr lang="es-DO" dirty="0" smtClean="0"/>
              <a:t> Acevedo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158241"/>
            <a:ext cx="10131427" cy="469391"/>
          </a:xfrm>
        </p:spPr>
        <p:txBody>
          <a:bodyPr>
            <a:normAutofit fontScale="90000"/>
          </a:bodyPr>
          <a:lstStyle/>
          <a:p>
            <a:r>
              <a:rPr lang="es-DO" sz="5400" dirty="0"/>
              <a:t>Desarrollo de sistemas críticos</a:t>
            </a:r>
            <a:r>
              <a:rPr lang="es-DO" dirty="0" smtClean="0"/>
              <a:t/>
            </a:r>
            <a:br>
              <a:rPr lang="es-DO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81329"/>
            <a:ext cx="10131428" cy="4309872"/>
          </a:xfrm>
        </p:spPr>
        <p:txBody>
          <a:bodyPr>
            <a:normAutofit/>
          </a:bodyPr>
          <a:lstStyle/>
          <a:p>
            <a:r>
              <a:rPr lang="es-DO" dirty="0"/>
              <a:t>Aproximaciones complementarias para desarrollar un software </a:t>
            </a:r>
            <a:r>
              <a:rPr lang="es-DO" dirty="0" smtClean="0"/>
              <a:t>confiable:</a:t>
            </a:r>
          </a:p>
          <a:p>
            <a:pPr marL="457200" indent="-457200">
              <a:buAutoNum type="arabicPeriod"/>
            </a:pPr>
            <a:r>
              <a:rPr lang="es-DO" dirty="0" smtClean="0"/>
              <a:t>Prevención de defectos.</a:t>
            </a:r>
          </a:p>
          <a:p>
            <a:pPr marL="457200" indent="-457200">
              <a:buAutoNum type="arabicPeriod"/>
            </a:pPr>
            <a:r>
              <a:rPr lang="es-DO" dirty="0" smtClean="0"/>
              <a:t>Detección de defectos.</a:t>
            </a:r>
          </a:p>
          <a:p>
            <a:pPr marL="457200" indent="-457200">
              <a:buAutoNum type="arabicPeriod"/>
            </a:pPr>
            <a:r>
              <a:rPr lang="es-DO" dirty="0" smtClean="0"/>
              <a:t>Tolerancia a defectos.</a:t>
            </a:r>
          </a:p>
          <a:p>
            <a:pPr marL="457200" indent="-457200">
              <a:buAutoNum type="arabicPeriod"/>
            </a:pPr>
            <a:endParaRPr lang="es-DO" dirty="0" smtClean="0"/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2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Procesos confiables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b="1" i="1" dirty="0" err="1"/>
              <a:t>Inspecciones</a:t>
            </a:r>
            <a:r>
              <a:rPr lang="en-GB" b="1" i="1" dirty="0"/>
              <a:t> de </a:t>
            </a:r>
            <a:r>
              <a:rPr lang="en-GB" b="1" i="1" dirty="0" err="1"/>
              <a:t>requerimientos</a:t>
            </a:r>
            <a:r>
              <a:rPr lang="en-GB" b="1" i="1" dirty="0" smtClean="0"/>
              <a:t>.</a:t>
            </a:r>
          </a:p>
          <a:p>
            <a:r>
              <a:rPr lang="en-GB" dirty="0"/>
              <a:t>2. </a:t>
            </a:r>
            <a:r>
              <a:rPr lang="en-GB" b="1" i="1" dirty="0" err="1"/>
              <a:t>Gestión</a:t>
            </a:r>
            <a:r>
              <a:rPr lang="en-GB" b="1" i="1" dirty="0"/>
              <a:t> de </a:t>
            </a:r>
            <a:r>
              <a:rPr lang="en-GB" b="1" i="1" dirty="0" err="1"/>
              <a:t>requerimientos</a:t>
            </a:r>
            <a:r>
              <a:rPr lang="en-GB" b="1" i="1" dirty="0" smtClean="0"/>
              <a:t>.</a:t>
            </a:r>
          </a:p>
          <a:p>
            <a:r>
              <a:rPr lang="en-GB" dirty="0"/>
              <a:t>3. </a:t>
            </a:r>
            <a:r>
              <a:rPr lang="en-GB" b="1" i="1" dirty="0" err="1"/>
              <a:t>Verificación</a:t>
            </a:r>
            <a:r>
              <a:rPr lang="en-GB" b="1" i="1" dirty="0"/>
              <a:t> de </a:t>
            </a:r>
            <a:r>
              <a:rPr lang="en-GB" b="1" i="1" dirty="0" err="1"/>
              <a:t>modelos</a:t>
            </a:r>
            <a:r>
              <a:rPr lang="en-GB" b="1" i="1" dirty="0" smtClean="0"/>
              <a:t>.</a:t>
            </a:r>
          </a:p>
          <a:p>
            <a:r>
              <a:rPr lang="es-ES" dirty="0"/>
              <a:t>4. </a:t>
            </a:r>
            <a:r>
              <a:rPr lang="es-ES" b="1" i="1" dirty="0"/>
              <a:t>Inspecciones de diseño </a:t>
            </a:r>
            <a:r>
              <a:rPr lang="es-ES" dirty="0"/>
              <a:t>y </a:t>
            </a:r>
            <a:r>
              <a:rPr lang="es-ES" b="1" i="1" dirty="0"/>
              <a:t>código</a:t>
            </a:r>
            <a:r>
              <a:rPr lang="es-ES" b="1" i="1" dirty="0" smtClean="0"/>
              <a:t>.</a:t>
            </a:r>
          </a:p>
          <a:p>
            <a:r>
              <a:rPr lang="en-GB" dirty="0"/>
              <a:t>5. </a:t>
            </a:r>
            <a:r>
              <a:rPr lang="en-GB" b="1" i="1" dirty="0" err="1"/>
              <a:t>Análisis</a:t>
            </a:r>
            <a:r>
              <a:rPr lang="en-GB" b="1" i="1" dirty="0"/>
              <a:t> </a:t>
            </a:r>
            <a:r>
              <a:rPr lang="en-GB" b="1" i="1" dirty="0" err="1"/>
              <a:t>estático</a:t>
            </a:r>
            <a:r>
              <a:rPr lang="en-GB" b="1" i="1" dirty="0" smtClean="0"/>
              <a:t>.</a:t>
            </a:r>
          </a:p>
          <a:p>
            <a:r>
              <a:rPr lang="es-ES" dirty="0"/>
              <a:t>6. </a:t>
            </a:r>
            <a:r>
              <a:rPr lang="es-ES" b="1" i="1" dirty="0"/>
              <a:t>Planificación </a:t>
            </a:r>
            <a:r>
              <a:rPr lang="es-ES" dirty="0"/>
              <a:t>y </a:t>
            </a:r>
            <a:r>
              <a:rPr lang="es-ES" b="1" i="1" dirty="0"/>
              <a:t>gestión de </a:t>
            </a:r>
            <a:r>
              <a:rPr lang="es-ES" b="1" i="1" dirty="0" smtClean="0"/>
              <a:t>las </a:t>
            </a:r>
            <a:r>
              <a:rPr lang="es-ES" b="1" i="1" dirty="0"/>
              <a:t>pruebas.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9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Programación confiable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Programación confiable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Información Protegida</a:t>
            </a:r>
          </a:p>
          <a:p>
            <a:r>
              <a:rPr lang="es-DO" dirty="0" smtClean="0"/>
              <a:t>Programación segura</a:t>
            </a:r>
          </a:p>
          <a:p>
            <a:r>
              <a:rPr lang="es-DO" dirty="0" smtClean="0"/>
              <a:t>Manejo de excepciones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Información protegida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34" y="596836"/>
            <a:ext cx="4333875" cy="3305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81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Programación segura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96" y="803065"/>
            <a:ext cx="4561311" cy="293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68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Manejo de excepciones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80" y="1209823"/>
            <a:ext cx="3048264" cy="2476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83" y="838456"/>
            <a:ext cx="7058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86</TotalTime>
  <Words>1571</Words>
  <Application>Microsoft Office PowerPoint</Application>
  <PresentationFormat>Widescreen</PresentationFormat>
  <Paragraphs>144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Desarrollo de sistemas críticos</vt:lpstr>
      <vt:lpstr>Presentado por:</vt:lpstr>
      <vt:lpstr>Desarrollo de sistemas críticos </vt:lpstr>
      <vt:lpstr>Procesos confiables</vt:lpstr>
      <vt:lpstr>Programación confiable</vt:lpstr>
      <vt:lpstr>Programación confiable</vt:lpstr>
      <vt:lpstr>Información protegida</vt:lpstr>
      <vt:lpstr>Programación segura</vt:lpstr>
      <vt:lpstr>Manejo de excepciones</vt:lpstr>
      <vt:lpstr>Tolerancia a defectos</vt:lpstr>
      <vt:lpstr>Tolerancia a defectos</vt:lpstr>
      <vt:lpstr>Detección de defectos y evaluación de daños </vt:lpstr>
      <vt:lpstr>técnicas de evaluación de daños.</vt:lpstr>
      <vt:lpstr>Recuperación y reparación de defectos </vt:lpstr>
      <vt:lpstr>situaciones generales en las que pueden aplicarse técnicas de recuperación de errores.</vt:lpstr>
      <vt:lpstr>Arquitecturas tolerantes a defectos</vt:lpstr>
      <vt:lpstr>aproximaciones para la tolerancia a defectos del software.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sistemas críticos</dc:title>
  <dc:creator>Estela Isabel Abreu</dc:creator>
  <cp:lastModifiedBy>Willson Acevedo</cp:lastModifiedBy>
  <cp:revision>10</cp:revision>
  <dcterms:created xsi:type="dcterms:W3CDTF">2014-11-26T17:51:25Z</dcterms:created>
  <dcterms:modified xsi:type="dcterms:W3CDTF">2014-11-26T22:00:22Z</dcterms:modified>
</cp:coreProperties>
</file>