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72" r:id="rId8"/>
    <p:sldId id="273" r:id="rId9"/>
    <p:sldId id="262" r:id="rId10"/>
    <p:sldId id="263" r:id="rId11"/>
    <p:sldId id="264" r:id="rId12"/>
    <p:sldId id="265" r:id="rId13"/>
    <p:sldId id="266" r:id="rId14"/>
    <p:sldId id="274" r:id="rId15"/>
    <p:sldId id="267" r:id="rId16"/>
    <p:sldId id="268" r:id="rId17"/>
    <p:sldId id="269" r:id="rId18"/>
    <p:sldId id="270" r:id="rId19"/>
    <p:sldId id="271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31" d="100"/>
          <a:sy n="31" d="100"/>
        </p:scale>
        <p:origin x="-1114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613677-4D9B-4530-941B-379B1E3AD2BD}" type="doc">
      <dgm:prSet loTypeId="urn:microsoft.com/office/officeart/2005/8/layout/arrow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7432E9-DC92-4736-B705-13BFA89DECA2}">
      <dgm:prSet phldrT="[Texto]"/>
      <dgm:spPr/>
      <dgm:t>
        <a:bodyPr/>
        <a:lstStyle/>
        <a:p>
          <a:r>
            <a:rPr lang="en-US" dirty="0" smtClean="0">
              <a:solidFill>
                <a:schemeClr val="tx1">
                  <a:lumMod val="95000"/>
                  <a:lumOff val="5000"/>
                </a:schemeClr>
              </a:solidFill>
            </a:rPr>
            <a:t>Ingreso nominal</a:t>
          </a:r>
          <a:endParaRPr lang="en-US" dirty="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3E0537D7-0D1D-4CA7-826B-CFF186DE85A9}" type="parTrans" cxnId="{B5901B7D-DCB8-4CE8-8FBA-07955BE75192}">
      <dgm:prSet/>
      <dgm:spPr/>
      <dgm:t>
        <a:bodyPr/>
        <a:lstStyle/>
        <a:p>
          <a:endParaRPr lang="en-US"/>
        </a:p>
      </dgm:t>
    </dgm:pt>
    <dgm:pt modelId="{063E59B3-E788-45DE-A54B-0B657113A366}" type="sibTrans" cxnId="{B5901B7D-DCB8-4CE8-8FBA-07955BE75192}">
      <dgm:prSet/>
      <dgm:spPr/>
      <dgm:t>
        <a:bodyPr/>
        <a:lstStyle/>
        <a:p>
          <a:endParaRPr lang="en-US"/>
        </a:p>
      </dgm:t>
    </dgm:pt>
    <dgm:pt modelId="{A69B219A-1005-4F09-A344-C596E53AE7BC}">
      <dgm:prSet phldrT="[Texto]"/>
      <dgm:spPr/>
      <dgm:t>
        <a:bodyPr/>
        <a:lstStyle/>
        <a:p>
          <a:r>
            <a:rPr lang="en-US" dirty="0" smtClean="0">
              <a:solidFill>
                <a:schemeClr val="tx1">
                  <a:lumMod val="95000"/>
                  <a:lumOff val="5000"/>
                </a:schemeClr>
              </a:solidFill>
            </a:rPr>
            <a:t>Ingreso real</a:t>
          </a:r>
          <a:endParaRPr lang="en-US" dirty="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3FE07CC9-EE84-4C49-B64F-64B54C526385}" type="parTrans" cxnId="{5D89F16A-030D-4FB1-A4EF-365785E5FD76}">
      <dgm:prSet/>
      <dgm:spPr/>
      <dgm:t>
        <a:bodyPr/>
        <a:lstStyle/>
        <a:p>
          <a:endParaRPr lang="en-US"/>
        </a:p>
      </dgm:t>
    </dgm:pt>
    <dgm:pt modelId="{E4F66674-279C-448D-9A75-838A0DFB0F11}" type="sibTrans" cxnId="{5D89F16A-030D-4FB1-A4EF-365785E5FD76}">
      <dgm:prSet/>
      <dgm:spPr/>
      <dgm:t>
        <a:bodyPr/>
        <a:lstStyle/>
        <a:p>
          <a:endParaRPr lang="en-US"/>
        </a:p>
      </dgm:t>
    </dgm:pt>
    <dgm:pt modelId="{F772A6FF-7B8E-4450-AAFF-824D6DE435D8}" type="pres">
      <dgm:prSet presAssocID="{76613677-4D9B-4530-941B-379B1E3AD2BD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E8C6801-5BDC-479C-9388-A384836874E0}" type="pres">
      <dgm:prSet presAssocID="{76613677-4D9B-4530-941B-379B1E3AD2BD}" presName="ribbon" presStyleLbl="node1" presStyleIdx="0" presStyleCnt="1"/>
      <dgm:spPr/>
    </dgm:pt>
    <dgm:pt modelId="{3048730D-D001-411F-A1C3-EC78095D70E4}" type="pres">
      <dgm:prSet presAssocID="{76613677-4D9B-4530-941B-379B1E3AD2BD}" presName="leftArrow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CE8ED3-E8E5-4C51-A360-4833ECEA958F}" type="pres">
      <dgm:prSet presAssocID="{76613677-4D9B-4530-941B-379B1E3AD2BD}" presName="rightArrow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9450190-83DA-40EC-8FEA-B804237D69CD}" type="presOf" srcId="{A69B219A-1005-4F09-A344-C596E53AE7BC}" destId="{A5CE8ED3-E8E5-4C51-A360-4833ECEA958F}" srcOrd="0" destOrd="0" presId="urn:microsoft.com/office/officeart/2005/8/layout/arrow6"/>
    <dgm:cxn modelId="{B5901B7D-DCB8-4CE8-8FBA-07955BE75192}" srcId="{76613677-4D9B-4530-941B-379B1E3AD2BD}" destId="{017432E9-DC92-4736-B705-13BFA89DECA2}" srcOrd="0" destOrd="0" parTransId="{3E0537D7-0D1D-4CA7-826B-CFF186DE85A9}" sibTransId="{063E59B3-E788-45DE-A54B-0B657113A366}"/>
    <dgm:cxn modelId="{5D89F16A-030D-4FB1-A4EF-365785E5FD76}" srcId="{76613677-4D9B-4530-941B-379B1E3AD2BD}" destId="{A69B219A-1005-4F09-A344-C596E53AE7BC}" srcOrd="1" destOrd="0" parTransId="{3FE07CC9-EE84-4C49-B64F-64B54C526385}" sibTransId="{E4F66674-279C-448D-9A75-838A0DFB0F11}"/>
    <dgm:cxn modelId="{49A548A5-02FA-464F-B43D-2A142A3D98DB}" type="presOf" srcId="{76613677-4D9B-4530-941B-379B1E3AD2BD}" destId="{F772A6FF-7B8E-4450-AAFF-824D6DE435D8}" srcOrd="0" destOrd="0" presId="urn:microsoft.com/office/officeart/2005/8/layout/arrow6"/>
    <dgm:cxn modelId="{24EE810F-BD8A-4B8B-86EE-1E77348CFE7B}" type="presOf" srcId="{017432E9-DC92-4736-B705-13BFA89DECA2}" destId="{3048730D-D001-411F-A1C3-EC78095D70E4}" srcOrd="0" destOrd="0" presId="urn:microsoft.com/office/officeart/2005/8/layout/arrow6"/>
    <dgm:cxn modelId="{6194737B-1DB5-493D-9B76-940C0883FBEC}" type="presParOf" srcId="{F772A6FF-7B8E-4450-AAFF-824D6DE435D8}" destId="{9E8C6801-5BDC-479C-9388-A384836874E0}" srcOrd="0" destOrd="0" presId="urn:microsoft.com/office/officeart/2005/8/layout/arrow6"/>
    <dgm:cxn modelId="{5D22B973-8926-42A4-96A3-F45498AE217D}" type="presParOf" srcId="{F772A6FF-7B8E-4450-AAFF-824D6DE435D8}" destId="{3048730D-D001-411F-A1C3-EC78095D70E4}" srcOrd="1" destOrd="0" presId="urn:microsoft.com/office/officeart/2005/8/layout/arrow6"/>
    <dgm:cxn modelId="{D0A9446A-8C88-452A-A168-66B18EF24CB6}" type="presParOf" srcId="{F772A6FF-7B8E-4450-AAFF-824D6DE435D8}" destId="{A5CE8ED3-E8E5-4C51-A360-4833ECEA958F}" srcOrd="2" destOrd="0" presId="urn:microsoft.com/office/officeart/2005/8/layout/arrow6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E8C6801-5BDC-479C-9388-A384836874E0}">
      <dsp:nvSpPr>
        <dsp:cNvPr id="0" name=""/>
        <dsp:cNvSpPr/>
      </dsp:nvSpPr>
      <dsp:spPr>
        <a:xfrm>
          <a:off x="0" y="548798"/>
          <a:ext cx="8229600" cy="3291840"/>
        </a:xfrm>
        <a:prstGeom prst="leftRightRibb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48730D-D001-411F-A1C3-EC78095D70E4}">
      <dsp:nvSpPr>
        <dsp:cNvPr id="0" name=""/>
        <dsp:cNvSpPr/>
      </dsp:nvSpPr>
      <dsp:spPr>
        <a:xfrm>
          <a:off x="987552" y="1124870"/>
          <a:ext cx="2715768" cy="1613001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60020" rIns="0" bIns="1714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smtClean="0">
              <a:solidFill>
                <a:schemeClr val="tx1">
                  <a:lumMod val="95000"/>
                  <a:lumOff val="5000"/>
                </a:schemeClr>
              </a:solidFill>
            </a:rPr>
            <a:t>Ingreso nominal</a:t>
          </a:r>
          <a:endParaRPr lang="en-US" sz="4500" kern="1200" dirty="0">
            <a:solidFill>
              <a:schemeClr val="tx1">
                <a:lumMod val="95000"/>
                <a:lumOff val="5000"/>
              </a:schemeClr>
            </a:solidFill>
          </a:endParaRPr>
        </a:p>
      </dsp:txBody>
      <dsp:txXfrm>
        <a:off x="987552" y="1124870"/>
        <a:ext cx="2715768" cy="1613001"/>
      </dsp:txXfrm>
    </dsp:sp>
    <dsp:sp modelId="{A5CE8ED3-E8E5-4C51-A360-4833ECEA958F}">
      <dsp:nvSpPr>
        <dsp:cNvPr id="0" name=""/>
        <dsp:cNvSpPr/>
      </dsp:nvSpPr>
      <dsp:spPr>
        <a:xfrm>
          <a:off x="4114800" y="1651564"/>
          <a:ext cx="3209544" cy="1613001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60020" rIns="0" bIns="1714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smtClean="0">
              <a:solidFill>
                <a:schemeClr val="tx1">
                  <a:lumMod val="95000"/>
                  <a:lumOff val="5000"/>
                </a:schemeClr>
              </a:solidFill>
            </a:rPr>
            <a:t>Ingreso real</a:t>
          </a:r>
          <a:endParaRPr lang="en-US" sz="4500" kern="1200" dirty="0">
            <a:solidFill>
              <a:schemeClr val="tx1">
                <a:lumMod val="95000"/>
                <a:lumOff val="5000"/>
              </a:schemeClr>
            </a:solidFill>
          </a:endParaRPr>
        </a:p>
      </dsp:txBody>
      <dsp:txXfrm>
        <a:off x="4114800" y="1651564"/>
        <a:ext cx="3209544" cy="16130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6">
  <dgm:title val=""/>
  <dgm:desc val=""/>
  <dgm:catLst>
    <dgm:cat type="relationship" pri="4000"/>
    <dgm:cat type="process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ctr"/>
      <dgm:param type="vertAlign" val="mid"/>
      <dgm:param type="ar" val="2.5"/>
    </dgm:alg>
    <dgm:shape xmlns:r="http://schemas.openxmlformats.org/officeDocument/2006/relationships" r:blip="">
      <dgm:adjLst/>
    </dgm:shape>
    <dgm:presOf/>
    <dgm:constrLst>
      <dgm:constr type="primFontSz" for="des" ptType="node" op="equ"/>
      <dgm:constr type="w" for="ch" forName="ribbon" refType="h" refFor="ch" refForName="ribbon" fact="2.5"/>
      <dgm:constr type="h" for="ch" forName="leftArrowText" refType="h" fact="0.49"/>
      <dgm:constr type="ctrY" for="ch" forName="leftArrowText" refType="ctrY" refFor="ch" refForName="ribbon"/>
      <dgm:constr type="ctrYOff" for="ch" forName="leftArrowText" refType="h" refFor="ch" refForName="ribbon" fact="-0.08"/>
      <dgm:constr type="l" for="ch" forName="leftArrowText" refType="w" refFor="ch" refForName="ribbon" fact="0.12"/>
      <dgm:constr type="r" for="ch" forName="leftArrowText" refType="w" refFor="ch" refForName="ribbon" fact="0.45"/>
      <dgm:constr type="h" for="ch" forName="rightArrowText" refType="h" fact="0.49"/>
      <dgm:constr type="ctrY" for="ch" forName="rightArrowText" refType="ctrY" refFor="ch" refForName="ribbon"/>
      <dgm:constr type="ctrYOff" for="ch" forName="rightArrowText" refType="h" refFor="ch" refForName="ribbon" fact="0.08"/>
      <dgm:constr type="l" for="ch" forName="rightArrowText" refType="w" refFor="ch" refForName="ribbon" fact="0.5"/>
      <dgm:constr type="r" for="ch" forName="rightArrowText" refType="w" refFor="ch" refForName="ribbon" fact="0.89"/>
    </dgm:constrLst>
    <dgm:ruleLst/>
    <dgm:choose name="Name0">
      <dgm:if name="Name1" axis="ch" ptType="node" func="cnt" op="gte" val="1">
        <dgm:layoutNode name="ribbon" styleLbl="node1">
          <dgm:alg type="sp"/>
          <dgm:shape xmlns:r="http://schemas.openxmlformats.org/officeDocument/2006/relationships" type="leftRightRibbon" r:blip="">
            <dgm:adjLst/>
          </dgm:shape>
          <dgm:presOf/>
          <dgm:constrLst/>
          <dgm:ruleLst/>
        </dgm:layoutNode>
        <dgm:layoutNode name="lef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2">
            <dgm:if name="Name3" func="var" arg="dir" op="equ" val="norm">
              <dgm:presOf axis="ch desOrSelf" ptType="node node" st="1 1" cnt="1 0"/>
            </dgm:if>
            <dgm:else name="Name4">
              <dgm:presOf axis="ch desOrSelf" ptType="node node" st="2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  <dgm:layoutNode name="righ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5">
            <dgm:if name="Name6" func="var" arg="dir" op="equ" val="norm">
              <dgm:presOf axis="ch desOrSelf" ptType="node node" st="2 1" cnt="1 0"/>
            </dgm:if>
            <dgm:else name="Name7">
              <dgm:presOf axis="ch desOrSelf" ptType="node node" st="1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</dgm:if>
      <dgm:else name="Name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2CB2A1-37A4-4A81-A581-B410F4A84579}" type="datetimeFigureOut">
              <a:rPr lang="en-US" smtClean="0"/>
              <a:pPr/>
              <a:t>11/18/2014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16FD01-929C-4321-92FD-2DA453D4FFD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5C6902-AE09-4FA5-93EF-311A4F2B446C}" type="datetimeFigureOut">
              <a:rPr lang="en-US" smtClean="0"/>
              <a:pPr/>
              <a:t>11/18/2014</a:t>
            </a:fld>
            <a:endParaRPr lang="en-U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65E32D-8AED-4A13-8F9F-A0CE2CD792F7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5E32D-8AED-4A13-8F9F-A0CE2CD792F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57959-BC30-4EF2-B121-88C2C7605F8F}" type="datetimeFigureOut">
              <a:rPr lang="en-US" smtClean="0"/>
              <a:pPr/>
              <a:t>11/18/2014</a:t>
            </a:fld>
            <a:endParaRPr lang="en-U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DC976-781C-411D-9E9F-9A2436EBF671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57959-BC30-4EF2-B121-88C2C7605F8F}" type="datetimeFigureOut">
              <a:rPr lang="en-US" smtClean="0"/>
              <a:pPr/>
              <a:t>11/18/2014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DC976-781C-411D-9E9F-9A2436EBF671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57959-BC30-4EF2-B121-88C2C7605F8F}" type="datetimeFigureOut">
              <a:rPr lang="en-US" smtClean="0"/>
              <a:pPr/>
              <a:t>11/18/2014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DC976-781C-411D-9E9F-9A2436EBF671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57959-BC30-4EF2-B121-88C2C7605F8F}" type="datetimeFigureOut">
              <a:rPr lang="en-US" smtClean="0"/>
              <a:pPr/>
              <a:t>11/18/2014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DC976-781C-411D-9E9F-9A2436EBF671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57959-BC30-4EF2-B121-88C2C7605F8F}" type="datetimeFigureOut">
              <a:rPr lang="en-US" smtClean="0"/>
              <a:pPr/>
              <a:t>11/18/2014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DC976-781C-411D-9E9F-9A2436EBF671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57959-BC30-4EF2-B121-88C2C7605F8F}" type="datetimeFigureOut">
              <a:rPr lang="en-US" smtClean="0"/>
              <a:pPr/>
              <a:t>11/18/2014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DC976-781C-411D-9E9F-9A2436EBF671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57959-BC30-4EF2-B121-88C2C7605F8F}" type="datetimeFigureOut">
              <a:rPr lang="en-US" smtClean="0"/>
              <a:pPr/>
              <a:t>11/18/2014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DC976-781C-411D-9E9F-9A2436EBF671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57959-BC30-4EF2-B121-88C2C7605F8F}" type="datetimeFigureOut">
              <a:rPr lang="en-US" smtClean="0"/>
              <a:pPr/>
              <a:t>11/18/2014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DC976-781C-411D-9E9F-9A2436EBF671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57959-BC30-4EF2-B121-88C2C7605F8F}" type="datetimeFigureOut">
              <a:rPr lang="en-US" smtClean="0"/>
              <a:pPr/>
              <a:t>11/18/2014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DC976-781C-411D-9E9F-9A2436EBF671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57959-BC30-4EF2-B121-88C2C7605F8F}" type="datetimeFigureOut">
              <a:rPr lang="en-US" smtClean="0"/>
              <a:pPr/>
              <a:t>11/18/2014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DC976-781C-411D-9E9F-9A2436EBF671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ortar y redondear rectángulo de esquina sencilla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Triángulo rectángulo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57959-BC30-4EF2-B121-88C2C7605F8F}" type="datetimeFigureOut">
              <a:rPr lang="en-US" smtClean="0"/>
              <a:pPr/>
              <a:t>11/18/2014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BCDC976-781C-411D-9E9F-9A2436EBF671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10" name="9 Forma libre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10 Forma libre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D557959-BC30-4EF2-B121-88C2C7605F8F}" type="datetimeFigureOut">
              <a:rPr lang="en-US" smtClean="0"/>
              <a:pPr/>
              <a:t>11/18/2014</a:t>
            </a:fld>
            <a:endParaRPr lang="en-U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BCDC976-781C-411D-9E9F-9A2436EBF671}" type="slidenum">
              <a:rPr lang="en-US" smtClean="0"/>
              <a:pPr/>
              <a:t>‹Nº›</a:t>
            </a:fld>
            <a:endParaRPr lang="en-US"/>
          </a:p>
        </p:txBody>
      </p:sp>
      <p:grpSp>
        <p:nvGrpSpPr>
          <p:cNvPr id="2" name="1 Grupo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11 Forma libre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12 Forma libre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02362"/>
          </a:xfrm>
        </p:spPr>
        <p:txBody>
          <a:bodyPr>
            <a:noAutofit/>
          </a:bodyPr>
          <a:lstStyle/>
          <a:p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Presentado por:</a:t>
            </a:r>
            <a:br>
              <a:rPr lang="en-US" sz="2800" dirty="0" smtClean="0"/>
            </a:br>
            <a:r>
              <a:rPr lang="en-US" sz="2800" dirty="0" smtClean="0"/>
              <a:t>Winifer Rosario 2014-0028</a:t>
            </a:r>
            <a:br>
              <a:rPr lang="en-US" sz="2800" dirty="0" smtClean="0"/>
            </a:br>
            <a:r>
              <a:rPr lang="en-US" sz="2800" dirty="0" smtClean="0"/>
              <a:t>Pedro Enyer Gomez 2013-1373</a:t>
            </a:r>
            <a:br>
              <a:rPr lang="en-US" sz="2800" dirty="0" smtClean="0"/>
            </a:br>
            <a:endParaRPr lang="en-US" sz="2800" dirty="0"/>
          </a:p>
        </p:txBody>
      </p:sp>
      <p:pic>
        <p:nvPicPr>
          <p:cNvPr id="4" name="3 Imagen" descr="logo universida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24659" y="1066800"/>
            <a:ext cx="7693265" cy="320040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734312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Suponga</a:t>
            </a:r>
            <a:r>
              <a:rPr lang="en-US" sz="3200" dirty="0" smtClean="0"/>
              <a:t> </a:t>
            </a:r>
            <a:r>
              <a:rPr lang="en-US" sz="3200" dirty="0" err="1" smtClean="0"/>
              <a:t>que</a:t>
            </a:r>
            <a:r>
              <a:rPr lang="en-US" sz="3200" dirty="0" smtClean="0"/>
              <a:t> </a:t>
            </a:r>
            <a:r>
              <a:rPr lang="en-US" sz="3200" dirty="0" err="1" smtClean="0"/>
              <a:t>su</a:t>
            </a:r>
            <a:r>
              <a:rPr lang="en-US" sz="3200" dirty="0" smtClean="0"/>
              <a:t> </a:t>
            </a:r>
            <a:r>
              <a:rPr lang="en-US" sz="3200" dirty="0" err="1" smtClean="0"/>
              <a:t>ingreso</a:t>
            </a:r>
            <a:r>
              <a:rPr lang="en-US" sz="3200" dirty="0" smtClean="0"/>
              <a:t> nominal en el 2000 </a:t>
            </a:r>
            <a:r>
              <a:rPr lang="en-US" sz="3200" dirty="0" err="1" smtClean="0"/>
              <a:t>es</a:t>
            </a:r>
            <a:r>
              <a:rPr lang="en-US" sz="3200" dirty="0" smtClean="0"/>
              <a:t> de $40000 y el valor de IPC en </a:t>
            </a:r>
            <a:r>
              <a:rPr lang="en-US" sz="3200" dirty="0" err="1" smtClean="0"/>
              <a:t>ese</a:t>
            </a:r>
            <a:r>
              <a:rPr lang="en-US" sz="3200" dirty="0" smtClean="0"/>
              <a:t> </a:t>
            </a:r>
            <a:r>
              <a:rPr lang="en-US" sz="3200" dirty="0" err="1" smtClean="0"/>
              <a:t>año</a:t>
            </a:r>
            <a:r>
              <a:rPr lang="en-US" sz="3200" dirty="0" smtClean="0"/>
              <a:t> </a:t>
            </a:r>
            <a:r>
              <a:rPr lang="en-US" sz="3200" dirty="0" err="1" smtClean="0"/>
              <a:t>es</a:t>
            </a:r>
            <a:r>
              <a:rPr lang="en-US" sz="3200" dirty="0" smtClean="0"/>
              <a:t> de 136.</a:t>
            </a:r>
            <a:endParaRPr lang="en-US" sz="3200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1219200" y="3048000"/>
          <a:ext cx="6400800" cy="251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0800"/>
              </a:tblGrid>
              <a:tr h="5029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rPr lang="en-US" dirty="0" smtClean="0"/>
                        <a:t>Ingreso real= </a:t>
                      </a:r>
                      <a:r>
                        <a:rPr lang="en-US" u="sng" dirty="0" smtClean="0"/>
                        <a:t>Ingreso nominal</a:t>
                      </a:r>
                      <a:endParaRPr lang="en-US" u="sng" dirty="0"/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            IPC</a:t>
                      </a:r>
                      <a:r>
                        <a:rPr lang="en-US" baseline="0" dirty="0" smtClean="0"/>
                        <a:t>/100</a:t>
                      </a:r>
                      <a:endParaRPr lang="en-US" dirty="0"/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rPr lang="en-US" dirty="0" smtClean="0"/>
                        <a:t>Ingreso real del 2000= </a:t>
                      </a:r>
                      <a:r>
                        <a:rPr lang="en-US" u="sng" dirty="0" smtClean="0"/>
                        <a:t>$40000  </a:t>
                      </a:r>
                      <a:r>
                        <a:rPr lang="en-US" u="none" dirty="0" smtClean="0"/>
                        <a:t>= $</a:t>
                      </a:r>
                      <a:r>
                        <a:rPr lang="en-US" u="sng" dirty="0" smtClean="0"/>
                        <a:t>40000 </a:t>
                      </a:r>
                      <a:r>
                        <a:rPr lang="en-US" u="none" dirty="0" smtClean="0"/>
                        <a:t>= $29411.76</a:t>
                      </a:r>
                      <a:endParaRPr lang="en-US" u="none" dirty="0"/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                       136/100       1.36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87009" y="310021"/>
            <a:ext cx="6686549" cy="2262781"/>
          </a:xfrm>
        </p:spPr>
        <p:txBody>
          <a:bodyPr/>
          <a:lstStyle/>
          <a:p>
            <a:r>
              <a:rPr lang="es-DO" sz="6000" dirty="0" smtClean="0">
                <a:solidFill>
                  <a:schemeClr val="accent2"/>
                </a:solidFill>
              </a:rPr>
              <a:t>Inflación y Riqueza </a:t>
            </a:r>
            <a:r>
              <a:rPr lang="es-DO" dirty="0" smtClean="0"/>
              <a:t/>
            </a:r>
            <a:br>
              <a:rPr lang="es-DO" dirty="0" smtClean="0"/>
            </a:br>
            <a:endParaRPr lang="es-D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31892" y="1865609"/>
            <a:ext cx="6686549" cy="1126283"/>
          </a:xfrm>
        </p:spPr>
        <p:txBody>
          <a:bodyPr>
            <a:normAutofit fontScale="92500" lnSpcReduction="20000"/>
          </a:bodyPr>
          <a:lstStyle/>
          <a:p>
            <a:r>
              <a:rPr lang="es-DO" dirty="0" smtClean="0"/>
              <a:t>El ingreso es la medida del bienestar económico.</a:t>
            </a:r>
          </a:p>
          <a:p>
            <a:r>
              <a:rPr lang="es-DO" dirty="0" smtClean="0"/>
              <a:t>La riqueza es el valor de los activos poseídos en un  momento determinado.</a:t>
            </a:r>
          </a:p>
          <a:p>
            <a:endParaRPr lang="es-DO" dirty="0"/>
          </a:p>
          <a:p>
            <a:endParaRPr lang="es-DO" dirty="0" smtClean="0"/>
          </a:p>
          <a:p>
            <a:endParaRPr lang="es-DO" dirty="0"/>
          </a:p>
          <a:p>
            <a:endParaRPr lang="es-DO" dirty="0"/>
          </a:p>
        </p:txBody>
      </p:sp>
      <p:pic>
        <p:nvPicPr>
          <p:cNvPr id="1026" name="Picture 2" descr="http://3.bp.blogspot.com/_FkY49xVCQgs/S3rlvkMYG4I/AAAAAAAAANI/lLSMbsnHD-s/s320/inflacion+salarios+precios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895600"/>
            <a:ext cx="2586249" cy="3232811"/>
          </a:xfrm>
          <a:prstGeom prst="rect">
            <a:avLst/>
          </a:prstGeom>
          <a:noFill/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liderempresarial.com/wp-content/uploads/2014/06/Inflaci%C3%B3n_ocde_liderempresarial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0284" y="2902276"/>
            <a:ext cx="2921696" cy="3224150"/>
          </a:xfrm>
          <a:prstGeom prst="rect">
            <a:avLst/>
          </a:prstGeom>
          <a:noFill/>
          <a:effectLst>
            <a:reflection blurRad="6350" stA="50000" endA="300" endPos="90000" dist="50800" dir="5400000" sy="-100000" algn="bl" rotWithShape="0"/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3396254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fbcdn-sphotos-c-a.akamaihd.net/hphotos-ak-prn1/148653_474743392580797_1706449366_n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895" y="1231724"/>
            <a:ext cx="4037587" cy="3841316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capital.com.pa/wp-content/uploads/2011/03/inflacion_mundial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7906" y="1457195"/>
            <a:ext cx="3133823" cy="4217603"/>
          </a:xfrm>
          <a:prstGeom prst="rect">
            <a:avLst/>
          </a:prstGeom>
          <a:noFill/>
          <a:effectLst>
            <a:glow rad="228600">
              <a:schemeClr val="accent2">
                <a:satMod val="175000"/>
                <a:alpha val="40000"/>
              </a:schemeClr>
            </a:glow>
          </a:effectLst>
          <a:scene3d>
            <a:camera prst="isometricOffAxis2Left"/>
            <a:lightRig rig="threePt" dir="t"/>
          </a:scene3d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9432260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9707" y="1447800"/>
            <a:ext cx="9150263" cy="1143000"/>
          </a:xfrm>
        </p:spPr>
        <p:txBody>
          <a:bodyPr>
            <a:noAutofit/>
          </a:bodyPr>
          <a:lstStyle/>
          <a:p>
            <a:r>
              <a:rPr lang="es-DO" sz="4400" dirty="0" smtClean="0">
                <a:solidFill>
                  <a:schemeClr val="accent2"/>
                </a:solidFill>
              </a:rPr>
              <a:t/>
            </a:r>
            <a:br>
              <a:rPr lang="es-DO" sz="4400" dirty="0" smtClean="0">
                <a:solidFill>
                  <a:schemeClr val="accent2"/>
                </a:solidFill>
              </a:rPr>
            </a:br>
            <a:r>
              <a:rPr lang="es-DO" sz="4400" dirty="0" smtClean="0">
                <a:solidFill>
                  <a:schemeClr val="accent2"/>
                </a:solidFill>
              </a:rPr>
              <a:t/>
            </a:r>
            <a:br>
              <a:rPr lang="es-DO" sz="4400" dirty="0" smtClean="0">
                <a:solidFill>
                  <a:schemeClr val="accent2"/>
                </a:solidFill>
              </a:rPr>
            </a:br>
            <a:r>
              <a:rPr lang="es-DO" sz="4400" dirty="0" smtClean="0">
                <a:solidFill>
                  <a:schemeClr val="accent2"/>
                </a:solidFill>
              </a:rPr>
              <a:t/>
            </a:r>
            <a:br>
              <a:rPr lang="es-DO" sz="4400" dirty="0" smtClean="0">
                <a:solidFill>
                  <a:schemeClr val="accent2"/>
                </a:solidFill>
              </a:rPr>
            </a:br>
            <a:r>
              <a:rPr lang="es-DO" sz="4400" dirty="0" smtClean="0">
                <a:solidFill>
                  <a:schemeClr val="accent2"/>
                </a:solidFill>
              </a:rPr>
              <a:t/>
            </a:r>
            <a:br>
              <a:rPr lang="es-DO" sz="4400" dirty="0" smtClean="0">
                <a:solidFill>
                  <a:schemeClr val="accent2"/>
                </a:solidFill>
              </a:rPr>
            </a:br>
            <a:r>
              <a:rPr lang="es-DO" sz="4400" dirty="0" smtClean="0">
                <a:solidFill>
                  <a:schemeClr val="accent2"/>
                </a:solidFill>
              </a:rPr>
              <a:t/>
            </a:r>
            <a:br>
              <a:rPr lang="es-DO" sz="4400" dirty="0" smtClean="0">
                <a:solidFill>
                  <a:schemeClr val="accent2"/>
                </a:solidFill>
              </a:rPr>
            </a:br>
            <a:r>
              <a:rPr lang="es-DO" sz="4400" dirty="0" smtClean="0">
                <a:solidFill>
                  <a:schemeClr val="accent2"/>
                </a:solidFill>
              </a:rPr>
              <a:t/>
            </a:r>
            <a:br>
              <a:rPr lang="es-DO" sz="4400" dirty="0" smtClean="0">
                <a:solidFill>
                  <a:schemeClr val="accent2"/>
                </a:solidFill>
              </a:rPr>
            </a:br>
            <a:r>
              <a:rPr lang="es-DO" sz="4400" dirty="0" smtClean="0">
                <a:solidFill>
                  <a:schemeClr val="accent2"/>
                </a:solidFill>
              </a:rPr>
              <a:t/>
            </a:r>
            <a:br>
              <a:rPr lang="es-DO" sz="4400" dirty="0" smtClean="0">
                <a:solidFill>
                  <a:schemeClr val="accent2"/>
                </a:solidFill>
              </a:rPr>
            </a:br>
            <a:r>
              <a:rPr lang="es-DO" sz="4400" dirty="0" smtClean="0">
                <a:solidFill>
                  <a:schemeClr val="accent2"/>
                </a:solidFill>
              </a:rPr>
              <a:t/>
            </a:r>
            <a:br>
              <a:rPr lang="es-DO" sz="4400" dirty="0" smtClean="0">
                <a:solidFill>
                  <a:schemeClr val="accent2"/>
                </a:solidFill>
              </a:rPr>
            </a:br>
            <a:r>
              <a:rPr lang="es-DO" sz="4400" dirty="0" smtClean="0">
                <a:solidFill>
                  <a:schemeClr val="accent2"/>
                </a:solidFill>
              </a:rPr>
              <a:t>La inflación y la tasa de interés real </a:t>
            </a:r>
            <a:r>
              <a:rPr lang="es-DO" sz="4400" dirty="0" smtClean="0"/>
              <a:t/>
            </a:r>
            <a:br>
              <a:rPr lang="es-DO" sz="4400" dirty="0" smtClean="0"/>
            </a:br>
            <a:endParaRPr lang="es-DO" sz="44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95400" y="2133600"/>
            <a:ext cx="6554114" cy="729620"/>
          </a:xfrm>
        </p:spPr>
        <p:txBody>
          <a:bodyPr>
            <a:normAutofit fontScale="25000" lnSpcReduction="20000"/>
          </a:bodyPr>
          <a:lstStyle/>
          <a:p>
            <a:endParaRPr lang="es-DO" dirty="0" smtClean="0"/>
          </a:p>
          <a:p>
            <a:r>
              <a:rPr lang="es-DO" sz="11100" dirty="0" smtClean="0"/>
              <a:t>La tasa de interés nominal menos la tasa de inflación. </a:t>
            </a:r>
            <a:endParaRPr lang="es-DO" sz="11100" dirty="0"/>
          </a:p>
        </p:txBody>
      </p:sp>
      <p:pic>
        <p:nvPicPr>
          <p:cNvPr id="3074" name="Picture 2" descr="http://www.monedasdevenezuela.net/wp-content/uploads/2014/02/iNFLACION-Y-TASA-DE-INTERES.jpg?66559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038" y="3152221"/>
            <a:ext cx="3400817" cy="3400817"/>
          </a:xfrm>
          <a:prstGeom prst="rect">
            <a:avLst/>
          </a:prstGeom>
          <a:noFill/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2.bp.blogspot.com/-Vlo2QkVlAtA/TaSMzsXh2-I/AAAAAAAAC1Y/x-ZaOxtU-DE/s1600/Inflacionpobreza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6449" y="3404226"/>
            <a:ext cx="4420783" cy="2896809"/>
          </a:xfrm>
          <a:prstGeom prst="rect">
            <a:avLst/>
          </a:prstGeom>
          <a:noFill/>
          <a:effectLst>
            <a:innerShdw blurRad="63500" dist="50800" dir="10800000">
              <a:prstClr val="black">
                <a:alpha val="50000"/>
              </a:prstClr>
            </a:innerShdw>
            <a:reflection blurRad="6350" stA="50000" endA="300" endPos="55500" dist="50800" dir="5400000" sy="-100000" algn="bl" rotWithShape="0"/>
          </a:effectLst>
          <a:scene3d>
            <a:camera prst="isometricOffAxis2Left"/>
            <a:lightRig rig="threePt" dir="t"/>
          </a:scene3d>
          <a:sp3d>
            <a:bevelT w="101600" prst="riblet"/>
          </a:sp3d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88049151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750">
        <p:randomBar dir="vert"/>
      </p:transition>
    </mc:Choice>
    <mc:Fallback>
      <p:transition spd="slow">
        <p:randomBar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685800"/>
            <a:ext cx="8229600" cy="3429000"/>
          </a:xfrm>
        </p:spPr>
        <p:txBody>
          <a:bodyPr/>
          <a:lstStyle/>
          <a:p>
            <a:r>
              <a:rPr lang="en-US" dirty="0" err="1" smtClean="0"/>
              <a:t>Taza</a:t>
            </a:r>
            <a:r>
              <a:rPr lang="en-US" dirty="0" smtClean="0"/>
              <a:t> de </a:t>
            </a:r>
            <a:r>
              <a:rPr lang="en-US" dirty="0" err="1" smtClean="0"/>
              <a:t>interes</a:t>
            </a:r>
            <a:r>
              <a:rPr lang="en-US" dirty="0" smtClean="0"/>
              <a:t> nominal </a:t>
            </a:r>
            <a:r>
              <a:rPr lang="en-US" dirty="0" err="1" smtClean="0"/>
              <a:t>aquella</a:t>
            </a:r>
            <a:r>
              <a:rPr lang="en-US" dirty="0" smtClean="0"/>
              <a:t> </a:t>
            </a:r>
            <a:r>
              <a:rPr lang="en-US" dirty="0" err="1" smtClean="0"/>
              <a:t>vigente</a:t>
            </a:r>
            <a:r>
              <a:rPr lang="en-US" dirty="0" smtClean="0"/>
              <a:t> </a:t>
            </a:r>
            <a:r>
              <a:rPr lang="en-US" dirty="0" err="1" smtClean="0"/>
              <a:t>durante</a:t>
            </a:r>
            <a:r>
              <a:rPr lang="en-US" dirty="0" smtClean="0"/>
              <a:t> un </a:t>
            </a:r>
            <a:r>
              <a:rPr lang="en-US" dirty="0" err="1" smtClean="0"/>
              <a:t>periodo</a:t>
            </a:r>
            <a:r>
              <a:rPr lang="en-US" dirty="0" smtClean="0"/>
              <a:t> </a:t>
            </a:r>
            <a:r>
              <a:rPr lang="en-US" dirty="0" err="1" smtClean="0"/>
              <a:t>determinado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La </a:t>
            </a:r>
            <a:r>
              <a:rPr lang="en-US" dirty="0" err="1" smtClean="0"/>
              <a:t>taza</a:t>
            </a:r>
            <a:r>
              <a:rPr lang="en-US" dirty="0" smtClean="0"/>
              <a:t> de </a:t>
            </a:r>
            <a:r>
              <a:rPr lang="en-US" dirty="0" err="1" smtClean="0"/>
              <a:t>interes</a:t>
            </a:r>
            <a:r>
              <a:rPr lang="en-US" dirty="0" smtClean="0"/>
              <a:t> real </a:t>
            </a:r>
            <a:r>
              <a:rPr lang="en-US" dirty="0" err="1" smtClean="0"/>
              <a:t>es</a:t>
            </a:r>
            <a:r>
              <a:rPr lang="en-US" dirty="0" smtClean="0"/>
              <a:t> la </a:t>
            </a:r>
            <a:r>
              <a:rPr lang="en-US" dirty="0" err="1" smtClean="0"/>
              <a:t>tasa</a:t>
            </a:r>
            <a:r>
              <a:rPr lang="en-US" dirty="0" smtClean="0"/>
              <a:t> de </a:t>
            </a:r>
            <a:r>
              <a:rPr lang="en-US" dirty="0" err="1" smtClean="0"/>
              <a:t>interes</a:t>
            </a:r>
            <a:r>
              <a:rPr lang="en-US" dirty="0" smtClean="0"/>
              <a:t> </a:t>
            </a:r>
            <a:r>
              <a:rPr lang="en-US" dirty="0" err="1" smtClean="0"/>
              <a:t>menos</a:t>
            </a:r>
            <a:r>
              <a:rPr lang="en-US" dirty="0" smtClean="0"/>
              <a:t> la </a:t>
            </a:r>
            <a:r>
              <a:rPr lang="en-US" dirty="0" err="1" smtClean="0"/>
              <a:t>taza</a:t>
            </a:r>
            <a:r>
              <a:rPr lang="en-US" dirty="0" smtClean="0"/>
              <a:t> de la </a:t>
            </a:r>
            <a:r>
              <a:rPr lang="en-US" dirty="0" err="1" smtClean="0"/>
              <a:t>inflacion</a:t>
            </a:r>
            <a:r>
              <a:rPr lang="en-US" dirty="0" smtClean="0"/>
              <a:t>. Si hay </a:t>
            </a:r>
            <a:r>
              <a:rPr lang="en-US" dirty="0" err="1" smtClean="0"/>
              <a:t>inflacion</a:t>
            </a:r>
            <a:r>
              <a:rPr lang="en-US" dirty="0" smtClean="0"/>
              <a:t> la </a:t>
            </a:r>
            <a:r>
              <a:rPr lang="en-US" dirty="0" err="1" smtClean="0"/>
              <a:t>taza</a:t>
            </a:r>
            <a:r>
              <a:rPr lang="en-US" dirty="0" smtClean="0"/>
              <a:t> de </a:t>
            </a:r>
            <a:r>
              <a:rPr lang="en-US" dirty="0" err="1" smtClean="0"/>
              <a:t>interes</a:t>
            </a:r>
            <a:r>
              <a:rPr lang="en-US" dirty="0" smtClean="0"/>
              <a:t> real sera </a:t>
            </a:r>
            <a:r>
              <a:rPr lang="en-US" dirty="0" err="1" smtClean="0"/>
              <a:t>menor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la </a:t>
            </a:r>
            <a:r>
              <a:rPr lang="en-US" dirty="0" err="1" smtClean="0"/>
              <a:t>tasa</a:t>
            </a:r>
            <a:r>
              <a:rPr lang="en-US" dirty="0" smtClean="0"/>
              <a:t> de </a:t>
            </a:r>
            <a:r>
              <a:rPr lang="en-US" dirty="0" err="1" smtClean="0"/>
              <a:t>interes</a:t>
            </a:r>
            <a:r>
              <a:rPr lang="en-US" dirty="0" smtClean="0"/>
              <a:t> nominal.</a:t>
            </a:r>
            <a:endParaRPr lang="es-ES" dirty="0"/>
          </a:p>
        </p:txBody>
      </p:sp>
      <p:pic>
        <p:nvPicPr>
          <p:cNvPr id="4" name="Picture 2" descr="http://www.monedasdevenezuela.net/wp-content/uploads/2014/02/iNFLACION-Y-TASA-DE-INTERES.jpg?66559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352800"/>
            <a:ext cx="2667000" cy="2667000"/>
          </a:xfrm>
          <a:prstGeom prst="rect">
            <a:avLst/>
          </a:prstGeom>
          <a:noFill/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3400" y="2133600"/>
            <a:ext cx="8229600" cy="304800"/>
          </a:xfrm>
        </p:spPr>
        <p:txBody>
          <a:bodyPr>
            <a:noAutofit/>
          </a:bodyPr>
          <a:lstStyle/>
          <a:p>
            <a:r>
              <a:rPr lang="es-DO" sz="4000" dirty="0" smtClean="0"/>
              <a:t>Inflación impulsado por la demanda e </a:t>
            </a:r>
            <a:br>
              <a:rPr lang="es-DO" sz="4000" dirty="0" smtClean="0"/>
            </a:br>
            <a:r>
              <a:rPr lang="es-DO" sz="4000" dirty="0" smtClean="0"/>
              <a:t>impulsada por el costo</a:t>
            </a:r>
            <a:br>
              <a:rPr lang="es-DO" sz="4000" dirty="0" smtClean="0"/>
            </a:br>
            <a:endParaRPr lang="es-DO" sz="4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838569" y="2133600"/>
            <a:ext cx="6686550" cy="1219200"/>
          </a:xfrm>
        </p:spPr>
        <p:txBody>
          <a:bodyPr>
            <a:noAutofit/>
          </a:bodyPr>
          <a:lstStyle/>
          <a:p>
            <a:r>
              <a:rPr lang="es-DO" sz="2000" dirty="0" smtClean="0"/>
              <a:t>1- Aumento del nivel general de los precios originados por un exceso de gasto total </a:t>
            </a:r>
          </a:p>
          <a:p>
            <a:r>
              <a:rPr lang="es-DO" sz="2000" dirty="0" smtClean="0"/>
              <a:t>2-Aumento del nivel general de los precios ocasionado por el aumento de los costos de producción. </a:t>
            </a:r>
            <a:endParaRPr lang="es-DO" sz="2000" dirty="0"/>
          </a:p>
        </p:txBody>
      </p:sp>
      <p:pic>
        <p:nvPicPr>
          <p:cNvPr id="4098" name="Picture 2" descr="http://thumbs.dreamstime.com/x/altos-precios-del-oro-1898524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581400"/>
            <a:ext cx="2127099" cy="277231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static.cnnexpansion.com/media/2009/12/01/inflacio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391" y="3718231"/>
            <a:ext cx="2898960" cy="271041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55315609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losimpuestos.com.mx/wp-content/uploads/precios-de-transferencia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371600"/>
            <a:ext cx="6071753" cy="4651331"/>
          </a:xfrm>
          <a:prstGeom prst="rect">
            <a:avLst/>
          </a:prstGeom>
          <a:noFill/>
          <a:effectLst>
            <a:glow rad="228600">
              <a:schemeClr val="accent2">
                <a:satMod val="175000"/>
                <a:alpha val="40000"/>
              </a:schemeClr>
            </a:glow>
            <a:outerShdw blurRad="50800" dist="38100" algn="l" rotWithShape="0">
              <a:prstClr val="black">
                <a:alpha val="40000"/>
              </a:prstClr>
            </a:outerShdw>
            <a:reflection blurRad="6350" stA="50000" endA="300" endPos="90000" dist="50800" dir="5400000" sy="-100000" algn="bl" rotWithShape="0"/>
          </a:effectLst>
          <a:scene3d>
            <a:camera prst="perspectiveLeft"/>
            <a:lightRig rig="threePt" dir="t"/>
          </a:scene3d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7190510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DO" dirty="0" smtClean="0">
                <a:solidFill>
                  <a:srgbClr val="C00000"/>
                </a:solidFill>
              </a:rPr>
              <a:t>Inflación Acelerada</a:t>
            </a:r>
            <a:r>
              <a:rPr lang="es-DO" dirty="0" smtClean="0"/>
              <a:t/>
            </a:r>
            <a:br>
              <a:rPr lang="es-DO" dirty="0" smtClean="0"/>
            </a:br>
            <a:endParaRPr lang="es-D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233139" y="1411116"/>
            <a:ext cx="6686550" cy="377762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DO" dirty="0" smtClean="0"/>
              <a:t>Producto de violentos cambios políticos y sociales debido a </a:t>
            </a:r>
            <a:r>
              <a:rPr lang="es-DO" sz="2000" b="1" dirty="0" smtClean="0">
                <a:solidFill>
                  <a:schemeClr val="tx1"/>
                </a:solidFill>
              </a:rPr>
              <a:t>cuatro causas</a:t>
            </a:r>
            <a:r>
              <a:rPr lang="es-DO" dirty="0" smtClean="0"/>
              <a:t>:</a:t>
            </a:r>
          </a:p>
          <a:p>
            <a:r>
              <a:rPr lang="es-DO" sz="2400" dirty="0" smtClean="0">
                <a:solidFill>
                  <a:srgbClr val="C00000"/>
                </a:solidFill>
              </a:rPr>
              <a:t>Primero</a:t>
            </a:r>
            <a:r>
              <a:rPr lang="es-DO" dirty="0" smtClean="0"/>
              <a:t>, los individuos de las empresas desarrollan una psicosis inflacionaria..</a:t>
            </a:r>
          </a:p>
          <a:p>
            <a:r>
              <a:rPr lang="es-DO" sz="2400" dirty="0" smtClean="0">
                <a:solidFill>
                  <a:srgbClr val="C00000"/>
                </a:solidFill>
              </a:rPr>
              <a:t>Segundo</a:t>
            </a:r>
            <a:r>
              <a:rPr lang="es-DO" dirty="0" smtClean="0"/>
              <a:t>, una gran inflación no esperada pone en peligro los controles deudor-acreedor..</a:t>
            </a:r>
          </a:p>
          <a:p>
            <a:r>
              <a:rPr lang="es-DO" sz="2400" dirty="0" smtClean="0">
                <a:solidFill>
                  <a:srgbClr val="C00000"/>
                </a:solidFill>
              </a:rPr>
              <a:t>Tercero</a:t>
            </a:r>
            <a:r>
              <a:rPr lang="es-DO" dirty="0" smtClean="0"/>
              <a:t>, la hiperinflación genera una </a:t>
            </a:r>
            <a:r>
              <a:rPr lang="es-DO" sz="2000" dirty="0" smtClean="0">
                <a:solidFill>
                  <a:srgbClr val="00B050"/>
                </a:solidFill>
              </a:rPr>
              <a:t>espiral de precio y salarios</a:t>
            </a:r>
            <a:r>
              <a:rPr lang="es-DO" dirty="0" smtClean="0"/>
              <a:t>..</a:t>
            </a:r>
          </a:p>
          <a:p>
            <a:r>
              <a:rPr lang="es-DO" sz="2400" dirty="0" smtClean="0">
                <a:solidFill>
                  <a:srgbClr val="C00000"/>
                </a:solidFill>
              </a:rPr>
              <a:t>Cuarto</a:t>
            </a:r>
            <a:r>
              <a:rPr lang="es-DO" dirty="0" smtClean="0"/>
              <a:t>, la tasa de inflación es difícil de pronosticar ….</a:t>
            </a:r>
            <a:endParaRPr lang="es-DO" dirty="0"/>
          </a:p>
        </p:txBody>
      </p:sp>
      <p:pic>
        <p:nvPicPr>
          <p:cNvPr id="6146" name="Picture 2" descr="http://talenttools.es/wp-content/uploads/2011/09/organizacion-2.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37" y="1588959"/>
            <a:ext cx="2143125" cy="2857500"/>
          </a:xfrm>
          <a:prstGeom prst="rect">
            <a:avLst/>
          </a:prstGeom>
          <a:noFill/>
          <a:effectLst>
            <a:reflection blurRad="6350" stA="50000" endA="300" endPos="55500" dist="50800" dir="5400000" sy="-100000" algn="bl" rotWithShape="0"/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05534512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s://encrypted-tbn2.gstatic.com/images?q=tbn:ANd9GcSYCcyVydAVHdeDDeooFWC71MPbCRLbiEo1nhUGsDapu6cKEbomsQ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4000"/>
            <a:ext cx="3823570" cy="3818649"/>
          </a:xfrm>
          <a:prstGeom prst="rect">
            <a:avLst/>
          </a:prstGeom>
          <a:noFill/>
          <a:effectLst>
            <a:reflection blurRad="6350" stA="50000" endA="300" endPos="55500" dist="50800" dir="5400000" sy="-100000" algn="bl" rotWithShape="0"/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://s28.postimg.org/pe3b5hnfh/bajan_precio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295400"/>
            <a:ext cx="3972218" cy="4533414"/>
          </a:xfrm>
          <a:prstGeom prst="rect">
            <a:avLst/>
          </a:prstGeom>
          <a:noFill/>
          <a:effectLst>
            <a:reflection blurRad="6350" stA="50000" endA="300" endPos="90000" dir="5400000" sy="-100000" algn="bl" rotWithShape="0"/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505206484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4" descr="http://1.bp.blogspot.com/-yRuNK1X3Vgc/UDF1N4tZzCI/AAAAAAAAB6o/KPz4k1hw9AA/s1600/gracias-1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54" y="0"/>
            <a:ext cx="7390129" cy="689976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89980069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 </a:t>
            </a:r>
            <a:r>
              <a:rPr lang="en-US" dirty="0" err="1" smtClean="0"/>
              <a:t>inflacion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7" name="6 Marcador de contenido" descr="images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540951" y="2286000"/>
            <a:ext cx="3703220" cy="3886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8 Marcador de contenido" descr="images (1).jp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4562744" y="2590800"/>
            <a:ext cx="4074371" cy="3429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Indice</a:t>
            </a:r>
            <a:r>
              <a:rPr lang="en-US" dirty="0" smtClean="0"/>
              <a:t> de </a:t>
            </a:r>
            <a:r>
              <a:rPr lang="en-US" dirty="0" err="1" smtClean="0"/>
              <a:t>precios</a:t>
            </a:r>
            <a:r>
              <a:rPr lang="en-US" dirty="0" smtClean="0"/>
              <a:t> al </a:t>
            </a:r>
            <a:r>
              <a:rPr lang="en-US" dirty="0" err="1" smtClean="0"/>
              <a:t>consumidor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3 Marcador de contenido" descr="Archivo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0" y="1981200"/>
            <a:ext cx="5334000" cy="41300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4">
                <a:lumMod val="75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Marcador de contenido"/>
          <p:cNvGraphicFramePr>
            <a:graphicFrameLocks noGrp="1"/>
          </p:cNvGraphicFramePr>
          <p:nvPr>
            <p:ph idx="4294967295"/>
          </p:nvPr>
        </p:nvGraphicFramePr>
        <p:xfrm>
          <a:off x="457200" y="1295400"/>
          <a:ext cx="8229600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219200"/>
                <a:gridCol w="1371600"/>
                <a:gridCol w="1371600"/>
                <a:gridCol w="1371600"/>
                <a:gridCol w="1371600"/>
              </a:tblGrid>
              <a:tr h="1257756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Productos</a:t>
                      </a:r>
                      <a:r>
                        <a:rPr lang="en-US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 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canasta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mercado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los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cons.</a:t>
                      </a:r>
                      <a:endPara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</a:t>
                      </a:r>
                      <a:r>
                        <a:rPr lang="en-US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(1)</a:t>
                      </a:r>
                    </a:p>
                    <a:p>
                      <a:r>
                        <a:rPr lang="en-US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Cantidad</a:t>
                      </a:r>
                      <a:r>
                        <a:rPr lang="en-US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compra-da</a:t>
                      </a:r>
                      <a:r>
                        <a:rPr lang="en-US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en 1982</a:t>
                      </a:r>
                      <a:endPara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     (2)</a:t>
                      </a:r>
                    </a:p>
                    <a:p>
                      <a:r>
                        <a:rPr lang="en-US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Precio</a:t>
                      </a:r>
                      <a:r>
                        <a:rPr lang="en-US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en 1982</a:t>
                      </a:r>
                      <a:endPara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     (3)</a:t>
                      </a:r>
                    </a:p>
                    <a:p>
                      <a:r>
                        <a:rPr lang="en-US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Costo</a:t>
                      </a:r>
                      <a:r>
                        <a:rPr lang="en-US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 la canasta en 1982. [(1)*(2)]</a:t>
                      </a:r>
                      <a:endPara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     (4)</a:t>
                      </a:r>
                    </a:p>
                    <a:p>
                      <a:r>
                        <a:rPr lang="en-US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Precio</a:t>
                      </a:r>
                      <a:r>
                        <a:rPr lang="en-US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en 1994</a:t>
                      </a:r>
                      <a:endPara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     (5)</a:t>
                      </a:r>
                    </a:p>
                    <a:p>
                      <a:r>
                        <a:rPr lang="en-US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Costo</a:t>
                      </a:r>
                      <a:r>
                        <a:rPr lang="en-US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 la canasta en 1994. [(1)*(4)]</a:t>
                      </a:r>
                      <a:endPara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5458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Hambur-guesas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$0.80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</a:tr>
              <a:tr h="35458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Galones</a:t>
                      </a:r>
                      <a:r>
                        <a:rPr lang="en-US" dirty="0" smtClean="0"/>
                        <a:t> de </a:t>
                      </a:r>
                      <a:r>
                        <a:rPr lang="en-US" dirty="0" err="1" smtClean="0"/>
                        <a:t>gasolina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$0.70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225</a:t>
                      </a:r>
                      <a:endParaRPr lang="en-US" dirty="0"/>
                    </a:p>
                  </a:txBody>
                  <a:tcPr/>
                </a:tc>
              </a:tr>
              <a:tr h="35458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Pantalones</a:t>
                      </a:r>
                      <a:r>
                        <a:rPr lang="en-US" dirty="0" smtClean="0"/>
                        <a:t> de </a:t>
                      </a:r>
                      <a:r>
                        <a:rPr lang="en-US" dirty="0" err="1" smtClean="0"/>
                        <a:t>mezclilla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$0.15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/>
                </a:tc>
              </a:tr>
              <a:tr h="354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Costo</a:t>
                      </a:r>
                      <a:r>
                        <a:rPr lang="en-US" dirty="0" smtClean="0"/>
                        <a:t> 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$245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Costo</a:t>
                      </a:r>
                      <a:r>
                        <a:rPr lang="en-US" dirty="0" smtClean="0"/>
                        <a:t> 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$335</a:t>
                      </a:r>
                      <a:endParaRPr lang="en-US" dirty="0"/>
                    </a:p>
                  </a:txBody>
                  <a:tcPr/>
                </a:tc>
              </a:tr>
              <a:tr h="354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4588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Como </a:t>
            </a:r>
            <a:r>
              <a:rPr lang="en-US" dirty="0" err="1" smtClean="0"/>
              <a:t>calcular</a:t>
            </a:r>
            <a:r>
              <a:rPr lang="en-US" dirty="0" smtClean="0"/>
              <a:t> el IPC.</a:t>
            </a:r>
            <a:endParaRPr lang="en-US" dirty="0"/>
          </a:p>
        </p:txBody>
      </p:sp>
      <p:graphicFrame>
        <p:nvGraphicFramePr>
          <p:cNvPr id="11" name="10 Marcador de contenido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3200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40493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05059" marR="105059"/>
                </a:tc>
              </a:tr>
              <a:tr h="404936">
                <a:tc>
                  <a:txBody>
                    <a:bodyPr/>
                    <a:lstStyle/>
                    <a:p>
                      <a:r>
                        <a:rPr lang="en-US" dirty="0" smtClean="0"/>
                        <a:t>IPC</a:t>
                      </a:r>
                      <a:r>
                        <a:rPr lang="en-US" baseline="0" dirty="0" smtClean="0"/>
                        <a:t> de 1994=</a:t>
                      </a:r>
                      <a:r>
                        <a:rPr lang="en-US" u="sng" baseline="0" dirty="0" err="1" smtClean="0"/>
                        <a:t>Costo</a:t>
                      </a:r>
                      <a:r>
                        <a:rPr lang="en-US" u="sng" baseline="0" dirty="0" smtClean="0"/>
                        <a:t> de la canasta en 1994 </a:t>
                      </a:r>
                      <a:r>
                        <a:rPr lang="en-US" u="none" baseline="0" dirty="0" smtClean="0"/>
                        <a:t> *100</a:t>
                      </a:r>
                      <a:r>
                        <a:rPr lang="en-US" u="sng" baseline="0" dirty="0" smtClean="0"/>
                        <a:t>  </a:t>
                      </a:r>
                      <a:endParaRPr lang="en-US" u="sng" dirty="0"/>
                    </a:p>
                  </a:txBody>
                  <a:tcPr marL="105059" marR="105059"/>
                </a:tc>
              </a:tr>
              <a:tr h="404936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      </a:t>
                      </a:r>
                      <a:r>
                        <a:rPr lang="en-US" dirty="0" err="1" smtClean="0"/>
                        <a:t>Costo</a:t>
                      </a:r>
                      <a:r>
                        <a:rPr lang="en-US" dirty="0" smtClean="0"/>
                        <a:t> de la canasta en 1982</a:t>
                      </a:r>
                      <a:endParaRPr lang="en-US" dirty="0"/>
                    </a:p>
                  </a:txBody>
                  <a:tcPr marL="105059" marR="105059"/>
                </a:tc>
              </a:tr>
              <a:tr h="40493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05059" marR="105059"/>
                </a:tc>
              </a:tr>
              <a:tr h="404936">
                <a:tc>
                  <a:txBody>
                    <a:bodyPr/>
                    <a:lstStyle/>
                    <a:p>
                      <a:r>
                        <a:rPr lang="en-US" dirty="0" smtClean="0"/>
                        <a:t>IPC de 1994=</a:t>
                      </a:r>
                      <a:r>
                        <a:rPr lang="en-US" u="sng" dirty="0" smtClean="0"/>
                        <a:t>$335  </a:t>
                      </a:r>
                      <a:r>
                        <a:rPr lang="en-US" u="none" dirty="0" smtClean="0"/>
                        <a:t>*100</a:t>
                      </a:r>
                      <a:r>
                        <a:rPr lang="en-US" u="none" baseline="0" dirty="0" smtClean="0"/>
                        <a:t> =  136.7</a:t>
                      </a:r>
                      <a:endParaRPr lang="en-US" u="sng" dirty="0"/>
                    </a:p>
                  </a:txBody>
                  <a:tcPr marL="105059" marR="105059"/>
                </a:tc>
              </a:tr>
              <a:tr h="404936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     $245</a:t>
                      </a:r>
                      <a:endParaRPr lang="en-US" dirty="0"/>
                    </a:p>
                  </a:txBody>
                  <a:tcPr marL="105059" marR="105059"/>
                </a:tc>
              </a:tr>
              <a:tr h="40493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05059" marR="105059"/>
                </a:tc>
              </a:tr>
              <a:tr h="2896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05059" marR="105059"/>
                </a:tc>
              </a:tr>
            </a:tbl>
          </a:graphicData>
        </a:graphic>
      </p:graphicFrame>
    </p:spTree>
  </p:cSld>
  <p:clrMapOvr>
    <a:masterClrMapping/>
  </p:clrMapOvr>
  <p:transition>
    <p:wheel spokes="3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Como </a:t>
            </a:r>
            <a:r>
              <a:rPr lang="en-US" dirty="0" err="1" smtClean="0"/>
              <a:t>calcular</a:t>
            </a:r>
            <a:r>
              <a:rPr lang="en-US" dirty="0" smtClean="0"/>
              <a:t> la </a:t>
            </a:r>
            <a:r>
              <a:rPr lang="en-US" dirty="0" err="1" smtClean="0"/>
              <a:t>tasa</a:t>
            </a:r>
            <a:r>
              <a:rPr lang="en-US" dirty="0" smtClean="0"/>
              <a:t> de </a:t>
            </a:r>
            <a:r>
              <a:rPr lang="en-US" dirty="0" err="1" smtClean="0"/>
              <a:t>inflacion</a:t>
            </a:r>
            <a:r>
              <a:rPr lang="en-US" dirty="0" smtClean="0"/>
              <a:t>.</a:t>
            </a:r>
            <a:endParaRPr lang="en-US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381000" y="2209800"/>
          <a:ext cx="82296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1999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el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IPC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</a:t>
                      </a:r>
                      <a:r>
                        <a:rPr lang="en-US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EE.UU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fue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163.0,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mientras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que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1998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fue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166.6.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tasa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inflacion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1999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calcula</a:t>
                      </a:r>
                      <a:r>
                        <a:rPr lang="en-US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:</a:t>
                      </a:r>
                      <a:endPara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4053" marR="9405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Tasa</a:t>
                      </a:r>
                      <a:r>
                        <a:rPr lang="en-US" dirty="0" smtClean="0"/>
                        <a:t> de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inflacion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anual</a:t>
                      </a:r>
                      <a:r>
                        <a:rPr lang="en-US" baseline="0" dirty="0" smtClean="0"/>
                        <a:t>=  </a:t>
                      </a:r>
                      <a:r>
                        <a:rPr lang="en-US" u="sng" baseline="0" dirty="0" smtClean="0"/>
                        <a:t>IPC en el </a:t>
                      </a:r>
                      <a:r>
                        <a:rPr lang="en-US" u="sng" baseline="0" dirty="0" err="1" smtClean="0"/>
                        <a:t>año</a:t>
                      </a:r>
                      <a:r>
                        <a:rPr lang="en-US" u="sng" baseline="0" dirty="0" smtClean="0"/>
                        <a:t> dado-IPC en el </a:t>
                      </a:r>
                      <a:r>
                        <a:rPr lang="en-US" u="sng" baseline="0" dirty="0" err="1" smtClean="0"/>
                        <a:t>año</a:t>
                      </a:r>
                      <a:r>
                        <a:rPr lang="en-US" u="sng" baseline="0" dirty="0" smtClean="0"/>
                        <a:t> anterior </a:t>
                      </a:r>
                      <a:r>
                        <a:rPr lang="en-US" baseline="0" dirty="0" smtClean="0"/>
                        <a:t>*100</a:t>
                      </a:r>
                      <a:endParaRPr lang="en-US" dirty="0"/>
                    </a:p>
                  </a:txBody>
                  <a:tcPr marL="94053" marR="9405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                                  IPC en el </a:t>
                      </a:r>
                      <a:r>
                        <a:rPr lang="en-US" dirty="0" err="1" smtClean="0"/>
                        <a:t>año</a:t>
                      </a:r>
                      <a:r>
                        <a:rPr lang="en-US" baseline="0" dirty="0" smtClean="0"/>
                        <a:t> anterior</a:t>
                      </a:r>
                      <a:endParaRPr lang="en-US" dirty="0"/>
                    </a:p>
                  </a:txBody>
                  <a:tcPr marL="94053" marR="9405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Tasa</a:t>
                      </a:r>
                      <a:r>
                        <a:rPr lang="en-US" baseline="0" dirty="0" smtClean="0"/>
                        <a:t> de </a:t>
                      </a:r>
                      <a:r>
                        <a:rPr lang="en-US" baseline="0" dirty="0" err="1" smtClean="0"/>
                        <a:t>inflacion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anual</a:t>
                      </a:r>
                      <a:r>
                        <a:rPr lang="en-US" dirty="0" smtClean="0"/>
                        <a:t> =  </a:t>
                      </a:r>
                      <a:r>
                        <a:rPr lang="en-US" u="sng" dirty="0" smtClean="0"/>
                        <a:t>163.0-166.6</a:t>
                      </a:r>
                      <a:r>
                        <a:rPr lang="en-US" dirty="0" smtClean="0"/>
                        <a:t> *100 = -2.2%</a:t>
                      </a:r>
                      <a:endParaRPr lang="en-US" dirty="0"/>
                    </a:p>
                  </a:txBody>
                  <a:tcPr marL="94053" marR="9405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                                166.6</a:t>
                      </a:r>
                      <a:endParaRPr lang="en-US" dirty="0"/>
                    </a:p>
                  </a:txBody>
                  <a:tcPr marL="94053" marR="94053"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4053" marR="94053"/>
                </a:tc>
              </a:tr>
            </a:tbl>
          </a:graphicData>
        </a:graphic>
      </p:graphicFrame>
    </p:spTree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Critica al IPC.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1- Los </a:t>
            </a:r>
            <a:r>
              <a:rPr lang="en-US" dirty="0" err="1" smtClean="0"/>
              <a:t>cambios</a:t>
            </a:r>
            <a:r>
              <a:rPr lang="en-US" dirty="0" smtClean="0"/>
              <a:t> en el IPC se </a:t>
            </a:r>
            <a:r>
              <a:rPr lang="en-US" dirty="0" err="1" smtClean="0"/>
              <a:t>basan</a:t>
            </a:r>
            <a:r>
              <a:rPr lang="en-US" dirty="0" smtClean="0"/>
              <a:t> en </a:t>
            </a:r>
            <a:r>
              <a:rPr lang="en-US" dirty="0" err="1" smtClean="0"/>
              <a:t>una</a:t>
            </a:r>
            <a:r>
              <a:rPr lang="en-US" dirty="0" smtClean="0"/>
              <a:t> canasta de </a:t>
            </a:r>
            <a:r>
              <a:rPr lang="en-US" dirty="0" err="1" smtClean="0"/>
              <a:t>mercado</a:t>
            </a:r>
            <a:r>
              <a:rPr lang="en-US" dirty="0" smtClean="0"/>
              <a:t> </a:t>
            </a:r>
            <a:r>
              <a:rPr lang="en-US" dirty="0" err="1" smtClean="0"/>
              <a:t>tipica</a:t>
            </a:r>
            <a:r>
              <a:rPr lang="en-US" dirty="0" smtClean="0"/>
              <a:t> con </a:t>
            </a:r>
            <a:r>
              <a:rPr lang="en-US" dirty="0" err="1" smtClean="0"/>
              <a:t>productos</a:t>
            </a:r>
            <a:r>
              <a:rPr lang="en-US" dirty="0" smtClean="0"/>
              <a:t> </a:t>
            </a:r>
            <a:r>
              <a:rPr lang="en-US" dirty="0" err="1" smtClean="0"/>
              <a:t>comprados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no son </a:t>
            </a:r>
            <a:r>
              <a:rPr lang="en-US" dirty="0" err="1" smtClean="0"/>
              <a:t>iguales</a:t>
            </a:r>
            <a:r>
              <a:rPr lang="en-US" dirty="0" smtClean="0"/>
              <a:t> a los de la canasta de </a:t>
            </a:r>
            <a:r>
              <a:rPr lang="en-US" dirty="0" err="1" smtClean="0"/>
              <a:t>mercado</a:t>
            </a:r>
            <a:r>
              <a:rPr lang="en-US" dirty="0" smtClean="0"/>
              <a:t> real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adquieren</a:t>
            </a:r>
            <a:r>
              <a:rPr lang="en-US" dirty="0" smtClean="0"/>
              <a:t> </a:t>
            </a:r>
            <a:r>
              <a:rPr lang="en-US" dirty="0" err="1" smtClean="0"/>
              <a:t>muchos</a:t>
            </a:r>
            <a:r>
              <a:rPr lang="en-US" dirty="0" smtClean="0"/>
              <a:t> </a:t>
            </a:r>
            <a:r>
              <a:rPr lang="en-US" dirty="0" err="1" smtClean="0"/>
              <a:t>consumidores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2- El </a:t>
            </a:r>
            <a:r>
              <a:rPr lang="en-US" dirty="0" err="1" smtClean="0"/>
              <a:t>uso</a:t>
            </a:r>
            <a:r>
              <a:rPr lang="en-US" dirty="0" smtClean="0"/>
              <a:t> de la canasta de </a:t>
            </a:r>
            <a:r>
              <a:rPr lang="en-US" dirty="0" err="1" smtClean="0"/>
              <a:t>mercado</a:t>
            </a:r>
            <a:r>
              <a:rPr lang="en-US" dirty="0" smtClean="0"/>
              <a:t> con un solo </a:t>
            </a:r>
            <a:r>
              <a:rPr lang="en-US" dirty="0" err="1" smtClean="0"/>
              <a:t>año</a:t>
            </a:r>
            <a:r>
              <a:rPr lang="en-US" dirty="0" smtClean="0"/>
              <a:t> base </a:t>
            </a:r>
            <a:r>
              <a:rPr lang="en-US" dirty="0" err="1" smtClean="0"/>
              <a:t>ignora</a:t>
            </a:r>
            <a:r>
              <a:rPr lang="en-US" dirty="0" smtClean="0"/>
              <a:t> la</a:t>
            </a:r>
            <a:r>
              <a:rPr lang="en-US" b="1" dirty="0" smtClean="0"/>
              <a:t> </a:t>
            </a:r>
            <a:r>
              <a:rPr lang="en-US" b="1" u="sng" dirty="0" err="1" smtClean="0"/>
              <a:t>ley</a:t>
            </a:r>
            <a:r>
              <a:rPr lang="en-US" b="1" u="sng" dirty="0" smtClean="0"/>
              <a:t> de la </a:t>
            </a:r>
            <a:r>
              <a:rPr lang="en-US" b="1" u="sng" dirty="0" err="1" smtClean="0"/>
              <a:t>demanda</a:t>
            </a:r>
            <a:r>
              <a:rPr lang="en-US" b="1" dirty="0" smtClean="0"/>
              <a:t>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>
    <p:cover dir="l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La </a:t>
            </a:r>
            <a:r>
              <a:rPr lang="en-US" sz="3200" dirty="0" err="1" smtClean="0"/>
              <a:t>desinflacion</a:t>
            </a:r>
            <a:endParaRPr lang="en-US" sz="3200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Es </a:t>
            </a:r>
            <a:r>
              <a:rPr lang="en-US" sz="2400" dirty="0" err="1" smtClean="0"/>
              <a:t>una</a:t>
            </a:r>
            <a:r>
              <a:rPr lang="en-US" sz="2400" dirty="0" smtClean="0"/>
              <a:t> </a:t>
            </a:r>
            <a:r>
              <a:rPr lang="en-US" sz="2400" dirty="0" err="1" smtClean="0"/>
              <a:t>reduccion</a:t>
            </a:r>
            <a:r>
              <a:rPr lang="en-US" sz="2400" dirty="0" smtClean="0"/>
              <a:t> de la </a:t>
            </a:r>
            <a:r>
              <a:rPr lang="en-US" sz="2400" dirty="0" err="1" smtClean="0"/>
              <a:t>tasa</a:t>
            </a:r>
            <a:r>
              <a:rPr lang="en-US" sz="2400" dirty="0" smtClean="0"/>
              <a:t> de </a:t>
            </a:r>
            <a:r>
              <a:rPr lang="en-US" sz="2400" dirty="0" err="1" smtClean="0"/>
              <a:t>inflacion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pic>
        <p:nvPicPr>
          <p:cNvPr id="6" name="5 Marcador de posición de imagen" descr="sale.jpg"/>
          <p:cNvPicPr>
            <a:picLocks noGrp="1" noChangeAspect="1"/>
          </p:cNvPicPr>
          <p:nvPr>
            <p:ph type="pic" idx="1"/>
          </p:nvPr>
        </p:nvPicPr>
        <p:blipFill>
          <a:blip r:embed="rId2" cstate="print"/>
          <a:srcRect t="10898" b="10898"/>
          <a:stretch>
            <a:fillRect/>
          </a:stretch>
        </p:blipFill>
        <p:spPr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 </a:t>
            </a:r>
            <a:r>
              <a:rPr lang="en-US" dirty="0" err="1" smtClean="0"/>
              <a:t>inflacion</a:t>
            </a:r>
            <a:r>
              <a:rPr lang="en-US" dirty="0" smtClean="0"/>
              <a:t> reduce el </a:t>
            </a:r>
            <a:r>
              <a:rPr lang="en-US" dirty="0" err="1" smtClean="0"/>
              <a:t>ingreso</a:t>
            </a:r>
            <a:r>
              <a:rPr lang="en-US" dirty="0" smtClean="0"/>
              <a:t>.</a:t>
            </a:r>
            <a:endParaRPr lang="en-US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plus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jo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j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235</TotalTime>
  <Words>524</Words>
  <Application>Microsoft Office PowerPoint</Application>
  <PresentationFormat>Presentación en pantalla (4:3)</PresentationFormat>
  <Paragraphs>82</Paragraphs>
  <Slides>19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0" baseType="lpstr">
      <vt:lpstr>Flujo</vt:lpstr>
      <vt:lpstr>                                                                                                                             Presentado por: Winifer Rosario 2014-0028 Pedro Enyer Gomez 2013-1373 </vt:lpstr>
      <vt:lpstr>La inflacion </vt:lpstr>
      <vt:lpstr>Indice de precios al consumidor.</vt:lpstr>
      <vt:lpstr>Diapositiva 4</vt:lpstr>
      <vt:lpstr>Como calcular el IPC.</vt:lpstr>
      <vt:lpstr>Como calcular la tasa de inflacion.</vt:lpstr>
      <vt:lpstr>Critica al IPC.</vt:lpstr>
      <vt:lpstr>La desinflacion</vt:lpstr>
      <vt:lpstr>La inflacion reduce el ingreso.</vt:lpstr>
      <vt:lpstr>Suponga que su ingreso nominal en el 2000 es de $40000 y el valor de IPC en ese año es de 136.</vt:lpstr>
      <vt:lpstr>Inflación y Riqueza  </vt:lpstr>
      <vt:lpstr>Diapositiva 12</vt:lpstr>
      <vt:lpstr>        La inflación y la tasa de interés real  </vt:lpstr>
      <vt:lpstr>Diapositiva 14</vt:lpstr>
      <vt:lpstr>Inflación impulsado por la demanda e  impulsada por el costo </vt:lpstr>
      <vt:lpstr>Diapositiva 16</vt:lpstr>
      <vt:lpstr>Inflación Acelerada </vt:lpstr>
      <vt:lpstr>Diapositiva 18</vt:lpstr>
      <vt:lpstr>Diapositiva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Presentado por: Winifer Rosario 2014-0028 Pedro Enyer Gomez 2013-1373</dc:title>
  <dc:creator>Owner</dc:creator>
  <cp:lastModifiedBy>Fernando Brito</cp:lastModifiedBy>
  <cp:revision>28</cp:revision>
  <dcterms:created xsi:type="dcterms:W3CDTF">2014-11-10T11:49:50Z</dcterms:created>
  <dcterms:modified xsi:type="dcterms:W3CDTF">2014-11-18T13:36:09Z</dcterms:modified>
</cp:coreProperties>
</file>