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6" r:id="rId11"/>
    <p:sldId id="257" r:id="rId12"/>
    <p:sldId id="258" r:id="rId13"/>
    <p:sldId id="262" r:id="rId14"/>
    <p:sldId id="280" r:id="rId15"/>
    <p:sldId id="281" r:id="rId16"/>
    <p:sldId id="259" r:id="rId17"/>
    <p:sldId id="260" r:id="rId18"/>
    <p:sldId id="261" r:id="rId19"/>
    <p:sldId id="282" r:id="rId20"/>
    <p:sldId id="263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02" autoAdjust="0"/>
  </p:normalViewPr>
  <p:slideViewPr>
    <p:cSldViewPr>
      <p:cViewPr varScale="1">
        <p:scale>
          <a:sx n="83" d="100"/>
          <a:sy n="83" d="100"/>
        </p:scale>
        <p:origin x="-11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72FC2-0E7D-4435-9A5D-7E92CDE49F26}" type="datetimeFigureOut">
              <a:rPr lang="es-US" smtClean="0"/>
              <a:t>10/2/2014</a:t>
            </a:fld>
            <a:endParaRPr lang="es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2BB7-5C4A-4208-9E87-EA82D503E89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6047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Tomamos como</a:t>
            </a:r>
            <a:r>
              <a:rPr lang="es-US" baseline="0" dirty="0" smtClean="0"/>
              <a:t> ejemplos las declaraciones anteriores y lee vamos a dar valor propio ahora</a:t>
            </a:r>
            <a:endParaRPr lang="es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BB7-5C4A-4208-9E87-EA82D503E896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466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BB7-5C4A-4208-9E87-EA82D503E896}" type="slidenum">
              <a:rPr lang="es-US" smtClean="0"/>
              <a:t>18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9920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2916242"/>
          </a:xfrm>
        </p:spPr>
        <p:txBody>
          <a:bodyPr>
            <a:normAutofit/>
          </a:bodyPr>
          <a:lstStyle/>
          <a:p>
            <a:r>
              <a:rPr lang="es-US" sz="6600" dirty="0" smtClean="0"/>
              <a:t>Arreglos y colecciones</a:t>
            </a:r>
            <a:endParaRPr lang="es-US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4509120"/>
            <a:ext cx="7105600" cy="1617043"/>
          </a:xfrm>
        </p:spPr>
        <p:txBody>
          <a:bodyPr/>
          <a:lstStyle/>
          <a:p>
            <a:pPr algn="r"/>
            <a:r>
              <a:rPr lang="es-US" dirty="0" err="1" smtClean="0"/>
              <a:t>Alexandro</a:t>
            </a:r>
            <a:r>
              <a:rPr lang="es-US" dirty="0" smtClean="0"/>
              <a:t> Abreu</a:t>
            </a:r>
          </a:p>
          <a:p>
            <a:pPr algn="r"/>
            <a:r>
              <a:rPr lang="es-US" dirty="0" err="1" smtClean="0"/>
              <a:t>Aristides</a:t>
            </a:r>
            <a:r>
              <a:rPr lang="es-US" dirty="0" smtClean="0"/>
              <a:t> Cruz</a:t>
            </a:r>
            <a:endParaRPr lang="es-US" dirty="0"/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0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340352" cy="1109985"/>
          </a:xfrm>
        </p:spPr>
        <p:txBody>
          <a:bodyPr/>
          <a:lstStyle/>
          <a:p>
            <a:r>
              <a:rPr lang="es-US" sz="4800" dirty="0" smtClean="0">
                <a:latin typeface="Times New Roman" pitchFamily="18" charset="0"/>
                <a:cs typeface="Times New Roman" pitchFamily="18" charset="0"/>
              </a:rPr>
              <a:t>Colecciones en Java </a:t>
            </a:r>
            <a:endParaRPr lang="es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708920"/>
            <a:ext cx="7776864" cy="1872208"/>
          </a:xfrm>
        </p:spPr>
        <p:txBody>
          <a:bodyPr/>
          <a:lstStyle/>
          <a:p>
            <a:pPr algn="ctr"/>
            <a:r>
              <a:rPr lang="es-US" dirty="0" smtClean="0"/>
              <a:t>Una colección de objetos es un objeto que puede almacenar un numero variable de elementos siendo cada elemento otro objeto.</a:t>
            </a:r>
            <a:endParaRPr lang="es-US" dirty="0"/>
          </a:p>
        </p:txBody>
      </p:sp>
      <p:pic>
        <p:nvPicPr>
          <p:cNvPr id="1026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52749"/>
            <a:ext cx="8064896" cy="5289451"/>
          </a:xfrm>
        </p:spPr>
        <p:txBody>
          <a:bodyPr>
            <a:normAutofit/>
          </a:bodyPr>
          <a:lstStyle/>
          <a:p>
            <a:r>
              <a:rPr lang="es-US" sz="2600" b="0" dirty="0" smtClean="0">
                <a:solidFill>
                  <a:schemeClr val="tx2"/>
                </a:solidFill>
                <a:latin typeface="+mj-lt"/>
              </a:rPr>
              <a:t>-Interfaces – Representaciones Abstractas para colecciones.</a:t>
            </a:r>
          </a:p>
          <a:p>
            <a:pPr marL="685800" indent="-685800">
              <a:buFont typeface="Arial" pitchFamily="34" charset="0"/>
              <a:buChar char="•"/>
            </a:pPr>
            <a:endParaRPr lang="es-US" sz="2600" b="0" dirty="0">
              <a:solidFill>
                <a:schemeClr val="tx2"/>
              </a:solidFill>
              <a:latin typeface="+mj-lt"/>
            </a:endParaRPr>
          </a:p>
          <a:p>
            <a:endParaRPr lang="es-US" sz="2600" b="0" dirty="0" smtClean="0">
              <a:solidFill>
                <a:schemeClr val="tx2"/>
              </a:solidFill>
              <a:latin typeface="+mj-lt"/>
            </a:endParaRPr>
          </a:p>
          <a:p>
            <a:r>
              <a:rPr lang="es-US" sz="2600" b="0" dirty="0" smtClean="0">
                <a:solidFill>
                  <a:schemeClr val="tx2"/>
                </a:solidFill>
                <a:latin typeface="+mj-lt"/>
              </a:rPr>
              <a:t>     -Implementaciones – Estructuras   utilizables</a:t>
            </a:r>
          </a:p>
          <a:p>
            <a:endParaRPr lang="es-US" sz="2600" b="0" dirty="0" smtClean="0">
              <a:solidFill>
                <a:schemeClr val="tx2"/>
              </a:solidFill>
              <a:latin typeface="+mj-lt"/>
            </a:endParaRPr>
          </a:p>
          <a:p>
            <a:endParaRPr lang="es-US" sz="2600" b="0" dirty="0">
              <a:solidFill>
                <a:schemeClr val="tx2"/>
              </a:solidFill>
              <a:latin typeface="+mj-lt"/>
            </a:endParaRPr>
          </a:p>
          <a:p>
            <a:r>
              <a:rPr lang="es-US" sz="2600" b="0" dirty="0" smtClean="0">
                <a:solidFill>
                  <a:schemeClr val="tx2"/>
                </a:solidFill>
                <a:latin typeface="+mj-lt"/>
              </a:rPr>
              <a:t>           -Algoritmos – </a:t>
            </a:r>
            <a:r>
              <a:rPr lang="es-US" sz="2600" b="0" dirty="0" err="1" smtClean="0">
                <a:solidFill>
                  <a:schemeClr val="tx2"/>
                </a:solidFill>
                <a:latin typeface="+mj-lt"/>
              </a:rPr>
              <a:t>Metodos</a:t>
            </a:r>
            <a:r>
              <a:rPr lang="es-US" sz="2600" b="0" dirty="0" smtClean="0">
                <a:solidFill>
                  <a:schemeClr val="tx2"/>
                </a:solidFill>
                <a:latin typeface="+mj-lt"/>
              </a:rPr>
              <a:t> de operación</a:t>
            </a:r>
            <a:endParaRPr lang="es-US" sz="2600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5791200" cy="1199102"/>
          </a:xfrm>
        </p:spPr>
        <p:txBody>
          <a:bodyPr>
            <a:normAutofit/>
          </a:bodyPr>
          <a:lstStyle/>
          <a:p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Interfaces..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3140968"/>
            <a:ext cx="8712968" cy="3528392"/>
          </a:xfrm>
        </p:spPr>
        <p:txBody>
          <a:bodyPr>
            <a:normAutofit/>
          </a:bodyPr>
          <a:lstStyle/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Set – Colección de Objetos que no admite duplicados</a:t>
            </a:r>
            <a:endParaRPr lang="es-US" dirty="0">
              <a:solidFill>
                <a:schemeClr val="tx2"/>
              </a:solidFill>
              <a:latin typeface="+mj-lt"/>
            </a:endParaRP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List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– Colección de objetos con índice asociado </a:t>
            </a:r>
            <a:endParaRPr lang="es-US" dirty="0">
              <a:solidFill>
                <a:schemeClr val="tx2"/>
              </a:solidFill>
              <a:latin typeface="+mj-lt"/>
            </a:endParaRPr>
          </a:p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    Cola – Colección de objetos,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First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in –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First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Out</a:t>
            </a:r>
            <a:endParaRPr lang="es-US" dirty="0" smtClean="0">
              <a:solidFill>
                <a:schemeClr val="tx2"/>
              </a:solidFill>
              <a:latin typeface="+mj-lt"/>
            </a:endParaRP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     Pila – Colección de objetos,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First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in –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Last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out</a:t>
            </a:r>
            <a:endParaRPr lang="es-US" dirty="0" smtClean="0">
              <a:solidFill>
                <a:schemeClr val="tx2"/>
              </a:solidFill>
              <a:latin typeface="+mj-lt"/>
            </a:endParaRP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  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Map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– Objeto que trabaja en parejas. Clave – Valor</a:t>
            </a: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SortSet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– Mantiene sus elementos en orden ascendente</a:t>
            </a:r>
          </a:p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SortedMap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– Mantiene sus mapeos en orden ascendente por           clave</a:t>
            </a:r>
            <a:endParaRPr lang="es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41719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47392"/>
            <a:ext cx="7427168" cy="1371600"/>
          </a:xfrm>
        </p:spPr>
        <p:txBody>
          <a:bodyPr>
            <a:normAutofit/>
          </a:bodyPr>
          <a:lstStyle/>
          <a:p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Operaciones Básicas.. 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88840"/>
            <a:ext cx="7620000" cy="4032448"/>
          </a:xfrm>
        </p:spPr>
        <p:txBody>
          <a:bodyPr/>
          <a:lstStyle/>
          <a:p>
            <a:r>
              <a:rPr lang="es-ES" b="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Size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 – Que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permite saber cuántos elementos existen en la colección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.</a:t>
            </a:r>
            <a:endParaRPr lang="es-ES" b="0" dirty="0">
              <a:solidFill>
                <a:schemeClr val="tx2"/>
              </a:solidFill>
              <a:latin typeface="+mj-lt"/>
            </a:endParaRPr>
          </a:p>
          <a:p>
            <a:r>
              <a:rPr lang="es-ES" b="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isEmpty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 – Verifica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si la colección se encuentra vacía.</a:t>
            </a:r>
          </a:p>
          <a:p>
            <a:r>
              <a:rPr lang="es-ES" b="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Contains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 – Chequea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si un elemento específico se encuentra en la colección.</a:t>
            </a:r>
          </a:p>
          <a:p>
            <a:r>
              <a:rPr lang="es-ES" b="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Add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 – Para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agregar un elemento a la colección.</a:t>
            </a:r>
          </a:p>
          <a:p>
            <a:r>
              <a:rPr lang="es-ES" b="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Remove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 – Para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eliminar un elemento de la colección.</a:t>
            </a:r>
          </a:p>
          <a:p>
            <a:r>
              <a:rPr lang="es-ES" b="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Iterator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 – Para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iterar sobre la colección.</a:t>
            </a: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345" y="-171400"/>
            <a:ext cx="7283152" cy="1371600"/>
          </a:xfrm>
        </p:spPr>
        <p:txBody>
          <a:bodyPr>
            <a:normAutofit/>
          </a:bodyPr>
          <a:lstStyle/>
          <a:p>
            <a:r>
              <a:rPr lang="es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 dos formas de </a:t>
            </a:r>
            <a:r>
              <a:rPr lang="es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s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recorrer una colección..</a:t>
            </a:r>
            <a:endParaRPr lang="es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710" y="1232278"/>
            <a:ext cx="8640960" cy="5533792"/>
          </a:xfrm>
        </p:spPr>
        <p:txBody>
          <a:bodyPr>
            <a:normAutofit/>
          </a:bodyPr>
          <a:lstStyle/>
          <a:p>
            <a:pPr algn="ctr"/>
            <a:r>
              <a:rPr lang="es-US" dirty="0" smtClean="0"/>
              <a:t>Mediante </a:t>
            </a:r>
            <a:r>
              <a:rPr lang="es-US" dirty="0" err="1" smtClean="0"/>
              <a:t>For-each</a:t>
            </a:r>
            <a:r>
              <a:rPr lang="es-US" dirty="0" smtClean="0"/>
              <a:t> y </a:t>
            </a:r>
            <a:r>
              <a:rPr lang="es-US" dirty="0" err="1" smtClean="0"/>
              <a:t>Iteradores</a:t>
            </a:r>
            <a:endParaRPr lang="es-US" dirty="0" smtClean="0"/>
          </a:p>
          <a:p>
            <a:pPr algn="ctr"/>
            <a:endParaRPr lang="es-US" dirty="0"/>
          </a:p>
          <a:p>
            <a:r>
              <a:rPr lang="en-US" dirty="0" smtClean="0">
                <a:solidFill>
                  <a:schemeClr val="tx2"/>
                </a:solidFill>
              </a:rPr>
              <a:t>-for-each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b="0" dirty="0" err="1">
                <a:solidFill>
                  <a:schemeClr val="tx2"/>
                </a:solidFill>
              </a:rPr>
              <a:t>Permite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 err="1">
                <a:solidFill>
                  <a:schemeClr val="tx2"/>
                </a:solidFill>
              </a:rPr>
              <a:t>atravesar</a:t>
            </a:r>
            <a:r>
              <a:rPr lang="en-US" b="0" dirty="0">
                <a:solidFill>
                  <a:schemeClr val="tx2"/>
                </a:solidFill>
              </a:rPr>
              <a:t> la </a:t>
            </a:r>
            <a:r>
              <a:rPr lang="en-US" b="0" dirty="0" err="1">
                <a:solidFill>
                  <a:schemeClr val="tx2"/>
                </a:solidFill>
              </a:rPr>
              <a:t>colección</a:t>
            </a:r>
            <a:r>
              <a:rPr lang="en-US" b="0" dirty="0">
                <a:solidFill>
                  <a:schemeClr val="tx2"/>
                </a:solidFill>
              </a:rPr>
              <a:t> o </a:t>
            </a:r>
            <a:r>
              <a:rPr lang="en-US" b="0" dirty="0" err="1">
                <a:solidFill>
                  <a:schemeClr val="tx2"/>
                </a:solidFill>
              </a:rPr>
              <a:t>arreglo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 err="1">
                <a:solidFill>
                  <a:schemeClr val="tx2"/>
                </a:solidFill>
              </a:rPr>
              <a:t>usando</a:t>
            </a:r>
            <a:r>
              <a:rPr lang="en-US" b="0" dirty="0">
                <a:solidFill>
                  <a:schemeClr val="tx2"/>
                </a:solidFill>
              </a:rPr>
              <a:t> un </a:t>
            </a:r>
            <a:r>
              <a:rPr lang="en-US" b="0" dirty="0" err="1">
                <a:solidFill>
                  <a:schemeClr val="tx2"/>
                </a:solidFill>
              </a:rPr>
              <a:t>bucle</a:t>
            </a:r>
            <a:r>
              <a:rPr lang="en-US" b="0" dirty="0">
                <a:solidFill>
                  <a:schemeClr val="tx2"/>
                </a:solidFill>
              </a:rPr>
              <a:t> for.</a:t>
            </a:r>
          </a:p>
          <a:p>
            <a:r>
              <a:rPr lang="en-US" dirty="0">
                <a:solidFill>
                  <a:schemeClr val="tx2"/>
                </a:solidFill>
              </a:rPr>
              <a:t>for(Object o: collection)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(o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s-ES" dirty="0" smtClean="0">
                <a:solidFill>
                  <a:schemeClr val="tx2"/>
                </a:solidFill>
              </a:rPr>
              <a:t>-</a:t>
            </a:r>
            <a:r>
              <a:rPr lang="es-ES" dirty="0" err="1" smtClean="0">
                <a:solidFill>
                  <a:schemeClr val="tx2"/>
                </a:solidFill>
              </a:rPr>
              <a:t>Iteradores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b="0" dirty="0">
                <a:solidFill>
                  <a:schemeClr val="tx2"/>
                </a:solidFill>
              </a:rPr>
              <a:t>Un </a:t>
            </a:r>
            <a:r>
              <a:rPr lang="es-ES" b="0" dirty="0" err="1">
                <a:solidFill>
                  <a:schemeClr val="tx2"/>
                </a:solidFill>
              </a:rPr>
              <a:t>iterador</a:t>
            </a:r>
            <a:r>
              <a:rPr lang="es-ES" b="0" dirty="0">
                <a:solidFill>
                  <a:schemeClr val="tx2"/>
                </a:solidFill>
              </a:rPr>
              <a:t> es un objeto que permite recorrer una colección y remover elementos de la misma selectivamente. Se obtiene un </a:t>
            </a:r>
            <a:r>
              <a:rPr lang="es-ES" b="0" dirty="0" err="1">
                <a:solidFill>
                  <a:schemeClr val="tx2"/>
                </a:solidFill>
              </a:rPr>
              <a:t>iterador</a:t>
            </a:r>
            <a:r>
              <a:rPr lang="es-ES" b="0" dirty="0">
                <a:solidFill>
                  <a:schemeClr val="tx2"/>
                </a:solidFill>
              </a:rPr>
              <a:t> de una colección llamando al </a:t>
            </a:r>
            <a:r>
              <a:rPr lang="es-ES" b="0" dirty="0" err="1">
                <a:solidFill>
                  <a:schemeClr val="tx2"/>
                </a:solidFill>
              </a:rPr>
              <a:t>metodo</a:t>
            </a:r>
            <a:r>
              <a:rPr lang="es-ES" b="0" dirty="0">
                <a:solidFill>
                  <a:schemeClr val="tx2"/>
                </a:solidFill>
              </a:rPr>
              <a:t> </a:t>
            </a:r>
            <a:r>
              <a:rPr lang="es-ES" b="0" dirty="0" err="1">
                <a:solidFill>
                  <a:schemeClr val="tx2"/>
                </a:solidFill>
              </a:rPr>
              <a:t>iterator</a:t>
            </a:r>
            <a:r>
              <a:rPr lang="es-ES" b="0" dirty="0">
                <a:solidFill>
                  <a:schemeClr val="tx2"/>
                </a:solidFill>
              </a:rPr>
              <a:t>. La interfaz </a:t>
            </a:r>
            <a:r>
              <a:rPr lang="es-ES" b="0" dirty="0" err="1">
                <a:solidFill>
                  <a:schemeClr val="tx2"/>
                </a:solidFill>
              </a:rPr>
              <a:t>Iterator</a:t>
            </a:r>
            <a:r>
              <a:rPr lang="es-ES" b="0" dirty="0">
                <a:solidFill>
                  <a:schemeClr val="tx2"/>
                </a:solidFill>
              </a:rPr>
              <a:t> se muestra a continuación</a:t>
            </a:r>
            <a:r>
              <a:rPr lang="es-ES" b="0" dirty="0" smtClean="0">
                <a:solidFill>
                  <a:schemeClr val="tx2"/>
                </a:solidFill>
              </a:rPr>
              <a:t>:</a:t>
            </a:r>
            <a:endParaRPr lang="es-ES" b="0" dirty="0">
              <a:solidFill>
                <a:schemeClr val="tx2"/>
              </a:solidFill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43961"/>
            <a:ext cx="73279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59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9258" y="1324208"/>
            <a:ext cx="8203182" cy="4373563"/>
          </a:xfrm>
        </p:spPr>
        <p:txBody>
          <a:bodyPr/>
          <a:lstStyle/>
          <a:p>
            <a:r>
              <a:rPr lang="es-ES" dirty="0">
                <a:solidFill>
                  <a:schemeClr val="tx2"/>
                </a:solidFill>
                <a:latin typeface="+mj-lt"/>
              </a:rPr>
              <a:t>Los métodos </a:t>
            </a:r>
            <a:r>
              <a:rPr lang="es-ES" dirty="0" err="1">
                <a:latin typeface="+mj-lt"/>
              </a:rPr>
              <a:t>hasNext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retorna true si la iteración contiene más elementos, y el método </a:t>
            </a:r>
            <a:r>
              <a:rPr lang="es-ES" dirty="0" err="1">
                <a:latin typeface="+mj-lt"/>
              </a:rPr>
              <a:t>next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retorna el siguiente elemento en la iteración. El método </a:t>
            </a:r>
            <a:r>
              <a:rPr lang="es-ES" dirty="0" err="1">
                <a:latin typeface="+mj-lt"/>
              </a:rPr>
              <a:t>remove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, remueve el último elemento que fue retornado por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next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de la colección que está siendo iterada. El método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remove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solo puede ser llamado una vez por llamada de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next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y lanza una excepción si esta regla es violada.</a:t>
            </a:r>
          </a:p>
          <a:p>
            <a:endParaRPr lang="es-ES" dirty="0">
              <a:solidFill>
                <a:schemeClr val="tx2"/>
              </a:solidFill>
              <a:latin typeface="+mj-lt"/>
            </a:endParaRPr>
          </a:p>
          <a:p>
            <a:r>
              <a:rPr lang="es-ES" dirty="0">
                <a:solidFill>
                  <a:schemeClr val="tx2"/>
                </a:solidFill>
                <a:latin typeface="+mj-lt"/>
              </a:rPr>
              <a:t>El siguiente método realiza una eliminación de elementos de la colección</a:t>
            </a:r>
            <a:endParaRPr lang="es-US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70024"/>
            <a:ext cx="834877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06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5791200" cy="683994"/>
          </a:xfrm>
        </p:spPr>
        <p:txBody>
          <a:bodyPr>
            <a:noAutofit/>
          </a:bodyPr>
          <a:lstStyle/>
          <a:p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Listas..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424936" cy="5256584"/>
          </a:xfrm>
        </p:spPr>
        <p:txBody>
          <a:bodyPr/>
          <a:lstStyle/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Beneficios:</a:t>
            </a: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              -Acceso Aleatorio</a:t>
            </a: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              -Están ordenadas</a:t>
            </a: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              -Podemos añadir y eliminar elementos</a:t>
            </a:r>
          </a:p>
          <a:p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              -Fáciles de comprender, parecidos a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Arrays</a:t>
            </a:r>
            <a:endParaRPr lang="es-US" dirty="0" smtClean="0">
              <a:solidFill>
                <a:schemeClr val="tx2"/>
              </a:solidFill>
              <a:latin typeface="+mj-lt"/>
            </a:endParaRPr>
          </a:p>
          <a:p>
            <a:endParaRPr lang="es-US" dirty="0" smtClean="0">
              <a:solidFill>
                <a:schemeClr val="tx2"/>
              </a:solidFill>
              <a:latin typeface="+mj-lt"/>
            </a:endParaRPr>
          </a:p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Constructores:</a:t>
            </a:r>
          </a:p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  -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ArrayList</a:t>
            </a:r>
            <a:r>
              <a:rPr lang="es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– Agregar elementos y acceder a ellos</a:t>
            </a:r>
          </a:p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  -Vector – Similar a 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ArrayList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pero sincronizado.</a:t>
            </a:r>
          </a:p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  -</a:t>
            </a:r>
            <a:r>
              <a:rPr lang="es-US" dirty="0" err="1" smtClean="0">
                <a:solidFill>
                  <a:schemeClr val="tx2"/>
                </a:solidFill>
                <a:latin typeface="+mj-lt"/>
              </a:rPr>
              <a:t>LinkedList</a:t>
            </a:r>
            <a:r>
              <a:rPr lang="es-US" dirty="0" smtClean="0">
                <a:solidFill>
                  <a:schemeClr val="tx2"/>
                </a:solidFill>
                <a:latin typeface="+mj-lt"/>
              </a:rPr>
              <a:t> – Elementos conectados con el anterior y el posterior</a:t>
            </a:r>
            <a:endParaRPr lang="es-US" dirty="0">
              <a:solidFill>
                <a:schemeClr val="tx2"/>
              </a:solidFill>
              <a:latin typeface="+mj-lt"/>
            </a:endParaRPr>
          </a:p>
          <a:p>
            <a:endParaRPr lang="es-US" dirty="0"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03" y="20034"/>
            <a:ext cx="4467826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65" y="1358343"/>
            <a:ext cx="4770437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20" y="5353756"/>
            <a:ext cx="4311688" cy="150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0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04664"/>
            <a:ext cx="5791200" cy="756002"/>
          </a:xfrm>
        </p:spPr>
        <p:txBody>
          <a:bodyPr>
            <a:noAutofit/>
          </a:bodyPr>
          <a:lstStyle/>
          <a:p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Sets..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84576"/>
          </a:xfrm>
        </p:spPr>
        <p:txBody>
          <a:bodyPr>
            <a:normAutofit/>
          </a:bodyPr>
          <a:lstStyle/>
          <a:p>
            <a:pPr fontAlgn="base"/>
            <a:endParaRPr lang="es-ES" dirty="0" smtClean="0">
              <a:latin typeface="+mj-lt"/>
            </a:endParaRPr>
          </a:p>
          <a:p>
            <a:pPr fontAlgn="base"/>
            <a:r>
              <a:rPr lang="es-ES" dirty="0" err="1" smtClean="0">
                <a:solidFill>
                  <a:schemeClr val="tx2"/>
                </a:solidFill>
                <a:latin typeface="+mj-lt"/>
              </a:rPr>
              <a:t>HashSet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 – L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a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implementación más equilibrada de la interfaz Set. Es rápida y no permite 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duplicados.</a:t>
            </a:r>
          </a:p>
          <a:p>
            <a:pPr fontAlgn="base"/>
            <a:endParaRPr lang="es-ES" b="0" dirty="0" smtClean="0">
              <a:solidFill>
                <a:schemeClr val="tx2"/>
              </a:solidFill>
              <a:latin typeface="+mj-lt"/>
            </a:endParaRPr>
          </a:p>
          <a:p>
            <a:pPr fontAlgn="base"/>
            <a:r>
              <a:rPr lang="es-ES" dirty="0" err="1" smtClean="0">
                <a:solidFill>
                  <a:schemeClr val="tx2"/>
                </a:solidFill>
                <a:latin typeface="+mj-lt"/>
              </a:rPr>
              <a:t>LinkedHashSet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 – E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s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implementada por una tabla Hash con una lista enlazada a través de ella, ordenando sus elementos en base a como han sido insertados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fontAlgn="base"/>
            <a:endParaRPr lang="es-ES" b="0" dirty="0">
              <a:solidFill>
                <a:schemeClr val="tx2"/>
              </a:solidFill>
              <a:latin typeface="+mj-lt"/>
            </a:endParaRPr>
          </a:p>
          <a:p>
            <a:pPr fontAlgn="base"/>
            <a:r>
              <a:rPr lang="es-ES" dirty="0" err="1" smtClean="0">
                <a:solidFill>
                  <a:schemeClr val="tx2"/>
                </a:solidFill>
                <a:latin typeface="+mj-lt"/>
              </a:rPr>
              <a:t>TreeSet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 – Guardar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sus elementos en un árbol, ordenando sus elementos en base a sus valores, y por lo tanto es más lento que un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HashSet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es-US" dirty="0"/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373563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2"/>
                </a:solidFill>
                <a:latin typeface="+mj-lt"/>
              </a:rPr>
              <a:t>¿Qué beneficios tienen los sets?</a:t>
            </a:r>
          </a:p>
          <a:p>
            <a:endParaRPr lang="es-ES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No permiten elementos duplicados.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Implementación muy eficiente de .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add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para asegurarnos de que no hay duplicados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latin typeface="+mj-lt"/>
            </a:endParaRPr>
          </a:p>
          <a:p>
            <a:r>
              <a:rPr lang="es-ES" dirty="0">
                <a:solidFill>
                  <a:schemeClr val="tx2"/>
                </a:solidFill>
                <a:latin typeface="+mj-lt"/>
              </a:rPr>
              <a:t>¿Qué desventajas tienen?</a:t>
            </a:r>
          </a:p>
          <a:p>
            <a:endParaRPr lang="es-ES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No tienen acceso aleatorio.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Solo algunos tipos de set pueden ordenarse y lo hacen de forma poco eficiente.</a:t>
            </a:r>
            <a:endParaRPr lang="es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40042"/>
            <a:ext cx="5791200" cy="1371600"/>
          </a:xfrm>
        </p:spPr>
        <p:txBody>
          <a:bodyPr>
            <a:normAutofit/>
          </a:bodyPr>
          <a:lstStyle/>
          <a:p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Arreglos..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916832"/>
            <a:ext cx="7739220" cy="4373563"/>
          </a:xfrm>
        </p:spPr>
        <p:txBody>
          <a:bodyPr>
            <a:normAutofit/>
          </a:bodyPr>
          <a:lstStyle/>
          <a:p>
            <a:pPr algn="ctr"/>
            <a:r>
              <a:rPr lang="es-US" sz="2800" dirty="0" smtClean="0">
                <a:solidFill>
                  <a:schemeClr val="tx2"/>
                </a:solidFill>
                <a:latin typeface="+mj-lt"/>
              </a:rPr>
              <a:t>Arreglos – Variables con índice </a:t>
            </a:r>
          </a:p>
          <a:p>
            <a:pPr algn="ctr"/>
            <a:endParaRPr lang="es-ES" sz="2800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s-ES" sz="2800" dirty="0" smtClean="0">
                <a:solidFill>
                  <a:schemeClr val="tx2"/>
                </a:solidFill>
                <a:latin typeface="+mj-lt"/>
              </a:rPr>
              <a:t>Un </a:t>
            </a:r>
            <a:r>
              <a:rPr lang="es-ES" sz="2800" dirty="0" err="1" smtClean="0">
                <a:solidFill>
                  <a:schemeClr val="tx2"/>
                </a:solidFill>
                <a:latin typeface="+mj-lt"/>
              </a:rPr>
              <a:t>Array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 en </a:t>
            </a:r>
            <a:r>
              <a:rPr lang="es-ES" sz="2800" dirty="0">
                <a:solidFill>
                  <a:schemeClr val="tx2"/>
                </a:solidFill>
                <a:latin typeface="+mj-lt"/>
              </a:rPr>
              <a:t>Java es una estructura de datos que nos permite almacenar un conjunto de datos de un mismo tipo. El tamaño de los </a:t>
            </a:r>
            <a:r>
              <a:rPr lang="es-ES" sz="2800" dirty="0" err="1" smtClean="0">
                <a:solidFill>
                  <a:schemeClr val="tx2"/>
                </a:solidFill>
                <a:latin typeface="+mj-lt"/>
              </a:rPr>
              <a:t>Arrays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800" dirty="0">
                <a:solidFill>
                  <a:schemeClr val="tx2"/>
                </a:solidFill>
                <a:latin typeface="+mj-lt"/>
              </a:rPr>
              <a:t>se declara en un primer momento y no puede cambiar luego durante la ejecución del 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programa</a:t>
            </a:r>
            <a:endParaRPr lang="es-US" sz="2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2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66"/>
            <a:ext cx="8218644" cy="528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294756"/>
            <a:ext cx="5760640" cy="14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-171400"/>
            <a:ext cx="5791200" cy="1371600"/>
          </a:xfrm>
        </p:spPr>
        <p:txBody>
          <a:bodyPr>
            <a:normAutofit/>
          </a:bodyPr>
          <a:lstStyle/>
          <a:p>
            <a:r>
              <a:rPr lang="es-US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Queve</a:t>
            </a:r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84784"/>
            <a:ext cx="8484150" cy="5373216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2"/>
                </a:solidFill>
                <a:latin typeface="+mj-lt"/>
              </a:rPr>
              <a:t>Las colas son estructuras que ofrecen un gran rendimiento al obtener elementos de su principio o de su final, representando colas LIFO / FIFO, aunque también veremos colas ordenadas en función de otros criterios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es-ES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s-ES" dirty="0">
                <a:solidFill>
                  <a:schemeClr val="tx2"/>
                </a:solidFill>
                <a:latin typeface="+mj-lt"/>
              </a:rPr>
              <a:t>¿Qué ventajas tienen las colas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?</a:t>
            </a:r>
            <a:endParaRPr lang="es-ES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Ofrecen un gran rendimiento al recuperar el primer o último objeto de la cola.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Permiten crear estructuras LIFO / FIFO o colas de prioridades con muy buen rendimiento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s-ES" dirty="0">
                <a:solidFill>
                  <a:schemeClr val="tx2"/>
                </a:solidFill>
                <a:latin typeface="+mj-lt"/>
              </a:rPr>
              <a:t>¿Qué desventajas tienen las colas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?</a:t>
            </a:r>
            <a:endParaRPr lang="es-ES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La iteración por las colas suele ser muy lenta.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+mj-lt"/>
              </a:rPr>
              <a:t>El acceso aleatorio, de la misma manera, es muy lento.</a:t>
            </a:r>
          </a:p>
          <a:p>
            <a:endParaRPr lang="es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02" y="18129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14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1453" y="836712"/>
            <a:ext cx="7848872" cy="576064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ArrayDeque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: Una implementación de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Deque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de rendimiento excepcional. Implementa tanto cola LIFO como FIFO al ser una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Deque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y es la Cola que deberías usar si quieres implementar una de estas dos estructuras.</a:t>
            </a:r>
          </a:p>
          <a:p>
            <a:r>
              <a:rPr lang="es-ES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LinkedBlockingDeque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: Una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Deque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concurrente que has de usar cuando quieras usar un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ArrayDeque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en entornos 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multihilo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es-ES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LinkedList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LinkedList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, anteriormente mencionada en la sección de listas, también es una 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Deque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, sin embargo, su rendimiento es muy inferior al de 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ArrayDeque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. No deberías usar 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LinkedList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 cuando quieras usar una cola.</a:t>
            </a:r>
          </a:p>
          <a:p>
            <a:r>
              <a:rPr lang="es-ES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PriorityQueue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: Una cola que se ordena mediante un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Comparator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, permitiendo crear una Cola donde el primer elemento no dependerá de su tiempo de inserción, sino de cualquier otro factor (tamaño, prioridad,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etc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). Deberemos usarlo cuando necesitemos este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comparator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, ya que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ArrayDeque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no lo permite.</a:t>
            </a:r>
          </a:p>
          <a:p>
            <a:r>
              <a:rPr lang="es-ES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es-ES" dirty="0" err="1" smtClean="0">
                <a:solidFill>
                  <a:schemeClr val="tx2"/>
                </a:solidFill>
                <a:latin typeface="+mj-lt"/>
              </a:rPr>
              <a:t>PriorityBlockingQueue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: La versión concurrente de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PriorityQueue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.</a:t>
            </a:r>
            <a:endParaRPr lang="es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4393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71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527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09120"/>
            <a:ext cx="418491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4393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32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100392" cy="1371600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sintaxis para declarar e inicializar un </a:t>
            </a:r>
            <a:r>
              <a:rPr lang="es-E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endParaRPr lang="es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Forma usual al declarar:</a:t>
            </a:r>
          </a:p>
          <a:p>
            <a:endParaRPr lang="es-US" dirty="0"/>
          </a:p>
          <a:p>
            <a:endParaRPr lang="es-US" dirty="0" smtClean="0"/>
          </a:p>
          <a:p>
            <a:endParaRPr lang="es-US" dirty="0"/>
          </a:p>
          <a:p>
            <a:r>
              <a:rPr lang="es-ES" dirty="0">
                <a:solidFill>
                  <a:schemeClr val="tx2"/>
                </a:solidFill>
                <a:latin typeface="+mj-lt"/>
              </a:rPr>
              <a:t>También podemos alternativamente usar esta declaración:</a:t>
            </a:r>
            <a:endParaRPr lang="es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564904"/>
            <a:ext cx="7370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7298935" cy="11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5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65117"/>
            <a:ext cx="6198046" cy="444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430" y="22058"/>
            <a:ext cx="7643192" cy="147608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Ejemplos de declaración e </a:t>
            </a:r>
            <a:r>
              <a:rPr lang="es-E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inicialización..</a:t>
            </a:r>
            <a:endParaRPr lang="es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64942" y="1882183"/>
            <a:ext cx="2367161" cy="4301555"/>
          </a:xfrm>
        </p:spPr>
        <p:txBody>
          <a:bodyPr>
            <a:normAutofit fontScale="85000" lnSpcReduction="10000"/>
          </a:bodyPr>
          <a:lstStyle/>
          <a:p>
            <a:r>
              <a:rPr lang="es-ES" dirty="0">
                <a:solidFill>
                  <a:schemeClr val="tx2"/>
                </a:solidFill>
              </a:rPr>
              <a:t>Aclarar que los valores por defecto son los siguientes: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a)      Para números el valor cero “0”.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b)      Para cadenas y letras el valor vacío.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c)       Para booleanos el valor false.</a:t>
            </a:r>
            <a:endParaRPr lang="es-US" dirty="0">
              <a:solidFill>
                <a:schemeClr val="tx2"/>
              </a:solidFill>
            </a:endParaRPr>
          </a:p>
        </p:txBody>
      </p:sp>
      <p:pic>
        <p:nvPicPr>
          <p:cNvPr id="5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3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54809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 caso de que queramos inicializarlos con valores </a:t>
            </a:r>
            <a:r>
              <a:rPr lang="es-E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propios..</a:t>
            </a:r>
            <a:endParaRPr lang="es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+mj-lt"/>
              </a:rPr>
              <a:t>     Para 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números 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enteros..</a:t>
            </a:r>
            <a:endParaRPr lang="es-ES" dirty="0">
              <a:solidFill>
                <a:schemeClr val="tx2"/>
              </a:solidFill>
              <a:latin typeface="+mj-lt"/>
            </a:endParaRPr>
          </a:p>
          <a:p>
            <a:r>
              <a:rPr lang="es-ES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dirty="0" err="1">
                <a:latin typeface="+mj-lt"/>
              </a:rPr>
              <a:t>int</a:t>
            </a:r>
            <a:r>
              <a:rPr lang="es-ES" dirty="0">
                <a:latin typeface="+mj-lt"/>
              </a:rPr>
              <a:t>[ ] edad = {45, 23, 11, 9};  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//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Array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de 4 elementos</a:t>
            </a:r>
          </a:p>
          <a:p>
            <a:endParaRPr lang="es-ES" dirty="0">
              <a:solidFill>
                <a:schemeClr val="tx2"/>
              </a:solidFill>
              <a:latin typeface="+mj-lt"/>
            </a:endParaRPr>
          </a:p>
          <a:p>
            <a:r>
              <a:rPr lang="es-ES" dirty="0">
                <a:solidFill>
                  <a:schemeClr val="tx2"/>
                </a:solidFill>
                <a:latin typeface="+mj-lt"/>
              </a:rPr>
              <a:t>De la misma forma procederíamos para los otros tipos de enteros : byte, short,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long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. </a:t>
            </a:r>
            <a:endParaRPr lang="es-ES" dirty="0">
              <a:solidFill>
                <a:schemeClr val="tx2"/>
              </a:solidFill>
              <a:latin typeface="+mj-lt"/>
            </a:endParaRPr>
          </a:p>
          <a:p>
            <a:endParaRPr lang="es-ES" dirty="0">
              <a:solidFill>
                <a:schemeClr val="tx2"/>
              </a:solidFill>
              <a:latin typeface="+mj-lt"/>
            </a:endParaRPr>
          </a:p>
          <a:p>
            <a:r>
              <a:rPr lang="es-ES" dirty="0" smtClean="0">
                <a:solidFill>
                  <a:schemeClr val="tx2"/>
                </a:solidFill>
                <a:latin typeface="+mj-lt"/>
              </a:rPr>
              <a:t>    Para 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números </a:t>
            </a:r>
            <a:r>
              <a:rPr lang="es-ES" dirty="0" smtClean="0">
                <a:solidFill>
                  <a:schemeClr val="tx2"/>
                </a:solidFill>
                <a:latin typeface="+mj-lt"/>
              </a:rPr>
              <a:t>reales..</a:t>
            </a:r>
            <a:endParaRPr lang="es-ES" dirty="0">
              <a:solidFill>
                <a:schemeClr val="tx2"/>
              </a:solidFill>
              <a:latin typeface="+mj-lt"/>
            </a:endParaRPr>
          </a:p>
          <a:p>
            <a:r>
              <a:rPr lang="es-ES" dirty="0" err="1">
                <a:latin typeface="+mj-lt"/>
              </a:rPr>
              <a:t>double</a:t>
            </a:r>
            <a:r>
              <a:rPr lang="es-ES" dirty="0">
                <a:latin typeface="+mj-lt"/>
              </a:rPr>
              <a:t>[ ] estatura = {1.73, 1.67, 1.56}; 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//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Array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 de 3 elementos</a:t>
            </a:r>
          </a:p>
          <a:p>
            <a:endParaRPr lang="es-ES" dirty="0">
              <a:solidFill>
                <a:schemeClr val="tx2"/>
              </a:solidFill>
              <a:latin typeface="+mj-lt"/>
            </a:endParaRPr>
          </a:p>
          <a:p>
            <a:r>
              <a:rPr lang="es-ES" dirty="0">
                <a:solidFill>
                  <a:schemeClr val="tx2"/>
                </a:solidFill>
                <a:latin typeface="+mj-lt"/>
              </a:rPr>
              <a:t>De la misma forma procederíamos para el tipo </a:t>
            </a:r>
            <a:r>
              <a:rPr lang="es-ES" dirty="0" err="1">
                <a:solidFill>
                  <a:schemeClr val="tx2"/>
                </a:solidFill>
                <a:latin typeface="+mj-lt"/>
              </a:rPr>
              <a:t>float</a:t>
            </a:r>
            <a:r>
              <a:rPr lang="es-ES" dirty="0">
                <a:solidFill>
                  <a:schemeClr val="tx2"/>
                </a:solidFill>
                <a:latin typeface="+mj-lt"/>
              </a:rPr>
              <a:t>, pero teniendo en cuenta que los números deberán llevar al final la letra “f” o “F”. Por ejemplo 1.73f o 1.73F.</a:t>
            </a:r>
            <a:endParaRPr lang="es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2151" y="760099"/>
            <a:ext cx="7620000" cy="5649491"/>
          </a:xfrm>
        </p:spPr>
        <p:txBody>
          <a:bodyPr>
            <a:normAutofit/>
          </a:bodyPr>
          <a:lstStyle/>
          <a:p>
            <a:r>
              <a:rPr lang="en-US" u="sng" dirty="0">
                <a:latin typeface="+mj-lt"/>
              </a:rPr>
              <a:t>Para </a:t>
            </a:r>
            <a:r>
              <a:rPr lang="en-US" u="sng" dirty="0" err="1">
                <a:latin typeface="+mj-lt"/>
              </a:rPr>
              <a:t>cadenas</a:t>
            </a:r>
            <a:endParaRPr lang="en-US" b="0" dirty="0">
              <a:latin typeface="+mj-lt"/>
            </a:endParaRPr>
          </a:p>
          <a:p>
            <a:r>
              <a:rPr lang="en-US" b="0" dirty="0">
                <a:solidFill>
                  <a:schemeClr val="tx2"/>
                </a:solidFill>
                <a:latin typeface="+mj-lt"/>
              </a:rPr>
              <a:t>String[ ]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nombre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= {"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María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", "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Gerson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"}; </a:t>
            </a:r>
            <a:r>
              <a:rPr lang="en-US" b="0" dirty="0">
                <a:latin typeface="+mj-lt"/>
              </a:rPr>
              <a:t>  //Array de 2 </a:t>
            </a:r>
            <a:r>
              <a:rPr lang="en-US" b="0" dirty="0" err="1">
                <a:latin typeface="+mj-lt"/>
              </a:rPr>
              <a:t>elementos</a:t>
            </a:r>
            <a:endParaRPr lang="en-US" b="0" dirty="0">
              <a:latin typeface="+mj-lt"/>
            </a:endParaRPr>
          </a:p>
          <a:p>
            <a:r>
              <a:rPr lang="en-US" b="0" dirty="0">
                <a:latin typeface="+mj-lt"/>
              </a:rPr>
              <a:t> </a:t>
            </a:r>
          </a:p>
          <a:p>
            <a:r>
              <a:rPr lang="en-US" b="0" dirty="0">
                <a:latin typeface="+mj-lt"/>
              </a:rPr>
              <a:t> </a:t>
            </a:r>
          </a:p>
          <a:p>
            <a:r>
              <a:rPr lang="en-US" u="sng" dirty="0">
                <a:latin typeface="+mj-lt"/>
              </a:rPr>
              <a:t>Para </a:t>
            </a:r>
            <a:r>
              <a:rPr lang="en-US" u="sng" dirty="0" err="1">
                <a:latin typeface="+mj-lt"/>
              </a:rPr>
              <a:t>caracterers</a:t>
            </a:r>
            <a:endParaRPr lang="en-US" b="0" dirty="0">
              <a:latin typeface="+mj-lt"/>
            </a:endParaRPr>
          </a:p>
          <a:p>
            <a:r>
              <a:rPr lang="en-US" b="0" dirty="0">
                <a:solidFill>
                  <a:schemeClr val="tx2"/>
                </a:solidFill>
                <a:latin typeface="+mj-lt"/>
              </a:rPr>
              <a:t>char[ ]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sexo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= {'m', 'f'}; </a:t>
            </a:r>
            <a:r>
              <a:rPr lang="en-US" b="0" dirty="0">
                <a:latin typeface="+mj-lt"/>
              </a:rPr>
              <a:t>  //Array de 2 </a:t>
            </a:r>
            <a:r>
              <a:rPr lang="en-US" b="0" dirty="0" err="1">
                <a:latin typeface="+mj-lt"/>
              </a:rPr>
              <a:t>elementos</a:t>
            </a:r>
            <a:endParaRPr lang="en-US" b="0" dirty="0">
              <a:latin typeface="+mj-lt"/>
            </a:endParaRPr>
          </a:p>
          <a:p>
            <a:r>
              <a:rPr lang="en-US" b="0" dirty="0">
                <a:latin typeface="+mj-lt"/>
              </a:rPr>
              <a:t> </a:t>
            </a:r>
          </a:p>
          <a:p>
            <a:r>
              <a:rPr lang="en-US" b="0" dirty="0">
                <a:latin typeface="+mj-lt"/>
              </a:rPr>
              <a:t> </a:t>
            </a:r>
          </a:p>
          <a:p>
            <a:r>
              <a:rPr lang="en-US" u="sng" dirty="0">
                <a:latin typeface="+mj-lt"/>
              </a:rPr>
              <a:t>Para </a:t>
            </a:r>
            <a:r>
              <a:rPr lang="en-US" u="sng" dirty="0" err="1">
                <a:latin typeface="+mj-lt"/>
              </a:rPr>
              <a:t>booleanos</a:t>
            </a:r>
            <a:endParaRPr lang="en-US" b="0" dirty="0">
              <a:latin typeface="+mj-lt"/>
            </a:endParaRP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boolean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[ ] = {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true,false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}; </a:t>
            </a:r>
            <a:r>
              <a:rPr lang="en-US" b="0" dirty="0">
                <a:latin typeface="+mj-lt"/>
              </a:rPr>
              <a:t>   //Array de 2 </a:t>
            </a:r>
            <a:r>
              <a:rPr lang="en-US" b="0" dirty="0" err="1">
                <a:latin typeface="+mj-lt"/>
              </a:rPr>
              <a:t>elementos</a:t>
            </a:r>
            <a:endParaRPr lang="en-US" b="0" dirty="0">
              <a:latin typeface="+mj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s-US" dirty="0"/>
          </a:p>
        </p:txBody>
      </p:sp>
      <p:pic>
        <p:nvPicPr>
          <p:cNvPr id="4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9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505" y="188640"/>
            <a:ext cx="5791200" cy="975638"/>
          </a:xfrm>
        </p:spPr>
        <p:txBody>
          <a:bodyPr>
            <a:normAutofit/>
          </a:bodyPr>
          <a:lstStyle/>
          <a:p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común.. 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0" y="1484784"/>
            <a:ext cx="6768752" cy="430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18702" y="2348880"/>
            <a:ext cx="1826347" cy="4098641"/>
          </a:xfrm>
        </p:spPr>
        <p:txBody>
          <a:bodyPr/>
          <a:lstStyle/>
          <a:p>
            <a:r>
              <a:rPr lang="es-US" dirty="0" smtClean="0">
                <a:solidFill>
                  <a:schemeClr val="tx2"/>
                </a:solidFill>
                <a:latin typeface="+mj-lt"/>
              </a:rPr>
              <a:t>Esto pasa porque las ubicaciones de los   arreglos es a partir de 0 y no de 1 como se  suele suponer.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6" y="5793634"/>
            <a:ext cx="6743056" cy="80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0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81" y="74299"/>
            <a:ext cx="8147248" cy="1371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instrucción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public static void main(String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 ])</a:t>
            </a:r>
            <a:endParaRPr lang="es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public static void main(String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arg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[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])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b="0" dirty="0">
                <a:solidFill>
                  <a:schemeClr val="tx2"/>
                </a:solidFill>
                <a:latin typeface="+mj-lt"/>
              </a:rPr>
              <a:t>Esta instrucción es un estándar en 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Java.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b="0" dirty="0">
                <a:solidFill>
                  <a:schemeClr val="tx2"/>
                </a:solidFill>
                <a:latin typeface="+mj-lt"/>
              </a:rPr>
              <a:t>E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s 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la forma habitual de encabezar un programa que se ejecuta en 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con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b="0" dirty="0" err="1">
                <a:solidFill>
                  <a:schemeClr val="tx2"/>
                </a:solidFill>
                <a:latin typeface="+mj-lt"/>
              </a:rPr>
              <a:t>String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arg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[] significa “un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array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Strings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” cuyo nombre es 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arg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b="0" dirty="0">
                <a:solidFill>
                  <a:schemeClr val="tx2"/>
                </a:solidFill>
                <a:latin typeface="+mj-lt"/>
              </a:rPr>
              <a:t>Dicho de otra manera, al ejecutar el programa podemos indicar “parámetros de entrada” de forma opcional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b="0" dirty="0">
                <a:solidFill>
                  <a:schemeClr val="tx2"/>
                </a:solidFill>
                <a:latin typeface="+mj-lt"/>
              </a:rPr>
              <a:t>Si especificamos parámetros de entrada, éstos parámetros quedan asignados al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array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arg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 tomando el orden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arg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[0], </a:t>
            </a:r>
            <a:r>
              <a:rPr lang="es-ES" b="0" dirty="0" err="1">
                <a:solidFill>
                  <a:schemeClr val="tx2"/>
                </a:solidFill>
                <a:latin typeface="+mj-lt"/>
              </a:rPr>
              <a:t>arg</a:t>
            </a:r>
            <a:r>
              <a:rPr lang="es-ES" b="0" dirty="0">
                <a:solidFill>
                  <a:schemeClr val="tx2"/>
                </a:solidFill>
                <a:latin typeface="+mj-lt"/>
              </a:rPr>
              <a:t>[1</a:t>
            </a:r>
            <a:r>
              <a:rPr lang="es-ES" b="0" dirty="0" smtClean="0">
                <a:solidFill>
                  <a:schemeClr val="tx2"/>
                </a:solidFill>
                <a:latin typeface="+mj-lt"/>
              </a:rPr>
              <a:t>]. </a:t>
            </a:r>
            <a:r>
              <a:rPr lang="es-ES" b="0" dirty="0" err="1" smtClean="0">
                <a:solidFill>
                  <a:schemeClr val="tx2"/>
                </a:solidFill>
                <a:latin typeface="+mj-lt"/>
              </a:rPr>
              <a:t>etc</a:t>
            </a:r>
            <a:endParaRPr lang="es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2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-171400"/>
            <a:ext cx="5791200" cy="1371600"/>
          </a:xfrm>
        </p:spPr>
        <p:txBody>
          <a:bodyPr>
            <a:normAutofit/>
          </a:bodyPr>
          <a:lstStyle/>
          <a:p>
            <a:r>
              <a:rPr lang="es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Ejemplo:</a:t>
            </a:r>
            <a:endParaRPr lang="es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1700807"/>
            <a:ext cx="6515689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09" y="4869160"/>
            <a:ext cx="693581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encrypted-tbn1.gstatic.com/images?q=tbn:ANd9GcQdLNNHao9TIwuw3kM_QgWKuzLVSvp3msjhXLCKvLE9dUOuPhXO3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512168" cy="11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48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1093</TotalTime>
  <Words>1173</Words>
  <Application>Microsoft Office PowerPoint</Application>
  <PresentationFormat>Presentación en pantalla (4:3)</PresentationFormat>
  <Paragraphs>132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Esencial</vt:lpstr>
      <vt:lpstr>Arreglos y colecciones</vt:lpstr>
      <vt:lpstr>Arreglos..</vt:lpstr>
      <vt:lpstr>sintaxis para declarar e inicializar un array..</vt:lpstr>
      <vt:lpstr>Ejemplos de declaración e inicialización..</vt:lpstr>
      <vt:lpstr>En caso de que queramos inicializarlos con valores propios..</vt:lpstr>
      <vt:lpstr>Presentación de PowerPoint</vt:lpstr>
      <vt:lpstr>Error común.. </vt:lpstr>
      <vt:lpstr>instrucción public static void main(String arg[ ])</vt:lpstr>
      <vt:lpstr>Ejemplo:</vt:lpstr>
      <vt:lpstr>Colecciones en Java </vt:lpstr>
      <vt:lpstr>Presentación de PowerPoint</vt:lpstr>
      <vt:lpstr>Interfaces..</vt:lpstr>
      <vt:lpstr>Operaciones Básicas.. </vt:lpstr>
      <vt:lpstr>Existen dos formas de de recorrer una colección..</vt:lpstr>
      <vt:lpstr>Presentación de PowerPoint</vt:lpstr>
      <vt:lpstr>Listas..</vt:lpstr>
      <vt:lpstr>Presentación de PowerPoint</vt:lpstr>
      <vt:lpstr>Sets..</vt:lpstr>
      <vt:lpstr>Presentación de PowerPoint</vt:lpstr>
      <vt:lpstr>Presentación de PowerPoint</vt:lpstr>
      <vt:lpstr>Queve..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 en Java</dc:title>
  <dc:creator>AlexWork</dc:creator>
  <cp:lastModifiedBy>AlexWork</cp:lastModifiedBy>
  <cp:revision>25</cp:revision>
  <dcterms:created xsi:type="dcterms:W3CDTF">2014-10-02T03:24:07Z</dcterms:created>
  <dcterms:modified xsi:type="dcterms:W3CDTF">2014-10-02T21:47:55Z</dcterms:modified>
</cp:coreProperties>
</file>