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80" r:id="rId2"/>
  </p:sldMasterIdLst>
  <p:sldIdLst>
    <p:sldId id="256" r:id="rId3"/>
    <p:sldId id="271" r:id="rId4"/>
    <p:sldId id="263" r:id="rId5"/>
    <p:sldId id="264" r:id="rId6"/>
    <p:sldId id="265" r:id="rId7"/>
    <p:sldId id="262" r:id="rId8"/>
    <p:sldId id="266" r:id="rId9"/>
    <p:sldId id="258" r:id="rId10"/>
    <p:sldId id="267" r:id="rId11"/>
    <p:sldId id="259" r:id="rId12"/>
    <p:sldId id="260" r:id="rId13"/>
    <p:sldId id="269"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4671" autoAdjust="0"/>
  </p:normalViewPr>
  <p:slideViewPr>
    <p:cSldViewPr>
      <p:cViewPr varScale="1">
        <p:scale>
          <a:sx n="81" d="100"/>
          <a:sy n="81" d="100"/>
        </p:scale>
        <p:origin x="-102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s-ES" smtClean="0"/>
              <a:t>Haga clic para modificar el estilo de título del patrón</a:t>
            </a:r>
            <a:endParaRPr lang="en-US" dirty="0"/>
          </a:p>
        </p:txBody>
      </p:sp>
      <p:sp>
        <p:nvSpPr>
          <p:cNvPr id="11" name="Date Placeholder 10"/>
          <p:cNvSpPr>
            <a:spLocks noGrp="1"/>
          </p:cNvSpPr>
          <p:nvPr>
            <p:ph type="dt" sz="half" idx="10"/>
          </p:nvPr>
        </p:nvSpPr>
        <p:spPr bwMode="black"/>
        <p:txBody>
          <a:bodyPr/>
          <a:lstStyle/>
          <a:p>
            <a:fld id="{CF812910-DA48-4978-9C90-D37AB13DCC42}" type="datetimeFigureOut">
              <a:rPr lang="en-US" smtClean="0"/>
              <a:t>9/29/2014</a:t>
            </a:fld>
            <a:endParaRPr lang="en-US"/>
          </a:p>
        </p:txBody>
      </p:sp>
      <p:sp>
        <p:nvSpPr>
          <p:cNvPr id="17" name="Slide Number Placeholder 16"/>
          <p:cNvSpPr>
            <a:spLocks noGrp="1"/>
          </p:cNvSpPr>
          <p:nvPr>
            <p:ph type="sldNum" sz="quarter" idx="11"/>
          </p:nvPr>
        </p:nvSpPr>
        <p:spPr/>
        <p:txBody>
          <a:bodyPr/>
          <a:lstStyle/>
          <a:p>
            <a:fld id="{93ADBB49-A313-4429-BEC3-C5097A50175D}" type="slidenum">
              <a:rPr lang="en-US" smtClean="0"/>
              <a:t>‹Nº›</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F812910-DA48-4978-9C90-D37AB13DCC42}"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DBB49-A313-4429-BEC3-C5097A50175D}"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F812910-DA48-4978-9C90-D37AB13DCC42}"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DBB49-A313-4429-BEC3-C5097A50175D}" type="slidenum">
              <a:rPr lang="en-US" smtClean="0"/>
              <a:t>‹Nº›</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s-ES" smtClean="0"/>
              <a:t>Haga clic para modificar el estilo de título del patrón</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s-ES" smtClean="0"/>
              <a:t>Haga clic para modificar el estilo de título del patrón</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white"/>
        <p:txBody>
          <a:bodyPr/>
          <a:lstStyle/>
          <a:p>
            <a:fld id="{CF812910-DA48-4978-9C90-D37AB13DCC42}" type="datetimeFigureOut">
              <a:rPr lang="en-US" smtClean="0"/>
              <a:t>9/29/2014</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93ADBB49-A313-4429-BEC3-C5097A50175D}" type="slidenum">
              <a:rPr lang="en-US" smtClean="0"/>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812910-DA48-4978-9C90-D37AB13DCC42}"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DBB49-A313-4429-BEC3-C5097A50175D}" type="slidenum">
              <a:rPr lang="en-US" smtClean="0"/>
              <a:t>‹Nº›</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812910-DA48-4978-9C90-D37AB13DCC42}"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DBB49-A313-4429-BEC3-C5097A50175D}" type="slidenum">
              <a:rPr lang="en-US" smtClean="0"/>
              <a:t>‹Nº›</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CF812910-DA48-4978-9C90-D37AB13DCC42}" type="datetimeFigureOut">
              <a:rPr lang="en-US" smtClean="0"/>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DBB49-A313-4429-BEC3-C5097A50175D}" type="slidenum">
              <a:rPr lang="en-US" smtClean="0"/>
              <a:t>‹Nº›</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CF812910-DA48-4978-9C90-D37AB13DCC42}" type="datetimeFigureOut">
              <a:rPr lang="en-US" smtClean="0"/>
              <a:t>9/29/2014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DBB49-A313-4429-BEC3-C5097A50175D}" type="slidenum">
              <a:rPr lang="en-US" smtClean="0"/>
              <a:t>‹Nº›</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CF812910-DA48-4978-9C90-D37AB13DCC42}" type="datetimeFigureOut">
              <a:rPr lang="en-US" smtClean="0"/>
              <a:t>9/29/2014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DBB49-A313-4429-BEC3-C5097A50175D}" type="slidenum">
              <a:rPr lang="en-US" smtClean="0"/>
              <a:t>‹Nº›</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F812910-DA48-4978-9C90-D37AB13DCC42}" type="datetimeFigureOut">
              <a:rPr lang="en-US" smtClean="0"/>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DBB49-A313-4429-BEC3-C5097A50175D}" type="slidenum">
              <a:rPr lang="en-US" smtClean="0"/>
              <a:t>‹Nº›</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812910-DA48-4978-9C90-D37AB13DCC42}" type="datetimeFigureOut">
              <a:rPr lang="en-US" smtClean="0"/>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DBB49-A313-4429-BEC3-C5097A50175D}" type="slidenum">
              <a:rPr lang="en-US" smtClean="0"/>
              <a:t>‹Nº›</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9" name="Title 8"/>
          <p:cNvSpPr>
            <a:spLocks noGrp="1"/>
          </p:cNvSpPr>
          <p:nvPr>
            <p:ph type="title"/>
          </p:nvPr>
        </p:nvSpPr>
        <p:spPr/>
        <p:txBody>
          <a:bodyPr/>
          <a:lstStyle/>
          <a:p>
            <a:r>
              <a:rPr lang="es-ES" smtClean="0"/>
              <a:t>Haga clic para modificar el estilo de título del patrón</a:t>
            </a:r>
            <a:endParaRPr lang="en-US"/>
          </a:p>
        </p:txBody>
      </p:sp>
      <p:sp>
        <p:nvSpPr>
          <p:cNvPr id="11" name="Date Placeholder 10"/>
          <p:cNvSpPr>
            <a:spLocks noGrp="1"/>
          </p:cNvSpPr>
          <p:nvPr>
            <p:ph type="dt" sz="half" idx="14"/>
          </p:nvPr>
        </p:nvSpPr>
        <p:spPr/>
        <p:txBody>
          <a:bodyPr/>
          <a:lstStyle/>
          <a:p>
            <a:fld id="{CF812910-DA48-4978-9C90-D37AB13DCC42}" type="datetimeFigureOut">
              <a:rPr lang="en-US" smtClean="0"/>
              <a:t>9/29/2014</a:t>
            </a:fld>
            <a:endParaRPr lang="en-US"/>
          </a:p>
        </p:txBody>
      </p:sp>
      <p:sp>
        <p:nvSpPr>
          <p:cNvPr id="12" name="Slide Number Placeholder 11"/>
          <p:cNvSpPr>
            <a:spLocks noGrp="1"/>
          </p:cNvSpPr>
          <p:nvPr>
            <p:ph type="sldNum" sz="quarter" idx="15"/>
          </p:nvPr>
        </p:nvSpPr>
        <p:spPr/>
        <p:txBody>
          <a:bodyPr/>
          <a:lstStyle/>
          <a:p>
            <a:fld id="{93ADBB49-A313-4429-BEC3-C5097A50175D}" type="slidenum">
              <a:rPr lang="en-US" smtClean="0"/>
              <a:t>‹Nº›</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812910-DA48-4978-9C90-D37AB13DCC42}" type="datetimeFigureOut">
              <a:rPr lang="en-US" smtClean="0"/>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DBB49-A313-4429-BEC3-C5097A50175D}" type="slidenum">
              <a:rPr lang="en-US" smtClean="0"/>
              <a:t>‹Nº›</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F812910-DA48-4978-9C90-D37AB13DCC42}"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DBB49-A313-4429-BEC3-C5097A50175D}" type="slidenum">
              <a:rPr lang="en-US" smtClean="0"/>
              <a:t>‹Nº›</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812910-DA48-4978-9C90-D37AB13DCC42}"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DBB49-A313-4429-BEC3-C5097A50175D}"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s-ES" smtClean="0"/>
              <a:t>Haga clic para modificar el estilo de título del patrón</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3" name="Date Placeholder 12"/>
          <p:cNvSpPr>
            <a:spLocks noGrp="1"/>
          </p:cNvSpPr>
          <p:nvPr>
            <p:ph type="dt" sz="half" idx="10"/>
          </p:nvPr>
        </p:nvSpPr>
        <p:spPr/>
        <p:txBody>
          <a:bodyPr/>
          <a:lstStyle/>
          <a:p>
            <a:fld id="{CF812910-DA48-4978-9C90-D37AB13DCC42}" type="datetimeFigureOut">
              <a:rPr lang="en-US" smtClean="0"/>
              <a:t>9/29/2014</a:t>
            </a:fld>
            <a:endParaRPr lang="en-US"/>
          </a:p>
        </p:txBody>
      </p:sp>
      <p:sp>
        <p:nvSpPr>
          <p:cNvPr id="14" name="Slide Number Placeholder 13"/>
          <p:cNvSpPr>
            <a:spLocks noGrp="1"/>
          </p:cNvSpPr>
          <p:nvPr>
            <p:ph type="sldNum" sz="quarter" idx="11"/>
          </p:nvPr>
        </p:nvSpPr>
        <p:spPr/>
        <p:txBody>
          <a:bodyPr/>
          <a:lstStyle/>
          <a:p>
            <a:fld id="{93ADBB49-A313-4429-BEC3-C5097A50175D}" type="slidenum">
              <a:rPr lang="en-US" smtClean="0"/>
              <a:t>‹Nº›</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9" name="Date Placeholder 8"/>
          <p:cNvSpPr>
            <a:spLocks noGrp="1"/>
          </p:cNvSpPr>
          <p:nvPr>
            <p:ph type="dt" sz="half" idx="15"/>
          </p:nvPr>
        </p:nvSpPr>
        <p:spPr/>
        <p:txBody>
          <a:bodyPr/>
          <a:lstStyle/>
          <a:p>
            <a:fld id="{CF812910-DA48-4978-9C90-D37AB13DCC42}" type="datetimeFigureOut">
              <a:rPr lang="en-US" smtClean="0"/>
              <a:t>9/29/2014</a:t>
            </a:fld>
            <a:endParaRPr lang="en-US"/>
          </a:p>
        </p:txBody>
      </p:sp>
      <p:sp>
        <p:nvSpPr>
          <p:cNvPr id="12" name="Slide Number Placeholder 11"/>
          <p:cNvSpPr>
            <a:spLocks noGrp="1"/>
          </p:cNvSpPr>
          <p:nvPr>
            <p:ph type="sldNum" sz="quarter" idx="16"/>
          </p:nvPr>
        </p:nvSpPr>
        <p:spPr/>
        <p:txBody>
          <a:bodyPr/>
          <a:lstStyle/>
          <a:p>
            <a:fld id="{93ADBB49-A313-4429-BEC3-C5097A50175D}" type="slidenum">
              <a:rPr lang="en-US" smtClean="0"/>
              <a:t>‹Nº›</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s-ES" smtClean="0"/>
              <a:t>Haga clic para modificar el estilo de texto del patrón</a:t>
            </a:r>
          </a:p>
        </p:txBody>
      </p:sp>
      <p:sp>
        <p:nvSpPr>
          <p:cNvPr id="11" name="Date Placeholder 10"/>
          <p:cNvSpPr>
            <a:spLocks noGrp="1"/>
          </p:cNvSpPr>
          <p:nvPr>
            <p:ph type="dt" sz="half" idx="16"/>
          </p:nvPr>
        </p:nvSpPr>
        <p:spPr/>
        <p:txBody>
          <a:bodyPr/>
          <a:lstStyle/>
          <a:p>
            <a:fld id="{CF812910-DA48-4978-9C90-D37AB13DCC42}" type="datetimeFigureOut">
              <a:rPr lang="en-US" smtClean="0"/>
              <a:t>9/29/2014</a:t>
            </a:fld>
            <a:endParaRPr lang="en-US"/>
          </a:p>
        </p:txBody>
      </p:sp>
      <p:sp>
        <p:nvSpPr>
          <p:cNvPr id="12" name="Slide Number Placeholder 11"/>
          <p:cNvSpPr>
            <a:spLocks noGrp="1"/>
          </p:cNvSpPr>
          <p:nvPr>
            <p:ph type="sldNum" sz="quarter" idx="17"/>
          </p:nvPr>
        </p:nvSpPr>
        <p:spPr/>
        <p:txBody>
          <a:bodyPr/>
          <a:lstStyle/>
          <a:p>
            <a:fld id="{93ADBB49-A313-4429-BEC3-C5097A50175D}" type="slidenum">
              <a:rPr lang="en-US" smtClean="0"/>
              <a:t>‹Nº›</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ES" smtClean="0"/>
              <a:t>Haga clic para modificar el estilo de título del patrón</a:t>
            </a:r>
            <a:endParaRPr lang="en-US"/>
          </a:p>
        </p:txBody>
      </p:sp>
      <p:sp>
        <p:nvSpPr>
          <p:cNvPr id="15" name="Date Placeholder 14"/>
          <p:cNvSpPr>
            <a:spLocks noGrp="1"/>
          </p:cNvSpPr>
          <p:nvPr>
            <p:ph type="dt" sz="half" idx="10"/>
          </p:nvPr>
        </p:nvSpPr>
        <p:spPr/>
        <p:txBody>
          <a:bodyPr/>
          <a:lstStyle/>
          <a:p>
            <a:fld id="{CF812910-DA48-4978-9C90-D37AB13DCC42}" type="datetimeFigureOut">
              <a:rPr lang="en-US" smtClean="0"/>
              <a:t>9/29/2014</a:t>
            </a:fld>
            <a:endParaRPr lang="en-US"/>
          </a:p>
        </p:txBody>
      </p:sp>
      <p:sp>
        <p:nvSpPr>
          <p:cNvPr id="16" name="Slide Number Placeholder 15"/>
          <p:cNvSpPr>
            <a:spLocks noGrp="1"/>
          </p:cNvSpPr>
          <p:nvPr>
            <p:ph type="sldNum" sz="quarter" idx="11"/>
          </p:nvPr>
        </p:nvSpPr>
        <p:spPr/>
        <p:txBody>
          <a:bodyPr/>
          <a:lstStyle/>
          <a:p>
            <a:fld id="{93ADBB49-A313-4429-BEC3-C5097A50175D}" type="slidenum">
              <a:rPr lang="en-US" smtClean="0"/>
              <a:t>‹Nº›</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CF812910-DA48-4978-9C90-D37AB13DCC42}" type="datetimeFigureOut">
              <a:rPr lang="en-US" smtClean="0"/>
              <a:t>9/29/2014</a:t>
            </a:fld>
            <a:endParaRPr lang="en-US"/>
          </a:p>
        </p:txBody>
      </p:sp>
      <p:sp>
        <p:nvSpPr>
          <p:cNvPr id="8" name="Slide Number Placeholder 7"/>
          <p:cNvSpPr>
            <a:spLocks noGrp="1"/>
          </p:cNvSpPr>
          <p:nvPr>
            <p:ph type="sldNum" sz="quarter" idx="11"/>
          </p:nvPr>
        </p:nvSpPr>
        <p:spPr/>
        <p:txBody>
          <a:bodyPr/>
          <a:lstStyle/>
          <a:p>
            <a:fld id="{93ADBB49-A313-4429-BEC3-C5097A50175D}" type="slidenum">
              <a:rPr lang="en-US" smtClean="0"/>
              <a:t>‹Nº›</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3" name="Title 12"/>
          <p:cNvSpPr>
            <a:spLocks noGrp="1"/>
          </p:cNvSpPr>
          <p:nvPr>
            <p:ph type="title"/>
          </p:nvPr>
        </p:nvSpPr>
        <p:spPr/>
        <p:txBody>
          <a:bodyPr/>
          <a:lstStyle/>
          <a:p>
            <a:r>
              <a:rPr lang="es-ES" smtClean="0"/>
              <a:t>Haga clic para modificar el estilo de título del patrón</a:t>
            </a:r>
            <a:endParaRPr lang="en-US"/>
          </a:p>
        </p:txBody>
      </p:sp>
      <p:sp>
        <p:nvSpPr>
          <p:cNvPr id="16" name="Date Placeholder 15"/>
          <p:cNvSpPr>
            <a:spLocks noGrp="1"/>
          </p:cNvSpPr>
          <p:nvPr>
            <p:ph type="dt" sz="half" idx="15"/>
          </p:nvPr>
        </p:nvSpPr>
        <p:spPr/>
        <p:txBody>
          <a:bodyPr/>
          <a:lstStyle/>
          <a:p>
            <a:fld id="{CF812910-DA48-4978-9C90-D37AB13DCC42}" type="datetimeFigureOut">
              <a:rPr lang="en-US" smtClean="0"/>
              <a:t>9/29/2014</a:t>
            </a:fld>
            <a:endParaRPr lang="en-US"/>
          </a:p>
        </p:txBody>
      </p:sp>
      <p:sp>
        <p:nvSpPr>
          <p:cNvPr id="19" name="Slide Number Placeholder 18"/>
          <p:cNvSpPr>
            <a:spLocks noGrp="1"/>
          </p:cNvSpPr>
          <p:nvPr>
            <p:ph type="sldNum" sz="quarter" idx="16"/>
          </p:nvPr>
        </p:nvSpPr>
        <p:spPr/>
        <p:txBody>
          <a:bodyPr/>
          <a:lstStyle/>
          <a:p>
            <a:fld id="{93ADBB49-A313-4429-BEC3-C5097A50175D}" type="slidenum">
              <a:rPr lang="en-US" smtClean="0"/>
              <a:t>‹Nº›</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s-ES" smtClean="0"/>
              <a:t>Haga clic para modificar el estilo de texto del patrón</a:t>
            </a:r>
          </a:p>
        </p:txBody>
      </p:sp>
      <p:sp>
        <p:nvSpPr>
          <p:cNvPr id="12" name="Title 11"/>
          <p:cNvSpPr>
            <a:spLocks noGrp="1"/>
          </p:cNvSpPr>
          <p:nvPr>
            <p:ph type="title"/>
          </p:nvPr>
        </p:nvSpPr>
        <p:spPr>
          <a:xfrm>
            <a:off x="2514600" y="975360"/>
            <a:ext cx="4114800" cy="701040"/>
          </a:xfrm>
        </p:spPr>
        <p:txBody>
          <a:bodyPr/>
          <a:lstStyle/>
          <a:p>
            <a:r>
              <a:rPr lang="es-ES" smtClean="0"/>
              <a:t>Haga clic para modificar el estilo de título del patrón</a:t>
            </a:r>
            <a:endParaRPr lang="en-US"/>
          </a:p>
        </p:txBody>
      </p:sp>
      <p:sp>
        <p:nvSpPr>
          <p:cNvPr id="13" name="Date Placeholder 12"/>
          <p:cNvSpPr>
            <a:spLocks noGrp="1"/>
          </p:cNvSpPr>
          <p:nvPr>
            <p:ph type="dt" sz="half" idx="14"/>
          </p:nvPr>
        </p:nvSpPr>
        <p:spPr>
          <a:xfrm>
            <a:off x="2981325" y="273180"/>
            <a:ext cx="3181350" cy="292100"/>
          </a:xfrm>
        </p:spPr>
        <p:txBody>
          <a:bodyPr/>
          <a:lstStyle/>
          <a:p>
            <a:fld id="{CF812910-DA48-4978-9C90-D37AB13DCC42}" type="datetimeFigureOut">
              <a:rPr lang="en-US" smtClean="0"/>
              <a:t>9/29/2014</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93ADBB49-A313-4429-BEC3-C5097A50175D}" type="slidenum">
              <a:rPr lang="en-US" smtClean="0"/>
              <a:t>‹Nº›</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CF812910-DA48-4978-9C90-D37AB13DCC42}" type="datetimeFigureOut">
              <a:rPr lang="en-US" smtClean="0"/>
              <a:t>9/29/2014</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93ADBB49-A313-4429-BEC3-C5097A50175D}" type="slidenum">
              <a:rPr lang="en-US" smtClean="0"/>
              <a:t>‹Nº›</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s-ES" smtClean="0"/>
              <a:t>Haga clic para modificar el estilo de título del patrón</a:t>
            </a:r>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CF812910-DA48-4978-9C90-D37AB13DCC42}" type="datetimeFigureOut">
              <a:rPr lang="en-US" smtClean="0"/>
              <a:t>9/29/2014</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93ADBB49-A313-4429-BEC3-C5097A50175D}"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2684208" y="1069593"/>
            <a:ext cx="3845926" cy="923330"/>
          </a:xfrm>
          <a:prstGeom prst="rect">
            <a:avLst/>
          </a:prstGeom>
          <a:noFill/>
        </p:spPr>
        <p:txBody>
          <a:bodyPr wrap="none" lIns="91440" tIns="45720" rIns="91440" bIns="45720">
            <a:spAutoFit/>
          </a:bodyPr>
          <a:lstStyle/>
          <a:p>
            <a:pPr algn="ctr"/>
            <a:r>
              <a:rPr lang="es-E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Adam Smith</a:t>
            </a:r>
            <a:endParaRPr lang="es-E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9 Rectángulo"/>
          <p:cNvSpPr/>
          <p:nvPr/>
        </p:nvSpPr>
        <p:spPr>
          <a:xfrm>
            <a:off x="2100010" y="1992919"/>
            <a:ext cx="5014321" cy="3170099"/>
          </a:xfrm>
          <a:prstGeom prst="rect">
            <a:avLst/>
          </a:prstGeom>
          <a:noFill/>
        </p:spPr>
        <p:txBody>
          <a:bodyPr wrap="none" lIns="91440" tIns="45720" rIns="91440" bIns="45720">
            <a:spAutoFit/>
          </a:bodyPr>
          <a:lstStyle/>
          <a:p>
            <a:pPr algn="ctr"/>
            <a:r>
              <a:rPr lang="es-ES" sz="40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Michele</a:t>
            </a:r>
            <a:r>
              <a:rPr lang="es-ES" sz="4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4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Contreras</a:t>
            </a:r>
            <a:endParaRPr lang="es-ES" sz="4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s-ES"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2012 –</a:t>
            </a:r>
          </a:p>
          <a:p>
            <a:pPr algn="ctr"/>
            <a:endParaRPr lang="es-ES" sz="4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s-ES" sz="40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Victor</a:t>
            </a:r>
            <a:r>
              <a:rPr lang="es-ES"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Hiciano </a:t>
            </a:r>
            <a:r>
              <a:rPr lang="es-ES" sz="40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Matias</a:t>
            </a:r>
            <a:endParaRPr lang="es-ES"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s-ES" sz="4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2010 – 1596 </a:t>
            </a:r>
            <a:endParaRPr lang="es-ES" sz="4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07572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Rectángulo"/>
          <p:cNvSpPr/>
          <p:nvPr/>
        </p:nvSpPr>
        <p:spPr>
          <a:xfrm>
            <a:off x="3101099" y="1720809"/>
            <a:ext cx="297575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E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&lt; Precio &gt;</a:t>
            </a:r>
            <a:endParaRPr lang="es-E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8" name="17 Rectángulo"/>
          <p:cNvSpPr/>
          <p:nvPr/>
        </p:nvSpPr>
        <p:spPr>
          <a:xfrm>
            <a:off x="2548714" y="3886200"/>
            <a:ext cx="3993402" cy="923330"/>
          </a:xfrm>
          <a:prstGeom prst="rect">
            <a:avLst/>
          </a:prstGeom>
          <a:noFill/>
        </p:spPr>
        <p:txBody>
          <a:bodyPr wrap="none" lIns="91440" tIns="45720" rIns="91440" bIns="45720">
            <a:spAutoFit/>
          </a:bodyPr>
          <a:lstStyle/>
          <a:p>
            <a:pPr algn="ctr"/>
            <a:r>
              <a:rPr lang="es-E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&lt;Demanda&gt;</a:t>
            </a:r>
            <a:endParaRPr lang="es-E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9" name="18 Título"/>
          <p:cNvSpPr>
            <a:spLocks noGrp="1"/>
          </p:cNvSpPr>
          <p:nvPr>
            <p:ph type="title"/>
          </p:nvPr>
        </p:nvSpPr>
        <p:spPr>
          <a:xfrm>
            <a:off x="2488015" y="152400"/>
            <a:ext cx="4114800" cy="701040"/>
          </a:xfrm>
        </p:spPr>
        <p:txBody>
          <a:bodyPr>
            <a:noAutofit/>
          </a:bodyPr>
          <a:lstStyle/>
          <a:p>
            <a:r>
              <a:rPr lang="en-US" sz="2800" dirty="0" smtClean="0">
                <a:latin typeface="Copperplate Gothic Bold" pitchFamily="34" charset="0"/>
              </a:rPr>
              <a:t>El </a:t>
            </a:r>
            <a:r>
              <a:rPr lang="en-US" sz="2800" dirty="0" smtClean="0">
                <a:latin typeface="Copperplate Gothic Bold" pitchFamily="34" charset="0"/>
              </a:rPr>
              <a:t>Valor </a:t>
            </a:r>
            <a:r>
              <a:rPr lang="en-US" sz="2800" dirty="0" smtClean="0">
                <a:latin typeface="Copperplate Gothic Bold" pitchFamily="34" charset="0"/>
              </a:rPr>
              <a:t>DE LAS COSAS </a:t>
            </a:r>
            <a:endParaRPr lang="en-US" sz="2800" dirty="0">
              <a:latin typeface="Copperplate Gothic Bold" pitchFamily="34" charset="0"/>
            </a:endParaRPr>
          </a:p>
        </p:txBody>
      </p:sp>
      <p:sp>
        <p:nvSpPr>
          <p:cNvPr id="2" name="1 Flecha arriba"/>
          <p:cNvSpPr/>
          <p:nvPr/>
        </p:nvSpPr>
        <p:spPr>
          <a:xfrm>
            <a:off x="381000" y="1524000"/>
            <a:ext cx="1600200" cy="1981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9 Flecha arriba"/>
          <p:cNvSpPr/>
          <p:nvPr/>
        </p:nvSpPr>
        <p:spPr>
          <a:xfrm rot="10800000">
            <a:off x="381000" y="4038600"/>
            <a:ext cx="1600200" cy="1981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0 Flecha arriba"/>
          <p:cNvSpPr/>
          <p:nvPr/>
        </p:nvSpPr>
        <p:spPr>
          <a:xfrm>
            <a:off x="6934200" y="3886200"/>
            <a:ext cx="1600200" cy="1981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11 Flecha arriba"/>
          <p:cNvSpPr/>
          <p:nvPr/>
        </p:nvSpPr>
        <p:spPr>
          <a:xfrm rot="10800000">
            <a:off x="6931269" y="1524000"/>
            <a:ext cx="1600200" cy="1981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633826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28600" y="228600"/>
            <a:ext cx="7543800" cy="2215991"/>
          </a:xfrm>
          <a:prstGeom prst="rect">
            <a:avLst/>
          </a:prstGeom>
        </p:spPr>
        <p:txBody>
          <a:bodyPr wrap="square">
            <a:spAutoFit/>
          </a:bodyPr>
          <a:lstStyle/>
          <a:p>
            <a:pPr algn="ctr"/>
            <a:endParaRPr lang="en-US" sz="2800" dirty="0" smtClean="0">
              <a:latin typeface="Copperplate Gothic Bold" pitchFamily="34" charset="0"/>
            </a:endParaRPr>
          </a:p>
          <a:p>
            <a:pPr algn="ctr"/>
            <a:r>
              <a:rPr lang="en-US" sz="2800" dirty="0" smtClean="0">
                <a:latin typeface="Copperplate Gothic Bold" pitchFamily="34" charset="0"/>
              </a:rPr>
              <a:t>Valor </a:t>
            </a:r>
            <a:r>
              <a:rPr lang="en-US" sz="2800" dirty="0" smtClean="0">
                <a:latin typeface="Copperplate Gothic Bold" pitchFamily="34" charset="0"/>
              </a:rPr>
              <a:t>de </a:t>
            </a:r>
            <a:r>
              <a:rPr lang="en-US" sz="2800" dirty="0" err="1" smtClean="0">
                <a:latin typeface="Copperplate Gothic Bold" pitchFamily="34" charset="0"/>
              </a:rPr>
              <a:t>Uso</a:t>
            </a:r>
            <a:r>
              <a:rPr lang="en-US" sz="2800" dirty="0" smtClean="0">
                <a:latin typeface="Copperplate Gothic Bold" pitchFamily="34" charset="0"/>
              </a:rPr>
              <a:t>: </a:t>
            </a:r>
            <a:endParaRPr lang="en-US" sz="2800" dirty="0" smtClean="0">
              <a:latin typeface="Copperplate Gothic Bold" pitchFamily="34" charset="0"/>
            </a:endParaRPr>
          </a:p>
          <a:p>
            <a:pPr algn="ctr"/>
            <a:endParaRPr lang="en-US" sz="2800" dirty="0" smtClean="0">
              <a:latin typeface="Copperplate Gothic Bold" pitchFamily="34" charset="0"/>
            </a:endParaRPr>
          </a:p>
          <a:p>
            <a:r>
              <a:rPr lang="es-ES" dirty="0" smtClean="0">
                <a:latin typeface="Copperplate Gothic Bold" pitchFamily="34" charset="0"/>
              </a:rPr>
              <a:t>El</a:t>
            </a:r>
            <a:r>
              <a:rPr lang="es-ES" dirty="0">
                <a:latin typeface="Copperplate Gothic Bold" pitchFamily="34" charset="0"/>
              </a:rPr>
              <a:t> </a:t>
            </a:r>
            <a:r>
              <a:rPr lang="es-ES" b="1" dirty="0">
                <a:latin typeface="Copperplate Gothic Bold" pitchFamily="34" charset="0"/>
              </a:rPr>
              <a:t>valor </a:t>
            </a:r>
            <a:r>
              <a:rPr lang="es-ES" b="1" dirty="0" smtClean="0">
                <a:latin typeface="Copperplate Gothic Bold" pitchFamily="34" charset="0"/>
              </a:rPr>
              <a:t> de </a:t>
            </a:r>
            <a:r>
              <a:rPr lang="es-ES" b="1" dirty="0">
                <a:latin typeface="Copperplate Gothic Bold" pitchFamily="34" charset="0"/>
              </a:rPr>
              <a:t>uso</a:t>
            </a:r>
            <a:r>
              <a:rPr lang="es-ES" dirty="0">
                <a:latin typeface="Copperplate Gothic Bold" pitchFamily="34" charset="0"/>
              </a:rPr>
              <a:t> de un bien que está determinado por sus condiciones naturales, es la aptitud que posee un objeto para satisfacer una </a:t>
            </a:r>
            <a:r>
              <a:rPr lang="es-ES" dirty="0" smtClean="0">
                <a:latin typeface="Copperplate Gothic Bold" pitchFamily="34" charset="0"/>
              </a:rPr>
              <a:t>necesidad</a:t>
            </a:r>
            <a:endParaRPr lang="en-US" dirty="0"/>
          </a:p>
        </p:txBody>
      </p:sp>
      <p:sp>
        <p:nvSpPr>
          <p:cNvPr id="5" name="4 Rectángulo"/>
          <p:cNvSpPr/>
          <p:nvPr/>
        </p:nvSpPr>
        <p:spPr>
          <a:xfrm>
            <a:off x="228600" y="2514600"/>
            <a:ext cx="7086600" cy="2185214"/>
          </a:xfrm>
          <a:prstGeom prst="rect">
            <a:avLst/>
          </a:prstGeom>
        </p:spPr>
        <p:txBody>
          <a:bodyPr wrap="square">
            <a:spAutoFit/>
          </a:bodyPr>
          <a:lstStyle/>
          <a:p>
            <a:pPr algn="ctr"/>
            <a:r>
              <a:rPr lang="es-ES" sz="2800" b="1" dirty="0" smtClean="0">
                <a:latin typeface="Copperplate Gothic Bold" pitchFamily="34" charset="0"/>
              </a:rPr>
              <a:t>Valor de Cambio</a:t>
            </a:r>
          </a:p>
          <a:p>
            <a:endParaRPr lang="es-ES" dirty="0" smtClean="0">
              <a:latin typeface="Copperplate Gothic Bold" pitchFamily="34" charset="0"/>
            </a:endParaRPr>
          </a:p>
          <a:p>
            <a:r>
              <a:rPr lang="es-ES" dirty="0" smtClean="0">
                <a:latin typeface="Copperplate Gothic Bold" pitchFamily="34" charset="0"/>
              </a:rPr>
              <a:t>Un</a:t>
            </a:r>
            <a:r>
              <a:rPr lang="es-ES" dirty="0">
                <a:latin typeface="Copperplate Gothic Bold" pitchFamily="34" charset="0"/>
              </a:rPr>
              <a:t> </a:t>
            </a:r>
            <a:r>
              <a:rPr lang="es-ES" b="1" dirty="0">
                <a:latin typeface="Copperplate Gothic Bold" pitchFamily="34" charset="0"/>
              </a:rPr>
              <a:t>valor de cambio</a:t>
            </a:r>
            <a:r>
              <a:rPr lang="es-ES" dirty="0">
                <a:latin typeface="Copperplate Gothic Bold" pitchFamily="34" charset="0"/>
              </a:rPr>
              <a:t> es cómo en el </a:t>
            </a:r>
            <a:r>
              <a:rPr lang="es-ES" dirty="0" smtClean="0">
                <a:latin typeface="Copperplate Gothic Bold" pitchFamily="34" charset="0"/>
              </a:rPr>
              <a:t>mercado, </a:t>
            </a:r>
            <a:r>
              <a:rPr lang="es-ES" dirty="0">
                <a:latin typeface="Copperplate Gothic Bold" pitchFamily="34" charset="0"/>
              </a:rPr>
              <a:t>se considera una mercancía a un </a:t>
            </a:r>
            <a:r>
              <a:rPr lang="es-ES" dirty="0" smtClean="0">
                <a:latin typeface="Copperplate Gothic Bold" pitchFamily="34" charset="0"/>
              </a:rPr>
              <a:t>bien económico que</a:t>
            </a:r>
            <a:r>
              <a:rPr lang="es-ES" dirty="0">
                <a:latin typeface="Copperplate Gothic Bold" pitchFamily="34" charset="0"/>
              </a:rPr>
              <a:t>, además de poseer </a:t>
            </a:r>
            <a:r>
              <a:rPr lang="es-ES" dirty="0" smtClean="0">
                <a:latin typeface="Copperplate Gothic Bold" pitchFamily="34" charset="0"/>
              </a:rPr>
              <a:t>valor de uso, </a:t>
            </a:r>
            <a:r>
              <a:rPr lang="es-ES" dirty="0">
                <a:latin typeface="Copperplate Gothic Bold" pitchFamily="34" charset="0"/>
              </a:rPr>
              <a:t>posee valor de cambio porque su ideal es ser intercambiado </a:t>
            </a:r>
            <a:r>
              <a:rPr lang="es-ES" dirty="0" smtClean="0">
                <a:latin typeface="Copperplate Gothic Bold" pitchFamily="34" charset="0"/>
              </a:rPr>
              <a:t>por valores de uso</a:t>
            </a:r>
            <a:r>
              <a:rPr lang="es-ES" dirty="0">
                <a:latin typeface="Copperplate Gothic Bold" pitchFamily="34" charset="0"/>
              </a:rPr>
              <a:t> diferentes. </a:t>
            </a:r>
            <a:endParaRPr lang="en-US" dirty="0">
              <a:latin typeface="Copperplate Gothic Bold" pitchFamily="34" charset="0"/>
            </a:endParaRPr>
          </a:p>
        </p:txBody>
      </p:sp>
      <p:pic>
        <p:nvPicPr>
          <p:cNvPr id="5122" name="Picture 2" descr="http://4.bp.blogspot.com/-FE8UfcnhzvI/Tpmz6t23PBI/AAAAAAAAA8c/qZVFe212FZs/s400/09+capitalism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4645925"/>
            <a:ext cx="2566987" cy="2055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87262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54367" y="2450592"/>
            <a:ext cx="8407893" cy="4407408"/>
          </a:xfrm>
          <a:prstGeom prst="rect">
            <a:avLst/>
          </a:prstGeom>
        </p:spPr>
        <p:txBody>
          <a:bodyPr>
            <a:normAutofit/>
          </a:bodyPr>
          <a:lstStyle/>
          <a:p>
            <a:r>
              <a:rPr lang="es-ES_tradnl" sz="4000" dirty="0">
                <a:latin typeface="Gabriola"/>
                <a:cs typeface="Gabriola"/>
              </a:rPr>
              <a:t>Se considera a Adam </a:t>
            </a:r>
            <a:r>
              <a:rPr lang="es-ES_tradnl" sz="4000" dirty="0" smtClean="0">
                <a:latin typeface="Gabriola"/>
                <a:cs typeface="Gabriola"/>
              </a:rPr>
              <a:t>Smith, </a:t>
            </a:r>
            <a:r>
              <a:rPr lang="es-ES_tradnl" sz="4000" dirty="0">
                <a:latin typeface="Gabriola"/>
                <a:cs typeface="Gabriola"/>
              </a:rPr>
              <a:t>con su obra La riqueza de las </a:t>
            </a:r>
            <a:r>
              <a:rPr lang="es-ES_tradnl" sz="4000" dirty="0" smtClean="0">
                <a:latin typeface="Gabriola"/>
                <a:cs typeface="Gabriola"/>
              </a:rPr>
              <a:t>naciones, </a:t>
            </a:r>
            <a:r>
              <a:rPr lang="es-ES_tradnl" sz="4000" dirty="0">
                <a:latin typeface="Gabriola"/>
                <a:cs typeface="Gabriola"/>
              </a:rPr>
              <a:t>como el fundador del liberalismo económico y el iniciador del período de los llamados economistas clásicos.</a:t>
            </a:r>
          </a:p>
        </p:txBody>
      </p:sp>
      <p:sp>
        <p:nvSpPr>
          <p:cNvPr id="3" name="Title 2"/>
          <p:cNvSpPr>
            <a:spLocks noGrp="1"/>
          </p:cNvSpPr>
          <p:nvPr>
            <p:ph type="title"/>
          </p:nvPr>
        </p:nvSpPr>
        <p:spPr>
          <a:xfrm>
            <a:off x="2286000" y="228600"/>
            <a:ext cx="4419600" cy="1310640"/>
          </a:xfrm>
        </p:spPr>
        <p:txBody>
          <a:bodyPr/>
          <a:lstStyle/>
          <a:p>
            <a:r>
              <a:rPr lang="es-ES_tradnl" sz="4000" dirty="0" smtClean="0">
                <a:latin typeface="Gabriola"/>
                <a:cs typeface="Gabriola"/>
              </a:rPr>
              <a:t>Liberalismo económico</a:t>
            </a:r>
            <a:endParaRPr lang="es-ES_tradnl" sz="4000" dirty="0">
              <a:latin typeface="Gabriola"/>
              <a:cs typeface="Gabriola"/>
            </a:endParaRPr>
          </a:p>
        </p:txBody>
      </p:sp>
    </p:spTree>
    <p:extLst>
      <p:ext uri="{BB962C8B-B14F-4D97-AF65-F5344CB8AC3E}">
        <p14:creationId xmlns:p14="http://schemas.microsoft.com/office/powerpoint/2010/main" val="4096849674"/>
      </p:ext>
    </p:extLst>
  </p:cSld>
  <p:clrMapOvr>
    <a:masterClrMapping/>
  </p:clrMapOvr>
  <p:transition spd="slow">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80999" y="1719071"/>
            <a:ext cx="8407893" cy="4407408"/>
          </a:xfrm>
          <a:prstGeom prst="rect">
            <a:avLst/>
          </a:prstGeom>
        </p:spPr>
        <p:txBody>
          <a:bodyPr>
            <a:normAutofit/>
          </a:bodyPr>
          <a:lstStyle/>
          <a:p>
            <a:r>
              <a:rPr lang="es-ES_tradnl" sz="3200" dirty="0" smtClean="0">
                <a:latin typeface="Gabriola"/>
                <a:cs typeface="Gabriola"/>
              </a:rPr>
              <a:t>Individualismo</a:t>
            </a:r>
          </a:p>
          <a:p>
            <a:endParaRPr lang="es-ES_tradnl" sz="3200" dirty="0">
              <a:latin typeface="Gabriola"/>
              <a:cs typeface="Gabriola"/>
            </a:endParaRPr>
          </a:p>
          <a:p>
            <a:r>
              <a:rPr lang="es-ES_tradnl" sz="3200" dirty="0" smtClean="0">
                <a:latin typeface="Gabriola"/>
                <a:cs typeface="Gabriola"/>
              </a:rPr>
              <a:t>La libertad</a:t>
            </a:r>
          </a:p>
          <a:p>
            <a:endParaRPr lang="es-ES_tradnl" sz="3200" dirty="0">
              <a:latin typeface="Gabriola"/>
              <a:cs typeface="Gabriola"/>
            </a:endParaRPr>
          </a:p>
          <a:p>
            <a:r>
              <a:rPr lang="es-ES_tradnl" sz="3200" dirty="0" smtClean="0">
                <a:latin typeface="Gabriola"/>
                <a:cs typeface="Gabriola"/>
              </a:rPr>
              <a:t>Igualdad entre hombres</a:t>
            </a:r>
          </a:p>
          <a:p>
            <a:endParaRPr lang="es-ES_tradnl" sz="3200" dirty="0">
              <a:latin typeface="Gabriola"/>
              <a:cs typeface="Gabriola"/>
            </a:endParaRPr>
          </a:p>
          <a:p>
            <a:r>
              <a:rPr lang="es-ES_tradnl" sz="3200" dirty="0" smtClean="0">
                <a:latin typeface="Gabriola"/>
                <a:cs typeface="Gabriola"/>
              </a:rPr>
              <a:t>Respeto de la sociedad privada</a:t>
            </a:r>
            <a:endParaRPr lang="es-ES_tradnl" sz="3200" dirty="0">
              <a:latin typeface="Gabriola"/>
              <a:cs typeface="Gabriola"/>
            </a:endParaRPr>
          </a:p>
        </p:txBody>
      </p:sp>
      <p:sp>
        <p:nvSpPr>
          <p:cNvPr id="3" name="Title 2"/>
          <p:cNvSpPr>
            <a:spLocks noGrp="1"/>
          </p:cNvSpPr>
          <p:nvPr>
            <p:ph type="title"/>
          </p:nvPr>
        </p:nvSpPr>
        <p:spPr>
          <a:xfrm>
            <a:off x="2514600" y="457200"/>
            <a:ext cx="4114800" cy="701040"/>
          </a:xfrm>
        </p:spPr>
        <p:txBody>
          <a:bodyPr/>
          <a:lstStyle/>
          <a:p>
            <a:r>
              <a:rPr lang="es-ES_tradnl" sz="4000" dirty="0" smtClean="0">
                <a:latin typeface="Gabriola"/>
                <a:cs typeface="Gabriola"/>
              </a:rPr>
              <a:t>se caracteriza por:</a:t>
            </a:r>
            <a:endParaRPr lang="es-ES_tradnl" sz="4000" dirty="0">
              <a:latin typeface="Gabriola"/>
              <a:cs typeface="Gabriola"/>
            </a:endParaRPr>
          </a:p>
        </p:txBody>
      </p:sp>
    </p:spTree>
    <p:extLst>
      <p:ext uri="{BB962C8B-B14F-4D97-AF65-F5344CB8AC3E}">
        <p14:creationId xmlns:p14="http://schemas.microsoft.com/office/powerpoint/2010/main" val="1594857649"/>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370697" y="1447800"/>
            <a:ext cx="6367449" cy="3416320"/>
          </a:xfrm>
          <a:prstGeom prst="rect">
            <a:avLst/>
          </a:prstGeom>
          <a:noFill/>
        </p:spPr>
        <p:txBody>
          <a:bodyPr wrap="none" lIns="91440" tIns="45720" rIns="91440" bIns="45720">
            <a:spAutoFit/>
          </a:bodyPr>
          <a:lstStyle/>
          <a:p>
            <a:pPr algn="ct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askerville Old Face" pitchFamily="18" charset="0"/>
              </a:rPr>
              <a:t>MUCHAS GRACIAS</a:t>
            </a:r>
          </a:p>
          <a:p>
            <a:pPr algn="ctr"/>
            <a:endPar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askerville Old Face" pitchFamily="18" charset="0"/>
            </a:endParaRPr>
          </a:p>
          <a:p>
            <a:pPr algn="ctr"/>
            <a:r>
              <a:rPr lang="es-E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Por Su</a:t>
            </a:r>
          </a:p>
          <a:p>
            <a:pPr algn="ct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Atencion</a:t>
            </a:r>
            <a:endParaRPr lang="es-E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183736692"/>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14600" y="1447800"/>
            <a:ext cx="3781354" cy="4191000"/>
          </a:xfrm>
          <a:prstGeom prst="rect">
            <a:avLst/>
          </a:prstGeom>
        </p:spPr>
      </p:pic>
    </p:spTree>
    <p:extLst>
      <p:ext uri="{BB962C8B-B14F-4D97-AF65-F5344CB8AC3E}">
        <p14:creationId xmlns:p14="http://schemas.microsoft.com/office/powerpoint/2010/main" val="19548912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28600" y="304800"/>
            <a:ext cx="8702707" cy="1585621"/>
          </a:xfrm>
        </p:spPr>
        <p:txBody>
          <a:bodyPr>
            <a:normAutofit fontScale="77500" lnSpcReduction="20000"/>
          </a:bodyPr>
          <a:lstStyle/>
          <a:p>
            <a:r>
              <a:rPr lang="es-ES_tradnl" sz="5200" dirty="0">
                <a:latin typeface="Edwardian Script ITC" pitchFamily="66" charset="0"/>
                <a:cs typeface="Gabriola"/>
              </a:rPr>
              <a:t>S</a:t>
            </a:r>
            <a:r>
              <a:rPr lang="es-ES_tradnl" sz="5200" dirty="0" smtClean="0">
                <a:latin typeface="Edwardian Script ITC" pitchFamily="66" charset="0"/>
                <a:cs typeface="Gabriola"/>
              </a:rPr>
              <a:t>i </a:t>
            </a:r>
            <a:r>
              <a:rPr lang="es-ES_tradnl" sz="5200" dirty="0" smtClean="0">
                <a:latin typeface="Edwardian Script ITC" pitchFamily="66" charset="0"/>
                <a:cs typeface="Gabriola"/>
              </a:rPr>
              <a:t>al hombre se lo deja en libertad, no solo conseguirá su propio beneficio, sino también impulsara el bien común.  </a:t>
            </a:r>
          </a:p>
          <a:p>
            <a:endParaRPr lang="es-ES_tradnl" dirty="0"/>
          </a:p>
          <a:p>
            <a:endParaRPr lang="es-ES_tradnl" dirty="0"/>
          </a:p>
        </p:txBody>
      </p:sp>
      <p:sp>
        <p:nvSpPr>
          <p:cNvPr id="4" name="TextBox 3"/>
          <p:cNvSpPr txBox="1"/>
          <p:nvPr/>
        </p:nvSpPr>
        <p:spPr>
          <a:xfrm>
            <a:off x="2064062" y="2034833"/>
            <a:ext cx="5494417" cy="830997"/>
          </a:xfrm>
          <a:prstGeom prst="rect">
            <a:avLst/>
          </a:prstGeom>
          <a:noFill/>
        </p:spPr>
        <p:txBody>
          <a:bodyPr wrap="square" rtlCol="0">
            <a:spAutoFit/>
          </a:bodyPr>
          <a:lstStyle/>
          <a:p>
            <a:r>
              <a:rPr lang="es-ES_tradnl" sz="4800" b="1" dirty="0" smtClean="0">
                <a:solidFill>
                  <a:schemeClr val="bg1"/>
                </a:solidFill>
                <a:latin typeface="Gabriola"/>
                <a:cs typeface="Gabriola"/>
              </a:rPr>
              <a:t>Divide al valor en dos: </a:t>
            </a:r>
            <a:endParaRPr lang="es-ES_tradnl" sz="4800" b="1" dirty="0">
              <a:solidFill>
                <a:schemeClr val="bg1"/>
              </a:solidFill>
              <a:latin typeface="Gabriola"/>
              <a:cs typeface="Gabriola"/>
            </a:endParaRPr>
          </a:p>
        </p:txBody>
      </p:sp>
      <p:sp>
        <p:nvSpPr>
          <p:cNvPr id="5" name="TextBox 4"/>
          <p:cNvSpPr txBox="1"/>
          <p:nvPr/>
        </p:nvSpPr>
        <p:spPr>
          <a:xfrm>
            <a:off x="2548040" y="2450331"/>
            <a:ext cx="3776560" cy="1754326"/>
          </a:xfrm>
          <a:prstGeom prst="rect">
            <a:avLst/>
          </a:prstGeom>
          <a:noFill/>
        </p:spPr>
        <p:txBody>
          <a:bodyPr wrap="square" rtlCol="0">
            <a:spAutoFit/>
          </a:bodyPr>
          <a:lstStyle/>
          <a:p>
            <a:pPr marL="571500" indent="-571500">
              <a:buFont typeface="Wingdings" charset="2"/>
              <a:buChar char="v"/>
            </a:pPr>
            <a:r>
              <a:rPr lang="es-ES_tradnl" sz="3600" dirty="0" smtClean="0">
                <a:solidFill>
                  <a:srgbClr val="87706B"/>
                </a:solidFill>
                <a:latin typeface="Gabriola"/>
                <a:cs typeface="Gabriola"/>
              </a:rPr>
              <a:t>Valor en uso</a:t>
            </a:r>
          </a:p>
          <a:p>
            <a:pPr algn="ctr"/>
            <a:endParaRPr lang="es-ES_tradnl" sz="3600" dirty="0">
              <a:solidFill>
                <a:srgbClr val="87706B"/>
              </a:solidFill>
              <a:latin typeface="Gabriola"/>
              <a:cs typeface="Gabriola"/>
            </a:endParaRPr>
          </a:p>
          <a:p>
            <a:pPr marL="571500" indent="-571500">
              <a:buFont typeface="Wingdings" charset="2"/>
              <a:buChar char="v"/>
            </a:pPr>
            <a:r>
              <a:rPr lang="es-ES_tradnl" sz="3600" dirty="0" smtClean="0">
                <a:solidFill>
                  <a:srgbClr val="87706B"/>
                </a:solidFill>
                <a:latin typeface="Gabriola"/>
                <a:cs typeface="Gabriola"/>
              </a:rPr>
              <a:t>Valor en cambio</a:t>
            </a:r>
            <a:endParaRPr lang="es-ES_tradnl" sz="3600" dirty="0">
              <a:solidFill>
                <a:srgbClr val="87706B"/>
              </a:solidFill>
              <a:latin typeface="Gabriola"/>
              <a:cs typeface="Gabriola"/>
            </a:endParaRPr>
          </a:p>
        </p:txBody>
      </p:sp>
    </p:spTree>
    <p:extLst>
      <p:ext uri="{BB962C8B-B14F-4D97-AF65-F5344CB8AC3E}">
        <p14:creationId xmlns:p14="http://schemas.microsoft.com/office/powerpoint/2010/main" val="16626429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80999" y="204419"/>
            <a:ext cx="8407893" cy="5502293"/>
          </a:xfrm>
        </p:spPr>
        <p:txBody>
          <a:bodyPr>
            <a:normAutofit/>
          </a:bodyPr>
          <a:lstStyle/>
          <a:p>
            <a:r>
              <a:rPr lang="es-ES_tradnl" sz="4000" dirty="0" smtClean="0">
                <a:solidFill>
                  <a:srgbClr val="FFFFFF"/>
                </a:solidFill>
                <a:latin typeface="Gabriola"/>
                <a:cs typeface="Gabriola"/>
              </a:rPr>
              <a:t>Dividió los mercados en categorías, llamándolos:</a:t>
            </a:r>
          </a:p>
          <a:p>
            <a:pPr marL="45720" indent="0">
              <a:buNone/>
            </a:pPr>
            <a:endParaRPr lang="es-ES_tradnl" sz="4000" dirty="0" smtClean="0">
              <a:solidFill>
                <a:srgbClr val="FFFFFF"/>
              </a:solidFill>
              <a:latin typeface="Gabriola"/>
              <a:cs typeface="Gabriola"/>
            </a:endParaRPr>
          </a:p>
          <a:p>
            <a:endParaRPr lang="es-ES_tradnl" dirty="0"/>
          </a:p>
          <a:p>
            <a:r>
              <a:rPr lang="es-ES_tradnl" sz="3600" dirty="0" smtClean="0">
                <a:latin typeface="Gabriola"/>
                <a:cs typeface="Gabriola"/>
              </a:rPr>
              <a:t>De competencia perfecta</a:t>
            </a:r>
            <a:endParaRPr lang="es-ES_tradnl" sz="3600" dirty="0">
              <a:latin typeface="Gabriola"/>
              <a:cs typeface="Gabriola"/>
            </a:endParaRPr>
          </a:p>
          <a:p>
            <a:pPr marL="45720" indent="0">
              <a:buNone/>
            </a:pPr>
            <a:endParaRPr lang="es-ES_tradnl" sz="3600" dirty="0" smtClean="0">
              <a:latin typeface="Gabriola"/>
              <a:cs typeface="Gabriola"/>
            </a:endParaRPr>
          </a:p>
          <a:p>
            <a:r>
              <a:rPr lang="es-ES_tradnl" sz="3600" dirty="0" smtClean="0">
                <a:latin typeface="Gabriola"/>
                <a:cs typeface="Gabriola"/>
              </a:rPr>
              <a:t>De competencia imperfecta</a:t>
            </a:r>
          </a:p>
          <a:p>
            <a:endParaRPr lang="es-ES_tradnl" dirty="0"/>
          </a:p>
        </p:txBody>
      </p:sp>
    </p:spTree>
    <p:extLst>
      <p:ext uri="{BB962C8B-B14F-4D97-AF65-F5344CB8AC3E}">
        <p14:creationId xmlns:p14="http://schemas.microsoft.com/office/powerpoint/2010/main" val="352591208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49628" y="1447800"/>
            <a:ext cx="8440174" cy="5132439"/>
          </a:xfrm>
          <a:prstGeom prst="rect">
            <a:avLst/>
          </a:prstGeom>
        </p:spPr>
      </p:pic>
    </p:spTree>
    <p:extLst>
      <p:ext uri="{BB962C8B-B14F-4D97-AF65-F5344CB8AC3E}">
        <p14:creationId xmlns:p14="http://schemas.microsoft.com/office/powerpoint/2010/main" val="291998787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119418" y="228600"/>
            <a:ext cx="6172200" cy="1317625"/>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_tradnl" sz="3200" b="1" u="sng" dirty="0" smtClean="0">
                <a:solidFill>
                  <a:schemeClr val="tx1"/>
                </a:solidFill>
                <a:latin typeface="Edwardian Script ITC" pitchFamily="66" charset="0"/>
              </a:rPr>
              <a:t>Una Investigación  sobre  la Naturaleza  y Causa de las</a:t>
            </a:r>
            <a:br>
              <a:rPr lang="es-ES_tradnl" sz="3200" b="1" u="sng" dirty="0" smtClean="0">
                <a:solidFill>
                  <a:schemeClr val="tx1"/>
                </a:solidFill>
                <a:latin typeface="Edwardian Script ITC" pitchFamily="66" charset="0"/>
              </a:rPr>
            </a:br>
            <a:r>
              <a:rPr lang="es-ES_tradnl" sz="3200" b="1" u="sng" dirty="0" smtClean="0">
                <a:solidFill>
                  <a:schemeClr val="tx1"/>
                </a:solidFill>
                <a:latin typeface="Edwardian Script ITC" pitchFamily="66" charset="0"/>
              </a:rPr>
              <a:t> Riquezas de las Naciones</a:t>
            </a:r>
            <a:endParaRPr lang="en-US" sz="3200" b="1" u="sng" dirty="0">
              <a:solidFill>
                <a:schemeClr val="tx1"/>
              </a:solidFill>
              <a:latin typeface="Edwardian Script ITC" pitchFamily="66" charset="0"/>
            </a:endParaRPr>
          </a:p>
        </p:txBody>
      </p:sp>
      <p:sp>
        <p:nvSpPr>
          <p:cNvPr id="6" name="2 Subtítulo"/>
          <p:cNvSpPr txBox="1">
            <a:spLocks/>
          </p:cNvSpPr>
          <p:nvPr/>
        </p:nvSpPr>
        <p:spPr>
          <a:xfrm>
            <a:off x="-38772" y="2057400"/>
            <a:ext cx="5293302" cy="5105400"/>
          </a:xfrm>
          <a:prstGeom prst="rect">
            <a:avLst/>
          </a:prstGeom>
        </p:spPr>
        <p:txBody>
          <a:bodyPr vert="horz" lIns="91440" tIns="45720" rIns="91440" bIns="45720" rtlCol="0" anchor="ctr" anchorCtr="0">
            <a:normAutofit fontScale="77500" lnSpcReduction="200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endParaRPr lang="es-ES" sz="2000" dirty="0" smtClean="0">
              <a:solidFill>
                <a:schemeClr val="tx1"/>
              </a:solidFill>
              <a:latin typeface="Copperplate Gothic Bold" pitchFamily="34" charset="0"/>
            </a:endParaRPr>
          </a:p>
          <a:p>
            <a:r>
              <a:rPr lang="es-ES" sz="2000" dirty="0" smtClean="0">
                <a:solidFill>
                  <a:schemeClr val="tx1"/>
                </a:solidFill>
                <a:latin typeface="Copperplate Gothic Bold" pitchFamily="34" charset="0"/>
              </a:rPr>
              <a:t>-Diferencia la economía política de la ciencia política, la ética y la jurisprudencia.</a:t>
            </a:r>
          </a:p>
          <a:p>
            <a:endParaRPr lang="es-ES" sz="2000" dirty="0" smtClean="0">
              <a:solidFill>
                <a:schemeClr val="tx1"/>
              </a:solidFill>
              <a:latin typeface="Copperplate Gothic Bold" pitchFamily="34" charset="0"/>
            </a:endParaRPr>
          </a:p>
          <a:p>
            <a:r>
              <a:rPr lang="es-ES" sz="2000" dirty="0" smtClean="0">
                <a:solidFill>
                  <a:schemeClr val="tx1"/>
                </a:solidFill>
                <a:latin typeface="Copperplate Gothic Bold" pitchFamily="34" charset="0"/>
              </a:rPr>
              <a:t>-La Clave del bienestar social esta en el crecimiento económico que se potencia a través de la división del trabajo.</a:t>
            </a:r>
          </a:p>
          <a:p>
            <a:endParaRPr lang="es-ES" sz="2000" dirty="0" smtClean="0">
              <a:solidFill>
                <a:schemeClr val="tx1"/>
              </a:solidFill>
              <a:latin typeface="Copperplate Gothic Bold" pitchFamily="34" charset="0"/>
            </a:endParaRPr>
          </a:p>
          <a:p>
            <a:r>
              <a:rPr lang="es-ES" sz="2000" dirty="0" smtClean="0">
                <a:solidFill>
                  <a:schemeClr val="tx1"/>
                </a:solidFill>
                <a:latin typeface="Copperplate Gothic Bold" pitchFamily="34" charset="0"/>
              </a:rPr>
              <a:t>-Gracias a la apelación al egoísmo de particularidades se logra el bienestar general.</a:t>
            </a:r>
          </a:p>
          <a:p>
            <a:endParaRPr lang="es-ES" sz="2000" dirty="0" smtClean="0">
              <a:solidFill>
                <a:schemeClr val="tx1"/>
              </a:solidFill>
              <a:latin typeface="Copperplate Gothic Bold" pitchFamily="34" charset="0"/>
            </a:endParaRPr>
          </a:p>
          <a:p>
            <a:r>
              <a:rPr lang="es-ES" sz="2000" dirty="0" smtClean="0">
                <a:solidFill>
                  <a:schemeClr val="tx1"/>
                </a:solidFill>
                <a:latin typeface="Copperplate Gothic Bold" pitchFamily="34" charset="0"/>
              </a:rPr>
              <a:t>-»Dame lo que necesito y tendrán lo que desean»</a:t>
            </a:r>
          </a:p>
          <a:p>
            <a:endParaRPr lang="es-ES" sz="2000" dirty="0" smtClean="0">
              <a:solidFill>
                <a:schemeClr val="tx1"/>
              </a:solidFill>
              <a:latin typeface="Copperplate Gothic Bold" pitchFamily="34" charset="0"/>
            </a:endParaRPr>
          </a:p>
          <a:p>
            <a:r>
              <a:rPr lang="es-ES" sz="2000" dirty="0" smtClean="0">
                <a:solidFill>
                  <a:schemeClr val="tx1"/>
                </a:solidFill>
                <a:latin typeface="Copperplate Gothic Bold" pitchFamily="34" charset="0"/>
              </a:rPr>
              <a:t>-La Propensión a intercambiar exclusiva del hombre se convierte en el motor del desarrollo humano.</a:t>
            </a:r>
          </a:p>
          <a:p>
            <a:endParaRPr lang="es-ES" sz="2000" dirty="0">
              <a:solidFill>
                <a:schemeClr val="tx1"/>
              </a:solidFill>
              <a:latin typeface="Copperplate Gothic Bold" pitchFamily="34" charset="0"/>
            </a:endParaRPr>
          </a:p>
          <a:p>
            <a:r>
              <a:rPr lang="es-ES" sz="2000" dirty="0" smtClean="0">
                <a:solidFill>
                  <a:schemeClr val="tx1"/>
                </a:solidFill>
                <a:latin typeface="Copperplate Gothic Bold" pitchFamily="34" charset="0"/>
              </a:rPr>
              <a:t>Contiene una guía para el diseño de una política económica de un gobierno.</a:t>
            </a:r>
          </a:p>
          <a:p>
            <a:endParaRPr lang="es-ES" sz="2000" dirty="0" smtClean="0"/>
          </a:p>
          <a:p>
            <a:endParaRPr lang="es-ES" sz="2000" dirty="0" smtClean="0"/>
          </a:p>
          <a:p>
            <a:endParaRPr lang="es-ES" sz="2000" dirty="0" smtClean="0"/>
          </a:p>
          <a:p>
            <a:endParaRPr lang="es-ES" sz="2000" dirty="0" smtClean="0"/>
          </a:p>
          <a:p>
            <a:endParaRPr lang="es-ES" sz="2000"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75" y="447675"/>
            <a:ext cx="3857625" cy="596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07274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80999" y="1719071"/>
            <a:ext cx="8407893" cy="4407408"/>
          </a:xfrm>
          <a:prstGeom prst="rect">
            <a:avLst/>
          </a:prstGeom>
        </p:spPr>
        <p:txBody>
          <a:bodyPr/>
          <a:lstStyle/>
          <a:p>
            <a:pPr algn="ctr"/>
            <a:r>
              <a:rPr lang="es-ES_tradnl" sz="3200" dirty="0" smtClean="0">
                <a:solidFill>
                  <a:schemeClr val="accent4"/>
                </a:solidFill>
              </a:rPr>
              <a:t>1759</a:t>
            </a:r>
          </a:p>
          <a:p>
            <a:endParaRPr lang="es-ES_tradnl" sz="3200" dirty="0">
              <a:latin typeface="Gabriola"/>
              <a:cs typeface="Gabriola"/>
            </a:endParaRPr>
          </a:p>
          <a:p>
            <a:r>
              <a:rPr lang="es-ES_tradnl" sz="3200" dirty="0" smtClean="0">
                <a:latin typeface="Gabriola"/>
                <a:cs typeface="Gabriola"/>
              </a:rPr>
              <a:t>Lo que se expone en este libro es el proceso de simpatía o empatía, a través del cual un sujeto es capaz de ponerse en el lugar de otro, aun cuando no obtenga beneficio de ello.</a:t>
            </a:r>
          </a:p>
          <a:p>
            <a:pPr marL="45720" indent="0">
              <a:buNone/>
            </a:pPr>
            <a:endParaRPr lang="es-ES_tradnl" sz="3200" dirty="0" smtClean="0">
              <a:latin typeface="Gabriola"/>
              <a:cs typeface="Gabriola"/>
            </a:endParaRPr>
          </a:p>
          <a:p>
            <a:r>
              <a:rPr lang="es-ES_tradnl" sz="3200" dirty="0" smtClean="0">
                <a:latin typeface="Gabriola"/>
                <a:cs typeface="Gabriola"/>
              </a:rPr>
              <a:t>Exploración de todas las conductas humanas.</a:t>
            </a:r>
            <a:endParaRPr lang="es-ES_tradnl" sz="3200" dirty="0">
              <a:latin typeface="Gabriola"/>
              <a:cs typeface="Gabriola"/>
            </a:endParaRPr>
          </a:p>
        </p:txBody>
      </p:sp>
      <p:sp>
        <p:nvSpPr>
          <p:cNvPr id="3" name="Title 2"/>
          <p:cNvSpPr>
            <a:spLocks noGrp="1"/>
          </p:cNvSpPr>
          <p:nvPr>
            <p:ph type="title"/>
          </p:nvPr>
        </p:nvSpPr>
        <p:spPr>
          <a:xfrm>
            <a:off x="2362200" y="228600"/>
            <a:ext cx="4343400" cy="990600"/>
          </a:xfrm>
        </p:spPr>
        <p:txBody>
          <a:bodyPr>
            <a:normAutofit fontScale="90000"/>
          </a:bodyPr>
          <a:lstStyle/>
          <a:p>
            <a:r>
              <a:rPr lang="es-ES_tradnl" sz="3600" dirty="0" smtClean="0">
                <a:latin typeface="Gabriola"/>
                <a:cs typeface="Gabriola"/>
              </a:rPr>
              <a:t>Teoría de los sentimiento morales</a:t>
            </a:r>
            <a:endParaRPr lang="es-ES_tradnl" sz="3600" dirty="0">
              <a:latin typeface="Gabriola"/>
              <a:cs typeface="Gabriola"/>
            </a:endParaRPr>
          </a:p>
        </p:txBody>
      </p:sp>
    </p:spTree>
    <p:extLst>
      <p:ext uri="{BB962C8B-B14F-4D97-AF65-F5344CB8AC3E}">
        <p14:creationId xmlns:p14="http://schemas.microsoft.com/office/powerpoint/2010/main" val="3410876520"/>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0" y="214745"/>
            <a:ext cx="4038600" cy="6553200"/>
          </a:xfrm>
        </p:spPr>
        <p:txBody>
          <a:bodyPr>
            <a:normAutofit fontScale="92500" lnSpcReduction="10000"/>
          </a:bodyPr>
          <a:lstStyle/>
          <a:p>
            <a:pPr marL="0" indent="0">
              <a:buNone/>
            </a:pPr>
            <a:r>
              <a:rPr lang="es-ES" sz="2000" dirty="0">
                <a:latin typeface="Copperplate Gothic Bold" pitchFamily="34" charset="0"/>
              </a:rPr>
              <a:t>Inspirada en el "</a:t>
            </a:r>
            <a:r>
              <a:rPr lang="es-ES" sz="2000" dirty="0" err="1">
                <a:latin typeface="Copperplate Gothic Bold" pitchFamily="34" charset="0"/>
              </a:rPr>
              <a:t>laisser</a:t>
            </a:r>
            <a:r>
              <a:rPr lang="es-ES" sz="2000" dirty="0">
                <a:latin typeface="Copperplate Gothic Bold" pitchFamily="34" charset="0"/>
              </a:rPr>
              <a:t> diré, </a:t>
            </a:r>
            <a:r>
              <a:rPr lang="es-ES" sz="2000" dirty="0" err="1">
                <a:latin typeface="Copperplate Gothic Bold" pitchFamily="34" charset="0"/>
              </a:rPr>
              <a:t>laisser</a:t>
            </a:r>
            <a:r>
              <a:rPr lang="es-ES" sz="2000" dirty="0">
                <a:latin typeface="Copperplate Gothic Bold" pitchFamily="34" charset="0"/>
              </a:rPr>
              <a:t> </a:t>
            </a:r>
            <a:r>
              <a:rPr lang="es-ES" sz="2000" dirty="0" err="1">
                <a:latin typeface="Copperplate Gothic Bold" pitchFamily="34" charset="0"/>
              </a:rPr>
              <a:t>passer</a:t>
            </a:r>
            <a:r>
              <a:rPr lang="es-ES" sz="2000" dirty="0">
                <a:latin typeface="Copperplate Gothic Bold" pitchFamily="34" charset="0"/>
              </a:rPr>
              <a:t>" (dejar decir, dejar pasar) de los filósofos de la tolerancia, la escuela del </a:t>
            </a:r>
            <a:r>
              <a:rPr lang="es-ES" sz="2000" dirty="0" smtClean="0">
                <a:latin typeface="Copperplate Gothic Bold" pitchFamily="34" charset="0"/>
              </a:rPr>
              <a:t>liberalismo </a:t>
            </a:r>
            <a:r>
              <a:rPr lang="es-ES" sz="2000" dirty="0" err="1" smtClean="0">
                <a:latin typeface="Copperplate Gothic Bold" pitchFamily="34" charset="0"/>
              </a:rPr>
              <a:t>economico</a:t>
            </a:r>
            <a:r>
              <a:rPr lang="es-ES" sz="2000" dirty="0" smtClean="0">
                <a:latin typeface="Copperplate Gothic Bold" pitchFamily="34" charset="0"/>
              </a:rPr>
              <a:t> propuso </a:t>
            </a:r>
            <a:r>
              <a:rPr lang="es-ES" sz="2000" dirty="0">
                <a:latin typeface="Copperplate Gothic Bold" pitchFamily="34" charset="0"/>
              </a:rPr>
              <a:t>como lema el "</a:t>
            </a:r>
            <a:r>
              <a:rPr lang="es-ES" sz="2000" dirty="0" err="1">
                <a:latin typeface="Copperplate Gothic Bold" pitchFamily="34" charset="0"/>
              </a:rPr>
              <a:t>laisser</a:t>
            </a:r>
            <a:r>
              <a:rPr lang="es-ES" sz="2000" dirty="0">
                <a:latin typeface="Copperplate Gothic Bold" pitchFamily="34" charset="0"/>
              </a:rPr>
              <a:t> </a:t>
            </a:r>
            <a:r>
              <a:rPr lang="es-ES" sz="2000" dirty="0" smtClean="0">
                <a:latin typeface="Copperplate Gothic Bold" pitchFamily="34" charset="0"/>
              </a:rPr>
              <a:t>faire</a:t>
            </a:r>
            <a:r>
              <a:rPr lang="es-ES" sz="2000" dirty="0">
                <a:latin typeface="Copperplate Gothic Bold" pitchFamily="34" charset="0"/>
              </a:rPr>
              <a:t>, </a:t>
            </a:r>
            <a:r>
              <a:rPr lang="es-ES" sz="2000" dirty="0" err="1">
                <a:latin typeface="Copperplate Gothic Bold" pitchFamily="34" charset="0"/>
              </a:rPr>
              <a:t>laisser</a:t>
            </a:r>
            <a:r>
              <a:rPr lang="es-ES" sz="2000" dirty="0">
                <a:latin typeface="Copperplate Gothic Bold" pitchFamily="34" charset="0"/>
              </a:rPr>
              <a:t> </a:t>
            </a:r>
            <a:r>
              <a:rPr lang="es-ES" sz="2000" dirty="0" err="1" smtClean="0">
                <a:latin typeface="Copperplate Gothic Bold" pitchFamily="34" charset="0"/>
              </a:rPr>
              <a:t>passer</a:t>
            </a:r>
            <a:r>
              <a:rPr lang="es-ES" sz="2000" dirty="0" smtClean="0">
                <a:latin typeface="Copperplate Gothic Bold" pitchFamily="34" charset="0"/>
              </a:rPr>
              <a:t>«</a:t>
            </a:r>
          </a:p>
          <a:p>
            <a:pPr marL="0" indent="0">
              <a:buNone/>
            </a:pPr>
            <a:endParaRPr lang="es-ES" sz="2000" dirty="0" smtClean="0">
              <a:latin typeface="Copperplate Gothic Bold" pitchFamily="34" charset="0"/>
            </a:endParaRPr>
          </a:p>
          <a:p>
            <a:pPr marL="0" indent="0">
              <a:buNone/>
            </a:pPr>
            <a:endParaRPr lang="en-US" sz="2000" b="1" dirty="0">
              <a:latin typeface="Copperplate Gothic Bold" pitchFamily="34" charset="0"/>
            </a:endParaRPr>
          </a:p>
          <a:p>
            <a:pPr marL="0" indent="0">
              <a:buNone/>
            </a:pPr>
            <a:r>
              <a:rPr lang="es-ES" sz="2000" dirty="0">
                <a:latin typeface="Copperplate Gothic Bold" pitchFamily="34" charset="0"/>
              </a:rPr>
              <a:t>Expresión de origen francés que literalmente traducida significa "dejar hacer, dejar pasar", identifica una doctrina económica basada en la proposición de que el funcionamiento de la economía debe dejarse al libre juego de la Oferta y la Demanda, evitando la intervención del Estado o de cualquier autoridad.</a:t>
            </a:r>
            <a:endParaRPr lang="en-US" sz="2000" dirty="0">
              <a:latin typeface="Copperplate Gothic Bold" pitchFamily="34" charset="0"/>
            </a:endParaRPr>
          </a:p>
          <a:p>
            <a:endParaRPr lang="en-US" dirty="0">
              <a:latin typeface="Copperplate Gothic Bold" pitchFamily="34" charset="0"/>
            </a:endParaRPr>
          </a:p>
        </p:txBody>
      </p:sp>
      <p:pic>
        <p:nvPicPr>
          <p:cNvPr id="3074" name="Picture 2" descr="http://sd.keepcalm-o-matic.co.uk/i/laissez-faire-laissez-pass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0"/>
            <a:ext cx="5105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46307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81000" y="2055660"/>
            <a:ext cx="8407893" cy="4407408"/>
          </a:xfrm>
          <a:prstGeom prst="rect">
            <a:avLst/>
          </a:prstGeom>
        </p:spPr>
        <p:txBody>
          <a:bodyPr>
            <a:normAutofit/>
          </a:bodyPr>
          <a:lstStyle/>
          <a:p>
            <a:r>
              <a:rPr lang="es-ES_tradnl" sz="3200" dirty="0" smtClean="0">
                <a:latin typeface="Gabriola"/>
                <a:cs typeface="Gabriola"/>
              </a:rPr>
              <a:t>Adam Smith también es conocido por defender el libre mercado. Empleo como metáfora el uso de una “mano invisible” que regulaba todo el mercado de bienes y servicios, por lo que la intervención del gobierno en la economía debía limitarse a solo ciertos puntos clave, como en defensa interior y exterior.</a:t>
            </a:r>
            <a:endParaRPr lang="es-ES_tradnl" sz="3200" dirty="0">
              <a:latin typeface="Gabriola"/>
              <a:cs typeface="Gabriola"/>
            </a:endParaRPr>
          </a:p>
        </p:txBody>
      </p:sp>
      <p:sp>
        <p:nvSpPr>
          <p:cNvPr id="3" name="Title 2"/>
          <p:cNvSpPr>
            <a:spLocks noGrp="1"/>
          </p:cNvSpPr>
          <p:nvPr>
            <p:ph type="title"/>
          </p:nvPr>
        </p:nvSpPr>
        <p:spPr/>
        <p:txBody>
          <a:bodyPr/>
          <a:lstStyle/>
          <a:p>
            <a:r>
              <a:rPr lang="es-ES_tradnl" sz="4000" dirty="0" smtClean="0">
                <a:latin typeface="Gabriola"/>
                <a:cs typeface="Gabriola"/>
              </a:rPr>
              <a:t>La mano invisible</a:t>
            </a:r>
            <a:endParaRPr lang="es-ES_tradnl" sz="4000" dirty="0">
              <a:latin typeface="Gabriola"/>
              <a:cs typeface="Gabriola"/>
            </a:endParaRPr>
          </a:p>
        </p:txBody>
      </p:sp>
    </p:spTree>
    <p:extLst>
      <p:ext uri="{BB962C8B-B14F-4D97-AF65-F5344CB8AC3E}">
        <p14:creationId xmlns:p14="http://schemas.microsoft.com/office/powerpoint/2010/main" val="1574853303"/>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BlackTie">
  <a:themeElements>
    <a:clrScheme name="Personalizado 3">
      <a:dk1>
        <a:srgbClr val="000000"/>
      </a:dk1>
      <a:lt1>
        <a:srgbClr val="FFFFFF"/>
      </a:lt1>
      <a:dk2>
        <a:srgbClr val="FFFFFF"/>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Alta costura">
  <a:themeElements>
    <a:clrScheme name="Alta costura">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Etiqueta">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lta costura">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245</TotalTime>
  <Words>378</Words>
  <Application>Microsoft Office PowerPoint</Application>
  <PresentationFormat>Presentación en pantalla (4:3)</PresentationFormat>
  <Paragraphs>69</Paragraphs>
  <Slides>14</Slides>
  <Notes>0</Notes>
  <HiddenSlides>0</HiddenSlides>
  <MMClips>0</MMClips>
  <ScaleCrop>false</ScaleCrop>
  <HeadingPairs>
    <vt:vector size="4" baseType="variant">
      <vt:variant>
        <vt:lpstr>Tema</vt:lpstr>
      </vt:variant>
      <vt:variant>
        <vt:i4>2</vt:i4>
      </vt:variant>
      <vt:variant>
        <vt:lpstr>Títulos de diapositiva</vt:lpstr>
      </vt:variant>
      <vt:variant>
        <vt:i4>14</vt:i4>
      </vt:variant>
    </vt:vector>
  </HeadingPairs>
  <TitlesOfParts>
    <vt:vector size="16" baseType="lpstr">
      <vt:lpstr>BlackTie</vt:lpstr>
      <vt:lpstr>Alta costura</vt:lpstr>
      <vt:lpstr>Presentación de PowerPoint</vt:lpstr>
      <vt:lpstr>Presentación de PowerPoint</vt:lpstr>
      <vt:lpstr>Presentación de PowerPoint</vt:lpstr>
      <vt:lpstr>Presentación de PowerPoint</vt:lpstr>
      <vt:lpstr>Presentación de PowerPoint</vt:lpstr>
      <vt:lpstr>Presentación de PowerPoint</vt:lpstr>
      <vt:lpstr>Teoría de los sentimiento morales</vt:lpstr>
      <vt:lpstr>Presentación de PowerPoint</vt:lpstr>
      <vt:lpstr>La mano invisible</vt:lpstr>
      <vt:lpstr>El Valor DE LAS COSAS </vt:lpstr>
      <vt:lpstr>Presentación de PowerPoint</vt:lpstr>
      <vt:lpstr>Liberalismo económico</vt:lpstr>
      <vt:lpstr>se caracteriza por:</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Una Investigación sobre la Naturaleza y Causa de las  Riquezas de las Naciones</dc:title>
  <dc:creator>Usuario</dc:creator>
  <cp:lastModifiedBy>Usuario</cp:lastModifiedBy>
  <cp:revision>19</cp:revision>
  <dcterms:created xsi:type="dcterms:W3CDTF">2014-09-29T01:11:20Z</dcterms:created>
  <dcterms:modified xsi:type="dcterms:W3CDTF">2014-09-30T02:26:41Z</dcterms:modified>
</cp:coreProperties>
</file>