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>
        <p:scale>
          <a:sx n="111" d="100"/>
          <a:sy n="111" d="100"/>
        </p:scale>
        <p:origin x="-20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FF12-90ED-8340-9CC7-368F8A75601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A6C8-DC10-4B47-859E-38E0E8353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FF12-90ED-8340-9CC7-368F8A75601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A6C8-DC10-4B47-859E-38E0E8353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7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FF12-90ED-8340-9CC7-368F8A75601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A6C8-DC10-4B47-859E-38E0E8353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2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FF12-90ED-8340-9CC7-368F8A75601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A6C8-DC10-4B47-859E-38E0E8353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6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FF12-90ED-8340-9CC7-368F8A75601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A6C8-DC10-4B47-859E-38E0E8353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FF12-90ED-8340-9CC7-368F8A75601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A6C8-DC10-4B47-859E-38E0E8353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6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FF12-90ED-8340-9CC7-368F8A75601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A6C8-DC10-4B47-859E-38E0E8353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FF12-90ED-8340-9CC7-368F8A75601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A6C8-DC10-4B47-859E-38E0E8353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0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FF12-90ED-8340-9CC7-368F8A75601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A6C8-DC10-4B47-859E-38E0E8353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FF12-90ED-8340-9CC7-368F8A75601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A6C8-DC10-4B47-859E-38E0E8353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FF12-90ED-8340-9CC7-368F8A75601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A6C8-DC10-4B47-859E-38E0E8353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2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BFF12-90ED-8340-9CC7-368F8A75601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EA6C8-DC10-4B47-859E-38E0E8353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8836"/>
            <a:ext cx="9144000" cy="2387600"/>
          </a:xfrm>
        </p:spPr>
        <p:txBody>
          <a:bodyPr/>
          <a:lstStyle/>
          <a:p>
            <a:r>
              <a:rPr lang="en-US" b="1" dirty="0" smtClean="0"/>
              <a:t>HOME MONITORING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Wachenschwanz</a:t>
            </a:r>
            <a:endParaRPr lang="en-US" dirty="0" smtClean="0"/>
          </a:p>
          <a:p>
            <a:r>
              <a:rPr lang="en-US" dirty="0" smtClean="0"/>
              <a:t>Fall 2017 UCSC </a:t>
            </a:r>
            <a:r>
              <a:rPr lang="en-US" dirty="0" err="1" smtClean="0"/>
              <a:t>IoT</a:t>
            </a:r>
            <a:r>
              <a:rPr lang="en-US" dirty="0" smtClean="0"/>
              <a:t> x413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680"/>
            <a:ext cx="10515600" cy="770339"/>
          </a:xfrm>
        </p:spPr>
        <p:txBody>
          <a:bodyPr/>
          <a:lstStyle/>
          <a:p>
            <a:r>
              <a:rPr lang="en-US" b="1" dirty="0" smtClean="0"/>
              <a:t>Home Monitoring System Description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3672"/>
            <a:ext cx="10515600" cy="5574062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/>
              <a:t>Multiple Inexpensive “dumb” Sensors Throughout Home Including Outdoors</a:t>
            </a:r>
          </a:p>
          <a:p>
            <a:pPr lvl="1"/>
            <a:r>
              <a:rPr lang="en-US" sz="1900" dirty="0" smtClean="0"/>
              <a:t>9 Sensors Used in Demo</a:t>
            </a:r>
          </a:p>
          <a:p>
            <a:pPr lvl="1"/>
            <a:r>
              <a:rPr lang="en-US" sz="1900" dirty="0" smtClean="0"/>
              <a:t>Each sensor contains </a:t>
            </a:r>
            <a:r>
              <a:rPr lang="en-US" sz="1900" dirty="0" err="1" smtClean="0"/>
              <a:t>Moteino</a:t>
            </a:r>
            <a:r>
              <a:rPr lang="en-US" sz="1900" dirty="0" smtClean="0"/>
              <a:t> (Atmel Atmega328 MCU), </a:t>
            </a:r>
            <a:r>
              <a:rPr lang="en-US" sz="1900" dirty="0" err="1" smtClean="0"/>
              <a:t>HopeRF</a:t>
            </a:r>
            <a:r>
              <a:rPr lang="en-US" sz="1900" dirty="0" smtClean="0"/>
              <a:t> RFM69HCW ISM Transceiver, Bosch BME280 and 18650 PCB-</a:t>
            </a:r>
            <a:r>
              <a:rPr lang="en-US" sz="1900" dirty="0" err="1" smtClean="0"/>
              <a:t>Protectd</a:t>
            </a:r>
            <a:r>
              <a:rPr lang="en-US" sz="1900" dirty="0" smtClean="0"/>
              <a:t> 3.7V Li-Ion Battery (2600 </a:t>
            </a:r>
            <a:r>
              <a:rPr lang="en-US" sz="1900" dirty="0" err="1" smtClean="0"/>
              <a:t>mAh</a:t>
            </a:r>
            <a:r>
              <a:rPr lang="en-US" sz="1900" dirty="0" smtClean="0"/>
              <a:t>)</a:t>
            </a:r>
          </a:p>
          <a:p>
            <a:pPr lvl="1"/>
            <a:r>
              <a:rPr lang="en-US" sz="1900" dirty="0" smtClean="0"/>
              <a:t>Transmits Temperature, Pressure, Humidity &amp; Battery Voltage ~ Once-per-Minute, Otherwise goes into Deep Sleep Mode to Preserve Battery Life</a:t>
            </a:r>
          </a:p>
          <a:p>
            <a:pPr lvl="1"/>
            <a:r>
              <a:rPr lang="en-US" sz="1900" dirty="0" smtClean="0"/>
              <a:t>Programmed in C++ Using Arduino Development Environment</a:t>
            </a:r>
          </a:p>
          <a:p>
            <a:r>
              <a:rPr lang="en-US" sz="2200" b="1" dirty="0" smtClean="0"/>
              <a:t>1</a:t>
            </a:r>
            <a:r>
              <a:rPr lang="en-US" sz="2200" b="1" baseline="30000" dirty="0" smtClean="0"/>
              <a:t>st</a:t>
            </a:r>
            <a:r>
              <a:rPr lang="en-US" sz="2200" b="1" dirty="0" smtClean="0"/>
              <a:t> Raspberry Pi 3 Gateway</a:t>
            </a:r>
          </a:p>
          <a:p>
            <a:pPr lvl="1"/>
            <a:r>
              <a:rPr lang="en-US" sz="1900" dirty="0" err="1" smtClean="0"/>
              <a:t>HopeRF</a:t>
            </a:r>
            <a:r>
              <a:rPr lang="en-US" sz="1900" dirty="0" smtClean="0"/>
              <a:t> RFM69HCW Transceiver connected to SPI0 for received data from “dumb” sensors</a:t>
            </a:r>
          </a:p>
          <a:p>
            <a:pPr lvl="1"/>
            <a:r>
              <a:rPr lang="en-US" sz="1900" b="1" dirty="0" smtClean="0"/>
              <a:t>MQTT Gateway</a:t>
            </a:r>
            <a:r>
              <a:rPr lang="en-US" sz="1900" dirty="0" smtClean="0"/>
              <a:t>:  C program running as daemon to receive data from “dumb” sensors and then publish data by MQTT over internal network.  RFM69HCW connected by SPI0 and GPIO lines for interrupts</a:t>
            </a:r>
          </a:p>
          <a:p>
            <a:r>
              <a:rPr lang="en-US" sz="2400" b="1" dirty="0" smtClean="0"/>
              <a:t>2</a:t>
            </a:r>
            <a:r>
              <a:rPr lang="en-US" sz="2400" b="1" baseline="30000" dirty="0" smtClean="0"/>
              <a:t>nd</a:t>
            </a:r>
            <a:r>
              <a:rPr lang="en-US" sz="2400" b="1" dirty="0" smtClean="0"/>
              <a:t> Raspberry Pi 3 Gateway</a:t>
            </a:r>
            <a:endParaRPr lang="en-US" sz="2300" dirty="0" smtClean="0"/>
          </a:p>
          <a:p>
            <a:pPr lvl="1"/>
            <a:r>
              <a:rPr lang="en-US" sz="1900" b="1" dirty="0" smtClean="0"/>
              <a:t>MQTT-to-MongoDB Service:  </a:t>
            </a:r>
            <a:r>
              <a:rPr lang="en-US" sz="1900" dirty="0" smtClean="0"/>
              <a:t>Python program running as a Linux service to subscribe to MQTT stream and save Temperature, Pressure, Humidity and Battery Voltage data to a MongoDB database</a:t>
            </a:r>
          </a:p>
          <a:p>
            <a:pPr lvl="1"/>
            <a:r>
              <a:rPr lang="en-US" sz="1900" b="1" dirty="0" smtClean="0"/>
              <a:t>Flask Server:  </a:t>
            </a:r>
            <a:r>
              <a:rPr lang="en-US" sz="1900" dirty="0" smtClean="0"/>
              <a:t>Flask server for providing overview of current sensor readings as well as for plotting data over a specific time period by location</a:t>
            </a:r>
          </a:p>
          <a:p>
            <a:r>
              <a:rPr lang="en-US" sz="2300" b="1" dirty="0" smtClean="0"/>
              <a:t>Gigabyte Mini PC GB-BXi5-4570R</a:t>
            </a:r>
            <a:r>
              <a:rPr lang="en-US" sz="2300" dirty="0" smtClean="0"/>
              <a:t>:  Hosting MongoDB in Ubuntu 16.04 LTS Linux</a:t>
            </a:r>
          </a:p>
          <a:p>
            <a:r>
              <a:rPr lang="en-US" sz="2300" dirty="0" smtClean="0"/>
              <a:t>NOTE:  In the future, the MQTT Gateway and MQTT-to-MongoDB Service may be combined into one service and the MQTT portion eliminated.</a:t>
            </a:r>
          </a:p>
        </p:txBody>
      </p:sp>
    </p:spTree>
    <p:extLst>
      <p:ext uri="{BB962C8B-B14F-4D97-AF65-F5344CB8AC3E}">
        <p14:creationId xmlns:p14="http://schemas.microsoft.com/office/powerpoint/2010/main" val="5369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680"/>
            <a:ext cx="10515600" cy="770339"/>
          </a:xfrm>
        </p:spPr>
        <p:txBody>
          <a:bodyPr/>
          <a:lstStyle/>
          <a:p>
            <a:r>
              <a:rPr lang="en-US" b="1" dirty="0" smtClean="0"/>
              <a:t>Raspberry Pi 3 with RFM69HCW Transceiver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38" y="1499948"/>
            <a:ext cx="5105400" cy="3492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1151178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86" y="1151178"/>
            <a:ext cx="1828800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60426" y="4466933"/>
            <a:ext cx="34719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Wiring Connections (RFM69 to Pi):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3.3V to pin 17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GND to pin 20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SLCK to pin 23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MISO to pin 21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MOSI to pin 19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NSS to pin 24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DID0 to pin 22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47298" y="981901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/>
              <a:t>RFM69HCW Back</a:t>
            </a:r>
            <a:endParaRPr 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9595418" y="981901"/>
            <a:ext cx="16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/>
              <a:t>RFM69HCW Front</a:t>
            </a:r>
            <a:endParaRPr 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7417126" y="2817932"/>
            <a:ext cx="36677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RFM69HCW transmits at 915 MHz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300 kb/sec data rate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128-bit AES hardware encryption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Max. 255 nodes per network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Range: &gt;500 meters line-of-site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8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76" b="28744"/>
          <a:stretch/>
        </p:blipFill>
        <p:spPr>
          <a:xfrm>
            <a:off x="1744662" y="1392346"/>
            <a:ext cx="4351338" cy="187890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213"/>
            <a:ext cx="10515600" cy="770339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Moteino</a:t>
            </a:r>
            <a:r>
              <a:rPr lang="en-US" sz="3600" b="1" dirty="0" smtClean="0"/>
              <a:t> with RFM69HCW Transceiver &amp; BME280 Shield</a:t>
            </a:r>
            <a:endParaRPr lang="en-US" sz="3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21" b="28109"/>
          <a:stretch/>
        </p:blipFill>
        <p:spPr>
          <a:xfrm>
            <a:off x="1760033" y="3728450"/>
            <a:ext cx="4342262" cy="18745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9367" r="8332" b="8334"/>
          <a:stretch/>
        </p:blipFill>
        <p:spPr>
          <a:xfrm>
            <a:off x="3795104" y="3997792"/>
            <a:ext cx="1316330" cy="13244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03" b="16329"/>
          <a:stretch/>
        </p:blipFill>
        <p:spPr>
          <a:xfrm>
            <a:off x="8330113" y="1396731"/>
            <a:ext cx="2794932" cy="18745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7" t="20319" r="11173" b="19878"/>
          <a:stretch/>
        </p:blipFill>
        <p:spPr>
          <a:xfrm>
            <a:off x="6990566" y="4302591"/>
            <a:ext cx="4363234" cy="21531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34082" y="1135552"/>
            <a:ext cx="1394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/>
              <a:t>Moteino</a:t>
            </a:r>
            <a:r>
              <a:rPr lang="en-US" sz="1600" dirty="0" smtClean="0"/>
              <a:t> Front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621575" y="3419624"/>
            <a:ext cx="2619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/>
              <a:t>Moteino</a:t>
            </a:r>
            <a:r>
              <a:rPr lang="en-US" sz="1600" dirty="0" smtClean="0"/>
              <a:t> Back w/RFM69HCW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9009273" y="1055637"/>
            <a:ext cx="1436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BME280 Shield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8645911" y="3233774"/>
            <a:ext cx="21633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Onboard battery monitor from VIN, reading on A7, through a 2/3 (1MEG+2MEG resistor divider) and p-channel MOSFET to control powering on &amp; off.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179259" y="6060169"/>
            <a:ext cx="360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Supplier: https://</a:t>
            </a:r>
            <a:r>
              <a:rPr lang="en-US" dirty="0" err="1" smtClean="0"/>
              <a:t>lowpowerlab.com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213"/>
            <a:ext cx="10515600" cy="77033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Index Page for Home Monitoring Website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11" y="1097280"/>
            <a:ext cx="10420536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213"/>
            <a:ext cx="10515600" cy="770339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Specific Location Conditions</a:t>
            </a:r>
            <a:br>
              <a:rPr lang="en-US" sz="3600" b="1" dirty="0" smtClean="0"/>
            </a:br>
            <a:r>
              <a:rPr lang="en-US" sz="3600" b="1" dirty="0" smtClean="0"/>
              <a:t>(Reached by clicking on Location)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89" y="1595172"/>
            <a:ext cx="5029200" cy="36081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782" y="196771"/>
            <a:ext cx="5029200" cy="31903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782" y="3599730"/>
            <a:ext cx="5029200" cy="314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303"/>
            <a:ext cx="10515600" cy="770339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mongoDB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iot_db</a:t>
            </a:r>
            <a:r>
              <a:rPr lang="en-US" sz="3600" b="1" dirty="0" smtClean="0"/>
              <a:t> database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10642"/>
            <a:ext cx="3093137" cy="31175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6402"/>
          <a:stretch/>
        </p:blipFill>
        <p:spPr>
          <a:xfrm>
            <a:off x="6605286" y="993855"/>
            <a:ext cx="5388035" cy="27500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58" y="4035657"/>
            <a:ext cx="11399520" cy="11615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b="20568"/>
          <a:stretch/>
        </p:blipFill>
        <p:spPr>
          <a:xfrm>
            <a:off x="407492" y="5488956"/>
            <a:ext cx="11585829" cy="12706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27876" y="1815422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Collections in </a:t>
            </a:r>
            <a:r>
              <a:rPr lang="en-US" b="1" dirty="0" err="1" smtClean="0">
                <a:solidFill>
                  <a:schemeClr val="accent1"/>
                </a:solidFill>
              </a:rPr>
              <a:t>iot_db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05286" y="624523"/>
            <a:ext cx="484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Documents in </a:t>
            </a:r>
            <a:r>
              <a:rPr lang="en-US" b="1" dirty="0" err="1" smtClean="0">
                <a:solidFill>
                  <a:schemeClr val="accent1"/>
                </a:solidFill>
              </a:rPr>
              <a:t>Device_Name_Mapping</a:t>
            </a:r>
            <a:r>
              <a:rPr lang="en-US" b="1" dirty="0" smtClean="0">
                <a:solidFill>
                  <a:schemeClr val="accent1"/>
                </a:solidFill>
              </a:rPr>
              <a:t> Collection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33867" y="3797914"/>
            <a:ext cx="662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Documents in device02 Collection (device02 is the </a:t>
            </a:r>
            <a:r>
              <a:rPr lang="en-US" b="1" smtClean="0">
                <a:solidFill>
                  <a:schemeClr val="accent1"/>
                </a:solidFill>
              </a:rPr>
              <a:t>Master Bedroom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40908" y="5188800"/>
            <a:ext cx="595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Documents in doors collection (“</a:t>
            </a:r>
            <a:r>
              <a:rPr lang="en-US" b="1" dirty="0" err="1" smtClean="0">
                <a:solidFill>
                  <a:schemeClr val="accent1"/>
                </a:solidFill>
              </a:rPr>
              <a:t>device_id</a:t>
            </a:r>
            <a:r>
              <a:rPr lang="en-US" b="1" dirty="0" smtClean="0">
                <a:solidFill>
                  <a:schemeClr val="accent1"/>
                </a:solidFill>
              </a:rPr>
              <a:t>”: 11 is the Garage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7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392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HOME MONITORING SYSTEM</vt:lpstr>
      <vt:lpstr>Home Monitoring System Description</vt:lpstr>
      <vt:lpstr>Raspberry Pi 3 with RFM69HCW Transceiver</vt:lpstr>
      <vt:lpstr>Moteino with RFM69HCW Transceiver &amp; BME280 Shield</vt:lpstr>
      <vt:lpstr>Index Page for Home Monitoring Website</vt:lpstr>
      <vt:lpstr>Specific Location Conditions (Reached by clicking on Location)</vt:lpstr>
      <vt:lpstr>mongoDB iot_db database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MONITORING SYSTEM</dc:title>
  <dc:creator>David Wachenschwanz</dc:creator>
  <cp:lastModifiedBy>David Wachenschwanz</cp:lastModifiedBy>
  <cp:revision>31</cp:revision>
  <dcterms:created xsi:type="dcterms:W3CDTF">2017-12-13T17:42:19Z</dcterms:created>
  <dcterms:modified xsi:type="dcterms:W3CDTF">2017-12-14T00:20:47Z</dcterms:modified>
</cp:coreProperties>
</file>