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21" r:id="rId3"/>
    <p:sldId id="322" r:id="rId4"/>
    <p:sldId id="338" r:id="rId5"/>
    <p:sldId id="339" r:id="rId6"/>
    <p:sldId id="324" r:id="rId7"/>
    <p:sldId id="336" r:id="rId8"/>
    <p:sldId id="351" r:id="rId9"/>
    <p:sldId id="344" r:id="rId10"/>
    <p:sldId id="346" r:id="rId11"/>
    <p:sldId id="343" r:id="rId12"/>
    <p:sldId id="352" r:id="rId13"/>
    <p:sldId id="341" r:id="rId14"/>
    <p:sldId id="342" r:id="rId15"/>
    <p:sldId id="354" r:id="rId16"/>
    <p:sldId id="353" r:id="rId17"/>
    <p:sldId id="348" r:id="rId18"/>
    <p:sldId id="349" r:id="rId19"/>
    <p:sldId id="350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0" autoAdjust="0"/>
  </p:normalViewPr>
  <p:slideViewPr>
    <p:cSldViewPr>
      <p:cViewPr varScale="1">
        <p:scale>
          <a:sx n="70" d="100"/>
          <a:sy n="70" d="100"/>
        </p:scale>
        <p:origin x="-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11D0D-02FE-48DC-962D-C60D099F3F16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61F57-2348-4AB9-BEC5-F89CB7A3DA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17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61F57-2348-4AB9-BEC5-F89CB7A3DA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9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61F57-2348-4AB9-BEC5-F89CB7A3DA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98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2021/12/25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cportal.ims.ac.jp/" TargetMode="External"/><Relationship Id="rId2" Type="http://schemas.openxmlformats.org/officeDocument/2006/relationships/hyperlink" Target="https://sc.ddbj.nig.ac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1384" y="1628800"/>
            <a:ext cx="5620816" cy="1152128"/>
          </a:xfrm>
        </p:spPr>
        <p:txBody>
          <a:bodyPr/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回：データ</a:t>
            </a:r>
            <a:r>
              <a:rPr lang="zh-TW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解析環境整備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63761" y="3068960"/>
            <a:ext cx="5256584" cy="1066800"/>
          </a:xfrm>
        </p:spPr>
        <p:txBody>
          <a:bodyPr>
            <a:normAutofit/>
          </a:bodyPr>
          <a:lstStyle/>
          <a:p>
            <a:r>
              <a:rPr kumimoji="1" lang="ja-JP" altLang="en-US" sz="1800" dirty="0"/>
              <a:t>藤本真悟（琉球大学・熱帯生物圏研究センター）</a:t>
            </a: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xmlns="" id="{3836DCF3-3B4C-4CFC-80F6-1C3B2093F314}"/>
              </a:ext>
            </a:extLst>
          </p:cNvPr>
          <p:cNvSpPr txBox="1">
            <a:spLocks/>
          </p:cNvSpPr>
          <p:nvPr/>
        </p:nvSpPr>
        <p:spPr>
          <a:xfrm>
            <a:off x="5292080" y="188640"/>
            <a:ext cx="3024336" cy="497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kumimoji="1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kumimoji="1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/>
              <a:t>2021</a:t>
            </a:r>
            <a:r>
              <a:rPr lang="ja-JP" altLang="en-US" sz="1400" dirty="0"/>
              <a:t>年度・後期「生命情報科学」</a:t>
            </a:r>
          </a:p>
        </p:txBody>
      </p:sp>
    </p:spTree>
    <p:extLst>
      <p:ext uri="{BB962C8B-B14F-4D97-AF65-F5344CB8AC3E}">
        <p14:creationId xmlns:p14="http://schemas.microsoft.com/office/powerpoint/2010/main" val="339727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図 5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xmlns="" id="{AD6735BA-6731-421E-ACC2-11DE7EE2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00" y="3045685"/>
            <a:ext cx="1278753" cy="671347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xmlns="" id="{8686FD08-712E-4C83-895D-898DF045E7E5}"/>
              </a:ext>
            </a:extLst>
          </p:cNvPr>
          <p:cNvSpPr txBox="1">
            <a:spLocks/>
          </p:cNvSpPr>
          <p:nvPr/>
        </p:nvSpPr>
        <p:spPr>
          <a:xfrm>
            <a:off x="323528" y="-27384"/>
            <a:ext cx="6912768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ネットワークを通じたコンピューター間の通信</a:t>
            </a:r>
          </a:p>
        </p:txBody>
      </p:sp>
      <p:pic>
        <p:nvPicPr>
          <p:cNvPr id="8" name="Picture 2" descr="C:\Users\bibli\Downloads\ディスクトップPCアイコン素材3.png">
            <a:extLst>
              <a:ext uri="{FF2B5EF4-FFF2-40B4-BE49-F238E27FC236}">
                <a16:creationId xmlns:a16="http://schemas.microsoft.com/office/drawing/2014/main" xmlns="" id="{44AF0ED3-0640-4DC3-9933-DD0E82D81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70" y="720925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bibli\Downloads\ノートパソコンのアイコン素材3.png">
            <a:extLst>
              <a:ext uri="{FF2B5EF4-FFF2-40B4-BE49-F238E27FC236}">
                <a16:creationId xmlns:a16="http://schemas.microsoft.com/office/drawing/2014/main" xmlns="" id="{86BD83C9-F04E-4B4A-B976-632B52BD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360" y="2357952"/>
            <a:ext cx="1261247" cy="12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7B537376-4D49-4072-AACC-847E93C91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07" y="2376954"/>
            <a:ext cx="1162471" cy="1211868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xmlns="" id="{4BD0F454-5D22-4435-85ED-F8FCF580F5C6}"/>
              </a:ext>
            </a:extLst>
          </p:cNvPr>
          <p:cNvCxnSpPr>
            <a:cxnSpLocks/>
          </p:cNvCxnSpPr>
          <p:nvPr/>
        </p:nvCxnSpPr>
        <p:spPr>
          <a:xfrm flipV="1">
            <a:off x="861147" y="1889623"/>
            <a:ext cx="282861" cy="4386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xmlns="" id="{F258B25D-FEA5-4B1C-87BD-F3C577CA1CDB}"/>
              </a:ext>
            </a:extLst>
          </p:cNvPr>
          <p:cNvCxnSpPr>
            <a:cxnSpLocks/>
          </p:cNvCxnSpPr>
          <p:nvPr/>
        </p:nvCxnSpPr>
        <p:spPr>
          <a:xfrm>
            <a:off x="1403648" y="2956180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xmlns="" id="{6A96A53B-0339-4B01-8D8C-9A2FEC185B24}"/>
              </a:ext>
            </a:extLst>
          </p:cNvPr>
          <p:cNvCxnSpPr>
            <a:cxnSpLocks/>
          </p:cNvCxnSpPr>
          <p:nvPr/>
        </p:nvCxnSpPr>
        <p:spPr>
          <a:xfrm>
            <a:off x="2339752" y="1907035"/>
            <a:ext cx="395769" cy="515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xmlns="" id="{EF7FC4A5-080C-440A-B248-4DE595967AF4}"/>
              </a:ext>
            </a:extLst>
          </p:cNvPr>
          <p:cNvCxnSpPr>
            <a:cxnSpLocks/>
          </p:cNvCxnSpPr>
          <p:nvPr/>
        </p:nvCxnSpPr>
        <p:spPr>
          <a:xfrm>
            <a:off x="2483768" y="1373275"/>
            <a:ext cx="2016224" cy="450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xmlns="" id="{361DFC1D-9439-40E2-B11D-4A1D7AD41893}"/>
              </a:ext>
            </a:extLst>
          </p:cNvPr>
          <p:cNvCxnSpPr>
            <a:cxnSpLocks/>
          </p:cNvCxnSpPr>
          <p:nvPr/>
        </p:nvCxnSpPr>
        <p:spPr>
          <a:xfrm flipV="1">
            <a:off x="3739638" y="1824191"/>
            <a:ext cx="747774" cy="1090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CE427B45-9245-4D9A-A033-AA5C0ABBF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6637" y="908720"/>
            <a:ext cx="924460" cy="1723359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xmlns="" id="{BA557587-BEF1-4447-9359-CB65B3281F0E}"/>
              </a:ext>
            </a:extLst>
          </p:cNvPr>
          <p:cNvCxnSpPr>
            <a:cxnSpLocks/>
          </p:cNvCxnSpPr>
          <p:nvPr/>
        </p:nvCxnSpPr>
        <p:spPr>
          <a:xfrm>
            <a:off x="5724128" y="1556792"/>
            <a:ext cx="9585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図 44">
            <a:extLst>
              <a:ext uri="{FF2B5EF4-FFF2-40B4-BE49-F238E27FC236}">
                <a16:creationId xmlns:a16="http://schemas.microsoft.com/office/drawing/2014/main" xmlns="" id="{B94919D0-5E8E-4CA7-81E5-D160749660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258" y="2268164"/>
            <a:ext cx="1306096" cy="800796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56D55B70-1CB8-409F-8404-1AEB836C3DAA}"/>
              </a:ext>
            </a:extLst>
          </p:cNvPr>
          <p:cNvSpPr/>
          <p:nvPr/>
        </p:nvSpPr>
        <p:spPr>
          <a:xfrm>
            <a:off x="6516216" y="764703"/>
            <a:ext cx="1905792" cy="48245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1D51CDD3-CF96-45A1-A621-4B637E5821BA}"/>
              </a:ext>
            </a:extLst>
          </p:cNvPr>
          <p:cNvSpPr/>
          <p:nvPr/>
        </p:nvSpPr>
        <p:spPr>
          <a:xfrm>
            <a:off x="251520" y="764704"/>
            <a:ext cx="5616624" cy="48245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xmlns="" id="{C9C1EFE4-78B1-4D99-9FD3-75154F414B51}"/>
              </a:ext>
            </a:extLst>
          </p:cNvPr>
          <p:cNvSpPr txBox="1"/>
          <p:nvPr/>
        </p:nvSpPr>
        <p:spPr>
          <a:xfrm>
            <a:off x="467544" y="5629593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琉球大学のローカルエリアネットワーク</a:t>
            </a:r>
            <a:r>
              <a:rPr kumimoji="1" lang="en-US" altLang="ja-JP" dirty="0"/>
              <a:t>(LAN)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xmlns="" id="{B8C6EE50-EC62-4528-967D-8240803EA68C}"/>
              </a:ext>
            </a:extLst>
          </p:cNvPr>
          <p:cNvSpPr txBox="1"/>
          <p:nvPr/>
        </p:nvSpPr>
        <p:spPr>
          <a:xfrm>
            <a:off x="6610684" y="562959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インターネット</a:t>
            </a:r>
          </a:p>
        </p:txBody>
      </p:sp>
      <p:pic>
        <p:nvPicPr>
          <p:cNvPr id="57" name="図 56" descr="ダイアグラム, 概略図&#10;&#10;自動的に生成された説明">
            <a:extLst>
              <a:ext uri="{FF2B5EF4-FFF2-40B4-BE49-F238E27FC236}">
                <a16:creationId xmlns:a16="http://schemas.microsoft.com/office/drawing/2014/main" xmlns="" id="{C2834707-8C7C-4BCA-B002-472F3DAE06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41324"/>
          <a:stretch/>
        </p:blipFill>
        <p:spPr>
          <a:xfrm>
            <a:off x="6870257" y="4825567"/>
            <a:ext cx="1306095" cy="386571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xmlns="" id="{643A77FA-3A18-450B-AE89-40D69A174B0F}"/>
              </a:ext>
            </a:extLst>
          </p:cNvPr>
          <p:cNvSpPr txBox="1"/>
          <p:nvPr/>
        </p:nvSpPr>
        <p:spPr>
          <a:xfrm>
            <a:off x="6797556" y="5212138"/>
            <a:ext cx="1451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https://www.mext.go.jp</a:t>
            </a:r>
            <a:endParaRPr kumimoji="1" lang="ja-JP" altLang="en-US" sz="1000" dirty="0"/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xmlns="" id="{37A8EFC1-3C91-47C4-B37C-387E784D66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7599" y="3765820"/>
            <a:ext cx="1278753" cy="383260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xmlns="" id="{BCCCF83F-6888-4B42-8F68-BA05E37F6E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3929" y="4307849"/>
            <a:ext cx="1278753" cy="489303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xmlns="" id="{54FFC87F-311A-46F0-92F7-9C7BB034FE48}"/>
              </a:ext>
            </a:extLst>
          </p:cNvPr>
          <p:cNvCxnSpPr>
            <a:cxnSpLocks/>
          </p:cNvCxnSpPr>
          <p:nvPr/>
        </p:nvCxnSpPr>
        <p:spPr>
          <a:xfrm flipV="1">
            <a:off x="1310295" y="1822436"/>
            <a:ext cx="3189697" cy="8469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>
            <a:extLst>
              <a:ext uri="{FF2B5EF4-FFF2-40B4-BE49-F238E27FC236}">
                <a16:creationId xmlns:a16="http://schemas.microsoft.com/office/drawing/2014/main" xmlns="" id="{A1134C81-9102-4ADF-9C3E-0609503F2E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2261" y="893928"/>
            <a:ext cx="1306095" cy="116152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xmlns="" id="{3F7DA003-0454-4676-BF78-05BFC33ECC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61089" y="3212977"/>
            <a:ext cx="1447899" cy="187047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0685A41F-1CC8-4B3F-9025-E80C93332BFA}"/>
              </a:ext>
            </a:extLst>
          </p:cNvPr>
          <p:cNvSpPr txBox="1"/>
          <p:nvPr/>
        </p:nvSpPr>
        <p:spPr>
          <a:xfrm>
            <a:off x="4622798" y="5147319"/>
            <a:ext cx="114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共用計算機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xmlns="" id="{1D6336DD-26D2-4F17-BF00-F5F1FB4B6181}"/>
              </a:ext>
            </a:extLst>
          </p:cNvPr>
          <p:cNvCxnSpPr>
            <a:cxnSpLocks/>
          </p:cNvCxnSpPr>
          <p:nvPr/>
        </p:nvCxnSpPr>
        <p:spPr>
          <a:xfrm>
            <a:off x="3203848" y="3619199"/>
            <a:ext cx="1258841" cy="93330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雲 9">
            <a:extLst>
              <a:ext uri="{FF2B5EF4-FFF2-40B4-BE49-F238E27FC236}">
                <a16:creationId xmlns:a16="http://schemas.microsoft.com/office/drawing/2014/main" xmlns="" id="{732E0B17-0A3A-4234-9DD0-094BD82A8B0C}"/>
              </a:ext>
            </a:extLst>
          </p:cNvPr>
          <p:cNvSpPr/>
          <p:nvPr/>
        </p:nvSpPr>
        <p:spPr>
          <a:xfrm rot="1061660">
            <a:off x="1711230" y="3969600"/>
            <a:ext cx="2207526" cy="129014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3DE42798-6684-456C-9B99-7AD96148EF88}"/>
              </a:ext>
            </a:extLst>
          </p:cNvPr>
          <p:cNvSpPr txBox="1"/>
          <p:nvPr/>
        </p:nvSpPr>
        <p:spPr>
          <a:xfrm>
            <a:off x="2066314" y="4273932"/>
            <a:ext cx="1756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データ送受信する通信設定が必要</a:t>
            </a:r>
          </a:p>
        </p:txBody>
      </p:sp>
    </p:spTree>
    <p:extLst>
      <p:ext uri="{BB962C8B-B14F-4D97-AF65-F5344CB8AC3E}">
        <p14:creationId xmlns:p14="http://schemas.microsoft.com/office/powerpoint/2010/main" val="333380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xmlns="" id="{201CD0BD-E3FC-4996-AF9E-ECE2127917C5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864096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サーバーとのファイルのアップロードとダウンロード：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 (Mac, Linux, Windows </a:t>
            </a:r>
            <a:r>
              <a:rPr lang="ja-JP" altLang="en-US" sz="1800" dirty="0"/>
              <a:t>共通：</a:t>
            </a:r>
            <a:r>
              <a:rPr lang="en-US" altLang="ja-JP" sz="1800" dirty="0" err="1"/>
              <a:t>Filezilla</a:t>
            </a:r>
            <a:r>
              <a:rPr lang="ja-JP" altLang="en-US" sz="1800" dirty="0"/>
              <a:t>を使用</a:t>
            </a:r>
            <a:r>
              <a:rPr lang="en-US" altLang="ja-JP" sz="1800" dirty="0"/>
              <a:t>)</a:t>
            </a:r>
          </a:p>
          <a:p>
            <a:pPr marL="114300" indent="0">
              <a:buNone/>
            </a:pPr>
            <a:endParaRPr lang="en-US" altLang="ja-JP" sz="1800" dirty="0"/>
          </a:p>
          <a:p>
            <a:pPr marL="114300" indent="0">
              <a:buNone/>
            </a:pPr>
            <a:endParaRPr lang="en-US" altLang="ja-JP" sz="1800" dirty="0"/>
          </a:p>
          <a:p>
            <a:r>
              <a:rPr lang="ja-JP" altLang="en-US" sz="2400" dirty="0"/>
              <a:t>コマンドラインでのサーバー接続とコマンドの実行：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1800" dirty="0"/>
              <a:t> (Mac</a:t>
            </a:r>
            <a:r>
              <a:rPr lang="ja-JP" altLang="en-US" sz="1800" dirty="0"/>
              <a:t> </a:t>
            </a:r>
            <a:r>
              <a:rPr lang="en-US" altLang="ja-JP" sz="1800" dirty="0"/>
              <a:t>or Linux)</a:t>
            </a:r>
            <a:br>
              <a:rPr lang="en-US" altLang="ja-JP" sz="1800" dirty="0"/>
            </a:br>
            <a:r>
              <a:rPr lang="ja-JP" altLang="en-US" sz="1800" dirty="0"/>
              <a:t>　</a:t>
            </a:r>
            <a:r>
              <a:rPr lang="en-US" altLang="ja-JP" sz="1800" dirty="0"/>
              <a:t>1.  </a:t>
            </a:r>
            <a:r>
              <a:rPr lang="ja-JP" altLang="en-US" sz="1800" dirty="0"/>
              <a:t>ファイル検索から「</a:t>
            </a:r>
            <a:r>
              <a:rPr lang="en-US" altLang="ja-JP" sz="1800" dirty="0"/>
              <a:t>Terminal</a:t>
            </a:r>
            <a:r>
              <a:rPr lang="ja-JP" altLang="en-US" sz="1800" dirty="0"/>
              <a:t>」を検索して起動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　</a:t>
            </a:r>
            <a:r>
              <a:rPr lang="en-US" altLang="ja-JP" sz="1800" dirty="0"/>
              <a:t>2.  </a:t>
            </a:r>
            <a:r>
              <a:rPr lang="en-US" altLang="ja-JP" sz="1800" dirty="0" err="1"/>
              <a:t>ssh</a:t>
            </a:r>
            <a:r>
              <a:rPr lang="en-US" altLang="ja-JP" sz="1800" dirty="0"/>
              <a:t> </a:t>
            </a:r>
            <a:r>
              <a:rPr lang="ja-JP" altLang="en-US" sz="1800" dirty="0"/>
              <a:t>コマンドでサーバーとの接続情報を入力</a:t>
            </a:r>
            <a:endParaRPr lang="en-US" altLang="ja-JP" sz="1800" dirty="0"/>
          </a:p>
          <a:p>
            <a:endParaRPr lang="en-US" altLang="ja-JP" sz="1800" dirty="0"/>
          </a:p>
          <a:p>
            <a:pPr marL="114300" indent="0">
              <a:buNone/>
            </a:pPr>
            <a:r>
              <a:rPr lang="en-US" altLang="ja-JP" sz="1800" dirty="0"/>
              <a:t>     (Windows)</a:t>
            </a:r>
            <a:br>
              <a:rPr lang="en-US" altLang="ja-JP" sz="1800" dirty="0"/>
            </a:br>
            <a:r>
              <a:rPr lang="ja-JP" altLang="en-US" sz="1800" dirty="0"/>
              <a:t>　　</a:t>
            </a:r>
            <a:r>
              <a:rPr lang="en-US" altLang="ja-JP" sz="1800" dirty="0"/>
              <a:t>1. SSH</a:t>
            </a:r>
            <a:r>
              <a:rPr lang="ja-JP" altLang="en-US" sz="1800" dirty="0"/>
              <a:t>クライアントソフト「</a:t>
            </a:r>
            <a:r>
              <a:rPr lang="en-US" altLang="ja-JP" sz="1800" dirty="0"/>
              <a:t>putty</a:t>
            </a:r>
            <a:r>
              <a:rPr lang="ja-JP" altLang="en-US" sz="1800" dirty="0"/>
              <a:t>」のインストール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　　（</a:t>
            </a:r>
            <a:r>
              <a:rPr lang="en-US" altLang="ja-JP" sz="1800" dirty="0"/>
              <a:t>https://www.chiark.greenend.org.uk/~sgtatham/putty/latest.html</a:t>
            </a:r>
            <a:r>
              <a:rPr lang="ja-JP" altLang="en-US" sz="1800" dirty="0"/>
              <a:t>）</a:t>
            </a:r>
          </a:p>
          <a:p>
            <a:pPr marL="114300" indent="0">
              <a:buNone/>
            </a:pPr>
            <a:r>
              <a:rPr lang="ja-JP" altLang="en-US" sz="1800" dirty="0"/>
              <a:t>　    </a:t>
            </a:r>
            <a:r>
              <a:rPr lang="en-US" altLang="ja-JP" sz="1800" dirty="0"/>
              <a:t>2. putty</a:t>
            </a:r>
            <a:r>
              <a:rPr lang="ja-JP" altLang="en-US" sz="1800" dirty="0"/>
              <a:t>を起動して、サーバーとの接続情報を入力</a:t>
            </a:r>
            <a:endParaRPr lang="en-US" altLang="ja-JP" sz="1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xmlns="" id="{AFFB76F3-33C4-4B17-A91F-5D5C0F5B18D1}"/>
              </a:ext>
            </a:extLst>
          </p:cNvPr>
          <p:cNvSpPr txBox="1">
            <a:spLocks/>
          </p:cNvSpPr>
          <p:nvPr/>
        </p:nvSpPr>
        <p:spPr>
          <a:xfrm>
            <a:off x="323528" y="-2738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Secure Shell (SSH)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を用いたサーバーへのリモート接続</a:t>
            </a:r>
          </a:p>
        </p:txBody>
      </p:sp>
    </p:spTree>
    <p:extLst>
      <p:ext uri="{BB962C8B-B14F-4D97-AF65-F5344CB8AC3E}">
        <p14:creationId xmlns:p14="http://schemas.microsoft.com/office/powerpoint/2010/main" val="189779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xmlns="" id="{201CD0BD-E3FC-4996-AF9E-ECE2127917C5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864096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サーバーとのファイルのアップロードとダウンロード：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 (Mac, Linux, Windows </a:t>
            </a:r>
            <a:r>
              <a:rPr lang="ja-JP" altLang="en-US" sz="1800" dirty="0"/>
              <a:t>共通：</a:t>
            </a:r>
            <a:r>
              <a:rPr lang="en-US" altLang="ja-JP" sz="1800" dirty="0" err="1"/>
              <a:t>Filezilla</a:t>
            </a:r>
            <a:r>
              <a:rPr lang="ja-JP" altLang="en-US" sz="1800" dirty="0"/>
              <a:t>を使用</a:t>
            </a:r>
            <a:r>
              <a:rPr lang="en-US" altLang="ja-JP" sz="1800" dirty="0"/>
              <a:t>)</a:t>
            </a:r>
          </a:p>
          <a:p>
            <a:pPr marL="114300" indent="0">
              <a:buNone/>
            </a:pPr>
            <a:endParaRPr lang="en-US" altLang="ja-JP" sz="1800" dirty="0">
              <a:solidFill>
                <a:schemeClr val="bg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altLang="ja-JP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bg1">
                    <a:lumMod val="75000"/>
                  </a:schemeClr>
                </a:solidFill>
              </a:rPr>
              <a:t>コマンドラインでのサーバー接続とコマンドの実行：</a:t>
            </a:r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 (Mac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or Linux)</a:t>
            </a:r>
            <a:b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　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1. 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ファイル検索から「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Terminal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」を検索して起動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　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2.  </a:t>
            </a:r>
            <a:r>
              <a:rPr lang="en-US" altLang="ja-JP" sz="1800" dirty="0" err="1">
                <a:solidFill>
                  <a:schemeClr val="bg1">
                    <a:lumMod val="75000"/>
                  </a:schemeClr>
                </a:solidFill>
              </a:rPr>
              <a:t>ssh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コマンドでサーバーとの接続情報を入力</a:t>
            </a:r>
            <a:endParaRPr lang="en-US" altLang="ja-JP" sz="18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ja-JP" sz="1800" dirty="0">
              <a:solidFill>
                <a:schemeClr val="bg1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     (Windows)</a:t>
            </a:r>
            <a:b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　　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1. SSH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クライアントソフト「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putty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」のインストール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　　（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https://www.chiark.greenend.org.uk/~sgtatham/putty/latest.html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）</a:t>
            </a:r>
          </a:p>
          <a:p>
            <a:pPr marL="114300" indent="0">
              <a:buNone/>
            </a:pP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　   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2. putty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を起動して、サーバーとの接続情報を入力</a:t>
            </a:r>
            <a:endParaRPr lang="en-US" altLang="ja-JP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xmlns="" id="{AFFB76F3-33C4-4B17-A91F-5D5C0F5B18D1}"/>
              </a:ext>
            </a:extLst>
          </p:cNvPr>
          <p:cNvSpPr txBox="1">
            <a:spLocks/>
          </p:cNvSpPr>
          <p:nvPr/>
        </p:nvSpPr>
        <p:spPr>
          <a:xfrm>
            <a:off x="323528" y="-2738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Secure Shell (SSH)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を用いたサーバーへのリモート接続</a:t>
            </a:r>
          </a:p>
        </p:txBody>
      </p:sp>
    </p:spTree>
    <p:extLst>
      <p:ext uri="{BB962C8B-B14F-4D97-AF65-F5344CB8AC3E}">
        <p14:creationId xmlns:p14="http://schemas.microsoft.com/office/powerpoint/2010/main" val="214134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xmlns="" id="{E4E1F294-0B5A-4C83-9C5D-29003C7C3291}"/>
              </a:ext>
            </a:extLst>
          </p:cNvPr>
          <p:cNvSpPr txBox="1">
            <a:spLocks/>
          </p:cNvSpPr>
          <p:nvPr/>
        </p:nvSpPr>
        <p:spPr>
          <a:xfrm>
            <a:off x="323528" y="-2738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Secure Shell (SSH)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を用いたサーバーへのリモート接続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xmlns="" id="{37AED72D-CD50-4B69-8E24-A82B2E37138D}"/>
              </a:ext>
            </a:extLst>
          </p:cNvPr>
          <p:cNvSpPr txBox="1">
            <a:spLocks/>
          </p:cNvSpPr>
          <p:nvPr/>
        </p:nvSpPr>
        <p:spPr>
          <a:xfrm>
            <a:off x="148646" y="1052736"/>
            <a:ext cx="7519697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ja-JP" altLang="en-US" sz="1800" dirty="0"/>
              <a:t>サーバーとのファイルのアップロード</a:t>
            </a:r>
            <a:r>
              <a:rPr lang="en-US" altLang="ja-JP" sz="1800" dirty="0"/>
              <a:t>/</a:t>
            </a:r>
            <a:r>
              <a:rPr lang="ja-JP" altLang="en-US" sz="1800" dirty="0"/>
              <a:t>ダウンロード用ソフトウェア：</a:t>
            </a:r>
            <a:endParaRPr lang="en-US" altLang="ja-JP" sz="18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D79F3A5E-5700-4B38-B563-80311B350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2" y="1745543"/>
            <a:ext cx="6009018" cy="2941069"/>
          </a:xfrm>
          <a:prstGeom prst="rect">
            <a:avLst/>
          </a:prstGeom>
        </p:spPr>
      </p:pic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xmlns="" id="{F4F0F18C-CD00-421D-8166-EA3B81F195EC}"/>
              </a:ext>
            </a:extLst>
          </p:cNvPr>
          <p:cNvSpPr txBox="1">
            <a:spLocks/>
          </p:cNvSpPr>
          <p:nvPr/>
        </p:nvSpPr>
        <p:spPr>
          <a:xfrm>
            <a:off x="208237" y="1412776"/>
            <a:ext cx="2952328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altLang="ja-JP" sz="1800" dirty="0"/>
              <a:t>https://filezilla-project.org/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xmlns="" id="{AE80EB33-531C-41AB-ACB7-0EC04CBC6EC4}"/>
              </a:ext>
            </a:extLst>
          </p:cNvPr>
          <p:cNvSpPr/>
          <p:nvPr/>
        </p:nvSpPr>
        <p:spPr>
          <a:xfrm rot="3591555">
            <a:off x="2797428" y="3796500"/>
            <a:ext cx="216024" cy="3981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雲 13">
            <a:extLst>
              <a:ext uri="{FF2B5EF4-FFF2-40B4-BE49-F238E27FC236}">
                <a16:creationId xmlns:a16="http://schemas.microsoft.com/office/drawing/2014/main" xmlns="" id="{2189D7CE-BE55-4DFD-8108-BACC6B7E10F6}"/>
              </a:ext>
            </a:extLst>
          </p:cNvPr>
          <p:cNvSpPr/>
          <p:nvPr/>
        </p:nvSpPr>
        <p:spPr>
          <a:xfrm rot="203311">
            <a:off x="3186389" y="3234659"/>
            <a:ext cx="1907126" cy="93021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79F31D25-186F-4D3F-9B76-9472B2A8A9CB}"/>
              </a:ext>
            </a:extLst>
          </p:cNvPr>
          <p:cNvSpPr txBox="1"/>
          <p:nvPr/>
        </p:nvSpPr>
        <p:spPr>
          <a:xfrm>
            <a:off x="3563888" y="339791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クリックして</a:t>
            </a:r>
            <a:r>
              <a:rPr kumimoji="1" lang="en-US" altLang="ja-JP" sz="1200" dirty="0"/>
              <a:t/>
            </a:r>
            <a:br>
              <a:rPr kumimoji="1" lang="en-US" altLang="ja-JP" sz="1200" dirty="0"/>
            </a:br>
            <a:r>
              <a:rPr kumimoji="1" lang="ja-JP" altLang="en-US" sz="1200" dirty="0"/>
              <a:t>ダウンロード</a:t>
            </a:r>
          </a:p>
        </p:txBody>
      </p:sp>
    </p:spTree>
    <p:extLst>
      <p:ext uri="{BB962C8B-B14F-4D97-AF65-F5344CB8AC3E}">
        <p14:creationId xmlns:p14="http://schemas.microsoft.com/office/powerpoint/2010/main" val="165118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3" y="476672"/>
            <a:ext cx="829945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xmlns="" id="{4DFE85E8-96B3-4836-8E27-B74ECDB5A818}"/>
              </a:ext>
            </a:extLst>
          </p:cNvPr>
          <p:cNvSpPr txBox="1">
            <a:spLocks/>
          </p:cNvSpPr>
          <p:nvPr/>
        </p:nvSpPr>
        <p:spPr>
          <a:xfrm>
            <a:off x="-33163" y="44624"/>
            <a:ext cx="8490246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altLang="ja-JP" sz="1800" dirty="0" err="1"/>
              <a:t>Filezilla</a:t>
            </a:r>
            <a:r>
              <a:rPr lang="en-US" altLang="ja-JP" sz="1800" dirty="0"/>
              <a:t> </a:t>
            </a:r>
            <a:r>
              <a:rPr lang="ja-JP" altLang="en-US" sz="1800" dirty="0"/>
              <a:t>を使ったサーバーとのファイルのアップロード</a:t>
            </a:r>
            <a:r>
              <a:rPr lang="en-US" altLang="ja-JP" sz="1800" dirty="0"/>
              <a:t>/</a:t>
            </a:r>
            <a:r>
              <a:rPr lang="ja-JP" altLang="en-US" sz="1800" dirty="0"/>
              <a:t>ダウンロード</a:t>
            </a:r>
            <a:endParaRPr lang="en-US" altLang="ja-JP" sz="1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xmlns="" id="{12564EE5-82D4-4B59-8244-BB703223C350}"/>
              </a:ext>
            </a:extLst>
          </p:cNvPr>
          <p:cNvSpPr/>
          <p:nvPr/>
        </p:nvSpPr>
        <p:spPr>
          <a:xfrm rot="14245877">
            <a:off x="1091790" y="121399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xmlns="" id="{D12BF209-1F96-4B86-894B-2F8D185B9D22}"/>
              </a:ext>
            </a:extLst>
          </p:cNvPr>
          <p:cNvSpPr/>
          <p:nvPr/>
        </p:nvSpPr>
        <p:spPr>
          <a:xfrm rot="14245877">
            <a:off x="2123337" y="1213989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xmlns="" id="{FF020835-15A3-4F20-9B38-12144B99D30E}"/>
              </a:ext>
            </a:extLst>
          </p:cNvPr>
          <p:cNvSpPr/>
          <p:nvPr/>
        </p:nvSpPr>
        <p:spPr>
          <a:xfrm rot="14245877">
            <a:off x="3896429" y="1213989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xmlns="" id="{13701611-A807-469E-ABB1-7A9680090A2F}"/>
              </a:ext>
            </a:extLst>
          </p:cNvPr>
          <p:cNvSpPr/>
          <p:nvPr/>
        </p:nvSpPr>
        <p:spPr>
          <a:xfrm rot="14245877">
            <a:off x="4670541" y="1213989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03208AAA-EBFD-4E0B-B75C-8BB69C837D7C}"/>
              </a:ext>
            </a:extLst>
          </p:cNvPr>
          <p:cNvSpPr txBox="1"/>
          <p:nvPr/>
        </p:nvSpPr>
        <p:spPr>
          <a:xfrm>
            <a:off x="4355976" y="1671191"/>
            <a:ext cx="37360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1.</a:t>
            </a:r>
            <a:r>
              <a:rPr kumimoji="1" lang="en-US" altLang="ja-JP" sz="1200" dirty="0"/>
              <a:t>  </a:t>
            </a:r>
            <a:r>
              <a:rPr kumimoji="1" lang="ja-JP" altLang="en-US" sz="1200" dirty="0"/>
              <a:t>４つの接続設定を入力したことを確認したら、</a:t>
            </a:r>
            <a:r>
              <a:rPr kumimoji="1" lang="en-US" altLang="ja-JP" sz="1200" dirty="0"/>
              <a:t/>
            </a:r>
            <a:br>
              <a:rPr kumimoji="1" lang="en-US" altLang="ja-JP" sz="1200" dirty="0"/>
            </a:br>
            <a:r>
              <a:rPr kumimoji="1" lang="ja-JP" altLang="en-US" sz="1200" dirty="0"/>
              <a:t>　「クイック接続」をクリック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xmlns="" id="{757A0B95-5454-4189-B92F-E7E01F72C925}"/>
              </a:ext>
            </a:extLst>
          </p:cNvPr>
          <p:cNvSpPr txBox="1">
            <a:spLocks/>
          </p:cNvSpPr>
          <p:nvPr/>
        </p:nvSpPr>
        <p:spPr>
          <a:xfrm>
            <a:off x="35496" y="5373216"/>
            <a:ext cx="3384376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ja-JP" altLang="en-US" sz="1800" dirty="0"/>
              <a:t>接続設定</a:t>
            </a:r>
            <a:r>
              <a:rPr lang="ja-JP" altLang="en-US" sz="1800" dirty="0" smtClean="0"/>
              <a:t>情報：省略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85010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08950"/>
            <a:ext cx="7200800" cy="364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xmlns="" id="{4DFE85E8-96B3-4836-8E27-B74ECDB5A818}"/>
              </a:ext>
            </a:extLst>
          </p:cNvPr>
          <p:cNvSpPr txBox="1">
            <a:spLocks/>
          </p:cNvSpPr>
          <p:nvPr/>
        </p:nvSpPr>
        <p:spPr>
          <a:xfrm>
            <a:off x="-33163" y="44624"/>
            <a:ext cx="8490246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altLang="ja-JP" sz="1800" dirty="0" err="1"/>
              <a:t>Filezilla</a:t>
            </a:r>
            <a:r>
              <a:rPr lang="en-US" altLang="ja-JP" sz="1800" dirty="0"/>
              <a:t> </a:t>
            </a:r>
            <a:r>
              <a:rPr lang="ja-JP" altLang="en-US" sz="1800" dirty="0"/>
              <a:t>を使ったサーバーとのファイルのアップロード</a:t>
            </a:r>
            <a:r>
              <a:rPr lang="en-US" altLang="ja-JP" sz="1800" dirty="0"/>
              <a:t>/</a:t>
            </a:r>
            <a:r>
              <a:rPr lang="ja-JP" altLang="en-US" sz="1800" dirty="0"/>
              <a:t>ダウンロード</a:t>
            </a:r>
            <a:endParaRPr lang="en-US" altLang="ja-JP" sz="1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FEFAC3BC-C2E8-4D0A-81B0-245EA9EC4A60}"/>
              </a:ext>
            </a:extLst>
          </p:cNvPr>
          <p:cNvSpPr txBox="1"/>
          <p:nvPr/>
        </p:nvSpPr>
        <p:spPr>
          <a:xfrm>
            <a:off x="107504" y="1054477"/>
            <a:ext cx="75266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ダウンロードした「</a:t>
            </a:r>
            <a:r>
              <a:rPr kumimoji="1" lang="en-US" altLang="ja-JP" dirty="0"/>
              <a:t>sampleFile_bioInfo2021.html</a:t>
            </a:r>
            <a:r>
              <a:rPr kumimoji="1" lang="ja-JP" altLang="en-US" dirty="0"/>
              <a:t>」</a:t>
            </a:r>
            <a:r>
              <a:rPr lang="ja-JP" altLang="en-US" dirty="0" smtClean="0"/>
              <a:t>を開いて</a:t>
            </a:r>
            <a:r>
              <a:rPr lang="ja-JP" altLang="en-US" dirty="0"/>
              <a:t>以下の画面が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表示されたら、サーバーからのファイルのダウンロード成功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61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xmlns="" id="{201CD0BD-E3FC-4996-AF9E-ECE2127917C5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864096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solidFill>
                  <a:schemeClr val="bg1">
                    <a:lumMod val="75000"/>
                  </a:schemeClr>
                </a:solidFill>
              </a:rPr>
              <a:t>サーバーとのファイルのアップロードとダウンロード：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 (Mac, Linux, Windows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共通：</a:t>
            </a:r>
            <a:r>
              <a:rPr lang="en-US" altLang="ja-JP" sz="1800" dirty="0" err="1">
                <a:solidFill>
                  <a:schemeClr val="bg1">
                    <a:lumMod val="75000"/>
                  </a:schemeClr>
                </a:solidFill>
              </a:rPr>
              <a:t>Filezilla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を使用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114300" indent="0">
              <a:buNone/>
            </a:pPr>
            <a:endParaRPr lang="en-US" altLang="ja-JP" sz="1800" dirty="0">
              <a:solidFill>
                <a:schemeClr val="bg1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altLang="ja-JP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ja-JP" altLang="en-US" sz="2400" dirty="0"/>
              <a:t>コマンドラインでのサーバー接続とコマンドの実行：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1800" dirty="0"/>
              <a:t> (Mac</a:t>
            </a:r>
            <a:r>
              <a:rPr lang="ja-JP" altLang="en-US" sz="1800" dirty="0"/>
              <a:t> </a:t>
            </a:r>
            <a:r>
              <a:rPr lang="en-US" altLang="ja-JP" sz="1800" dirty="0"/>
              <a:t>or Linux)</a:t>
            </a:r>
            <a:br>
              <a:rPr lang="en-US" altLang="ja-JP" sz="1800" dirty="0"/>
            </a:br>
            <a:r>
              <a:rPr lang="ja-JP" altLang="en-US" sz="1800" dirty="0"/>
              <a:t>　</a:t>
            </a:r>
            <a:r>
              <a:rPr lang="en-US" altLang="ja-JP" sz="1800" dirty="0"/>
              <a:t>1.  </a:t>
            </a:r>
            <a:r>
              <a:rPr lang="ja-JP" altLang="en-US" sz="1800" dirty="0"/>
              <a:t>ファイル検索から「</a:t>
            </a:r>
            <a:r>
              <a:rPr lang="en-US" altLang="ja-JP" sz="1800" dirty="0"/>
              <a:t>Terminal</a:t>
            </a:r>
            <a:r>
              <a:rPr lang="ja-JP" altLang="en-US" sz="1800" dirty="0"/>
              <a:t>」を検索して起動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　</a:t>
            </a:r>
            <a:r>
              <a:rPr lang="en-US" altLang="ja-JP" sz="1800" dirty="0"/>
              <a:t>2.  </a:t>
            </a:r>
            <a:r>
              <a:rPr lang="en-US" altLang="ja-JP" sz="1800" dirty="0" err="1"/>
              <a:t>ssh</a:t>
            </a:r>
            <a:r>
              <a:rPr lang="en-US" altLang="ja-JP" sz="1800" dirty="0"/>
              <a:t> </a:t>
            </a:r>
            <a:r>
              <a:rPr lang="ja-JP" altLang="en-US" sz="1800" dirty="0"/>
              <a:t>コマンドでサーバーとの接続情報を入力</a:t>
            </a:r>
            <a:endParaRPr lang="en-US" altLang="ja-JP" sz="1800" dirty="0"/>
          </a:p>
          <a:p>
            <a:endParaRPr lang="en-US" altLang="ja-JP" sz="1800" dirty="0"/>
          </a:p>
          <a:p>
            <a:pPr marL="114300" indent="0">
              <a:buNone/>
            </a:pPr>
            <a:r>
              <a:rPr lang="en-US" altLang="ja-JP" sz="1800" dirty="0"/>
              <a:t>     (Windows)</a:t>
            </a:r>
            <a:br>
              <a:rPr lang="en-US" altLang="ja-JP" sz="1800" dirty="0"/>
            </a:br>
            <a:r>
              <a:rPr lang="ja-JP" altLang="en-US" sz="1800" dirty="0"/>
              <a:t>　　</a:t>
            </a:r>
            <a:r>
              <a:rPr lang="en-US" altLang="ja-JP" sz="1800" dirty="0"/>
              <a:t>1. SSH</a:t>
            </a:r>
            <a:r>
              <a:rPr lang="ja-JP" altLang="en-US" sz="1800" dirty="0"/>
              <a:t>クライアントソフト「</a:t>
            </a:r>
            <a:r>
              <a:rPr lang="en-US" altLang="ja-JP" sz="1800" dirty="0"/>
              <a:t>putty</a:t>
            </a:r>
            <a:r>
              <a:rPr lang="ja-JP" altLang="en-US" sz="1800" dirty="0"/>
              <a:t>」のインストール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　　（</a:t>
            </a:r>
            <a:r>
              <a:rPr lang="en-US" altLang="ja-JP" sz="1800" dirty="0"/>
              <a:t>https://www.chiark.greenend.org.uk/~sgtatham/putty/latest.html</a:t>
            </a:r>
            <a:r>
              <a:rPr lang="ja-JP" altLang="en-US" sz="1800" dirty="0"/>
              <a:t>）</a:t>
            </a:r>
          </a:p>
          <a:p>
            <a:pPr marL="114300" indent="0">
              <a:buNone/>
            </a:pPr>
            <a:r>
              <a:rPr lang="ja-JP" altLang="en-US" sz="1800" dirty="0"/>
              <a:t>　    </a:t>
            </a:r>
            <a:r>
              <a:rPr lang="en-US" altLang="ja-JP" sz="1800" dirty="0"/>
              <a:t>2. putty</a:t>
            </a:r>
            <a:r>
              <a:rPr lang="ja-JP" altLang="en-US" sz="1800" dirty="0"/>
              <a:t>を起動して、サーバーとの接続情報を入力</a:t>
            </a:r>
            <a:endParaRPr lang="en-US" altLang="ja-JP" sz="18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xmlns="" id="{AFFB76F3-33C4-4B17-A91F-5D5C0F5B18D1}"/>
              </a:ext>
            </a:extLst>
          </p:cNvPr>
          <p:cNvSpPr txBox="1">
            <a:spLocks/>
          </p:cNvSpPr>
          <p:nvPr/>
        </p:nvSpPr>
        <p:spPr>
          <a:xfrm>
            <a:off x="323528" y="-2738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Secure Shell (SSH)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を用いたサーバーへのリモート接続</a:t>
            </a:r>
          </a:p>
        </p:txBody>
      </p:sp>
    </p:spTree>
    <p:extLst>
      <p:ext uri="{BB962C8B-B14F-4D97-AF65-F5344CB8AC3E}">
        <p14:creationId xmlns:p14="http://schemas.microsoft.com/office/powerpoint/2010/main" val="135785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xmlns="" id="{EE31227B-7E98-44EF-BED2-A33990F602B9}"/>
              </a:ext>
            </a:extLst>
          </p:cNvPr>
          <p:cNvSpPr txBox="1">
            <a:spLocks/>
          </p:cNvSpPr>
          <p:nvPr/>
        </p:nvSpPr>
        <p:spPr>
          <a:xfrm>
            <a:off x="107504" y="44623"/>
            <a:ext cx="8064896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ja-JP" altLang="en-US" sz="2400" dirty="0"/>
              <a:t>コマンドラインでのサーバー接続</a:t>
            </a:r>
            <a:r>
              <a:rPr lang="en-US" altLang="ja-JP" sz="2400" dirty="0"/>
              <a:t>(Mac or Linux</a:t>
            </a:r>
            <a:r>
              <a:rPr lang="ja-JP" altLang="en-US" sz="2400" dirty="0"/>
              <a:t>の場合</a:t>
            </a:r>
            <a:r>
              <a:rPr lang="en-US" altLang="ja-JP" sz="2400" dirty="0"/>
              <a:t>)</a:t>
            </a:r>
            <a:r>
              <a:rPr lang="ja-JP" altLang="en-US" sz="2400" dirty="0"/>
              <a:t>：</a:t>
            </a:r>
            <a:endParaRPr lang="en-US" altLang="ja-JP" sz="2400" dirty="0"/>
          </a:p>
          <a:p>
            <a:pPr marL="114300" indent="0">
              <a:buNone/>
            </a:pPr>
            <a:endParaRPr lang="en-US" altLang="ja-JP" sz="1800" dirty="0"/>
          </a:p>
          <a:p>
            <a:pPr marL="114300" indent="0"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1. </a:t>
            </a:r>
            <a:r>
              <a:rPr lang="ja-JP" altLang="en-US" sz="1800" dirty="0"/>
              <a:t>ファイル検索から「</a:t>
            </a:r>
            <a:r>
              <a:rPr lang="en-US" altLang="ja-JP" sz="1800" dirty="0"/>
              <a:t>Terminal</a:t>
            </a:r>
            <a:r>
              <a:rPr lang="ja-JP" altLang="en-US" sz="1800" dirty="0"/>
              <a:t>」を検索して起動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　    </a:t>
            </a:r>
            <a:r>
              <a:rPr lang="en-US" altLang="ja-JP" sz="1800" dirty="0"/>
              <a:t>2. </a:t>
            </a:r>
            <a:r>
              <a:rPr lang="en-US" altLang="ja-JP" sz="1800" dirty="0" err="1"/>
              <a:t>ssh</a:t>
            </a:r>
            <a:r>
              <a:rPr lang="en-US" altLang="ja-JP" sz="1800" dirty="0"/>
              <a:t> </a:t>
            </a:r>
            <a:r>
              <a:rPr lang="ja-JP" altLang="en-US" sz="1800" dirty="0"/>
              <a:t>コマンドでサーバーとの接続情報を入力</a:t>
            </a:r>
            <a:endParaRPr lang="en-US" altLang="ja-JP" sz="1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00EBB216-8FC6-4E15-BAC1-53B9FD3954E7}"/>
              </a:ext>
            </a:extLst>
          </p:cNvPr>
          <p:cNvSpPr/>
          <p:nvPr/>
        </p:nvSpPr>
        <p:spPr>
          <a:xfrm>
            <a:off x="3314097" y="2901676"/>
            <a:ext cx="2049991" cy="239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xmlns="" id="{7BB9009B-D5B9-4AA0-A30D-861AEA074A8D}"/>
              </a:ext>
            </a:extLst>
          </p:cNvPr>
          <p:cNvSpPr/>
          <p:nvPr/>
        </p:nvSpPr>
        <p:spPr>
          <a:xfrm rot="7681061">
            <a:off x="5179966" y="3116526"/>
            <a:ext cx="216024" cy="3981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雲 11">
            <a:extLst>
              <a:ext uri="{FF2B5EF4-FFF2-40B4-BE49-F238E27FC236}">
                <a16:creationId xmlns:a16="http://schemas.microsoft.com/office/drawing/2014/main" xmlns="" id="{7B119531-FAC6-4D5A-8C80-430DD34D949A}"/>
              </a:ext>
            </a:extLst>
          </p:cNvPr>
          <p:cNvSpPr/>
          <p:nvPr/>
        </p:nvSpPr>
        <p:spPr>
          <a:xfrm rot="203311">
            <a:off x="5547779" y="2726403"/>
            <a:ext cx="3348858" cy="144158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92C3589D-CFAD-4498-80EA-5583ACF1C566}"/>
              </a:ext>
            </a:extLst>
          </p:cNvPr>
          <p:cNvSpPr txBox="1"/>
          <p:nvPr/>
        </p:nvSpPr>
        <p:spPr>
          <a:xfrm>
            <a:off x="5929918" y="303946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ssh</a:t>
            </a:r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[</a:t>
            </a:r>
            <a:r>
              <a:rPr kumimoji="1" lang="en-US" altLang="ja-JP" sz="1200" dirty="0" err="1" smtClean="0"/>
              <a:t>userID</a:t>
            </a:r>
            <a:r>
              <a:rPr kumimoji="1" lang="en-US" altLang="ja-JP" sz="1200" dirty="0" smtClean="0"/>
              <a:t>]@[serveradress.ac.jp]</a:t>
            </a:r>
            <a:endParaRPr kumimoji="1" lang="en-US" altLang="ja-JP" sz="1200" dirty="0"/>
          </a:p>
          <a:p>
            <a:r>
              <a:rPr lang="ja-JP" altLang="en-US" sz="1200" dirty="0"/>
              <a:t>と入力して</a:t>
            </a:r>
            <a:r>
              <a:rPr lang="en-US" altLang="ja-JP" sz="1200" dirty="0"/>
              <a:t>Enter</a:t>
            </a:r>
            <a:r>
              <a:rPr lang="ja-JP" altLang="en-US" sz="1200" dirty="0"/>
              <a:t>キーを押下</a:t>
            </a:r>
            <a:r>
              <a:rPr kumimoji="1" lang="en-US" altLang="ja-JP" sz="1200" dirty="0"/>
              <a:t> </a:t>
            </a:r>
            <a:endParaRPr kumimoji="1" lang="ja-JP" altLang="en-US" sz="1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9ED27DB1-E148-4690-B861-A44EDB34803F}"/>
              </a:ext>
            </a:extLst>
          </p:cNvPr>
          <p:cNvSpPr/>
          <p:nvPr/>
        </p:nvSpPr>
        <p:spPr>
          <a:xfrm>
            <a:off x="3634155" y="4442233"/>
            <a:ext cx="2049991" cy="239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xmlns="" id="{CA120E27-9229-45B3-8E54-D66691061F0C}"/>
              </a:ext>
            </a:extLst>
          </p:cNvPr>
          <p:cNvSpPr/>
          <p:nvPr/>
        </p:nvSpPr>
        <p:spPr>
          <a:xfrm rot="7681061">
            <a:off x="5400088" y="4748732"/>
            <a:ext cx="216024" cy="3981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雲 16">
            <a:extLst>
              <a:ext uri="{FF2B5EF4-FFF2-40B4-BE49-F238E27FC236}">
                <a16:creationId xmlns:a16="http://schemas.microsoft.com/office/drawing/2014/main" xmlns="" id="{4D8E46B4-9B56-409A-A519-C1C3B488314C}"/>
              </a:ext>
            </a:extLst>
          </p:cNvPr>
          <p:cNvSpPr/>
          <p:nvPr/>
        </p:nvSpPr>
        <p:spPr>
          <a:xfrm rot="203311">
            <a:off x="5849899" y="4273358"/>
            <a:ext cx="3348858" cy="144158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485F0A5E-F985-4CD3-8D08-8E19A7302A66}"/>
              </a:ext>
            </a:extLst>
          </p:cNvPr>
          <p:cNvSpPr txBox="1"/>
          <p:nvPr/>
        </p:nvSpPr>
        <p:spPr>
          <a:xfrm>
            <a:off x="6256476" y="4644917"/>
            <a:ext cx="26604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パスワードを要求されるので、</a:t>
            </a:r>
            <a:endParaRPr kumimoji="1" lang="en-US" altLang="ja-JP" sz="1200" dirty="0"/>
          </a:p>
          <a:p>
            <a:r>
              <a:rPr lang="ja-JP" altLang="en-US" sz="1200" dirty="0" smtClean="0"/>
              <a:t>「</a:t>
            </a:r>
            <a:r>
              <a:rPr kumimoji="1" lang="en-US" altLang="ja-JP" sz="1200" b="0" dirty="0" smtClean="0">
                <a:solidFill>
                  <a:schemeClr val="tx1"/>
                </a:solidFill>
              </a:rPr>
              <a:t>password</a:t>
            </a:r>
            <a:r>
              <a:rPr lang="ja-JP" altLang="en-US" sz="1200" dirty="0" smtClean="0"/>
              <a:t>」</a:t>
            </a:r>
            <a:r>
              <a:rPr lang="ja-JP" altLang="en-US" sz="1200" dirty="0"/>
              <a:t>と入力してから、</a:t>
            </a:r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Enter</a:t>
            </a:r>
            <a:r>
              <a:rPr lang="ja-JP" altLang="en-US" sz="1200" dirty="0"/>
              <a:t>キーを押下</a:t>
            </a:r>
            <a:r>
              <a:rPr kumimoji="1" lang="en-US" altLang="ja-JP" sz="1200" dirty="0"/>
              <a:t> </a:t>
            </a:r>
            <a:r>
              <a:rPr lang="en-US" altLang="ja-JP" sz="1200" dirty="0"/>
              <a:t>(</a:t>
            </a:r>
            <a:r>
              <a:rPr lang="ja-JP" altLang="en-US" sz="1200" dirty="0"/>
              <a:t>入力文字は非表示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2548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15" y="1628800"/>
            <a:ext cx="4056577" cy="350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xmlns="" id="{063CF6CD-0620-4045-9971-54E0A02A7ED9}"/>
              </a:ext>
            </a:extLst>
          </p:cNvPr>
          <p:cNvSpPr txBox="1">
            <a:spLocks/>
          </p:cNvSpPr>
          <p:nvPr/>
        </p:nvSpPr>
        <p:spPr>
          <a:xfrm>
            <a:off x="107504" y="36586"/>
            <a:ext cx="8064896" cy="175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ja-JP" altLang="en-US" sz="2400" dirty="0"/>
              <a:t>コマンドラインでのサーバー接続</a:t>
            </a:r>
            <a:r>
              <a:rPr lang="en-US" altLang="ja-JP" sz="2400" dirty="0"/>
              <a:t>(Windows</a:t>
            </a:r>
            <a:r>
              <a:rPr lang="ja-JP" altLang="en-US" sz="2400" dirty="0"/>
              <a:t>の場合</a:t>
            </a:r>
            <a:r>
              <a:rPr lang="en-US" altLang="ja-JP" sz="2400" dirty="0"/>
              <a:t>)</a:t>
            </a:r>
            <a:r>
              <a:rPr lang="ja-JP" altLang="en-US" sz="2400" dirty="0"/>
              <a:t>：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endParaRPr lang="en-US" altLang="ja-JP" sz="1800" dirty="0"/>
          </a:p>
          <a:p>
            <a:pPr marL="114300" indent="0"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1. SSH</a:t>
            </a:r>
            <a:r>
              <a:rPr lang="ja-JP" altLang="en-US" sz="1800" dirty="0"/>
              <a:t>クライアントソフト「</a:t>
            </a:r>
            <a:r>
              <a:rPr lang="en-US" altLang="ja-JP" sz="1800" dirty="0"/>
              <a:t>putty</a:t>
            </a:r>
            <a:r>
              <a:rPr lang="ja-JP" altLang="en-US" sz="1800" dirty="0"/>
              <a:t>」のインストール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　　　（</a:t>
            </a:r>
            <a:r>
              <a:rPr lang="ja-JP" altLang="en-US" sz="1800" dirty="0">
                <a:hlinkClick r:id="rId3"/>
              </a:rPr>
              <a:t>https://www.chiark.greenend.org.uk/~sgtatham/putty/latest.html</a:t>
            </a:r>
            <a:r>
              <a:rPr lang="ja-JP" altLang="en-US" sz="1800" dirty="0"/>
              <a:t>）</a:t>
            </a:r>
            <a:endParaRPr lang="en-US" altLang="ja-JP" sz="1800" dirty="0"/>
          </a:p>
          <a:p>
            <a:pPr marL="114300" indent="0"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2. putty</a:t>
            </a:r>
            <a:r>
              <a:rPr lang="ja-JP" altLang="en-US" sz="1800" dirty="0"/>
              <a:t>を起動して、サーバーとの接続情報を入力</a:t>
            </a:r>
            <a:endParaRPr lang="en-US" altLang="ja-JP" sz="1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1BFEF2C3-C93D-4BB3-B11E-8FA4B16D6205}"/>
              </a:ext>
            </a:extLst>
          </p:cNvPr>
          <p:cNvSpPr/>
          <p:nvPr/>
        </p:nvSpPr>
        <p:spPr>
          <a:xfrm>
            <a:off x="1816977" y="2465178"/>
            <a:ext cx="2784728" cy="317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xmlns="" id="{345124CC-9902-4AF3-874D-0A0A77DD7144}"/>
              </a:ext>
            </a:extLst>
          </p:cNvPr>
          <p:cNvSpPr/>
          <p:nvPr/>
        </p:nvSpPr>
        <p:spPr>
          <a:xfrm rot="3656108">
            <a:off x="4753267" y="2355888"/>
            <a:ext cx="216024" cy="3981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雲 12">
            <a:extLst>
              <a:ext uri="{FF2B5EF4-FFF2-40B4-BE49-F238E27FC236}">
                <a16:creationId xmlns:a16="http://schemas.microsoft.com/office/drawing/2014/main" xmlns="" id="{729B6C68-60D7-4D15-BBFF-793B81E1C8A6}"/>
              </a:ext>
            </a:extLst>
          </p:cNvPr>
          <p:cNvSpPr/>
          <p:nvPr/>
        </p:nvSpPr>
        <p:spPr>
          <a:xfrm rot="203311">
            <a:off x="5125932" y="1771665"/>
            <a:ext cx="3071613" cy="113550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CA834FB3-6B19-42D7-A4C2-37A152FDED87}"/>
              </a:ext>
            </a:extLst>
          </p:cNvPr>
          <p:cNvSpPr txBox="1"/>
          <p:nvPr/>
        </p:nvSpPr>
        <p:spPr>
          <a:xfrm>
            <a:off x="5571196" y="2039323"/>
            <a:ext cx="243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Host Name: </a:t>
            </a:r>
            <a:r>
              <a:rPr kumimoji="1" lang="en-US" altLang="ja-JP" sz="1200" dirty="0" smtClean="0"/>
              <a:t>serveradress.ac.jp</a:t>
            </a:r>
            <a:endParaRPr kumimoji="1" lang="en-US" altLang="ja-JP" sz="1200" dirty="0"/>
          </a:p>
          <a:p>
            <a:r>
              <a:rPr kumimoji="1" lang="en-US" altLang="ja-JP" sz="1200" dirty="0"/>
              <a:t>Port: 22</a:t>
            </a:r>
            <a:r>
              <a:rPr kumimoji="1" lang="ja-JP" altLang="en-US" sz="1200" dirty="0"/>
              <a:t>　</a:t>
            </a:r>
            <a:r>
              <a:rPr lang="ja-JP" altLang="en-US" sz="1200" dirty="0"/>
              <a:t>と入力</a:t>
            </a:r>
            <a:endParaRPr kumimoji="1" lang="ja-JP" altLang="en-US" sz="1200" dirty="0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xmlns="" id="{1018920C-E88D-4D7D-8440-395E0A0C4EA5}"/>
              </a:ext>
            </a:extLst>
          </p:cNvPr>
          <p:cNvSpPr/>
          <p:nvPr/>
        </p:nvSpPr>
        <p:spPr>
          <a:xfrm rot="3721770">
            <a:off x="4784902" y="3597807"/>
            <a:ext cx="216024" cy="3981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雲 17">
            <a:extLst>
              <a:ext uri="{FF2B5EF4-FFF2-40B4-BE49-F238E27FC236}">
                <a16:creationId xmlns:a16="http://schemas.microsoft.com/office/drawing/2014/main" xmlns="" id="{1B3F64CA-A05C-45ED-ABDE-8BB64CA873AF}"/>
              </a:ext>
            </a:extLst>
          </p:cNvPr>
          <p:cNvSpPr/>
          <p:nvPr/>
        </p:nvSpPr>
        <p:spPr>
          <a:xfrm rot="203311">
            <a:off x="5177714" y="3014791"/>
            <a:ext cx="3071613" cy="106286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8077F9BC-5B94-4E32-A490-AB5524E51068}"/>
              </a:ext>
            </a:extLst>
          </p:cNvPr>
          <p:cNvSpPr txBox="1"/>
          <p:nvPr/>
        </p:nvSpPr>
        <p:spPr>
          <a:xfrm>
            <a:off x="5566836" y="3244162"/>
            <a:ext cx="248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接続先の情報を記録するには、</a:t>
            </a:r>
            <a:endParaRPr kumimoji="1" lang="en-US" altLang="ja-JP" sz="1200" dirty="0"/>
          </a:p>
          <a:p>
            <a:r>
              <a:rPr kumimoji="1" lang="en-US" altLang="ja-JP" sz="1200" dirty="0"/>
              <a:t>Saved Sessions</a:t>
            </a:r>
            <a:r>
              <a:rPr kumimoji="1" lang="ja-JP" altLang="en-US" sz="1200" dirty="0"/>
              <a:t>に「</a:t>
            </a:r>
            <a:r>
              <a:rPr kumimoji="1" lang="en-US" altLang="ja-JP" sz="1200" dirty="0" err="1"/>
              <a:t>bioInfo</a:t>
            </a:r>
            <a:r>
              <a:rPr kumimoji="1" lang="ja-JP" altLang="en-US" sz="1200" dirty="0"/>
              <a:t>」と記入して</a:t>
            </a:r>
            <a:r>
              <a:rPr kumimoji="1" lang="en-US" altLang="ja-JP" sz="1200" dirty="0"/>
              <a:t>Save</a:t>
            </a:r>
            <a:r>
              <a:rPr lang="ja-JP" altLang="en-US" sz="1200" dirty="0"/>
              <a:t>ボタンを押下</a:t>
            </a:r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9BC51065-F5C2-4EB3-8664-224DAAC589EC}"/>
              </a:ext>
            </a:extLst>
          </p:cNvPr>
          <p:cNvSpPr/>
          <p:nvPr/>
        </p:nvSpPr>
        <p:spPr>
          <a:xfrm>
            <a:off x="1816977" y="3257530"/>
            <a:ext cx="2784728" cy="1173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5E30B5B3-F79E-47DC-8B3D-1285C1A447C8}"/>
              </a:ext>
            </a:extLst>
          </p:cNvPr>
          <p:cNvSpPr/>
          <p:nvPr/>
        </p:nvSpPr>
        <p:spPr>
          <a:xfrm>
            <a:off x="2897097" y="4914204"/>
            <a:ext cx="864096" cy="351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カーブ 23">
            <a:extLst>
              <a:ext uri="{FF2B5EF4-FFF2-40B4-BE49-F238E27FC236}">
                <a16:creationId xmlns:a16="http://schemas.microsoft.com/office/drawing/2014/main" xmlns="" id="{8F02543B-797E-437A-8291-CEC1D6016872}"/>
              </a:ext>
            </a:extLst>
          </p:cNvPr>
          <p:cNvSpPr/>
          <p:nvPr/>
        </p:nvSpPr>
        <p:spPr>
          <a:xfrm rot="17854292">
            <a:off x="3577190" y="5225224"/>
            <a:ext cx="522775" cy="13547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xmlns="" id="{255AE862-2AE4-4045-ADB9-FACF38E1A7F6}"/>
              </a:ext>
            </a:extLst>
          </p:cNvPr>
          <p:cNvSpPr/>
          <p:nvPr/>
        </p:nvSpPr>
        <p:spPr>
          <a:xfrm rot="8255159">
            <a:off x="5892896" y="4662144"/>
            <a:ext cx="216024" cy="3981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雲 25">
            <a:extLst>
              <a:ext uri="{FF2B5EF4-FFF2-40B4-BE49-F238E27FC236}">
                <a16:creationId xmlns:a16="http://schemas.microsoft.com/office/drawing/2014/main" xmlns="" id="{205F2EF5-F0DC-4C7E-A94A-11288E60AC02}"/>
              </a:ext>
            </a:extLst>
          </p:cNvPr>
          <p:cNvSpPr/>
          <p:nvPr/>
        </p:nvSpPr>
        <p:spPr>
          <a:xfrm rot="203311">
            <a:off x="5723274" y="4913424"/>
            <a:ext cx="3231272" cy="190813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18DF0347-51A4-4BBF-9676-52B0DF985AB9}"/>
              </a:ext>
            </a:extLst>
          </p:cNvPr>
          <p:cNvSpPr txBox="1"/>
          <p:nvPr/>
        </p:nvSpPr>
        <p:spPr>
          <a:xfrm>
            <a:off x="6214928" y="5265861"/>
            <a:ext cx="23457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/>
              <a:t>userID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を入力して</a:t>
            </a:r>
            <a:r>
              <a:rPr kumimoji="1" lang="en-US" altLang="ja-JP" sz="1200" dirty="0" smtClean="0"/>
              <a:t/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Enter</a:t>
            </a:r>
            <a:r>
              <a:rPr kumimoji="1" lang="ja-JP" altLang="en-US" sz="1200" dirty="0"/>
              <a:t>キーを押下</a:t>
            </a:r>
            <a:endParaRPr lang="en-US" altLang="ja-JP" sz="1200" dirty="0"/>
          </a:p>
          <a:p>
            <a:r>
              <a:rPr kumimoji="1" lang="en-US" altLang="ja-JP" sz="1200" dirty="0"/>
              <a:t/>
            </a:r>
            <a:br>
              <a:rPr kumimoji="1" lang="en-US" altLang="ja-JP" sz="1200" dirty="0"/>
            </a:br>
            <a:r>
              <a:rPr kumimoji="1" lang="ja-JP" altLang="en-US" sz="1200" dirty="0"/>
              <a:t>続いてパスワード</a:t>
            </a:r>
            <a:r>
              <a:rPr kumimoji="1" lang="ja-JP" altLang="en-US" sz="1200" dirty="0" smtClean="0"/>
              <a:t>「</a:t>
            </a:r>
            <a:r>
              <a:rPr kumimoji="1" lang="en-US" altLang="ja-JP" sz="1200" dirty="0" smtClean="0"/>
              <a:t>password</a:t>
            </a:r>
            <a:r>
              <a:rPr kumimoji="1" lang="ja-JP" altLang="en-US" sz="1200" dirty="0" smtClean="0"/>
              <a:t>」</a:t>
            </a:r>
            <a:r>
              <a:rPr kumimoji="1" lang="ja-JP" altLang="en-US" sz="1200" dirty="0"/>
              <a:t>を入力して</a:t>
            </a:r>
            <a:r>
              <a:rPr kumimoji="1" lang="en-US" altLang="ja-JP" sz="1200" dirty="0"/>
              <a:t>Enter</a:t>
            </a:r>
            <a:r>
              <a:rPr kumimoji="1" lang="ja-JP" altLang="en-US" sz="1200" dirty="0"/>
              <a:t>キーを押下</a:t>
            </a:r>
            <a:endParaRPr kumimoji="1" lang="en-US" altLang="ja-JP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E1D1F105-067A-4D25-915A-0738339BFD7F}"/>
              </a:ext>
            </a:extLst>
          </p:cNvPr>
          <p:cNvSpPr/>
          <p:nvPr/>
        </p:nvSpPr>
        <p:spPr>
          <a:xfrm>
            <a:off x="5319895" y="4392650"/>
            <a:ext cx="864096" cy="187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699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xmlns="" id="{EB3CC025-C159-4627-8C33-6B58C60A20D0}"/>
              </a:ext>
            </a:extLst>
          </p:cNvPr>
          <p:cNvSpPr txBox="1">
            <a:spLocks/>
          </p:cNvSpPr>
          <p:nvPr/>
        </p:nvSpPr>
        <p:spPr>
          <a:xfrm>
            <a:off x="107504" y="627200"/>
            <a:ext cx="8064896" cy="58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ja-JP" altLang="en-US" sz="2400"/>
              <a:t>コマンドラインでのサーバー</a:t>
            </a:r>
            <a:r>
              <a:rPr lang="ja-JP" altLang="en-US" sz="2400" dirty="0"/>
              <a:t>接続成功の確認</a:t>
            </a:r>
            <a:endParaRPr lang="en-US" altLang="ja-JP" sz="1800" dirty="0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xmlns="" id="{8D90EF1F-C1D5-45F7-9C05-92992DB3BA9D}"/>
              </a:ext>
            </a:extLst>
          </p:cNvPr>
          <p:cNvSpPr/>
          <p:nvPr/>
        </p:nvSpPr>
        <p:spPr>
          <a:xfrm rot="8255159">
            <a:off x="3154684" y="2723004"/>
            <a:ext cx="216024" cy="3981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雲 7">
            <a:extLst>
              <a:ext uri="{FF2B5EF4-FFF2-40B4-BE49-F238E27FC236}">
                <a16:creationId xmlns:a16="http://schemas.microsoft.com/office/drawing/2014/main" xmlns="" id="{A1EE2506-563D-4835-8488-56C26B1949B0}"/>
              </a:ext>
            </a:extLst>
          </p:cNvPr>
          <p:cNvSpPr/>
          <p:nvPr/>
        </p:nvSpPr>
        <p:spPr>
          <a:xfrm rot="203311">
            <a:off x="1365981" y="3064980"/>
            <a:ext cx="6461738" cy="21079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D9FC6E09-4D70-41AE-A377-5EED2B7F9E7B}"/>
              </a:ext>
            </a:extLst>
          </p:cNvPr>
          <p:cNvSpPr txBox="1"/>
          <p:nvPr/>
        </p:nvSpPr>
        <p:spPr>
          <a:xfrm>
            <a:off x="2047603" y="3547187"/>
            <a:ext cx="50984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ls</a:t>
            </a:r>
            <a:r>
              <a:rPr lang="ja-JP" altLang="en-US" dirty="0"/>
              <a:t>」（エル エス）と入力して</a:t>
            </a:r>
            <a:r>
              <a:rPr kumimoji="1" lang="en-US" altLang="ja-JP" dirty="0"/>
              <a:t>Enter</a:t>
            </a:r>
            <a:r>
              <a:rPr kumimoji="1" lang="ja-JP" altLang="en-US" dirty="0"/>
              <a:t>キーを押下</a:t>
            </a:r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kumimoji="1" lang="en-US" altLang="ja-JP" dirty="0"/>
              <a:t>sampleFile_bioInfo2021.html</a:t>
            </a:r>
            <a:r>
              <a:rPr kumimoji="1" lang="ja-JP" altLang="en-US" dirty="0"/>
              <a:t>」の表示を確認</a:t>
            </a:r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C481022E-7809-495D-919E-322708322343}"/>
              </a:ext>
            </a:extLst>
          </p:cNvPr>
          <p:cNvSpPr/>
          <p:nvPr/>
        </p:nvSpPr>
        <p:spPr>
          <a:xfrm>
            <a:off x="424234" y="2181939"/>
            <a:ext cx="7201903" cy="530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91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1"/>
          <a:stretch/>
        </p:blipFill>
        <p:spPr bwMode="auto">
          <a:xfrm>
            <a:off x="5076056" y="4869160"/>
            <a:ext cx="2736304" cy="99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529208" y="18864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生物学に、なぜ情報技術が必要か？</a:t>
            </a:r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1412776"/>
            <a:ext cx="7704856" cy="3672408"/>
          </a:xfrm>
        </p:spPr>
        <p:txBody>
          <a:bodyPr>
            <a:normAutofit/>
          </a:bodyPr>
          <a:lstStyle/>
          <a:p>
            <a:pPr indent="-342900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塩基配列から生態系まで生物多様性情報の蓄積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indent="-342900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indent="-342900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生物学で取り扱うモデル・理論の精緻化と複雑化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indent="-342900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indent="-342900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分析機器の高度化とデータ出力の大規模化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(NGS,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分光計測機械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デジカメ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GPS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ロガー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→　計算機 ＋ プログラミングの活用が必須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490862" y="5764356"/>
            <a:ext cx="3177482" cy="800260"/>
            <a:chOff x="899592" y="4355712"/>
            <a:chExt cx="6613272" cy="166557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355712"/>
              <a:ext cx="2016224" cy="1665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3" r="-1312"/>
            <a:stretch/>
          </p:blipFill>
          <p:spPr bwMode="auto">
            <a:xfrm>
              <a:off x="2915816" y="4702976"/>
              <a:ext cx="2736000" cy="1147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59" y="4532613"/>
              <a:ext cx="1500705" cy="148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751559"/>
            <a:ext cx="2376264" cy="88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51720" y="4589446"/>
            <a:ext cx="6285384" cy="2159164"/>
          </a:xfrm>
        </p:spPr>
        <p:txBody>
          <a:bodyPr>
            <a:normAutofit/>
          </a:bodyPr>
          <a:lstStyle/>
          <a:p>
            <a:r>
              <a:rPr lang="en-US" altLang="ja-JP" dirty="0"/>
              <a:t>HDD, SSD</a:t>
            </a:r>
            <a:r>
              <a:rPr lang="ja-JP" altLang="en-US" dirty="0"/>
              <a:t>：データの最大保存容量</a:t>
            </a:r>
            <a:endParaRPr lang="en-US" altLang="ja-JP" dirty="0"/>
          </a:p>
          <a:p>
            <a:r>
              <a:rPr lang="ja-JP" altLang="en-US" dirty="0"/>
              <a:t>メモリ：一度に取り扱うことのできる情報量</a:t>
            </a:r>
            <a:endParaRPr lang="en-US" altLang="ja-JP" dirty="0"/>
          </a:p>
          <a:p>
            <a:r>
              <a:rPr lang="en-US" altLang="ja-JP" dirty="0"/>
              <a:t>CPU</a:t>
            </a:r>
            <a:r>
              <a:rPr lang="ja-JP" altLang="en-US" dirty="0"/>
              <a:t>：計算速度や並列処理可能な数</a:t>
            </a:r>
            <a:endParaRPr lang="en-US" altLang="ja-JP" dirty="0"/>
          </a:p>
          <a:p>
            <a:pPr marL="114300" indent="0">
              <a:buNone/>
            </a:pPr>
            <a:endParaRPr lang="en-US" altLang="ja-JP" dirty="0"/>
          </a:p>
          <a:p>
            <a:pPr marL="114300" indent="0">
              <a:buNone/>
            </a:pPr>
            <a:r>
              <a:rPr lang="ja-JP" altLang="en-US" dirty="0"/>
              <a:t>→　どの要素が不足しても計算機は動かない</a:t>
            </a:r>
            <a:endParaRPr lang="en-US" altLang="ja-JP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07504" y="10939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コンピュータを構成する部品（ハードウェア）</a:t>
            </a:r>
          </a:p>
        </p:txBody>
      </p:sp>
      <p:sp>
        <p:nvSpPr>
          <p:cNvPr id="4" name="右中かっこ 3"/>
          <p:cNvSpPr/>
          <p:nvPr/>
        </p:nvSpPr>
        <p:spPr>
          <a:xfrm>
            <a:off x="1527232" y="1052736"/>
            <a:ext cx="690682" cy="352423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xmlns="" id="{65720E1D-8989-4601-A6CA-2C000DE3689C}"/>
              </a:ext>
            </a:extLst>
          </p:cNvPr>
          <p:cNvGrpSpPr/>
          <p:nvPr/>
        </p:nvGrpSpPr>
        <p:grpSpPr>
          <a:xfrm>
            <a:off x="217548" y="908720"/>
            <a:ext cx="1165667" cy="3668248"/>
            <a:chOff x="752380" y="1052737"/>
            <a:chExt cx="1165667" cy="3668248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xmlns="" id="{94EF6FC2-8150-44FD-ACC6-3F57C3534F6C}"/>
                </a:ext>
              </a:extLst>
            </p:cNvPr>
            <p:cNvGrpSpPr/>
            <p:nvPr/>
          </p:nvGrpSpPr>
          <p:grpSpPr>
            <a:xfrm>
              <a:off x="752380" y="1052737"/>
              <a:ext cx="1144405" cy="2333655"/>
              <a:chOff x="185105" y="1052736"/>
              <a:chExt cx="1701333" cy="3469335"/>
            </a:xfrm>
          </p:grpSpPr>
          <p:pic>
            <p:nvPicPr>
              <p:cNvPr id="8" name="Picture 2" descr="C:\Users\bibli\Downloads\ディスクトップPCアイコン素材3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105" y="2820738"/>
                <a:ext cx="1701333" cy="1701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3" descr="C:\Users\bibli\Downloads\ノートパソコンのアイコン素材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856" y="1052736"/>
                <a:ext cx="1692189" cy="1692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図 9">
              <a:extLst>
                <a:ext uri="{FF2B5EF4-FFF2-40B4-BE49-F238E27FC236}">
                  <a16:creationId xmlns:a16="http://schemas.microsoft.com/office/drawing/2014/main" xmlns="" id="{D76D0CEC-16DF-41C5-A3DE-BDB7E716A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576" y="3509117"/>
              <a:ext cx="1162471" cy="1211868"/>
            </a:xfrm>
            <a:prstGeom prst="rect">
              <a:avLst/>
            </a:prstGeom>
          </p:spPr>
        </p:pic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2C9A151F-B91E-4E24-8BFE-6BDDF525D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359" y="1556791"/>
            <a:ext cx="6120680" cy="21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63278" y="59668"/>
            <a:ext cx="8229600" cy="58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ハードウェアとソフトウェアの多層的な連携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49" y="2199217"/>
            <a:ext cx="2090840" cy="77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42" y="751341"/>
            <a:ext cx="5141449" cy="97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720" y="3693482"/>
            <a:ext cx="3132821" cy="80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48" y="4885133"/>
            <a:ext cx="2394856" cy="63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804297" y="751341"/>
            <a:ext cx="5280902" cy="10013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56033" y="1484633"/>
            <a:ext cx="10462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ハードウェア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801011" y="2151169"/>
            <a:ext cx="3471045" cy="9725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935906" y="2893080"/>
            <a:ext cx="3120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オペレーティングシステム</a:t>
            </a:r>
            <a:r>
              <a:rPr kumimoji="1" lang="en-US" altLang="ja-JP" sz="1000" dirty="0"/>
              <a:t>(OS: Windows, Mac, Linux)</a:t>
            </a:r>
            <a:endParaRPr kumimoji="1" lang="ja-JP" altLang="en-US" sz="1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828615" y="3651539"/>
            <a:ext cx="5256584" cy="22257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39586" y="4465692"/>
            <a:ext cx="3194018" cy="25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プログラミング言語</a:t>
            </a:r>
            <a:r>
              <a:rPr lang="ja-JP" altLang="en-US" sz="1200" dirty="0"/>
              <a:t>（</a:t>
            </a:r>
            <a:r>
              <a:rPr lang="en-US" altLang="ja-JP" sz="1200" dirty="0"/>
              <a:t>C++, Java, Python, R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2934026" y="4854561"/>
            <a:ext cx="5007157" cy="878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074583" y="5445224"/>
            <a:ext cx="2765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目的に応じた専門的な</a:t>
            </a:r>
            <a:r>
              <a:rPr lang="ja-JP" altLang="en-US" sz="1000" dirty="0"/>
              <a:t>解析</a:t>
            </a:r>
            <a:r>
              <a:rPr kumimoji="1" lang="ja-JP" altLang="en-US" sz="1000" dirty="0"/>
              <a:t>ソフトウェア</a:t>
            </a:r>
          </a:p>
        </p:txBody>
      </p:sp>
      <p:cxnSp>
        <p:nvCxnSpPr>
          <p:cNvPr id="22" name="直線矢印コネクタ 21"/>
          <p:cNvCxnSpPr>
            <a:cxnSpLocks/>
          </p:cNvCxnSpPr>
          <p:nvPr/>
        </p:nvCxnSpPr>
        <p:spPr>
          <a:xfrm>
            <a:off x="4457461" y="1764393"/>
            <a:ext cx="0" cy="3867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467778" y="3123703"/>
            <a:ext cx="0" cy="51128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524802" y="3263442"/>
            <a:ext cx="131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OS </a:t>
            </a:r>
            <a:r>
              <a:rPr kumimoji="1" lang="ja-JP" altLang="en-US" sz="1200" dirty="0"/>
              <a:t>からの命令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5458218" y="4874286"/>
            <a:ext cx="2266942" cy="570938"/>
            <a:chOff x="899592" y="4355712"/>
            <a:chExt cx="6613272" cy="1665576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355712"/>
              <a:ext cx="2016224" cy="1665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3" r="-1312"/>
            <a:stretch/>
          </p:blipFill>
          <p:spPr bwMode="auto">
            <a:xfrm>
              <a:off x="2915816" y="4702976"/>
              <a:ext cx="2736000" cy="1147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59" y="4532613"/>
              <a:ext cx="1500705" cy="148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xmlns="" id="{F7494809-379A-4AD5-A4E1-5C0DD3CD888E}"/>
              </a:ext>
            </a:extLst>
          </p:cNvPr>
          <p:cNvCxnSpPr>
            <a:cxnSpLocks/>
          </p:cNvCxnSpPr>
          <p:nvPr/>
        </p:nvCxnSpPr>
        <p:spPr>
          <a:xfrm>
            <a:off x="6717047" y="1766275"/>
            <a:ext cx="0" cy="187059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7ACCA371-1F63-40C8-802E-9A6DE06E782F}"/>
              </a:ext>
            </a:extLst>
          </p:cNvPr>
          <p:cNvSpPr txBox="1"/>
          <p:nvPr/>
        </p:nvSpPr>
        <p:spPr>
          <a:xfrm>
            <a:off x="6773864" y="2588595"/>
            <a:ext cx="190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ハードウェアへの命令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xmlns="" id="{6AF67A97-BF63-49C0-B4E4-2842C2B65B38}"/>
              </a:ext>
            </a:extLst>
          </p:cNvPr>
          <p:cNvSpPr txBox="1"/>
          <p:nvPr/>
        </p:nvSpPr>
        <p:spPr>
          <a:xfrm>
            <a:off x="4467778" y="1823976"/>
            <a:ext cx="190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ハードウェアへの命令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5A09C53E-83C8-43DC-85F7-426DB65CBE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29" y="701078"/>
            <a:ext cx="8193045" cy="560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2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63278" y="59668"/>
            <a:ext cx="8229600" cy="5848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ハードウェアとソフトウェアの多層的な連携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5A09C53E-83C8-43DC-85F7-426DB65CB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9" y="701078"/>
            <a:ext cx="8193045" cy="5608242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A5F72130-F495-46B6-8934-B7A504213065}"/>
              </a:ext>
            </a:extLst>
          </p:cNvPr>
          <p:cNvSpPr/>
          <p:nvPr/>
        </p:nvSpPr>
        <p:spPr>
          <a:xfrm>
            <a:off x="124629" y="701078"/>
            <a:ext cx="8193045" cy="56082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xmlns="" id="{B0B06F83-E46E-4413-89D9-A533B8AD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97" y="2343233"/>
            <a:ext cx="2090840" cy="77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E9CC6A1B-9F24-421B-A818-AC678F08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90" y="895357"/>
            <a:ext cx="5141449" cy="97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>
            <a:extLst>
              <a:ext uri="{FF2B5EF4-FFF2-40B4-BE49-F238E27FC236}">
                <a16:creationId xmlns:a16="http://schemas.microsoft.com/office/drawing/2014/main" xmlns="" id="{4C835C5A-DD65-44A0-A537-180CA1CB5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68" y="3837498"/>
            <a:ext cx="3132821" cy="80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xmlns="" id="{FBB8267C-2D98-4CF1-AFC9-8C6FD0D71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7" r="2672"/>
          <a:stretch/>
        </p:blipFill>
        <p:spPr bwMode="auto">
          <a:xfrm>
            <a:off x="3527848" y="5029149"/>
            <a:ext cx="1476000" cy="63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8B89154A-0B8C-4892-B5ED-F09698EA0AC1}"/>
              </a:ext>
            </a:extLst>
          </p:cNvPr>
          <p:cNvSpPr/>
          <p:nvPr/>
        </p:nvSpPr>
        <p:spPr>
          <a:xfrm>
            <a:off x="1436145" y="895357"/>
            <a:ext cx="5280902" cy="10013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xmlns="" id="{2BAF09CE-E326-487E-9B2F-606645FC2904}"/>
              </a:ext>
            </a:extLst>
          </p:cNvPr>
          <p:cNvSpPr txBox="1"/>
          <p:nvPr/>
        </p:nvSpPr>
        <p:spPr>
          <a:xfrm>
            <a:off x="3587881" y="1628649"/>
            <a:ext cx="10462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ハードウェア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DB65B3A0-792A-4439-9BAF-6143BA00906C}"/>
              </a:ext>
            </a:extLst>
          </p:cNvPr>
          <p:cNvSpPr/>
          <p:nvPr/>
        </p:nvSpPr>
        <p:spPr>
          <a:xfrm>
            <a:off x="1432859" y="2295185"/>
            <a:ext cx="3471045" cy="9725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xmlns="" id="{351CF4AF-6C05-4387-9B27-BDEEE6B2807F}"/>
              </a:ext>
            </a:extLst>
          </p:cNvPr>
          <p:cNvSpPr txBox="1"/>
          <p:nvPr/>
        </p:nvSpPr>
        <p:spPr>
          <a:xfrm>
            <a:off x="1567754" y="3037096"/>
            <a:ext cx="3120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オペレーティングシステム</a:t>
            </a:r>
            <a:r>
              <a:rPr kumimoji="1" lang="en-US" altLang="ja-JP" sz="1000" dirty="0"/>
              <a:t>(OS: Windows, Mac, Linux)</a:t>
            </a:r>
            <a:endParaRPr kumimoji="1" lang="ja-JP" altLang="en-US" sz="10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4848C252-CF7B-4D05-9AA9-11C800016350}"/>
              </a:ext>
            </a:extLst>
          </p:cNvPr>
          <p:cNvSpPr/>
          <p:nvPr/>
        </p:nvSpPr>
        <p:spPr>
          <a:xfrm>
            <a:off x="1460463" y="3795555"/>
            <a:ext cx="5256584" cy="22257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xmlns="" id="{01AF0A86-48A4-4289-9F2C-0A0571383767}"/>
              </a:ext>
            </a:extLst>
          </p:cNvPr>
          <p:cNvSpPr txBox="1"/>
          <p:nvPr/>
        </p:nvSpPr>
        <p:spPr>
          <a:xfrm>
            <a:off x="2571434" y="4609708"/>
            <a:ext cx="3194018" cy="25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プログラミング言語</a:t>
            </a:r>
            <a:r>
              <a:rPr lang="ja-JP" altLang="en-US" sz="1200" dirty="0"/>
              <a:t>（</a:t>
            </a:r>
            <a:r>
              <a:rPr lang="en-US" altLang="ja-JP" sz="1200" dirty="0"/>
              <a:t>C++, Java, Python, R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AC4F8D76-A963-43DB-A250-07594034A138}"/>
              </a:ext>
            </a:extLst>
          </p:cNvPr>
          <p:cNvSpPr/>
          <p:nvPr/>
        </p:nvSpPr>
        <p:spPr>
          <a:xfrm>
            <a:off x="1565874" y="4998577"/>
            <a:ext cx="5007157" cy="878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ECC4841B-897F-4DFC-8F8C-65E4EA9E7608}"/>
              </a:ext>
            </a:extLst>
          </p:cNvPr>
          <p:cNvSpPr txBox="1"/>
          <p:nvPr/>
        </p:nvSpPr>
        <p:spPr>
          <a:xfrm>
            <a:off x="2785790" y="5629389"/>
            <a:ext cx="2765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目的に応じた専門的</a:t>
            </a:r>
            <a:r>
              <a:rPr lang="ja-JP" altLang="en-US" sz="1000" dirty="0"/>
              <a:t>な</a:t>
            </a:r>
            <a:r>
              <a:rPr kumimoji="1" lang="ja-JP" altLang="en-US" sz="1000" dirty="0"/>
              <a:t>ソフトウェア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xmlns="" id="{31EBAC49-C729-4A97-A542-144DDB873CEA}"/>
              </a:ext>
            </a:extLst>
          </p:cNvPr>
          <p:cNvCxnSpPr>
            <a:cxnSpLocks/>
          </p:cNvCxnSpPr>
          <p:nvPr/>
        </p:nvCxnSpPr>
        <p:spPr>
          <a:xfrm>
            <a:off x="3089309" y="1908409"/>
            <a:ext cx="0" cy="38677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xmlns="" id="{7FC2C26B-095C-4E18-A493-1F5912E09AD4}"/>
              </a:ext>
            </a:extLst>
          </p:cNvPr>
          <p:cNvCxnSpPr/>
          <p:nvPr/>
        </p:nvCxnSpPr>
        <p:spPr>
          <a:xfrm>
            <a:off x="3099626" y="3267719"/>
            <a:ext cx="0" cy="51128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xmlns="" id="{301765C3-5056-4CB5-99E7-F8209983D11A}"/>
              </a:ext>
            </a:extLst>
          </p:cNvPr>
          <p:cNvSpPr txBox="1"/>
          <p:nvPr/>
        </p:nvSpPr>
        <p:spPr>
          <a:xfrm>
            <a:off x="3156650" y="3407458"/>
            <a:ext cx="131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OS </a:t>
            </a:r>
            <a:r>
              <a:rPr kumimoji="1" lang="ja-JP" altLang="en-US" sz="1200" dirty="0"/>
              <a:t>からの命令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xmlns="" id="{F5C05128-BEC6-4758-A7A9-661AB8C67CDB}"/>
              </a:ext>
            </a:extLst>
          </p:cNvPr>
          <p:cNvGrpSpPr/>
          <p:nvPr/>
        </p:nvGrpSpPr>
        <p:grpSpPr>
          <a:xfrm>
            <a:off x="5105001" y="5018302"/>
            <a:ext cx="1252007" cy="570938"/>
            <a:chOff x="3860426" y="4355712"/>
            <a:chExt cx="3652438" cy="1665576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xmlns="" id="{DE19F05D-903F-4569-A7BF-91373261CD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426" y="4355712"/>
              <a:ext cx="2016225" cy="1665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4">
              <a:extLst>
                <a:ext uri="{FF2B5EF4-FFF2-40B4-BE49-F238E27FC236}">
                  <a16:creationId xmlns:a16="http://schemas.microsoft.com/office/drawing/2014/main" xmlns="" id="{CB582F76-1659-47AE-93CF-8DE657E30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59" y="4532613"/>
              <a:ext cx="1500705" cy="148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xmlns="" id="{82778ED9-1C6E-4772-BC17-DC6B66D4DB43}"/>
              </a:ext>
            </a:extLst>
          </p:cNvPr>
          <p:cNvCxnSpPr>
            <a:cxnSpLocks/>
          </p:cNvCxnSpPr>
          <p:nvPr/>
        </p:nvCxnSpPr>
        <p:spPr>
          <a:xfrm>
            <a:off x="5348895" y="1910291"/>
            <a:ext cx="0" cy="187059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xmlns="" id="{7E61A534-2318-4D0E-AFD9-4EAB12FA8934}"/>
              </a:ext>
            </a:extLst>
          </p:cNvPr>
          <p:cNvSpPr txBox="1"/>
          <p:nvPr/>
        </p:nvSpPr>
        <p:spPr>
          <a:xfrm>
            <a:off x="5405712" y="2732611"/>
            <a:ext cx="190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ハードウェアへの命令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xmlns="" id="{417AA4B8-FB34-4C3C-B54E-4BE2E93D6C9C}"/>
              </a:ext>
            </a:extLst>
          </p:cNvPr>
          <p:cNvSpPr txBox="1"/>
          <p:nvPr/>
        </p:nvSpPr>
        <p:spPr>
          <a:xfrm>
            <a:off x="3099626" y="1967992"/>
            <a:ext cx="190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ハードウェアへの命令</a:t>
            </a:r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xmlns="" id="{80A76454-449A-407B-8545-C93F420309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36" y="5007947"/>
            <a:ext cx="632100" cy="632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3BF56661-C04B-4F47-9BF8-A81F38BEDF2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26" y="5066817"/>
            <a:ext cx="578676" cy="560910"/>
          </a:xfrm>
          <a:prstGeom prst="rect">
            <a:avLst/>
          </a:prstGeom>
        </p:spPr>
      </p:pic>
      <p:sp>
        <p:nvSpPr>
          <p:cNvPr id="60" name="コンテンツ プレースホルダー 2">
            <a:extLst>
              <a:ext uri="{FF2B5EF4-FFF2-40B4-BE49-F238E27FC236}">
                <a16:creationId xmlns:a16="http://schemas.microsoft.com/office/drawing/2014/main" xmlns="" id="{CA28E8E8-C394-4EBF-BD71-A4EF5418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6407928"/>
            <a:ext cx="7704856" cy="39124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ja-JP" altLang="en-US" sz="1800" dirty="0"/>
              <a:t>→　解析環境の構築ではハードとソフトの両方を管理する必要がある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01999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496" y="836712"/>
            <a:ext cx="8784976" cy="5472608"/>
          </a:xfrm>
        </p:spPr>
        <p:txBody>
          <a:bodyPr>
            <a:normAutofit/>
          </a:bodyPr>
          <a:lstStyle/>
          <a:p>
            <a:endParaRPr lang="en-US" altLang="ja-JP" sz="1800" dirty="0" smtClean="0"/>
          </a:p>
          <a:p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私物 </a:t>
            </a:r>
            <a:r>
              <a:rPr lang="en-US" altLang="ja-JP" sz="1800" dirty="0"/>
              <a:t>or </a:t>
            </a:r>
            <a:r>
              <a:rPr lang="ja-JP" altLang="en-US" sz="1800" dirty="0"/>
              <a:t>研究室備品の</a:t>
            </a:r>
            <a:r>
              <a:rPr lang="ja-JP" altLang="en-US" sz="1800" dirty="0" smtClean="0"/>
              <a:t>パソコンを使用</a:t>
            </a:r>
            <a:endParaRPr lang="en-US" altLang="ja-JP" sz="1800" dirty="0"/>
          </a:p>
          <a:p>
            <a:pPr marL="114300" indent="0">
              <a:buNone/>
            </a:pPr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ネットワークを介した他の計算機</a:t>
            </a:r>
            <a:r>
              <a:rPr lang="en-US" altLang="ja-JP" sz="1800" dirty="0"/>
              <a:t>(</a:t>
            </a:r>
            <a:r>
              <a:rPr lang="ja-JP" altLang="en-US" sz="1800" dirty="0"/>
              <a:t>解析環境</a:t>
            </a:r>
            <a:r>
              <a:rPr lang="en-US" altLang="ja-JP" sz="1800" dirty="0"/>
              <a:t>)</a:t>
            </a:r>
            <a:r>
              <a:rPr lang="ja-JP" altLang="en-US" sz="1800" dirty="0"/>
              <a:t>とのリモート接続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endParaRPr lang="en-US" altLang="ja-JP" sz="1800" dirty="0"/>
          </a:p>
          <a:p>
            <a:pPr marL="114300" indent="0">
              <a:buNone/>
            </a:pPr>
            <a:r>
              <a:rPr lang="ja-JP" altLang="en-US" sz="1800" dirty="0"/>
              <a:t>　→　企業が提供するクラウドサービス</a:t>
            </a:r>
            <a:endParaRPr lang="en-US" altLang="ja-JP" sz="1800" dirty="0"/>
          </a:p>
          <a:p>
            <a:pPr marL="114300" indent="0">
              <a:buNone/>
            </a:pPr>
            <a:r>
              <a:rPr lang="ja-JP" altLang="en-US" sz="1800" dirty="0"/>
              <a:t>　　　・</a:t>
            </a:r>
            <a:r>
              <a:rPr lang="en-US" altLang="ja-JP" sz="1800" dirty="0"/>
              <a:t>Amazon Web services (AWS), Microsoft Azure, Google Cloud Platform</a:t>
            </a:r>
            <a:r>
              <a:rPr lang="ja-JP" altLang="en-US" sz="1800" dirty="0"/>
              <a:t>など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endParaRPr lang="en-US" altLang="ja-JP" sz="1800" dirty="0"/>
          </a:p>
          <a:p>
            <a:pPr marL="114300" indent="0">
              <a:buNone/>
            </a:pPr>
            <a:r>
              <a:rPr lang="ja-JP" altLang="en-US" sz="1800" dirty="0"/>
              <a:t>　→　共同利用施設として学術研究目的のサービスを提供する計算機・スパコン</a:t>
            </a:r>
            <a:endParaRPr lang="en-US" altLang="ja-JP" sz="1800" dirty="0"/>
          </a:p>
          <a:p>
            <a:pPr marL="114300" indent="0">
              <a:buNone/>
            </a:pPr>
            <a:r>
              <a:rPr lang="ja-JP" altLang="en-US" sz="1800" dirty="0"/>
              <a:t>　　　・遺伝研スーパーコンピュータシステム</a:t>
            </a:r>
            <a:r>
              <a:rPr lang="en-US" altLang="ja-JP" sz="1400" dirty="0"/>
              <a:t>(</a:t>
            </a:r>
            <a:r>
              <a:rPr lang="en-US" altLang="ja-JP" sz="1400" dirty="0">
                <a:hlinkClick r:id="rId2"/>
              </a:rPr>
              <a:t>https://sc.ddbj.nig.ac.jp/</a:t>
            </a:r>
            <a:r>
              <a:rPr lang="en-US" altLang="ja-JP" sz="1400" dirty="0"/>
              <a:t>)</a:t>
            </a:r>
          </a:p>
          <a:p>
            <a:pPr marL="114300" indent="0">
              <a:buNone/>
            </a:pPr>
            <a:r>
              <a:rPr lang="ja-JP" altLang="en-US" sz="1400" dirty="0"/>
              <a:t>　　　    </a:t>
            </a:r>
            <a:r>
              <a:rPr lang="ja-JP" altLang="en-US" sz="1800" dirty="0"/>
              <a:t>・計算科学研究センター</a:t>
            </a:r>
            <a:r>
              <a:rPr lang="ja-JP" altLang="en-US" sz="1400" dirty="0"/>
              <a:t> </a:t>
            </a:r>
            <a:r>
              <a:rPr lang="en-US" altLang="ja-JP" sz="1400" dirty="0"/>
              <a:t>(</a:t>
            </a:r>
            <a:r>
              <a:rPr lang="en-US" altLang="ja-JP" sz="1400" dirty="0">
                <a:hlinkClick r:id="rId3"/>
              </a:rPr>
              <a:t>https://ccportal.ims.ac.jp/</a:t>
            </a:r>
            <a:r>
              <a:rPr lang="en-US" altLang="ja-JP" sz="1400" dirty="0"/>
              <a:t>)</a:t>
            </a:r>
            <a:endParaRPr lang="en-US" altLang="ja-JP" sz="1800" dirty="0"/>
          </a:p>
          <a:p>
            <a:pPr marL="114300" indent="0">
              <a:buNone/>
            </a:pPr>
            <a:r>
              <a:rPr lang="ja-JP" altLang="en-US" sz="1800" dirty="0"/>
              <a:t>　 　   ・</a:t>
            </a:r>
            <a:r>
              <a:rPr lang="ja-JP" altLang="en-US" sz="1800" b="1" u="sng" dirty="0"/>
              <a:t>琉球大学内の共用計算機サーバー</a:t>
            </a:r>
            <a:endParaRPr lang="en-US" altLang="ja-JP" sz="1800" b="1" u="sng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07504" y="-27384"/>
            <a:ext cx="8280920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計算機資源の調達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E73912DE-14C3-43A9-B93F-55F5466EE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" b="17426"/>
          <a:stretch/>
        </p:blipFill>
        <p:spPr>
          <a:xfrm>
            <a:off x="4639936" y="188640"/>
            <a:ext cx="441459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7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076672"/>
            <a:ext cx="5057477" cy="2712368"/>
          </a:xfrm>
        </p:spPr>
        <p:txBody>
          <a:bodyPr>
            <a:normAutofit/>
          </a:bodyPr>
          <a:lstStyle/>
          <a:p>
            <a:r>
              <a:rPr kumimoji="1" lang="ja-JP" altLang="en-US" sz="1800" dirty="0"/>
              <a:t>ゲノミクス解析支援チームが提供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 smtClean="0"/>
              <a:t>　　　　　　　　　　　　（</a:t>
            </a:r>
            <a:r>
              <a:rPr lang="ja-JP" altLang="en-US" sz="1800" dirty="0"/>
              <a:t>学内専用）</a:t>
            </a:r>
            <a:endParaRPr kumimoji="1" lang="en-US" altLang="ja-JP" sz="1800" dirty="0"/>
          </a:p>
          <a:p>
            <a:pPr marL="114300" indent="0">
              <a:buNone/>
            </a:pPr>
            <a:endParaRPr lang="en-US" altLang="ja-JP" sz="1800" dirty="0"/>
          </a:p>
          <a:p>
            <a:r>
              <a:rPr lang="ja-JP" altLang="en-US" sz="1800" dirty="0"/>
              <a:t>利用申請は研究基盤センターから登録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http://irc1.lab.u-ryukyu.ac.jp/</a:t>
            </a:r>
          </a:p>
          <a:p>
            <a:pPr marL="114300" indent="0">
              <a:buNone/>
            </a:pPr>
            <a:endParaRPr lang="en-US" altLang="ja-JP" sz="1800" dirty="0"/>
          </a:p>
          <a:p>
            <a:r>
              <a:rPr lang="ja-JP" altLang="en-US" sz="1800" dirty="0"/>
              <a:t>ゲノム解析で用いる各種ソフトウェアを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インストール済で利用可能</a:t>
            </a:r>
            <a:endParaRPr lang="en-US" altLang="ja-JP" sz="1800" b="1" u="sng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323528" y="-2738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琉球大学の共用計算機サーバー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r="-798"/>
          <a:stretch/>
        </p:blipFill>
        <p:spPr bwMode="auto">
          <a:xfrm>
            <a:off x="3419873" y="4169596"/>
            <a:ext cx="4962910" cy="256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56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361687A-5F21-486F-ADE0-49D8A0D1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69" y="6063382"/>
            <a:ext cx="8769062" cy="72008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今回の実習では解析用のソフトウェアがインストールされて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環境構築済の</a:t>
            </a:r>
            <a:r>
              <a:rPr lang="ja-JP" altLang="en-US" sz="18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サーバーにリモート接続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して作業する</a:t>
            </a:r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xmlns="" id="{42496648-E2B7-4B9D-9BFC-157E4F2ADA42}"/>
              </a:ext>
            </a:extLst>
          </p:cNvPr>
          <p:cNvSpPr txBox="1">
            <a:spLocks/>
          </p:cNvSpPr>
          <p:nvPr/>
        </p:nvSpPr>
        <p:spPr>
          <a:xfrm>
            <a:off x="323528" y="-2738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琉球大学の共用計算機サーバー</a:t>
            </a:r>
          </a:p>
        </p:txBody>
      </p:sp>
    </p:spTree>
    <p:extLst>
      <p:ext uri="{BB962C8B-B14F-4D97-AF65-F5344CB8AC3E}">
        <p14:creationId xmlns:p14="http://schemas.microsoft.com/office/powerpoint/2010/main" val="305704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図 5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xmlns="" id="{AD6735BA-6731-421E-ACC2-11DE7EE23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00" y="3045685"/>
            <a:ext cx="1278753" cy="671347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xmlns="" id="{8686FD08-712E-4C83-895D-898DF045E7E5}"/>
              </a:ext>
            </a:extLst>
          </p:cNvPr>
          <p:cNvSpPr txBox="1">
            <a:spLocks/>
          </p:cNvSpPr>
          <p:nvPr/>
        </p:nvSpPr>
        <p:spPr>
          <a:xfrm>
            <a:off x="323528" y="-27384"/>
            <a:ext cx="6912768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kumimoji="1"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ネットワークを通じたコンピューター間の通信</a:t>
            </a:r>
          </a:p>
        </p:txBody>
      </p:sp>
      <p:pic>
        <p:nvPicPr>
          <p:cNvPr id="8" name="Picture 2" descr="C:\Users\bibli\Downloads\ディスクトップPCアイコン素材3.png">
            <a:extLst>
              <a:ext uri="{FF2B5EF4-FFF2-40B4-BE49-F238E27FC236}">
                <a16:creationId xmlns:a16="http://schemas.microsoft.com/office/drawing/2014/main" xmlns="" id="{44AF0ED3-0640-4DC3-9933-DD0E82D81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70" y="720925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bibli\Downloads\ノートパソコンのアイコン素材3.png">
            <a:extLst>
              <a:ext uri="{FF2B5EF4-FFF2-40B4-BE49-F238E27FC236}">
                <a16:creationId xmlns:a16="http://schemas.microsoft.com/office/drawing/2014/main" xmlns="" id="{86BD83C9-F04E-4B4A-B976-632B52BD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360" y="2357952"/>
            <a:ext cx="1261247" cy="12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7B537376-4D49-4072-AACC-847E93C91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07" y="2376954"/>
            <a:ext cx="1162471" cy="1211868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xmlns="" id="{4BD0F454-5D22-4435-85ED-F8FCF580F5C6}"/>
              </a:ext>
            </a:extLst>
          </p:cNvPr>
          <p:cNvCxnSpPr>
            <a:cxnSpLocks/>
          </p:cNvCxnSpPr>
          <p:nvPr/>
        </p:nvCxnSpPr>
        <p:spPr>
          <a:xfrm flipV="1">
            <a:off x="861147" y="1889623"/>
            <a:ext cx="282861" cy="4386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xmlns="" id="{F258B25D-FEA5-4B1C-87BD-F3C577CA1CDB}"/>
              </a:ext>
            </a:extLst>
          </p:cNvPr>
          <p:cNvCxnSpPr>
            <a:cxnSpLocks/>
          </p:cNvCxnSpPr>
          <p:nvPr/>
        </p:nvCxnSpPr>
        <p:spPr>
          <a:xfrm>
            <a:off x="1403648" y="2956180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xmlns="" id="{6A96A53B-0339-4B01-8D8C-9A2FEC185B24}"/>
              </a:ext>
            </a:extLst>
          </p:cNvPr>
          <p:cNvCxnSpPr>
            <a:cxnSpLocks/>
          </p:cNvCxnSpPr>
          <p:nvPr/>
        </p:nvCxnSpPr>
        <p:spPr>
          <a:xfrm>
            <a:off x="2339752" y="1907035"/>
            <a:ext cx="395769" cy="515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xmlns="" id="{EF7FC4A5-080C-440A-B248-4DE595967AF4}"/>
              </a:ext>
            </a:extLst>
          </p:cNvPr>
          <p:cNvCxnSpPr>
            <a:cxnSpLocks/>
          </p:cNvCxnSpPr>
          <p:nvPr/>
        </p:nvCxnSpPr>
        <p:spPr>
          <a:xfrm>
            <a:off x="2483768" y="1373275"/>
            <a:ext cx="2016224" cy="450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xmlns="" id="{361DFC1D-9439-40E2-B11D-4A1D7AD41893}"/>
              </a:ext>
            </a:extLst>
          </p:cNvPr>
          <p:cNvCxnSpPr>
            <a:cxnSpLocks/>
          </p:cNvCxnSpPr>
          <p:nvPr/>
        </p:nvCxnSpPr>
        <p:spPr>
          <a:xfrm flipV="1">
            <a:off x="3739638" y="1824191"/>
            <a:ext cx="747774" cy="1090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xmlns="" id="{CE427B45-9245-4D9A-A033-AA5C0ABBF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6637" y="908720"/>
            <a:ext cx="924460" cy="1723359"/>
          </a:xfrm>
          <a:prstGeom prst="rect">
            <a:avLst/>
          </a:prstGeom>
        </p:spPr>
      </p:pic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xmlns="" id="{BA557587-BEF1-4447-9359-CB65B3281F0E}"/>
              </a:ext>
            </a:extLst>
          </p:cNvPr>
          <p:cNvCxnSpPr>
            <a:cxnSpLocks/>
          </p:cNvCxnSpPr>
          <p:nvPr/>
        </p:nvCxnSpPr>
        <p:spPr>
          <a:xfrm>
            <a:off x="5724128" y="1556792"/>
            <a:ext cx="9585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図 44">
            <a:extLst>
              <a:ext uri="{FF2B5EF4-FFF2-40B4-BE49-F238E27FC236}">
                <a16:creationId xmlns:a16="http://schemas.microsoft.com/office/drawing/2014/main" xmlns="" id="{B94919D0-5E8E-4CA7-81E5-D160749660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258" y="2268164"/>
            <a:ext cx="1306096" cy="800796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56D55B70-1CB8-409F-8404-1AEB836C3DAA}"/>
              </a:ext>
            </a:extLst>
          </p:cNvPr>
          <p:cNvSpPr/>
          <p:nvPr/>
        </p:nvSpPr>
        <p:spPr>
          <a:xfrm>
            <a:off x="6516216" y="764703"/>
            <a:ext cx="1905792" cy="48245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1D51CDD3-CF96-45A1-A621-4B637E5821BA}"/>
              </a:ext>
            </a:extLst>
          </p:cNvPr>
          <p:cNvSpPr/>
          <p:nvPr/>
        </p:nvSpPr>
        <p:spPr>
          <a:xfrm>
            <a:off x="251520" y="764704"/>
            <a:ext cx="5616624" cy="482453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xmlns="" id="{C9C1EFE4-78B1-4D99-9FD3-75154F414B51}"/>
              </a:ext>
            </a:extLst>
          </p:cNvPr>
          <p:cNvSpPr txBox="1"/>
          <p:nvPr/>
        </p:nvSpPr>
        <p:spPr>
          <a:xfrm>
            <a:off x="467544" y="5629593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琉球大学のローカルエリアネットワーク</a:t>
            </a:r>
            <a:r>
              <a:rPr kumimoji="1" lang="en-US" altLang="ja-JP" dirty="0"/>
              <a:t>(LAN)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xmlns="" id="{B8C6EE50-EC62-4528-967D-8240803EA68C}"/>
              </a:ext>
            </a:extLst>
          </p:cNvPr>
          <p:cNvSpPr txBox="1"/>
          <p:nvPr/>
        </p:nvSpPr>
        <p:spPr>
          <a:xfrm>
            <a:off x="6610684" y="562959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インターネット</a:t>
            </a:r>
          </a:p>
        </p:txBody>
      </p:sp>
      <p:pic>
        <p:nvPicPr>
          <p:cNvPr id="57" name="図 56" descr="ダイアグラム, 概略図&#10;&#10;自動的に生成された説明">
            <a:extLst>
              <a:ext uri="{FF2B5EF4-FFF2-40B4-BE49-F238E27FC236}">
                <a16:creationId xmlns:a16="http://schemas.microsoft.com/office/drawing/2014/main" xmlns="" id="{C2834707-8C7C-4BCA-B002-472F3DAE06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41324"/>
          <a:stretch/>
        </p:blipFill>
        <p:spPr>
          <a:xfrm>
            <a:off x="6870257" y="4825567"/>
            <a:ext cx="1306095" cy="386571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xmlns="" id="{643A77FA-3A18-450B-AE89-40D69A174B0F}"/>
              </a:ext>
            </a:extLst>
          </p:cNvPr>
          <p:cNvSpPr txBox="1"/>
          <p:nvPr/>
        </p:nvSpPr>
        <p:spPr>
          <a:xfrm>
            <a:off x="6797556" y="5212138"/>
            <a:ext cx="1451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https://www.mext.go.jp</a:t>
            </a:r>
            <a:endParaRPr kumimoji="1" lang="ja-JP" altLang="en-US" sz="1000" dirty="0"/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xmlns="" id="{37A8EFC1-3C91-47C4-B37C-387E784D66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7599" y="3765820"/>
            <a:ext cx="1278753" cy="383260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xmlns="" id="{BCCCF83F-6888-4B42-8F68-BA05E37F6E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3929" y="4307849"/>
            <a:ext cx="1278753" cy="489303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xmlns="" id="{54FFC87F-311A-46F0-92F7-9C7BB034FE48}"/>
              </a:ext>
            </a:extLst>
          </p:cNvPr>
          <p:cNvCxnSpPr>
            <a:cxnSpLocks/>
          </p:cNvCxnSpPr>
          <p:nvPr/>
        </p:nvCxnSpPr>
        <p:spPr>
          <a:xfrm flipV="1">
            <a:off x="1310295" y="1822436"/>
            <a:ext cx="3189697" cy="8469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>
            <a:extLst>
              <a:ext uri="{FF2B5EF4-FFF2-40B4-BE49-F238E27FC236}">
                <a16:creationId xmlns:a16="http://schemas.microsoft.com/office/drawing/2014/main" xmlns="" id="{A1134C81-9102-4ADF-9C3E-0609503F2E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2261" y="893928"/>
            <a:ext cx="1306095" cy="11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34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6492</TotalTime>
  <Words>557</Words>
  <Application>Microsoft Office PowerPoint</Application>
  <PresentationFormat>画面に合わせる (4:3)</PresentationFormat>
  <Paragraphs>121</Paragraphs>
  <Slides>19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ナチュラル</vt:lpstr>
      <vt:lpstr>第1回：データ解析環境整備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生物学のための情報技術基礎</dc:title>
  <dc:creator>shingo fujimoto</dc:creator>
  <cp:lastModifiedBy>shingo fujimoto</cp:lastModifiedBy>
  <cp:revision>1484</cp:revision>
  <dcterms:created xsi:type="dcterms:W3CDTF">2018-04-08T01:27:39Z</dcterms:created>
  <dcterms:modified xsi:type="dcterms:W3CDTF">2021-12-25T15:00:47Z</dcterms:modified>
</cp:coreProperties>
</file>