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embeddedFontLst>
    <p:embeddedFont>
      <p:font typeface="Abhaya Libre"/>
      <p:regular r:id="rId20"/>
      <p:bold r:id="rId21"/>
    </p:embeddedFont>
    <p:embeddedFont>
      <p:font typeface="Open Sans Light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bhayaLibre-regular.fntdata"/><Relationship Id="rId22" Type="http://schemas.openxmlformats.org/officeDocument/2006/relationships/font" Target="fonts/OpenSansLight-regular.fntdata"/><Relationship Id="rId21" Type="http://schemas.openxmlformats.org/officeDocument/2006/relationships/font" Target="fonts/AbhayaLibre-bold.fntdata"/><Relationship Id="rId24" Type="http://schemas.openxmlformats.org/officeDocument/2006/relationships/font" Target="fonts/OpenSansLight-italic.fntdata"/><Relationship Id="rId23" Type="http://schemas.openxmlformats.org/officeDocument/2006/relationships/font" Target="fonts/OpenSans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regular.fntdata"/><Relationship Id="rId25" Type="http://schemas.openxmlformats.org/officeDocument/2006/relationships/font" Target="fonts/OpenSansLight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5" name="Google Shape;32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60" name="Google Shape;36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2" name="Google Shape;19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1" name="Google Shape;21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1" name="Google Shape;25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5" name="Google Shape;26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8" name="Google Shape;28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3" name="Google Shape;31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2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20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0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23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24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mparisons: Title, Text and Image">
  <p:cSld name="3 Comparisons: Title, Text and Imag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>
            <p:ph idx="2" type="pic"/>
          </p:nvPr>
        </p:nvSpPr>
        <p:spPr>
          <a:xfrm>
            <a:off x="61457" y="1509186"/>
            <a:ext cx="3984000" cy="215444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6"/>
          <p:cNvSpPr/>
          <p:nvPr>
            <p:ph idx="3" type="pic"/>
          </p:nvPr>
        </p:nvSpPr>
        <p:spPr>
          <a:xfrm>
            <a:off x="8144007" y="1509186"/>
            <a:ext cx="3984000" cy="215444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6"/>
          <p:cNvSpPr/>
          <p:nvPr>
            <p:ph idx="4" type="pic"/>
          </p:nvPr>
        </p:nvSpPr>
        <p:spPr>
          <a:xfrm>
            <a:off x="4104320" y="1509186"/>
            <a:ext cx="3984000" cy="215444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72298" y="4483911"/>
            <a:ext cx="2159996" cy="4924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5" type="body"/>
          </p:nvPr>
        </p:nvSpPr>
        <p:spPr>
          <a:xfrm>
            <a:off x="4228074" y="4483911"/>
            <a:ext cx="2159996" cy="4924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6" type="body"/>
          </p:nvPr>
        </p:nvSpPr>
        <p:spPr>
          <a:xfrm>
            <a:off x="8278833" y="4483911"/>
            <a:ext cx="2159996" cy="4924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202235" y="294457"/>
            <a:ext cx="3973949" cy="858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7" type="body"/>
          </p:nvPr>
        </p:nvSpPr>
        <p:spPr>
          <a:xfrm>
            <a:off x="-4157" y="370883"/>
            <a:ext cx="206391" cy="20455"/>
          </a:xfrm>
          <a:prstGeom prst="rect">
            <a:avLst/>
          </a:prstGeom>
          <a:solidFill>
            <a:srgbClr val="EE770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png"/><Relationship Id="rId10" Type="http://schemas.openxmlformats.org/officeDocument/2006/relationships/image" Target="../media/image35.jpg"/><Relationship Id="rId13" Type="http://schemas.openxmlformats.org/officeDocument/2006/relationships/image" Target="../media/image32.png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9" Type="http://schemas.openxmlformats.org/officeDocument/2006/relationships/image" Target="../media/image30.jpg"/><Relationship Id="rId14" Type="http://schemas.openxmlformats.org/officeDocument/2006/relationships/image" Target="../media/image4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21.png"/><Relationship Id="rId7" Type="http://schemas.openxmlformats.org/officeDocument/2006/relationships/image" Target="../media/image15.png"/><Relationship Id="rId8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Relationship Id="rId7" Type="http://schemas.openxmlformats.org/officeDocument/2006/relationships/image" Target="../media/image23.png"/><Relationship Id="rId8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/>
        </p:nvSpPr>
        <p:spPr>
          <a:xfrm>
            <a:off x="2461650" y="5090400"/>
            <a:ext cx="7268700" cy="17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Revolutionizing Apparel Retail in Africa</a:t>
            </a:r>
            <a:endParaRPr b="0" i="0" sz="4800" u="none" cap="none" strike="noStrike">
              <a:solidFill>
                <a:srgbClr val="000000"/>
              </a:solidFill>
              <a:latin typeface="Abhaya Libre"/>
              <a:ea typeface="Abhaya Libre"/>
              <a:cs typeface="Abhaya Libre"/>
              <a:sym typeface="Abhaya Libre"/>
            </a:endParaRPr>
          </a:p>
        </p:txBody>
      </p:sp>
      <p:pic>
        <p:nvPicPr>
          <p:cNvPr id="173" name="Google Shape;17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4761" y="0"/>
            <a:ext cx="6122474" cy="612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 txBox="1"/>
          <p:nvPr/>
        </p:nvSpPr>
        <p:spPr>
          <a:xfrm>
            <a:off x="574350" y="1120950"/>
            <a:ext cx="11013300" cy="10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Our competition is an offline, traditional market that is rife with systemic problems…</a:t>
            </a:r>
            <a:endParaRPr b="0" i="0" sz="32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328" name="Google Shape;32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6949" y="-114806"/>
            <a:ext cx="1385610" cy="1385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6"/>
          <p:cNvPicPr preferRelativeResize="0"/>
          <p:nvPr/>
        </p:nvPicPr>
        <p:blipFill rotWithShape="1">
          <a:blip r:embed="rId4">
            <a:alphaModFix/>
          </a:blip>
          <a:srcRect b="19540" l="13688" r="13265" t="11849"/>
          <a:stretch/>
        </p:blipFill>
        <p:spPr>
          <a:xfrm>
            <a:off x="8747531" y="4074172"/>
            <a:ext cx="2154300" cy="2099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30" name="Google Shape;330;p36"/>
          <p:cNvSpPr txBox="1"/>
          <p:nvPr/>
        </p:nvSpPr>
        <p:spPr>
          <a:xfrm>
            <a:off x="893823" y="2587076"/>
            <a:ext cx="22407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 Light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High </a:t>
            </a:r>
            <a:r>
              <a:rPr b="1" i="0" lang="en-US" sz="3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Cost Of Goods</a:t>
            </a:r>
            <a:endParaRPr b="1" i="0" sz="3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4840054" y="2587076"/>
            <a:ext cx="22902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Complex Logistics</a:t>
            </a:r>
            <a:endParaRPr b="1" i="0" sz="3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2" name="Google Shape;332;p36"/>
          <p:cNvSpPr txBox="1"/>
          <p:nvPr/>
        </p:nvSpPr>
        <p:spPr>
          <a:xfrm>
            <a:off x="8797159" y="2587076"/>
            <a:ext cx="20550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 Light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No </a:t>
            </a:r>
            <a:r>
              <a:rPr b="1" i="0" lang="en-US" sz="3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Access To Credit</a:t>
            </a:r>
            <a:endParaRPr b="1" i="0" sz="3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33" name="Google Shape;333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2776" y="4043693"/>
            <a:ext cx="2362644" cy="2160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68041" y="3906610"/>
            <a:ext cx="2434223" cy="2434223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6"/>
          <p:cNvSpPr txBox="1"/>
          <p:nvPr/>
        </p:nvSpPr>
        <p:spPr>
          <a:xfrm>
            <a:off x="428975" y="304175"/>
            <a:ext cx="86553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Competition</a:t>
            </a:r>
            <a:endParaRPr b="1" i="0" sz="4800" u="none" cap="none" strike="noStrike">
              <a:solidFill>
                <a:srgbClr val="000000"/>
              </a:solidFill>
              <a:latin typeface="Abhaya Libre"/>
              <a:ea typeface="Abhaya Libre"/>
              <a:cs typeface="Abhaya Libre"/>
              <a:sym typeface="Abhaya Libr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7699" y="6277274"/>
            <a:ext cx="1987500" cy="403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341" name="Google Shape;34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7379" y="4000918"/>
            <a:ext cx="1911600" cy="1971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42" name="Google Shape;342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6253" y="1747482"/>
            <a:ext cx="2103600" cy="2016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43" name="Google Shape;343;p37"/>
          <p:cNvSpPr txBox="1"/>
          <p:nvPr/>
        </p:nvSpPr>
        <p:spPr>
          <a:xfrm>
            <a:off x="2443900" y="1747475"/>
            <a:ext cx="38484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William McCarren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CEO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---</a:t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Nottingham University</a:t>
            </a:r>
            <a:endParaRPr b="0" i="0" sz="20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7 years exp. Amazon, Jumia,  Rocket Internet</a:t>
            </a:r>
            <a:endParaRPr b="0" i="0" sz="20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44" name="Google Shape;344;p37"/>
          <p:cNvSpPr txBox="1"/>
          <p:nvPr/>
        </p:nvSpPr>
        <p:spPr>
          <a:xfrm>
            <a:off x="344625" y="1096695"/>
            <a:ext cx="110481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Execution focused team with extensive experience in e-commerce and logistics.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5" name="Google Shape;345;p37"/>
          <p:cNvPicPr preferRelativeResize="0"/>
          <p:nvPr/>
        </p:nvPicPr>
        <p:blipFill rotWithShape="1">
          <a:blip r:embed="rId6">
            <a:alphaModFix/>
          </a:blip>
          <a:srcRect b="24509" l="0" r="0" t="20363"/>
          <a:stretch/>
        </p:blipFill>
        <p:spPr>
          <a:xfrm>
            <a:off x="5017897" y="6118654"/>
            <a:ext cx="1982475" cy="730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89879" y="6276307"/>
            <a:ext cx="1811811" cy="405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7"/>
          <p:cNvPicPr preferRelativeResize="0"/>
          <p:nvPr/>
        </p:nvPicPr>
        <p:blipFill rotWithShape="1">
          <a:blip r:embed="rId8">
            <a:alphaModFix/>
          </a:blip>
          <a:srcRect b="47616" l="15457" r="15290" t="24922"/>
          <a:stretch/>
        </p:blipFill>
        <p:spPr>
          <a:xfrm>
            <a:off x="248139" y="6251467"/>
            <a:ext cx="1216466" cy="45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7"/>
          <p:cNvSpPr txBox="1"/>
          <p:nvPr/>
        </p:nvSpPr>
        <p:spPr>
          <a:xfrm>
            <a:off x="8461074" y="4000925"/>
            <a:ext cx="37308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Sabrina Dorman</a:t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CFO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---</a:t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INSEAD MBA</a:t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9 years exp. Jumia, Rocket Internet</a:t>
            </a:r>
            <a:endParaRPr b="0" i="0" sz="20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49" name="Google Shape;349;p37"/>
          <p:cNvSpPr txBox="1"/>
          <p:nvPr/>
        </p:nvSpPr>
        <p:spPr>
          <a:xfrm>
            <a:off x="2443900" y="4000925"/>
            <a:ext cx="3848400" cy="2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Chris Muasya</a:t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Head of Sales</a:t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---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10 years exp. Safaricom,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Coca-Cola, SafeBoda</a:t>
            </a:r>
            <a:endParaRPr b="0" i="0" sz="20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8461075" y="1747475"/>
            <a:ext cx="3730800" cy="20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Calvin Ayugi</a:t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VP, Operations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---</a:t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MSc Logistics, Jomo Kenyatta University</a:t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7 years exp. Jumia, Telkom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37"/>
          <p:cNvPicPr preferRelativeResize="0"/>
          <p:nvPr/>
        </p:nvPicPr>
        <p:blipFill rotWithShape="1">
          <a:blip r:embed="rId9">
            <a:alphaModFix/>
          </a:blip>
          <a:srcRect b="17728" l="0" r="17585" t="0"/>
          <a:stretch/>
        </p:blipFill>
        <p:spPr>
          <a:xfrm>
            <a:off x="230641" y="4000918"/>
            <a:ext cx="1974900" cy="1971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52" name="Google Shape;352;p3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292311" y="1747482"/>
            <a:ext cx="1994700" cy="1971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53" name="Google Shape;353;p3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717304" y="6225596"/>
            <a:ext cx="1588770" cy="506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558774" y="6271189"/>
            <a:ext cx="1254429" cy="415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054370" y="5953898"/>
            <a:ext cx="1050110" cy="1050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916949" y="-114806"/>
            <a:ext cx="1385610" cy="138561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7"/>
          <p:cNvSpPr txBox="1"/>
          <p:nvPr/>
        </p:nvSpPr>
        <p:spPr>
          <a:xfrm>
            <a:off x="428975" y="304175"/>
            <a:ext cx="86553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Leadership Team</a:t>
            </a:r>
            <a:endParaRPr b="1" i="0" sz="4800" u="none" cap="none" strike="noStrike">
              <a:solidFill>
                <a:srgbClr val="000000"/>
              </a:solidFill>
              <a:latin typeface="Abhaya Libre"/>
              <a:ea typeface="Abhaya Libre"/>
              <a:cs typeface="Abhaya Libre"/>
              <a:sym typeface="Abhaya Libr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"/>
          <p:cNvSpPr txBox="1"/>
          <p:nvPr/>
        </p:nvSpPr>
        <p:spPr>
          <a:xfrm>
            <a:off x="352775" y="1228175"/>
            <a:ext cx="106920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Growth capital will be used to scale our salesforce and invest in technology.</a:t>
            </a:r>
            <a:endParaRPr b="0" i="0" sz="32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63" name="Google Shape;363;p38"/>
          <p:cNvSpPr txBox="1"/>
          <p:nvPr/>
        </p:nvSpPr>
        <p:spPr>
          <a:xfrm>
            <a:off x="475642" y="2830989"/>
            <a:ext cx="234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Q4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8"/>
          <p:cNvSpPr/>
          <p:nvPr/>
        </p:nvSpPr>
        <p:spPr>
          <a:xfrm>
            <a:off x="475642" y="3442855"/>
            <a:ext cx="2697000" cy="843300"/>
          </a:xfrm>
          <a:prstGeom prst="homePlate">
            <a:avLst>
              <a:gd fmla="val 50000" name="adj"/>
            </a:avLst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Boost salesforce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8"/>
          <p:cNvSpPr/>
          <p:nvPr/>
        </p:nvSpPr>
        <p:spPr>
          <a:xfrm>
            <a:off x="2915400" y="3442854"/>
            <a:ext cx="3099000" cy="843300"/>
          </a:xfrm>
          <a:prstGeom prst="chevron">
            <a:avLst>
              <a:gd fmla="val 50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Tech to scale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8"/>
          <p:cNvSpPr/>
          <p:nvPr/>
        </p:nvSpPr>
        <p:spPr>
          <a:xfrm>
            <a:off x="5759740" y="3457965"/>
            <a:ext cx="3120900" cy="828300"/>
          </a:xfrm>
          <a:prstGeom prst="chevron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Series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8"/>
          <p:cNvSpPr/>
          <p:nvPr/>
        </p:nvSpPr>
        <p:spPr>
          <a:xfrm>
            <a:off x="8629285" y="3457964"/>
            <a:ext cx="2974500" cy="843300"/>
          </a:xfrm>
          <a:prstGeom prst="chevron">
            <a:avLst>
              <a:gd fmla="val 50000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pen San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New Markets</a:t>
            </a:r>
            <a:endParaRPr b="0" i="0" sz="2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8" name="Google Shape;368;p38"/>
          <p:cNvSpPr txBox="1"/>
          <p:nvPr/>
        </p:nvSpPr>
        <p:spPr>
          <a:xfrm>
            <a:off x="475642" y="4398347"/>
            <a:ext cx="2274000" cy="13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Hire 100 sales agents to hit $250k in monthly revenue</a:t>
            </a:r>
            <a:endParaRPr b="0" i="0" sz="22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69" name="Google Shape;369;p38"/>
          <p:cNvSpPr txBox="1"/>
          <p:nvPr/>
        </p:nvSpPr>
        <p:spPr>
          <a:xfrm>
            <a:off x="2915399" y="4398347"/>
            <a:ext cx="2676000" cy="13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Build ecommerce software to scale to 1,000 customers</a:t>
            </a:r>
            <a:endParaRPr b="0" i="0" sz="22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70" name="Google Shape;370;p38"/>
          <p:cNvSpPr txBox="1"/>
          <p:nvPr/>
        </p:nvSpPr>
        <p:spPr>
          <a:xfrm>
            <a:off x="5771088" y="4404763"/>
            <a:ext cx="27114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Hit $1m monthly revenue and raise $5m Series A</a:t>
            </a:r>
            <a:endParaRPr b="0" i="0" sz="22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71" name="Google Shape;371;p38"/>
          <p:cNvSpPr txBox="1"/>
          <p:nvPr/>
        </p:nvSpPr>
        <p:spPr>
          <a:xfrm>
            <a:off x="8629285" y="4398347"/>
            <a:ext cx="2537400" cy="13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Expand in East Africa to reach 13,000 customers</a:t>
            </a:r>
            <a:endParaRPr b="0" i="0" sz="22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72" name="Google Shape;372;p38"/>
          <p:cNvSpPr/>
          <p:nvPr/>
        </p:nvSpPr>
        <p:spPr>
          <a:xfrm>
            <a:off x="2915400" y="2830989"/>
            <a:ext cx="272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Q1 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8"/>
          <p:cNvSpPr/>
          <p:nvPr/>
        </p:nvSpPr>
        <p:spPr>
          <a:xfrm>
            <a:off x="5754340" y="2830989"/>
            <a:ext cx="272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Q2 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8"/>
          <p:cNvSpPr/>
          <p:nvPr/>
        </p:nvSpPr>
        <p:spPr>
          <a:xfrm>
            <a:off x="8629284" y="2830989"/>
            <a:ext cx="253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2021-2022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6949" y="-114806"/>
            <a:ext cx="1385610" cy="138561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8"/>
          <p:cNvSpPr txBox="1"/>
          <p:nvPr/>
        </p:nvSpPr>
        <p:spPr>
          <a:xfrm>
            <a:off x="428975" y="304175"/>
            <a:ext cx="86553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Use of Funds</a:t>
            </a:r>
            <a:endParaRPr b="1" i="0" sz="4800" u="none" cap="none" strike="noStrike">
              <a:solidFill>
                <a:srgbClr val="000000"/>
              </a:solidFill>
              <a:latin typeface="Abhaya Libre"/>
              <a:ea typeface="Abhaya Libre"/>
              <a:cs typeface="Abhaya Libre"/>
              <a:sym typeface="Abhaya Libr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9"/>
          <p:cNvSpPr txBox="1"/>
          <p:nvPr/>
        </p:nvSpPr>
        <p:spPr>
          <a:xfrm>
            <a:off x="2570700" y="2139146"/>
            <a:ext cx="7050600" cy="25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"/>
              <a:buNone/>
            </a:pPr>
            <a:r>
              <a:rPr b="0" i="0" lang="en-US" sz="9600" u="none" cap="none" strike="noStrike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Contact</a:t>
            </a:r>
            <a:endParaRPr b="0" i="0" sz="9600" u="none" cap="none" strike="noStrike">
              <a:solidFill>
                <a:srgbClr val="000000"/>
              </a:solidFill>
              <a:latin typeface="Abhaya Libre"/>
              <a:ea typeface="Abhaya Libre"/>
              <a:cs typeface="Abhaya Libre"/>
              <a:sym typeface="Abhaya Libr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sabrina@zumi.africa / +254 729 320922</a:t>
            </a:r>
            <a:endParaRPr b="0" i="0" sz="28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william@zumi.africa / +254 790 207841</a:t>
            </a:r>
            <a:endParaRPr b="0" i="0" sz="28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82" name="Google Shape;38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6949" y="-114806"/>
            <a:ext cx="1385610" cy="1385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/>
        </p:nvSpPr>
        <p:spPr>
          <a:xfrm>
            <a:off x="9687000" y="6264500"/>
            <a:ext cx="76851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3429000" y="2340575"/>
            <a:ext cx="8572500" cy="14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Reina owns a small store. But, Reina’s growth is slow...</a:t>
            </a:r>
            <a:endParaRPr b="0" i="0" sz="32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428975" y="304175"/>
            <a:ext cx="86553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The Problem</a:t>
            </a:r>
            <a:endParaRPr b="1" i="0" sz="4800" u="none" cap="none" strike="noStrike">
              <a:solidFill>
                <a:srgbClr val="000000"/>
              </a:solidFill>
              <a:latin typeface="Abhaya Libre"/>
              <a:ea typeface="Abhaya Libre"/>
              <a:cs typeface="Abhaya Libre"/>
              <a:sym typeface="Abhaya Libre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428975" y="1270475"/>
            <a:ext cx="115725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Apparel retailers lack the </a:t>
            </a: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technology, logistics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and</a:t>
            </a: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capital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to scale.</a:t>
            </a:r>
            <a:endParaRPr b="1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2" name="Google Shape;182;p28"/>
          <p:cNvPicPr preferRelativeResize="0"/>
          <p:nvPr/>
        </p:nvPicPr>
        <p:blipFill rotWithShape="1">
          <a:blip r:embed="rId3">
            <a:alphaModFix/>
          </a:blip>
          <a:srcRect b="19540" l="13688" r="13265" t="11849"/>
          <a:stretch/>
        </p:blipFill>
        <p:spPr>
          <a:xfrm>
            <a:off x="9541350" y="3884500"/>
            <a:ext cx="1647600" cy="1640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3" name="Google Shape;183;p28"/>
          <p:cNvSpPr txBox="1"/>
          <p:nvPr/>
        </p:nvSpPr>
        <p:spPr>
          <a:xfrm>
            <a:off x="4057250" y="5530125"/>
            <a:ext cx="24261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Inflated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Cost of Goods</a:t>
            </a:r>
            <a:endParaRPr b="1" i="0" sz="2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4" name="Google Shape;184;p28"/>
          <p:cNvPicPr preferRelativeResize="0"/>
          <p:nvPr/>
        </p:nvPicPr>
        <p:blipFill rotWithShape="1">
          <a:blip r:embed="rId4">
            <a:alphaModFix/>
          </a:blip>
          <a:srcRect b="7935" l="0" r="0" t="0"/>
          <a:stretch/>
        </p:blipFill>
        <p:spPr>
          <a:xfrm>
            <a:off x="6993925" y="3884506"/>
            <a:ext cx="1647600" cy="1640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/>
        </p:nvSpPr>
        <p:spPr>
          <a:xfrm>
            <a:off x="6604675" y="5530125"/>
            <a:ext cx="24261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Inefficient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Logistics</a:t>
            </a:r>
            <a:endParaRPr b="1" i="0" sz="2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6" name="Google Shape;186;p28"/>
          <p:cNvPicPr preferRelativeResize="0"/>
          <p:nvPr/>
        </p:nvPicPr>
        <p:blipFill rotWithShape="1">
          <a:blip r:embed="rId5">
            <a:alphaModFix/>
          </a:blip>
          <a:srcRect b="2305" l="21720" r="21566" t="0"/>
          <a:stretch/>
        </p:blipFill>
        <p:spPr>
          <a:xfrm>
            <a:off x="4446500" y="3884400"/>
            <a:ext cx="1647600" cy="1640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/>
        </p:nvSpPr>
        <p:spPr>
          <a:xfrm>
            <a:off x="9337650" y="5530125"/>
            <a:ext cx="20550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No Access To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Capital</a:t>
            </a:r>
            <a:endParaRPr b="1" i="0" sz="2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8" name="Google Shape;188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4250" y="2605250"/>
            <a:ext cx="3402426" cy="340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916949" y="-114806"/>
            <a:ext cx="1385610" cy="1385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/>
        </p:nvSpPr>
        <p:spPr>
          <a:xfrm>
            <a:off x="428974" y="1242570"/>
            <a:ext cx="11195100" cy="13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ZUMI puts eCommerce technology in the hands of informal retailers.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3735" y="3298057"/>
            <a:ext cx="1834900" cy="18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/>
        </p:nvSpPr>
        <p:spPr>
          <a:xfrm>
            <a:off x="9008385" y="2398457"/>
            <a:ext cx="30000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1300"/>
              </a:spcAft>
              <a:buClr>
                <a:schemeClr val="dk1"/>
              </a:buClr>
              <a:buSzPts val="2800"/>
              <a:buFont typeface="Open Sans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Low Prices</a:t>
            </a:r>
            <a:endParaRPr b="1" i="0" sz="2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9154025" y="5314498"/>
            <a:ext cx="2708700" cy="13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Sourcing in bulk enables ZUMI to offer lower prices to retailers.</a:t>
            </a:r>
            <a:endParaRPr b="0" i="0" sz="20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98" name="Google Shape;19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11130" y="3321675"/>
            <a:ext cx="1834900" cy="18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 txBox="1"/>
          <p:nvPr/>
        </p:nvSpPr>
        <p:spPr>
          <a:xfrm>
            <a:off x="2961380" y="2412312"/>
            <a:ext cx="31344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1300"/>
              </a:spcAft>
              <a:buClr>
                <a:schemeClr val="dk1"/>
              </a:buClr>
              <a:buSzPts val="2800"/>
              <a:buFont typeface="Open Sans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Easy Logistics</a:t>
            </a:r>
            <a:endParaRPr b="1" i="0" sz="2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3316288" y="5328262"/>
            <a:ext cx="2424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ZUMI makes delivery to retailers hassle-free.</a:t>
            </a:r>
            <a:endParaRPr b="0" i="0" sz="20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01" name="Google Shape;201;p29"/>
          <p:cNvPicPr preferRelativeResize="0"/>
          <p:nvPr/>
        </p:nvPicPr>
        <p:blipFill rotWithShape="1">
          <a:blip r:embed="rId5">
            <a:alphaModFix/>
          </a:blip>
          <a:srcRect b="0" l="12732" r="0" t="10833"/>
          <a:stretch/>
        </p:blipFill>
        <p:spPr>
          <a:xfrm>
            <a:off x="6635555" y="3417162"/>
            <a:ext cx="1795759" cy="18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9"/>
          <p:cNvSpPr txBox="1"/>
          <p:nvPr/>
        </p:nvSpPr>
        <p:spPr>
          <a:xfrm>
            <a:off x="5966230" y="2412312"/>
            <a:ext cx="31344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1300"/>
              </a:spcAft>
              <a:buClr>
                <a:schemeClr val="dk1"/>
              </a:buClr>
              <a:buSzPts val="2800"/>
              <a:buFont typeface="Open Sans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Growth Capital</a:t>
            </a:r>
            <a:endParaRPr b="1" i="0" sz="2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6321130" y="5328262"/>
            <a:ext cx="2424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ZUMI evaluates retailers for credit to scale the growth.</a:t>
            </a:r>
            <a:endParaRPr b="0" i="0" sz="20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107030" y="2412312"/>
            <a:ext cx="30000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1300"/>
              </a:spcAft>
              <a:buClr>
                <a:schemeClr val="dk1"/>
              </a:buClr>
              <a:buSzPts val="2800"/>
              <a:buFont typeface="Open Sans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Order Online</a:t>
            </a:r>
            <a:endParaRPr b="1" i="0" sz="2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252680" y="5328362"/>
            <a:ext cx="2708700" cy="13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Mobile platform enables retailers to restock at the click of a button.</a:t>
            </a:r>
            <a:endParaRPr b="0" i="0" sz="20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06" name="Google Shape;206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3178" y="3264358"/>
            <a:ext cx="1987704" cy="1987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916949" y="-114806"/>
            <a:ext cx="1385610" cy="138561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 txBox="1"/>
          <p:nvPr/>
        </p:nvSpPr>
        <p:spPr>
          <a:xfrm>
            <a:off x="428975" y="304175"/>
            <a:ext cx="86553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The Solution</a:t>
            </a:r>
            <a:endParaRPr b="1" i="0" sz="4800" u="none" cap="none" strike="noStrike">
              <a:solidFill>
                <a:srgbClr val="000000"/>
              </a:solidFill>
              <a:latin typeface="Abhaya Libre"/>
              <a:ea typeface="Abhaya Libre"/>
              <a:cs typeface="Abhaya Libre"/>
              <a:sym typeface="Abhaya Libr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Google Shape;213;p30"/>
          <p:cNvCxnSpPr/>
          <p:nvPr/>
        </p:nvCxnSpPr>
        <p:spPr>
          <a:xfrm flipH="1">
            <a:off x="6090900" y="2501625"/>
            <a:ext cx="5100" cy="3791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4" name="Google Shape;21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900" y="2818693"/>
            <a:ext cx="887750" cy="88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0"/>
          <p:cNvSpPr txBox="1"/>
          <p:nvPr/>
        </p:nvSpPr>
        <p:spPr>
          <a:xfrm>
            <a:off x="1697050" y="2855625"/>
            <a:ext cx="26967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 Light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Monthly Revenue</a:t>
            </a:r>
            <a:endParaRPr b="0" i="0" sz="30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16" name="Google Shape;216;p30"/>
          <p:cNvPicPr preferRelativeResize="0"/>
          <p:nvPr/>
        </p:nvPicPr>
        <p:blipFill rotWithShape="1">
          <a:blip r:embed="rId4">
            <a:alphaModFix/>
          </a:blip>
          <a:srcRect b="19540" l="13688" r="13265" t="11849"/>
          <a:stretch/>
        </p:blipFill>
        <p:spPr>
          <a:xfrm>
            <a:off x="641925" y="3982425"/>
            <a:ext cx="887700" cy="883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17" name="Google Shape;217;p30"/>
          <p:cNvSpPr txBox="1"/>
          <p:nvPr/>
        </p:nvSpPr>
        <p:spPr>
          <a:xfrm>
            <a:off x="3687375" y="2882475"/>
            <a:ext cx="22686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$125,000</a:t>
            </a:r>
            <a:endParaRPr b="1" i="0" sz="3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" name="Google Shape;218;p30"/>
          <p:cNvSpPr txBox="1"/>
          <p:nvPr/>
        </p:nvSpPr>
        <p:spPr>
          <a:xfrm>
            <a:off x="1697050" y="4017375"/>
            <a:ext cx="2268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 Light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Customer Return Rate</a:t>
            </a:r>
            <a:endParaRPr b="0" i="0" sz="30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19" name="Google Shape;219;p30"/>
          <p:cNvSpPr txBox="1"/>
          <p:nvPr/>
        </p:nvSpPr>
        <p:spPr>
          <a:xfrm>
            <a:off x="4291175" y="4030788"/>
            <a:ext cx="1664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75%</a:t>
            </a:r>
            <a:endParaRPr b="1" i="0" sz="3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0" name="Google Shape;220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1900" y="5142200"/>
            <a:ext cx="887700" cy="88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0"/>
          <p:cNvSpPr txBox="1"/>
          <p:nvPr/>
        </p:nvSpPr>
        <p:spPr>
          <a:xfrm>
            <a:off x="1697050" y="5179125"/>
            <a:ext cx="23658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 Light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Monthly Growth Rate</a:t>
            </a:r>
            <a:endParaRPr b="0" i="0" sz="30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4291175" y="5228475"/>
            <a:ext cx="1664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25%</a:t>
            </a:r>
            <a:endParaRPr b="1" i="0" sz="3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428975" y="1118075"/>
            <a:ext cx="106677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Early traction has proven </a:t>
            </a:r>
            <a:r>
              <a:rPr b="1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positive unit economics</a:t>
            </a:r>
            <a:r>
              <a:rPr b="0" i="0" lang="en-US" sz="3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and rapid scalability.</a:t>
            </a:r>
            <a:endParaRPr b="0" i="0" sz="32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224" name="Google Shape;224;p30"/>
          <p:cNvCxnSpPr/>
          <p:nvPr/>
        </p:nvCxnSpPr>
        <p:spPr>
          <a:xfrm>
            <a:off x="6783538" y="5988675"/>
            <a:ext cx="5074800" cy="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5" name="Google Shape;225;p30"/>
          <p:cNvSpPr/>
          <p:nvPr/>
        </p:nvSpPr>
        <p:spPr>
          <a:xfrm>
            <a:off x="7147560" y="5142200"/>
            <a:ext cx="899100" cy="8466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40k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USD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0"/>
          <p:cNvSpPr/>
          <p:nvPr/>
        </p:nvSpPr>
        <p:spPr>
          <a:xfrm>
            <a:off x="8284678" y="4526281"/>
            <a:ext cx="899100" cy="1462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63k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USD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0"/>
          <p:cNvSpPr/>
          <p:nvPr/>
        </p:nvSpPr>
        <p:spPr>
          <a:xfrm>
            <a:off x="9416248" y="3676085"/>
            <a:ext cx="899100" cy="23103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90k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USD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0"/>
          <p:cNvSpPr/>
          <p:nvPr/>
        </p:nvSpPr>
        <p:spPr>
          <a:xfrm>
            <a:off x="10547818" y="2523786"/>
            <a:ext cx="899100" cy="3469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125k USD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0"/>
          <p:cNvSpPr txBox="1"/>
          <p:nvPr/>
        </p:nvSpPr>
        <p:spPr>
          <a:xfrm>
            <a:off x="7147560" y="6024297"/>
            <a:ext cx="899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Month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8284678" y="6024297"/>
            <a:ext cx="899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Month 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0"/>
          <p:cNvSpPr txBox="1"/>
          <p:nvPr/>
        </p:nvSpPr>
        <p:spPr>
          <a:xfrm>
            <a:off x="9416248" y="6024297"/>
            <a:ext cx="899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Month 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0"/>
          <p:cNvSpPr txBox="1"/>
          <p:nvPr/>
        </p:nvSpPr>
        <p:spPr>
          <a:xfrm>
            <a:off x="10547818" y="6024297"/>
            <a:ext cx="899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Month 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0"/>
          <p:cNvSpPr/>
          <p:nvPr/>
        </p:nvSpPr>
        <p:spPr>
          <a:xfrm rot="-1953255">
            <a:off x="6808634" y="3308078"/>
            <a:ext cx="3777751" cy="33846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0"/>
          <p:cNvSpPr txBox="1"/>
          <p:nvPr/>
        </p:nvSpPr>
        <p:spPr>
          <a:xfrm>
            <a:off x="6766684" y="2353150"/>
            <a:ext cx="26967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 Light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Revenue Growth</a:t>
            </a:r>
            <a:endParaRPr b="0" i="0" sz="30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35" name="Google Shape;235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16949" y="-114806"/>
            <a:ext cx="1385610" cy="138561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0"/>
          <p:cNvSpPr txBox="1"/>
          <p:nvPr/>
        </p:nvSpPr>
        <p:spPr>
          <a:xfrm>
            <a:off x="428975" y="304175"/>
            <a:ext cx="86553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Traction</a:t>
            </a:r>
            <a:endParaRPr b="1" i="0" sz="4800" u="none" cap="none" strike="noStrike">
              <a:solidFill>
                <a:srgbClr val="000000"/>
              </a:solidFill>
              <a:latin typeface="Abhaya Libre"/>
              <a:ea typeface="Abhaya Libre"/>
              <a:cs typeface="Abhaya Libre"/>
              <a:sym typeface="Abhaya Libr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/>
        </p:nvSpPr>
        <p:spPr>
          <a:xfrm>
            <a:off x="1308100" y="5427775"/>
            <a:ext cx="267600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Total Apparel Market in Africa</a:t>
            </a:r>
            <a:endParaRPr b="0" i="0" sz="22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Source: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Euromonitor</a:t>
            </a:r>
            <a:endParaRPr b="0" i="0" sz="16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42" name="Google Shape;242;p31"/>
          <p:cNvSpPr/>
          <p:nvPr/>
        </p:nvSpPr>
        <p:spPr>
          <a:xfrm>
            <a:off x="590200" y="1481875"/>
            <a:ext cx="4111800" cy="3945900"/>
          </a:xfrm>
          <a:prstGeom prst="ellipse">
            <a:avLst/>
          </a:prstGeom>
          <a:solidFill>
            <a:srgbClr val="6AA84F"/>
          </a:solidFill>
          <a:ln>
            <a:noFill/>
          </a:ln>
          <a:effectLst>
            <a:reflection blurRad="0" dir="5400000" dist="38100" endA="0" endPos="28000" fadeDir="5400012" kx="0" rotWithShape="0" algn="bl" stA="2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00"/>
              <a:buFont typeface="Arial"/>
              <a:buNone/>
            </a:pPr>
            <a:r>
              <a:rPr b="1" i="0" lang="en-US" sz="7600" u="none" cap="none" strike="noStrike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$31 Billion</a:t>
            </a:r>
            <a:endParaRPr b="0" i="0" sz="7600" u="none" cap="none" strike="noStrike">
              <a:solidFill>
                <a:srgbClr val="000000"/>
              </a:solidFill>
              <a:latin typeface="Abhaya Libre"/>
              <a:ea typeface="Abhaya Libre"/>
              <a:cs typeface="Abhaya Libre"/>
              <a:sym typeface="Abhaya Libre"/>
            </a:endParaRPr>
          </a:p>
        </p:txBody>
      </p:sp>
      <p:sp>
        <p:nvSpPr>
          <p:cNvPr id="243" name="Google Shape;243;p31"/>
          <p:cNvSpPr txBox="1"/>
          <p:nvPr/>
        </p:nvSpPr>
        <p:spPr>
          <a:xfrm>
            <a:off x="5768000" y="5487450"/>
            <a:ext cx="22917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Total Potential Retailers</a:t>
            </a:r>
            <a:endParaRPr b="0" i="0" sz="22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44" name="Google Shape;244;p31"/>
          <p:cNvSpPr/>
          <p:nvPr/>
        </p:nvSpPr>
        <p:spPr>
          <a:xfrm>
            <a:off x="5374700" y="2314075"/>
            <a:ext cx="3078300" cy="3113700"/>
          </a:xfrm>
          <a:prstGeom prst="ellipse">
            <a:avLst/>
          </a:prstGeom>
          <a:solidFill>
            <a:srgbClr val="6AA84F"/>
          </a:solidFill>
          <a:ln>
            <a:noFill/>
          </a:ln>
          <a:effectLst>
            <a:reflection blurRad="0" dir="5400000" dist="38100" endA="0" endPos="28000" fadeDir="5400012" kx="0" rotWithShape="0" algn="bl" stA="2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Open Sans"/>
              <a:buNone/>
            </a:pPr>
            <a:r>
              <a:rPr b="1" i="0" lang="en-US" sz="7400" u="none" cap="none" strike="noStrike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1.7m</a:t>
            </a:r>
            <a:endParaRPr b="1" i="0" sz="7400" u="none" cap="none" strike="noStrike">
              <a:solidFill>
                <a:srgbClr val="000000"/>
              </a:solidFill>
              <a:latin typeface="Abhaya Libre"/>
              <a:ea typeface="Abhaya Libre"/>
              <a:cs typeface="Abhaya Libre"/>
              <a:sym typeface="Abhaya Libre"/>
            </a:endParaRPr>
          </a:p>
        </p:txBody>
      </p:sp>
      <p:sp>
        <p:nvSpPr>
          <p:cNvPr id="245" name="Google Shape;245;p31"/>
          <p:cNvSpPr txBox="1"/>
          <p:nvPr/>
        </p:nvSpPr>
        <p:spPr>
          <a:xfrm>
            <a:off x="9071250" y="5487438"/>
            <a:ext cx="25950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Projected ZUMI Retailers by 2025</a:t>
            </a:r>
            <a:endParaRPr b="0" i="0" sz="20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46" name="Google Shape;246;p31"/>
          <p:cNvSpPr/>
          <p:nvPr/>
        </p:nvSpPr>
        <p:spPr>
          <a:xfrm>
            <a:off x="9125700" y="3030775"/>
            <a:ext cx="2486100" cy="2397000"/>
          </a:xfrm>
          <a:prstGeom prst="ellipse">
            <a:avLst/>
          </a:prstGeom>
          <a:solidFill>
            <a:srgbClr val="6AA84F"/>
          </a:solidFill>
          <a:ln>
            <a:noFill/>
          </a:ln>
          <a:effectLst>
            <a:reflection blurRad="0" dir="5400000" dist="38100" endA="0" endPos="28000" fadeDir="5400012" kx="0" rotWithShape="0" algn="bl" stA="2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Open Sans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20k</a:t>
            </a:r>
            <a:endParaRPr b="0" i="0" sz="6000" u="none" cap="none" strike="noStrike">
              <a:solidFill>
                <a:srgbClr val="000000"/>
              </a:solidFill>
              <a:latin typeface="Abhaya Libre"/>
              <a:ea typeface="Abhaya Libre"/>
              <a:cs typeface="Abhaya Libre"/>
              <a:sym typeface="Abhaya Libre"/>
            </a:endParaRPr>
          </a:p>
        </p:txBody>
      </p:sp>
      <p:pic>
        <p:nvPicPr>
          <p:cNvPr id="247" name="Google Shape;24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6949" y="-114806"/>
            <a:ext cx="1385610" cy="138561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1"/>
          <p:cNvSpPr txBox="1"/>
          <p:nvPr/>
        </p:nvSpPr>
        <p:spPr>
          <a:xfrm>
            <a:off x="428975" y="304175"/>
            <a:ext cx="86553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Market Size</a:t>
            </a:r>
            <a:endParaRPr b="1" i="0" sz="4800" u="none" cap="none" strike="noStrike">
              <a:solidFill>
                <a:srgbClr val="000000"/>
              </a:solidFill>
              <a:latin typeface="Abhaya Libre"/>
              <a:ea typeface="Abhaya Libre"/>
              <a:cs typeface="Abhaya Libre"/>
              <a:sym typeface="Abhaya Libr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/>
        </p:nvSpPr>
        <p:spPr>
          <a:xfrm>
            <a:off x="483425" y="4662930"/>
            <a:ext cx="25950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 Light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Projected ZUMI Retailers in 2025</a:t>
            </a:r>
            <a:endParaRPr b="0" i="0" sz="22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483425" y="2139060"/>
            <a:ext cx="2486100" cy="2397000"/>
          </a:xfrm>
          <a:prstGeom prst="ellipse">
            <a:avLst/>
          </a:prstGeom>
          <a:solidFill>
            <a:srgbClr val="6AA84F"/>
          </a:solidFill>
          <a:ln>
            <a:noFill/>
          </a:ln>
          <a:effectLst>
            <a:reflection blurRad="0" dir="5400000" dist="38100" endA="0" endPos="28000" fadeDir="5400012" kx="0" rotWithShape="0" algn="bl" stA="2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rPr>
              <a:t>20k</a:t>
            </a:r>
            <a:endParaRPr b="0" i="0" sz="7200" u="none" cap="none" strike="noStrike">
              <a:solidFill>
                <a:schemeClr val="dk1"/>
              </a:solidFill>
              <a:latin typeface="Abhaya Libre"/>
              <a:ea typeface="Abhaya Libre"/>
              <a:cs typeface="Abhaya Libre"/>
              <a:sym typeface="Abhaya Libre"/>
            </a:endParaRPr>
          </a:p>
        </p:txBody>
      </p:sp>
      <p:cxnSp>
        <p:nvCxnSpPr>
          <p:cNvPr id="255" name="Google Shape;255;p32"/>
          <p:cNvCxnSpPr/>
          <p:nvPr/>
        </p:nvCxnSpPr>
        <p:spPr>
          <a:xfrm>
            <a:off x="3340760" y="3322320"/>
            <a:ext cx="152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6" name="Google Shape;256;p32"/>
          <p:cNvSpPr txBox="1"/>
          <p:nvPr/>
        </p:nvSpPr>
        <p:spPr>
          <a:xfrm>
            <a:off x="4590440" y="4662930"/>
            <a:ext cx="25950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Annual Revenue per Informal Retailer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Source: Order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" name="Google Shape;257;p32"/>
          <p:cNvCxnSpPr/>
          <p:nvPr/>
        </p:nvCxnSpPr>
        <p:spPr>
          <a:xfrm>
            <a:off x="7185440" y="3322320"/>
            <a:ext cx="152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8" name="Google Shape;258;p32"/>
          <p:cNvSpPr txBox="1"/>
          <p:nvPr/>
        </p:nvSpPr>
        <p:spPr>
          <a:xfrm>
            <a:off x="9103005" y="4662930"/>
            <a:ext cx="25950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Projected ZUMI Revenue in 2025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2"/>
          <p:cNvSpPr txBox="1"/>
          <p:nvPr/>
        </p:nvSpPr>
        <p:spPr>
          <a:xfrm>
            <a:off x="8989085" y="2957460"/>
            <a:ext cx="2822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rPr b="1" i="0" lang="en-US" sz="7200" u="none" cap="none" strike="noStrik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rPr>
              <a:t>$100m</a:t>
            </a:r>
            <a:endParaRPr b="1" i="0" sz="7200" u="none" cap="none" strike="noStrike">
              <a:solidFill>
                <a:schemeClr val="dk1"/>
              </a:solidFill>
              <a:latin typeface="Abhaya Libre"/>
              <a:ea typeface="Abhaya Libre"/>
              <a:cs typeface="Abhaya Libre"/>
              <a:sym typeface="Abhaya Libre"/>
            </a:endParaRPr>
          </a:p>
        </p:txBody>
      </p:sp>
      <p:sp>
        <p:nvSpPr>
          <p:cNvPr id="260" name="Google Shape;260;p32"/>
          <p:cNvSpPr txBox="1"/>
          <p:nvPr/>
        </p:nvSpPr>
        <p:spPr>
          <a:xfrm>
            <a:off x="4461280" y="2957460"/>
            <a:ext cx="2822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rPr b="1" i="0" lang="en-US" sz="7200" u="none" cap="none" strike="noStrik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rPr>
              <a:t>$5k</a:t>
            </a:r>
            <a:endParaRPr b="1" i="0" sz="7200" u="none" cap="none" strike="noStrike">
              <a:solidFill>
                <a:schemeClr val="dk1"/>
              </a:solidFill>
              <a:latin typeface="Abhaya Libre"/>
              <a:ea typeface="Abhaya Libre"/>
              <a:cs typeface="Abhaya Libre"/>
              <a:sym typeface="Abhaya Libre"/>
            </a:endParaRPr>
          </a:p>
        </p:txBody>
      </p:sp>
      <p:pic>
        <p:nvPicPr>
          <p:cNvPr id="261" name="Google Shape;26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6949" y="-114806"/>
            <a:ext cx="1385610" cy="138561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2"/>
          <p:cNvSpPr txBox="1"/>
          <p:nvPr/>
        </p:nvSpPr>
        <p:spPr>
          <a:xfrm>
            <a:off x="428975" y="304175"/>
            <a:ext cx="86553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Market Size</a:t>
            </a:r>
            <a:endParaRPr b="1" i="0" sz="4800" u="none" cap="none" strike="noStrike">
              <a:solidFill>
                <a:srgbClr val="000000"/>
              </a:solidFill>
              <a:latin typeface="Abhaya Libre"/>
              <a:ea typeface="Abhaya Libre"/>
              <a:cs typeface="Abhaya Libre"/>
              <a:sym typeface="Abhaya Libr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0299" y="2634299"/>
            <a:ext cx="1852703" cy="7902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8" name="Google Shape;268;p33"/>
          <p:cNvCxnSpPr/>
          <p:nvPr/>
        </p:nvCxnSpPr>
        <p:spPr>
          <a:xfrm flipH="1" rot="10800000">
            <a:off x="628500" y="3445100"/>
            <a:ext cx="103101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9" name="Google Shape;269;p33"/>
          <p:cNvCxnSpPr/>
          <p:nvPr/>
        </p:nvCxnSpPr>
        <p:spPr>
          <a:xfrm flipH="1" rot="10800000">
            <a:off x="628500" y="4503238"/>
            <a:ext cx="10339500" cy="1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0" name="Google Shape;270;p33"/>
          <p:cNvCxnSpPr/>
          <p:nvPr/>
        </p:nvCxnSpPr>
        <p:spPr>
          <a:xfrm flipH="1" rot="10800000">
            <a:off x="628500" y="5393075"/>
            <a:ext cx="10325400" cy="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1" name="Google Shape;271;p33"/>
          <p:cNvCxnSpPr/>
          <p:nvPr/>
        </p:nvCxnSpPr>
        <p:spPr>
          <a:xfrm flipH="1" rot="10800000">
            <a:off x="628500" y="6310225"/>
            <a:ext cx="10356000" cy="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2" name="Google Shape;272;p33"/>
          <p:cNvCxnSpPr/>
          <p:nvPr/>
        </p:nvCxnSpPr>
        <p:spPr>
          <a:xfrm rot="10800000">
            <a:off x="3020257" y="2100610"/>
            <a:ext cx="7200" cy="456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3" name="Google Shape;273;p33"/>
          <p:cNvCxnSpPr/>
          <p:nvPr/>
        </p:nvCxnSpPr>
        <p:spPr>
          <a:xfrm>
            <a:off x="628500" y="2580425"/>
            <a:ext cx="10310100" cy="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4" name="Google Shape;27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5112" y="4717814"/>
            <a:ext cx="2251200" cy="47538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275" name="Google Shape;27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66394" y="3563132"/>
            <a:ext cx="745207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3"/>
          <p:cNvSpPr txBox="1"/>
          <p:nvPr/>
        </p:nvSpPr>
        <p:spPr>
          <a:xfrm>
            <a:off x="1265015" y="2634299"/>
            <a:ext cx="16824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30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Apparel</a:t>
            </a:r>
            <a:endParaRPr b="0" i="0" sz="3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" name="Google Shape;277;p33"/>
          <p:cNvSpPr txBox="1"/>
          <p:nvPr/>
        </p:nvSpPr>
        <p:spPr>
          <a:xfrm>
            <a:off x="1281447" y="3570460"/>
            <a:ext cx="16824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30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Food</a:t>
            </a:r>
            <a:endParaRPr b="0" i="0" sz="3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p33"/>
          <p:cNvSpPr txBox="1"/>
          <p:nvPr/>
        </p:nvSpPr>
        <p:spPr>
          <a:xfrm>
            <a:off x="1265015" y="4553605"/>
            <a:ext cx="16824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30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FMCG</a:t>
            </a:r>
            <a:endParaRPr b="0" i="0" sz="3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9" name="Google Shape;279;p33"/>
          <p:cNvPicPr preferRelativeResize="0"/>
          <p:nvPr/>
        </p:nvPicPr>
        <p:blipFill rotWithShape="1">
          <a:blip r:embed="rId6">
            <a:alphaModFix/>
          </a:blip>
          <a:srcRect b="40663" l="0" r="0" t="38352"/>
          <a:stretch/>
        </p:blipFill>
        <p:spPr>
          <a:xfrm>
            <a:off x="6701613" y="5637882"/>
            <a:ext cx="2137632" cy="44856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3"/>
          <p:cNvSpPr txBox="1"/>
          <p:nvPr/>
        </p:nvSpPr>
        <p:spPr>
          <a:xfrm>
            <a:off x="1281447" y="5460285"/>
            <a:ext cx="16824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30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Pharma</a:t>
            </a:r>
            <a:endParaRPr b="0" i="0" sz="3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" name="Google Shape;281;p33"/>
          <p:cNvSpPr txBox="1"/>
          <p:nvPr/>
        </p:nvSpPr>
        <p:spPr>
          <a:xfrm>
            <a:off x="628500" y="1111284"/>
            <a:ext cx="9126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Winner takes all race to bring informal retail online…</a:t>
            </a:r>
            <a:endParaRPr b="0" i="0" sz="32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82" name="Google Shape;282;p33"/>
          <p:cNvPicPr preferRelativeResize="0"/>
          <p:nvPr/>
        </p:nvPicPr>
        <p:blipFill rotWithShape="1">
          <a:blip r:embed="rId7">
            <a:alphaModFix/>
          </a:blip>
          <a:srcRect b="5047" l="10173" r="10221" t="4175"/>
          <a:stretch/>
        </p:blipFill>
        <p:spPr>
          <a:xfrm>
            <a:off x="9949624" y="1453073"/>
            <a:ext cx="1645640" cy="973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3" name="Google Shape;283;p33"/>
          <p:cNvCxnSpPr/>
          <p:nvPr/>
        </p:nvCxnSpPr>
        <p:spPr>
          <a:xfrm rot="10800000">
            <a:off x="9754899" y="2100610"/>
            <a:ext cx="7200" cy="456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84" name="Google Shape;284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916949" y="-114806"/>
            <a:ext cx="1385610" cy="138561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3"/>
          <p:cNvSpPr txBox="1"/>
          <p:nvPr/>
        </p:nvSpPr>
        <p:spPr>
          <a:xfrm>
            <a:off x="428975" y="304175"/>
            <a:ext cx="86553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Why Now?</a:t>
            </a:r>
            <a:endParaRPr b="1" i="0" sz="4800" u="none" cap="none" strike="noStrike">
              <a:solidFill>
                <a:srgbClr val="000000"/>
              </a:solidFill>
              <a:latin typeface="Abhaya Libre"/>
              <a:ea typeface="Abhaya Libre"/>
              <a:cs typeface="Abhaya Libre"/>
              <a:sym typeface="Abhaya Libr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/>
        </p:nvSpPr>
        <p:spPr>
          <a:xfrm>
            <a:off x="628500" y="1111284"/>
            <a:ext cx="9126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lean, asset-light model that's built for scale.</a:t>
            </a:r>
            <a:endParaRPr b="0" i="0" sz="32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91" name="Google Shape;29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6949" y="-114806"/>
            <a:ext cx="1385610" cy="138561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4"/>
          <p:cNvSpPr/>
          <p:nvPr/>
        </p:nvSpPr>
        <p:spPr>
          <a:xfrm>
            <a:off x="2601077" y="4984399"/>
            <a:ext cx="1778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Retailers order on mobile or with an agent.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4"/>
          <p:cNvSpPr txBox="1"/>
          <p:nvPr/>
        </p:nvSpPr>
        <p:spPr>
          <a:xfrm>
            <a:off x="191575" y="4984400"/>
            <a:ext cx="19659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13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Sales agents onboard retailers and propose the best products.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1985" y="3475259"/>
            <a:ext cx="621309" cy="621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3839" y="4052641"/>
            <a:ext cx="621309" cy="621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974" y="3475259"/>
            <a:ext cx="621309" cy="621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3839" y="2840972"/>
            <a:ext cx="621309" cy="621309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4"/>
          <p:cNvSpPr/>
          <p:nvPr/>
        </p:nvSpPr>
        <p:spPr>
          <a:xfrm>
            <a:off x="5080325" y="4984400"/>
            <a:ext cx="17781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ZUMI collects orders from suppliers early each morning.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4"/>
          <p:cNvSpPr/>
          <p:nvPr/>
        </p:nvSpPr>
        <p:spPr>
          <a:xfrm>
            <a:off x="7460238" y="4984399"/>
            <a:ext cx="19659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ZUMI delivers same day and takes a 15% commission.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4"/>
          <p:cNvSpPr/>
          <p:nvPr/>
        </p:nvSpPr>
        <p:spPr>
          <a:xfrm>
            <a:off x="9972975" y="4984399"/>
            <a:ext cx="18945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Customers pay on delivery with mobile money.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42873" y="2813353"/>
            <a:ext cx="1894408" cy="1894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22125" y="2835851"/>
            <a:ext cx="1894407" cy="1894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99788" y="2835851"/>
            <a:ext cx="1886800" cy="1894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973021" y="2835851"/>
            <a:ext cx="1894407" cy="1894407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4"/>
          <p:cNvSpPr/>
          <p:nvPr/>
        </p:nvSpPr>
        <p:spPr>
          <a:xfrm>
            <a:off x="10691625" y="2108757"/>
            <a:ext cx="457200" cy="457200"/>
          </a:xfrm>
          <a:prstGeom prst="ellipse">
            <a:avLst/>
          </a:prstGeom>
          <a:solidFill>
            <a:srgbClr val="3452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5</a:t>
            </a:r>
            <a:endParaRPr b="1" i="0" sz="2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4"/>
          <p:cNvSpPr/>
          <p:nvPr/>
        </p:nvSpPr>
        <p:spPr>
          <a:xfrm>
            <a:off x="8216177" y="2100363"/>
            <a:ext cx="457200" cy="457200"/>
          </a:xfrm>
          <a:prstGeom prst="ellipse">
            <a:avLst/>
          </a:prstGeom>
          <a:solidFill>
            <a:srgbClr val="3452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4</a:t>
            </a:r>
            <a:endParaRPr b="1" i="0" sz="2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4"/>
          <p:cNvSpPr/>
          <p:nvPr/>
        </p:nvSpPr>
        <p:spPr>
          <a:xfrm>
            <a:off x="5740729" y="2104251"/>
            <a:ext cx="457200" cy="457200"/>
          </a:xfrm>
          <a:prstGeom prst="ellipse">
            <a:avLst/>
          </a:prstGeom>
          <a:solidFill>
            <a:srgbClr val="3452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3</a:t>
            </a:r>
            <a:endParaRPr b="1" i="0" sz="2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4"/>
          <p:cNvSpPr/>
          <p:nvPr/>
        </p:nvSpPr>
        <p:spPr>
          <a:xfrm>
            <a:off x="3261477" y="2094160"/>
            <a:ext cx="457200" cy="457200"/>
          </a:xfrm>
          <a:prstGeom prst="ellipse">
            <a:avLst/>
          </a:prstGeom>
          <a:solidFill>
            <a:srgbClr val="3452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</a:t>
            </a:r>
            <a:endParaRPr b="1" i="0" sz="2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4"/>
          <p:cNvSpPr/>
          <p:nvPr/>
        </p:nvSpPr>
        <p:spPr>
          <a:xfrm>
            <a:off x="945892" y="2104251"/>
            <a:ext cx="457200" cy="457200"/>
          </a:xfrm>
          <a:prstGeom prst="ellipse">
            <a:avLst/>
          </a:prstGeom>
          <a:solidFill>
            <a:srgbClr val="3452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</a:t>
            </a:r>
            <a:endParaRPr b="1" i="0" sz="2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4"/>
          <p:cNvSpPr txBox="1"/>
          <p:nvPr/>
        </p:nvSpPr>
        <p:spPr>
          <a:xfrm>
            <a:off x="428975" y="304175"/>
            <a:ext cx="86553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Business Model</a:t>
            </a:r>
            <a:endParaRPr b="1" i="0" sz="4800" u="none" cap="none" strike="noStrike">
              <a:solidFill>
                <a:srgbClr val="000000"/>
              </a:solidFill>
              <a:latin typeface="Abhaya Libre"/>
              <a:ea typeface="Abhaya Libre"/>
              <a:cs typeface="Abhaya Libre"/>
              <a:sym typeface="Abhaya Libr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/>
          <p:nvPr/>
        </p:nvSpPr>
        <p:spPr>
          <a:xfrm>
            <a:off x="4833538" y="5190050"/>
            <a:ext cx="64530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pen Sans Light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Udaan, India </a:t>
            </a:r>
            <a:endParaRPr b="0"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pen Sans Light"/>
              <a:buNone/>
            </a:pPr>
            <a:r>
              <a:rPr b="1" i="0" lang="en-US" sz="3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$2 billion</a:t>
            </a:r>
            <a:r>
              <a:rPr b="0" i="0" lang="en-US" sz="3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Annual Sales</a:t>
            </a:r>
            <a:endParaRPr b="0" i="0" sz="34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16" name="Google Shape;316;p35"/>
          <p:cNvSpPr txBox="1"/>
          <p:nvPr/>
        </p:nvSpPr>
        <p:spPr>
          <a:xfrm>
            <a:off x="733575" y="2756340"/>
            <a:ext cx="44424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International Comparables:</a:t>
            </a:r>
            <a:endParaRPr b="0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5"/>
          <p:cNvSpPr txBox="1"/>
          <p:nvPr/>
        </p:nvSpPr>
        <p:spPr>
          <a:xfrm>
            <a:off x="4833538" y="3633160"/>
            <a:ext cx="64530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pen Sans Light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Zilingo, SE Asia</a:t>
            </a:r>
            <a:endParaRPr b="0"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pen Sans Light"/>
              <a:buNone/>
            </a:pPr>
            <a:r>
              <a:rPr b="1" i="0" lang="en-US" sz="3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$900m Valuation</a:t>
            </a:r>
            <a:r>
              <a:rPr b="0" i="0" lang="en-US" sz="3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in 2019</a:t>
            </a:r>
            <a:endParaRPr b="0" i="0" sz="34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318" name="Google Shape;31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4987" y="5036902"/>
            <a:ext cx="1398600" cy="13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7063" y="3633160"/>
            <a:ext cx="2974422" cy="1092163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5"/>
          <p:cNvSpPr txBox="1"/>
          <p:nvPr/>
        </p:nvSpPr>
        <p:spPr>
          <a:xfrm>
            <a:off x="590200" y="1394055"/>
            <a:ext cx="11369700" cy="13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 Light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ZUMI is replicating an existing business model in the </a:t>
            </a:r>
            <a:r>
              <a:rPr b="1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untapped African market</a:t>
            </a:r>
            <a:r>
              <a:rPr b="0" i="0" lang="en-US" sz="3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of 1.2 billion people.</a:t>
            </a:r>
            <a:endParaRPr b="0" i="0" sz="32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21" name="Google Shape;321;p35"/>
          <p:cNvSpPr txBox="1"/>
          <p:nvPr/>
        </p:nvSpPr>
        <p:spPr>
          <a:xfrm>
            <a:off x="428975" y="304175"/>
            <a:ext cx="86553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rPr>
              <a:t>Validated Business Model</a:t>
            </a:r>
            <a:endParaRPr b="1" i="0" sz="4800" u="none" cap="none" strike="noStrike">
              <a:solidFill>
                <a:schemeClr val="dk1"/>
              </a:solidFill>
              <a:latin typeface="Abhaya Libre"/>
              <a:ea typeface="Abhaya Libre"/>
              <a:cs typeface="Abhaya Libre"/>
              <a:sym typeface="Abhaya Libre"/>
            </a:endParaRPr>
          </a:p>
        </p:txBody>
      </p:sp>
      <p:pic>
        <p:nvPicPr>
          <p:cNvPr id="322" name="Google Shape;322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16949" y="-114806"/>
            <a:ext cx="1385610" cy="1385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