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Helvetica Neue Light"/>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Light-bold.fntdata"/><Relationship Id="rId10" Type="http://schemas.openxmlformats.org/officeDocument/2006/relationships/slide" Target="slides/slide5.xml"/><Relationship Id="rId32" Type="http://schemas.openxmlformats.org/officeDocument/2006/relationships/font" Target="fonts/HelveticaNeueLight-regular.fntdata"/><Relationship Id="rId13" Type="http://schemas.openxmlformats.org/officeDocument/2006/relationships/slide" Target="slides/slide8.xml"/><Relationship Id="rId35" Type="http://schemas.openxmlformats.org/officeDocument/2006/relationships/font" Target="fonts/HelveticaNeueLight-boldItalic.fntdata"/><Relationship Id="rId12" Type="http://schemas.openxmlformats.org/officeDocument/2006/relationships/slide" Target="slides/slide7.xml"/><Relationship Id="rId34" Type="http://schemas.openxmlformats.org/officeDocument/2006/relationships/font" Target="fonts/HelveticaNeueLight-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Session can be 60-90 minutes. 90 minutes if engaging heavily with audience</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en"/>
              <a:t>On engaging the audience:</a:t>
            </a:r>
            <a:r>
              <a:rPr lang="en"/>
              <a:t> There will be many in the audience who have first-hand experience. Get into questions like:</a:t>
            </a:r>
            <a:endParaRPr/>
          </a:p>
          <a:p>
            <a:pPr indent="-298450" lvl="0" marL="457200" rtl="0" algn="l">
              <a:lnSpc>
                <a:spcPct val="100000"/>
              </a:lnSpc>
              <a:spcBef>
                <a:spcPts val="0"/>
              </a:spcBef>
              <a:spcAft>
                <a:spcPts val="0"/>
              </a:spcAft>
              <a:buSzPts val="1100"/>
              <a:buChar char="-"/>
            </a:pPr>
            <a:r>
              <a:rPr lang="en"/>
              <a:t>Who have started a company that failed? OK great, why did it fail?</a:t>
            </a:r>
            <a:endParaRPr/>
          </a:p>
          <a:p>
            <a:pPr indent="0" lvl="0" marL="0" rtl="0" algn="l">
              <a:lnSpc>
                <a:spcPct val="100000"/>
              </a:lnSpc>
              <a:spcBef>
                <a:spcPts val="0"/>
              </a:spcBef>
              <a:spcAft>
                <a:spcPts val="0"/>
              </a:spcAft>
              <a:buNone/>
            </a:pPr>
            <a:r>
              <a:rPr lang="en"/>
              <a:t>Can get 2-3 examples early on. Those that are about the company rather than co-founder issues, save them for the relevant sections. Will probably map into </a:t>
            </a:r>
            <a:endParaRPr/>
          </a:p>
          <a:p>
            <a:pPr indent="-298450" lvl="0" marL="457200" rtl="0" algn="l">
              <a:lnSpc>
                <a:spcPct val="100000"/>
              </a:lnSpc>
              <a:spcBef>
                <a:spcPts val="0"/>
              </a:spcBef>
              <a:spcAft>
                <a:spcPts val="0"/>
              </a:spcAft>
              <a:buSzPts val="1100"/>
              <a:buChar char="-"/>
            </a:pPr>
            <a:r>
              <a:rPr lang="en"/>
              <a:t>not the right problem</a:t>
            </a:r>
            <a:endParaRPr/>
          </a:p>
          <a:p>
            <a:pPr indent="-298450" lvl="0" marL="457200" rtl="0" algn="l">
              <a:lnSpc>
                <a:spcPct val="100000"/>
              </a:lnSpc>
              <a:spcBef>
                <a:spcPts val="0"/>
              </a:spcBef>
              <a:spcAft>
                <a:spcPts val="0"/>
              </a:spcAft>
              <a:buSzPts val="1100"/>
              <a:buChar char="-"/>
            </a:pPr>
            <a:r>
              <a:rPr lang="en"/>
              <a:t>too broad focus early on - not finding the early adopters</a:t>
            </a:r>
            <a:endParaRPr/>
          </a:p>
          <a:p>
            <a:pPr indent="-298450" lvl="0" marL="457200" rtl="0" algn="l">
              <a:lnSpc>
                <a:spcPct val="100000"/>
              </a:lnSpc>
              <a:spcBef>
                <a:spcPts val="0"/>
              </a:spcBef>
              <a:spcAft>
                <a:spcPts val="0"/>
              </a:spcAft>
              <a:buSzPts val="1100"/>
              <a:buChar char="-"/>
            </a:pPr>
            <a:r>
              <a:rPr lang="en"/>
              <a:t>not able to build a moat</a:t>
            </a:r>
            <a:endParaRPr/>
          </a:p>
          <a:p>
            <a:pPr indent="-298450" lvl="0" marL="457200" rtl="0" algn="l">
              <a:lnSpc>
                <a:spcPct val="100000"/>
              </a:lnSpc>
              <a:spcBef>
                <a:spcPts val="0"/>
              </a:spcBef>
              <a:spcAft>
                <a:spcPts val="0"/>
              </a:spcAft>
              <a:buSzPts val="1100"/>
              <a:buChar char="-"/>
            </a:pPr>
            <a:r>
              <a:rPr lang="en"/>
              <a:t>not enough passion/love for the problem and gave up</a:t>
            </a:r>
            <a:endParaRPr/>
          </a:p>
          <a:p>
            <a:pPr indent="0" lvl="0" marL="0" rtl="0" algn="l">
              <a:lnSpc>
                <a:spcPct val="100000"/>
              </a:lnSpc>
              <a:spcBef>
                <a:spcPts val="0"/>
              </a:spcBef>
              <a:spcAft>
                <a:spcPts val="0"/>
              </a:spcAft>
              <a:buNone/>
            </a:pPr>
            <a:r>
              <a:rPr lang="en"/>
              <a:t>And can pull these up during the session.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6484c2cb2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76484c2cb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1000">
                <a:solidFill>
                  <a:schemeClr val="dk1"/>
                </a:solidFill>
                <a:latin typeface="Open Sans"/>
                <a:ea typeface="Open Sans"/>
                <a:cs typeface="Open Sans"/>
                <a:sym typeface="Open Sans"/>
              </a:rPr>
              <a:t>How facebook became the most successful social network</a:t>
            </a:r>
            <a:endParaRPr b="1"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High motivation </a:t>
            </a:r>
            <a:r>
              <a:rPr lang="en" sz="1000">
                <a:solidFill>
                  <a:schemeClr val="dk1"/>
                </a:solidFill>
                <a:latin typeface="Open Sans"/>
                <a:ea typeface="Open Sans"/>
                <a:cs typeface="Open Sans"/>
                <a:sym typeface="Open Sans"/>
              </a:rPr>
              <a:t>- people wanted an online platform with their real identity (this was non-obvious)</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High ability </a:t>
            </a:r>
            <a:r>
              <a:rPr lang="en" sz="1000">
                <a:solidFill>
                  <a:schemeClr val="dk1"/>
                </a:solidFill>
                <a:latin typeface="Open Sans"/>
                <a:ea typeface="Open Sans"/>
                <a:cs typeface="Open Sans"/>
                <a:sym typeface="Open Sans"/>
              </a:rPr>
              <a:t>- signup easy, product is good, and it is completely free</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b="1" lang="en" sz="1000">
                <a:solidFill>
                  <a:schemeClr val="dk1"/>
                </a:solidFill>
                <a:latin typeface="Open Sans"/>
                <a:ea typeface="Open Sans"/>
                <a:cs typeface="Open Sans"/>
                <a:sym typeface="Open Sans"/>
              </a:rPr>
              <a:t>Extreme frequency of triggers </a:t>
            </a:r>
            <a:r>
              <a:rPr lang="en" sz="1000">
                <a:solidFill>
                  <a:schemeClr val="dk1"/>
                </a:solidFill>
                <a:latin typeface="Open Sans"/>
                <a:ea typeface="Open Sans"/>
                <a:cs typeface="Open Sans"/>
                <a:sym typeface="Open Sans"/>
              </a:rPr>
              <a:t>- if you were not a user, you’d get invited by any friend that joined. If you were a user you’d get a notification every time a friend did </a:t>
            </a:r>
            <a:r>
              <a:rPr i="1" lang="en" sz="1000">
                <a:solidFill>
                  <a:schemeClr val="dk1"/>
                </a:solidFill>
                <a:latin typeface="Open Sans"/>
                <a:ea typeface="Open Sans"/>
                <a:cs typeface="Open Sans"/>
                <a:sym typeface="Open Sans"/>
              </a:rPr>
              <a:t>anything</a:t>
            </a:r>
            <a:r>
              <a:rPr lang="en" sz="1000">
                <a:solidFill>
                  <a:schemeClr val="dk1"/>
                </a:solidFill>
                <a:latin typeface="Open Sans"/>
                <a:ea typeface="Open Sans"/>
                <a:cs typeface="Open Sans"/>
                <a:sym typeface="Open Sans"/>
              </a:rPr>
              <a:t> - triggering you to go to the site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62e05a489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762e05a489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62e05a489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762e05a489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e866b5706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5e866b5706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62e05a489_0_4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762e05a489_0_4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Traction.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62e05a489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762e05a489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Traction.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62e05a489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762e05a489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62e05a489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762e05a489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62e05a489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762e05a489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62e05a489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762e05a489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It’s very few founders where they themselves are the unfair advantage  - especially for the long term. </a:t>
            </a:r>
            <a:endParaRPr/>
          </a:p>
          <a:p>
            <a:pPr indent="0" lvl="0" marL="0" rtl="0" algn="l">
              <a:lnSpc>
                <a:spcPct val="100000"/>
              </a:lnSpc>
              <a:spcBef>
                <a:spcPts val="0"/>
              </a:spcBef>
              <a:spcAft>
                <a:spcPts val="0"/>
              </a:spcAft>
              <a:buSzPts val="1100"/>
              <a:buNone/>
            </a:pPr>
            <a:r>
              <a:rPr lang="en"/>
              <a:t>If you are one of very few people in the entire world that can solve the problem, and any company would collapse if you leave, then you may have something. </a:t>
            </a:r>
            <a:endParaRPr/>
          </a:p>
          <a:p>
            <a:pPr indent="0" lvl="0" marL="0" rtl="0" algn="l">
              <a:lnSpc>
                <a:spcPct val="100000"/>
              </a:lnSpc>
              <a:spcBef>
                <a:spcPts val="0"/>
              </a:spcBef>
              <a:spcAft>
                <a:spcPts val="0"/>
              </a:spcAft>
              <a:buSzPts val="1100"/>
              <a:buNone/>
            </a:pPr>
            <a:r>
              <a:rPr lang="en"/>
              <a:t>Experienced founders may get quicker to capital and great employees but that’s not necessarily sustainable. Only a head start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62e05a489_0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762e05a489_0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Ask the audience how they’d define a startup. </a:t>
            </a:r>
            <a:endParaRPr/>
          </a:p>
          <a:p>
            <a:pPr indent="0" lvl="0" marL="0" rtl="0" algn="l">
              <a:lnSpc>
                <a:spcPct val="100000"/>
              </a:lnSpc>
              <a:spcBef>
                <a:spcPts val="0"/>
              </a:spcBef>
              <a:spcAft>
                <a:spcPts val="0"/>
              </a:spcAft>
              <a:buSzPts val="1100"/>
              <a:buNone/>
            </a:pPr>
            <a:r>
              <a:rPr lang="en"/>
              <a:t>Likely, all answers will be right but they all culminate in: STARTUP = GROWTH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62e05a489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762e05a489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762e05a489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762e05a489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Word-of-mouth: often comes from having a great product. Related to the previous point on the product.</a:t>
            </a:r>
            <a:endParaRPr/>
          </a:p>
          <a:p>
            <a:pPr indent="0" lvl="0" marL="0" rtl="0" algn="l">
              <a:lnSpc>
                <a:spcPct val="100000"/>
              </a:lnSpc>
              <a:spcBef>
                <a:spcPts val="0"/>
              </a:spcBef>
              <a:spcAft>
                <a:spcPts val="0"/>
              </a:spcAft>
              <a:buSzPts val="1100"/>
              <a:buNone/>
            </a:pPr>
            <a:r>
              <a:rPr lang="en"/>
              <a:t>E.g. how Hotmail grew: every email sent from Hotmail had: “Sent from Hotmail. Want a free email account? Sign-up for Hotmail today!”</a:t>
            </a:r>
            <a:endParaRPr/>
          </a:p>
          <a:p>
            <a:pPr indent="0" lvl="0" marL="0" rtl="0" algn="l">
              <a:lnSpc>
                <a:spcPct val="100000"/>
              </a:lnSpc>
              <a:spcBef>
                <a:spcPts val="0"/>
              </a:spcBef>
              <a:spcAft>
                <a:spcPts val="0"/>
              </a:spcAft>
              <a:buSzPts val="1100"/>
              <a:buNone/>
            </a:pPr>
            <a:r>
              <a:rPr lang="en"/>
              <a:t>Facebook, as mentioned, grew extremely fast since every friend would invite you to Facebook and then remind you every hour that Facebook is there.</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62e05a489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762e05a489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62e05a489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762e05a489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Network effects: </a:t>
            </a:r>
            <a:endParaRPr/>
          </a:p>
          <a:p>
            <a:pPr indent="-298450" lvl="0" marL="457200" rtl="0" algn="l">
              <a:lnSpc>
                <a:spcPct val="100000"/>
              </a:lnSpc>
              <a:spcBef>
                <a:spcPts val="0"/>
              </a:spcBef>
              <a:spcAft>
                <a:spcPts val="0"/>
              </a:spcAft>
              <a:buSzPts val="1100"/>
              <a:buChar char="-"/>
            </a:pPr>
            <a:r>
              <a:rPr lang="en"/>
              <a:t>Network effects are exceptionally strong moats. Among the strongest.</a:t>
            </a:r>
            <a:endParaRPr/>
          </a:p>
          <a:p>
            <a:pPr indent="-298450" lvl="0" marL="457200" rtl="0" algn="l">
              <a:lnSpc>
                <a:spcPct val="100000"/>
              </a:lnSpc>
              <a:spcBef>
                <a:spcPts val="0"/>
              </a:spcBef>
              <a:spcAft>
                <a:spcPts val="0"/>
              </a:spcAft>
              <a:buSzPts val="1100"/>
              <a:buChar char="-"/>
            </a:pPr>
            <a:r>
              <a:rPr lang="en"/>
              <a:t>Metcalfe’s law: V = a * n</a:t>
            </a:r>
            <a:r>
              <a:rPr baseline="30000" lang="en"/>
              <a:t>2</a:t>
            </a:r>
            <a:r>
              <a:rPr lang="en">
                <a:solidFill>
                  <a:schemeClr val="dk1"/>
                </a:solidFill>
              </a:rPr>
              <a:t> - the value of a product is proportional to the square of the number of users</a:t>
            </a:r>
            <a:endParaRPr>
              <a:solidFill>
                <a:schemeClr val="dk1"/>
              </a:solidFill>
            </a:endParaRPr>
          </a:p>
          <a:p>
            <a:pPr indent="0" lvl="0" marL="0" rtl="0" algn="l">
              <a:lnSpc>
                <a:spcPct val="100000"/>
              </a:lnSpc>
              <a:spcBef>
                <a:spcPts val="0"/>
              </a:spcBef>
              <a:spcAft>
                <a:spcPts val="0"/>
              </a:spcAft>
              <a:buNone/>
            </a:pPr>
            <a:r>
              <a:rPr lang="en">
                <a:solidFill>
                  <a:schemeClr val="dk1"/>
                </a:solidFill>
              </a:rPr>
              <a:t>Scale: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Helpful, however this will come to every company that grows large. Scale moats are linear-ish where network effects are exponential. Scale can be achieved through capital whereas network effects only apply to certain products and catching up is harder and harder</a:t>
            </a:r>
            <a:endParaRPr>
              <a:solidFill>
                <a:schemeClr val="dk1"/>
              </a:solidFill>
            </a:endParaRPr>
          </a:p>
          <a:p>
            <a:pPr indent="0" lvl="0" marL="0" rtl="0" algn="l">
              <a:lnSpc>
                <a:spcPct val="100000"/>
              </a:lnSpc>
              <a:spcBef>
                <a:spcPts val="0"/>
              </a:spcBef>
              <a:spcAft>
                <a:spcPts val="0"/>
              </a:spcAft>
              <a:buNone/>
            </a:pPr>
            <a:r>
              <a:rPr lang="en">
                <a:solidFill>
                  <a:schemeClr val="dk1"/>
                </a:solidFill>
              </a:rPr>
              <a:t>Brand:</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Very strong, however </a:t>
            </a:r>
            <a:endParaRPr>
              <a:solidFill>
                <a:schemeClr val="dk1"/>
              </a:solidFill>
            </a:endParaRPr>
          </a:p>
          <a:p>
            <a:pPr indent="0" lvl="0" marL="0" rtl="0" algn="l">
              <a:lnSpc>
                <a:spcPct val="100000"/>
              </a:lnSpc>
              <a:spcBef>
                <a:spcPts val="0"/>
              </a:spcBef>
              <a:spcAft>
                <a:spcPts val="0"/>
              </a:spcAft>
              <a:buNone/>
            </a:pPr>
            <a:r>
              <a:rPr lang="en">
                <a:solidFill>
                  <a:schemeClr val="dk1"/>
                </a:solidFill>
              </a:rPr>
              <a:t>Switching costs can be very strong</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Get deeply ingrained in the users’ infrastructure. E.g. Stripe is the payment infrastructure for many apps such as Uber, and they’ve built the whole product around Stripe - very hard to tear out.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62e05a489_0_5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762e05a489_0_5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Discuss elements u</a:t>
            </a:r>
            <a:r>
              <a:rPr b="1" lang="en"/>
              <a:t>nder “But also very important”:</a:t>
            </a:r>
            <a:br>
              <a:rPr b="1" lang="en"/>
            </a:br>
            <a:r>
              <a:rPr lang="en"/>
              <a:t>- It’s much more likely you’ll have an insight that is non-obvious, or design a great product if you’ve experienced the problem yourself</a:t>
            </a:r>
            <a:endParaRPr/>
          </a:p>
          <a:p>
            <a:pPr indent="0" lvl="0" marL="0" rtl="0" algn="l">
              <a:spcBef>
                <a:spcPts val="0"/>
              </a:spcBef>
              <a:spcAft>
                <a:spcPts val="0"/>
              </a:spcAft>
              <a:buSzPts val="1100"/>
              <a:buNone/>
            </a:pPr>
            <a:r>
              <a:rPr lang="en">
                <a:solidFill>
                  <a:schemeClr val="dk1"/>
                </a:solidFill>
              </a:rPr>
              <a:t>- Knowing the early adopters is about knowing really well </a:t>
            </a:r>
            <a:r>
              <a:rPr i="1" lang="en">
                <a:solidFill>
                  <a:schemeClr val="dk1"/>
                </a:solidFill>
              </a:rPr>
              <a:t>for whom</a:t>
            </a:r>
            <a:r>
              <a:rPr lang="en">
                <a:solidFill>
                  <a:schemeClr val="dk1"/>
                </a:solidFill>
              </a:rPr>
              <a:t> the problem applies. If you start out blind, you may be right but flame out in the search of the initial user base</a:t>
            </a:r>
            <a:endParaRPr/>
          </a:p>
          <a:p>
            <a:pPr indent="0" lvl="0" marL="0" rtl="0" algn="l">
              <a:lnSpc>
                <a:spcPct val="100000"/>
              </a:lnSpc>
              <a:spcBef>
                <a:spcPts val="0"/>
              </a:spcBef>
              <a:spcAft>
                <a:spcPts val="0"/>
              </a:spcAft>
              <a:buSzPts val="1100"/>
              <a:buNone/>
            </a:pPr>
            <a:r>
              <a:rPr lang="en"/>
              <a:t>- So many founders quit because they give up. It’s much easier to give up if you don’t have the passion or if you don’t enjoy the day-to-day of working on your product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6484c2cb2_0_25:notes"/>
          <p:cNvSpPr txBox="1"/>
          <p:nvPr>
            <p:ph idx="1" type="body"/>
          </p:nvPr>
        </p:nvSpPr>
        <p:spPr>
          <a:xfrm>
            <a:off x="242300" y="4048953"/>
            <a:ext cx="6422700" cy="8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76484c2cb2_0_25:notes"/>
          <p:cNvSpPr/>
          <p:nvPr>
            <p:ph idx="2" type="sldImg"/>
          </p:nvPr>
        </p:nvSpPr>
        <p:spPr>
          <a:xfrm>
            <a:off x="242300" y="490744"/>
            <a:ext cx="6422700" cy="3341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0ec47f32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90ec47f32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Network effects: </a:t>
            </a:r>
            <a:endParaRPr/>
          </a:p>
          <a:p>
            <a:pPr indent="-298450" lvl="0" marL="457200" rtl="0" algn="l">
              <a:lnSpc>
                <a:spcPct val="100000"/>
              </a:lnSpc>
              <a:spcBef>
                <a:spcPts val="0"/>
              </a:spcBef>
              <a:spcAft>
                <a:spcPts val="0"/>
              </a:spcAft>
              <a:buSzPts val="1100"/>
              <a:buChar char="-"/>
            </a:pPr>
            <a:r>
              <a:rPr lang="en"/>
              <a:t>Network effects are exceptionally strong moats. Among the strongest.</a:t>
            </a:r>
            <a:endParaRPr/>
          </a:p>
          <a:p>
            <a:pPr indent="-298450" lvl="0" marL="457200" rtl="0" algn="l">
              <a:lnSpc>
                <a:spcPct val="100000"/>
              </a:lnSpc>
              <a:spcBef>
                <a:spcPts val="0"/>
              </a:spcBef>
              <a:spcAft>
                <a:spcPts val="0"/>
              </a:spcAft>
              <a:buSzPts val="1100"/>
              <a:buChar char="-"/>
            </a:pPr>
            <a:r>
              <a:rPr lang="en"/>
              <a:t>Metcalfe’s law: V = a * n</a:t>
            </a:r>
            <a:r>
              <a:rPr baseline="30000" lang="en"/>
              <a:t>2</a:t>
            </a:r>
            <a:r>
              <a:rPr lang="en">
                <a:solidFill>
                  <a:schemeClr val="dk1"/>
                </a:solidFill>
              </a:rPr>
              <a:t> - the value of a product is proportional to the square of the number of users</a:t>
            </a:r>
            <a:endParaRPr>
              <a:solidFill>
                <a:schemeClr val="dk1"/>
              </a:solidFill>
            </a:endParaRPr>
          </a:p>
          <a:p>
            <a:pPr indent="0" lvl="0" marL="0" rtl="0" algn="l">
              <a:lnSpc>
                <a:spcPct val="100000"/>
              </a:lnSpc>
              <a:spcBef>
                <a:spcPts val="0"/>
              </a:spcBef>
              <a:spcAft>
                <a:spcPts val="0"/>
              </a:spcAft>
              <a:buNone/>
            </a:pPr>
            <a:r>
              <a:rPr lang="en">
                <a:solidFill>
                  <a:schemeClr val="dk1"/>
                </a:solidFill>
              </a:rPr>
              <a:t>Scale: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Helpful, however this will come to every company that grows large. Scale moats are linear-ish where network effects are exponential. Scale can be achieved through capital whereas network effects only apply to certain products and catching up is harder and harder</a:t>
            </a:r>
            <a:endParaRPr>
              <a:solidFill>
                <a:schemeClr val="dk1"/>
              </a:solidFill>
            </a:endParaRPr>
          </a:p>
          <a:p>
            <a:pPr indent="0" lvl="0" marL="0" rtl="0" algn="l">
              <a:lnSpc>
                <a:spcPct val="100000"/>
              </a:lnSpc>
              <a:spcBef>
                <a:spcPts val="0"/>
              </a:spcBef>
              <a:spcAft>
                <a:spcPts val="0"/>
              </a:spcAft>
              <a:buNone/>
            </a:pPr>
            <a:r>
              <a:rPr lang="en">
                <a:solidFill>
                  <a:schemeClr val="dk1"/>
                </a:solidFill>
              </a:rPr>
              <a:t>Brand:</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Very strong, however </a:t>
            </a:r>
            <a:endParaRPr>
              <a:solidFill>
                <a:schemeClr val="dk1"/>
              </a:solidFill>
            </a:endParaRPr>
          </a:p>
          <a:p>
            <a:pPr indent="0" lvl="0" marL="0" rtl="0" algn="l">
              <a:lnSpc>
                <a:spcPct val="100000"/>
              </a:lnSpc>
              <a:spcBef>
                <a:spcPts val="0"/>
              </a:spcBef>
              <a:spcAft>
                <a:spcPts val="0"/>
              </a:spcAft>
              <a:buNone/>
            </a:pPr>
            <a:r>
              <a:rPr lang="en">
                <a:solidFill>
                  <a:schemeClr val="dk1"/>
                </a:solidFill>
              </a:rPr>
              <a:t>Switching costs can be very strong</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Get deeply ingrained in the users’ infrastructure. E.g. Stripe is the payment infrastructure for many apps such as Uber, and they’ve built the whole product around Stripe - very hard to tear out.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62e05a489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762e05a489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 startup is a company designed to grow fast.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Why? </a:t>
            </a:r>
            <a:endParaRPr/>
          </a:p>
          <a:p>
            <a:pPr indent="-298450" lvl="0" marL="457200" rtl="0" algn="l">
              <a:lnSpc>
                <a:spcPct val="100000"/>
              </a:lnSpc>
              <a:spcBef>
                <a:spcPts val="0"/>
              </a:spcBef>
              <a:spcAft>
                <a:spcPts val="0"/>
              </a:spcAft>
              <a:buSzPts val="1100"/>
              <a:buChar char="-"/>
            </a:pPr>
            <a:r>
              <a:rPr lang="en"/>
              <a:t>For a VC to fund your company, they need to see an opportunity that can be big - think $10-100m revenues in 5-10 years</a:t>
            </a:r>
            <a:endParaRPr/>
          </a:p>
          <a:p>
            <a:pPr indent="-298450" lvl="0" marL="457200" rtl="0" algn="l">
              <a:lnSpc>
                <a:spcPct val="100000"/>
              </a:lnSpc>
              <a:spcBef>
                <a:spcPts val="0"/>
              </a:spcBef>
              <a:spcAft>
                <a:spcPts val="0"/>
              </a:spcAft>
              <a:buSzPts val="1100"/>
              <a:buChar char="-"/>
            </a:pPr>
            <a:r>
              <a:rPr lang="en"/>
              <a:t>You’re starting at 0</a:t>
            </a:r>
            <a:endParaRPr/>
          </a:p>
          <a:p>
            <a:pPr indent="-298450" lvl="0" marL="457200" rtl="0" algn="l">
              <a:lnSpc>
                <a:spcPct val="100000"/>
              </a:lnSpc>
              <a:spcBef>
                <a:spcPts val="0"/>
              </a:spcBef>
              <a:spcAft>
                <a:spcPts val="0"/>
              </a:spcAft>
              <a:buSzPts val="1100"/>
              <a:buChar char="-"/>
            </a:pPr>
            <a:r>
              <a:rPr lang="en"/>
              <a:t>Thus to get to that level of revenues you NEED to grow extremely fast. There’s no other way to get to the scale you need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62e05a489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762e05a489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Why an experiment and why non-obvious? </a:t>
            </a:r>
            <a:endParaRPr/>
          </a:p>
          <a:p>
            <a:pPr indent="-298450" lvl="0" marL="457200" rtl="0" algn="l">
              <a:lnSpc>
                <a:spcPct val="100000"/>
              </a:lnSpc>
              <a:spcBef>
                <a:spcPts val="0"/>
              </a:spcBef>
              <a:spcAft>
                <a:spcPts val="0"/>
              </a:spcAft>
              <a:buSzPts val="1100"/>
              <a:buChar char="-"/>
            </a:pPr>
            <a:r>
              <a:rPr lang="en"/>
              <a:t>Well, if it was obvious that it would work, it would likely already exist. </a:t>
            </a:r>
            <a:endParaRPr/>
          </a:p>
          <a:p>
            <a:pPr indent="-298450" lvl="0" marL="457200" rtl="0" algn="l">
              <a:lnSpc>
                <a:spcPct val="100000"/>
              </a:lnSpc>
              <a:spcBef>
                <a:spcPts val="0"/>
              </a:spcBef>
              <a:spcAft>
                <a:spcPts val="0"/>
              </a:spcAft>
              <a:buSzPts val="1100"/>
              <a:buChar char="-"/>
            </a:pPr>
            <a:r>
              <a:rPr lang="en"/>
              <a:t>The startup phase is about verifying whether your hypothesis of how to solve a problem, how to acquire customers and how to monetize your solving the problem.</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62e05a489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762e05a489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Proving the hypothesis includes proving that: </a:t>
            </a:r>
            <a:endParaRPr/>
          </a:p>
          <a:p>
            <a:pPr indent="-298450" lvl="0" marL="457200" rtl="0" algn="l">
              <a:lnSpc>
                <a:spcPct val="100000"/>
              </a:lnSpc>
              <a:spcBef>
                <a:spcPts val="0"/>
              </a:spcBef>
              <a:spcAft>
                <a:spcPts val="0"/>
              </a:spcAft>
              <a:buSzPts val="1100"/>
              <a:buAutoNum type="arabicPeriod"/>
            </a:pPr>
            <a:r>
              <a:rPr lang="en"/>
              <a:t>The problem is painful enough that you can build a successful company by solving it</a:t>
            </a:r>
            <a:endParaRPr/>
          </a:p>
          <a:p>
            <a:pPr indent="-298450" lvl="0" marL="457200" rtl="0" algn="l">
              <a:lnSpc>
                <a:spcPct val="100000"/>
              </a:lnSpc>
              <a:spcBef>
                <a:spcPts val="0"/>
              </a:spcBef>
              <a:spcAft>
                <a:spcPts val="0"/>
              </a:spcAft>
              <a:buSzPts val="1100"/>
              <a:buAutoNum type="arabicPeriod"/>
            </a:pPr>
            <a:r>
              <a:rPr lang="en"/>
              <a:t>Your solution solves the problem in a way that is so good that you can charge a lot for it and grow fast</a:t>
            </a:r>
            <a:endParaRPr/>
          </a:p>
          <a:p>
            <a:pPr indent="-298450" lvl="0" marL="457200" rtl="0" algn="l">
              <a:lnSpc>
                <a:spcPct val="100000"/>
              </a:lnSpc>
              <a:spcBef>
                <a:spcPts val="0"/>
              </a:spcBef>
              <a:spcAft>
                <a:spcPts val="0"/>
              </a:spcAft>
              <a:buSzPts val="1100"/>
              <a:buAutoNum type="arabicPeriod"/>
            </a:pPr>
            <a:r>
              <a:rPr lang="en"/>
              <a:t>You are the right team to win - you have a unique unfair advantage that will make you able to grow this company faster than anyone else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e866b5706_0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5e866b5706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62e05a489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762e05a489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Do NOT start with the solution. </a:t>
            </a:r>
            <a:endParaRPr/>
          </a:p>
          <a:p>
            <a:pPr indent="0" lvl="0" marL="0" rtl="0" algn="l">
              <a:lnSpc>
                <a:spcPct val="100000"/>
              </a:lnSpc>
              <a:spcBef>
                <a:spcPts val="0"/>
              </a:spcBef>
              <a:spcAft>
                <a:spcPts val="0"/>
              </a:spcAft>
              <a:buSzPts val="1100"/>
              <a:buNone/>
            </a:pPr>
            <a:r>
              <a:rPr lang="en"/>
              <a:t>Don’t say “I want to use this technology to solve a problem - what problem should I solve?”</a:t>
            </a:r>
            <a:endParaRPr/>
          </a:p>
          <a:p>
            <a:pPr indent="0" lvl="0" marL="0" rtl="0" algn="l">
              <a:lnSpc>
                <a:spcPct val="100000"/>
              </a:lnSpc>
              <a:spcBef>
                <a:spcPts val="0"/>
              </a:spcBef>
              <a:spcAft>
                <a:spcPts val="0"/>
              </a:spcAft>
              <a:buSzPts val="1100"/>
              <a:buNone/>
            </a:pPr>
            <a:r>
              <a:rPr lang="en"/>
              <a:t>Why? There are thousands of problems to solve, but only a small percentage of those have the nature that a successful startup can be built to solve it. Of those, each will require their very specific solution that is unique to that problem. By starting with the solution, it’s more likely that you’ll find a problem for which this solution to be perfect, rather than a problem that allows for building a great company.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62e05a48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762e05a4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These are the characteristics of a good problem to solve.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6484c2cb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76484c2cb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B.J. Fogg (Stanford researcher and renowned thinker on tech-enabled behavioral change).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50" name="Shape 50"/>
        <p:cNvGrpSpPr/>
        <p:nvPr/>
      </p:nvGrpSpPr>
      <p:grpSpPr>
        <a:xfrm>
          <a:off x="0" y="0"/>
          <a:ext cx="0" cy="0"/>
          <a:chOff x="0" y="0"/>
          <a:chExt cx="0" cy="0"/>
        </a:xfrm>
      </p:grpSpPr>
      <p:sp>
        <p:nvSpPr>
          <p:cNvPr id="51" name="Google Shape;51;p13"/>
          <p:cNvSpPr txBox="1"/>
          <p:nvPr>
            <p:ph type="title"/>
          </p:nvPr>
        </p:nvSpPr>
        <p:spPr>
          <a:xfrm>
            <a:off x="177501" y="465180"/>
            <a:ext cx="8320800" cy="276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1800"/>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2" name="Google Shape;5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5617">
          <p15:clr>
            <a:srgbClr val="F26B43"/>
          </p15:clr>
        </p15:guide>
        <p15:guide id="2" pos="76">
          <p15:clr>
            <a:srgbClr val="F26B43"/>
          </p15:clr>
        </p15:guide>
        <p15:guide id="3" orient="horz" pos="526">
          <p15:clr>
            <a:srgbClr val="F26B43"/>
          </p15:clr>
        </p15:guide>
        <p15:guide id="4" orient="horz" pos="2993">
          <p15:clr>
            <a:srgbClr val="F26B43"/>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3" name="Shape 53"/>
        <p:cNvGrpSpPr/>
        <p:nvPr/>
      </p:nvGrpSpPr>
      <p:grpSpPr>
        <a:xfrm>
          <a:off x="0" y="0"/>
          <a:ext cx="0" cy="0"/>
          <a:chOff x="0" y="0"/>
          <a:chExt cx="0" cy="0"/>
        </a:xfrm>
      </p:grpSpPr>
      <p:pic>
        <p:nvPicPr>
          <p:cNvPr id="54" name="Google Shape;54;p14"/>
          <p:cNvPicPr preferRelativeResize="0"/>
          <p:nvPr/>
        </p:nvPicPr>
        <p:blipFill rotWithShape="1">
          <a:blip r:embed="rId2">
            <a:alphaModFix/>
          </a:blip>
          <a:srcRect b="0" l="0" r="0" t="0"/>
          <a:stretch/>
        </p:blipFill>
        <p:spPr>
          <a:xfrm>
            <a:off x="1588" y="1588"/>
            <a:ext cx="1588" cy="1588"/>
          </a:xfrm>
          <a:prstGeom prst="rect">
            <a:avLst/>
          </a:prstGeom>
          <a:noFill/>
          <a:ln>
            <a:noFill/>
          </a:ln>
        </p:spPr>
      </p:pic>
      <p:sp>
        <p:nvSpPr>
          <p:cNvPr id="55" name="Google Shape;55;p14"/>
          <p:cNvSpPr txBox="1"/>
          <p:nvPr>
            <p:ph type="title"/>
          </p:nvPr>
        </p:nvSpPr>
        <p:spPr>
          <a:xfrm>
            <a:off x="177501" y="465180"/>
            <a:ext cx="8320800" cy="276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800"/>
              <a:buNone/>
              <a:defRPr sz="18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Tree>
  </p:cSld>
  <p:clrMapOvr>
    <a:masterClrMapping/>
  </p:clrMapOvr>
  <p:extLst>
    <p:ext uri="{DCECCB84-F9BA-43D5-87BE-67443E8EF086}">
      <p15:sldGuideLst>
        <p15:guide id="1" pos="5617">
          <p15:clr>
            <a:srgbClr val="F26B43"/>
          </p15:clr>
        </p15:guide>
        <p15:guide id="2" pos="76">
          <p15:clr>
            <a:srgbClr val="F26B43"/>
          </p15:clr>
        </p15:guide>
        <p15:guide id="3" orient="horz" pos="526">
          <p15:clr>
            <a:srgbClr val="F26B43"/>
          </p15:clr>
        </p15:guide>
        <p15:guide id="4" orient="horz" pos="2993">
          <p15:clr>
            <a:srgbClr val="F26B43"/>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5" name="Google Shape;65;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 name="Google Shape;84;p2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2" name="Google Shape;92;p2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3" name="Google Shape;93;p2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p2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0" name="Google Shape;100;p2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4" name="Shape 104"/>
        <p:cNvGrpSpPr/>
        <p:nvPr/>
      </p:nvGrpSpPr>
      <p:grpSpPr>
        <a:xfrm>
          <a:off x="0" y="0"/>
          <a:ext cx="0" cy="0"/>
          <a:chOff x="0" y="0"/>
          <a:chExt cx="0" cy="0"/>
        </a:xfrm>
      </p:grpSpPr>
      <p:pic>
        <p:nvPicPr>
          <p:cNvPr id="105" name="Google Shape;105;p27"/>
          <p:cNvPicPr preferRelativeResize="0"/>
          <p:nvPr/>
        </p:nvPicPr>
        <p:blipFill rotWithShape="1">
          <a:blip r:embed="rId2">
            <a:alphaModFix/>
          </a:blip>
          <a:srcRect b="0" l="0" r="0" t="0"/>
          <a:stretch/>
        </p:blipFill>
        <p:spPr>
          <a:xfrm>
            <a:off x="1588" y="1588"/>
            <a:ext cx="1588" cy="1588"/>
          </a:xfrm>
          <a:prstGeom prst="rect">
            <a:avLst/>
          </a:prstGeom>
          <a:noFill/>
          <a:ln>
            <a:noFill/>
          </a:ln>
        </p:spPr>
      </p:pic>
      <p:sp>
        <p:nvSpPr>
          <p:cNvPr id="106" name="Google Shape;106;p27"/>
          <p:cNvSpPr txBox="1"/>
          <p:nvPr>
            <p:ph type="title"/>
          </p:nvPr>
        </p:nvSpPr>
        <p:spPr>
          <a:xfrm>
            <a:off x="177501" y="465180"/>
            <a:ext cx="8320800" cy="276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800"/>
              <a:buNone/>
              <a:defRPr sz="18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Tree>
  </p:cSld>
  <p:clrMapOvr>
    <a:masterClrMapping/>
  </p:clrMapOvr>
  <p:extLst>
    <p:ext uri="{DCECCB84-F9BA-43D5-87BE-67443E8EF086}">
      <p15:sldGuideLst>
        <p15:guide id="1" pos="5617">
          <p15:clr>
            <a:srgbClr val="F26B43"/>
          </p15:clr>
        </p15:guide>
        <p15:guide id="2" pos="76">
          <p15:clr>
            <a:srgbClr val="F26B43"/>
          </p15:clr>
        </p15:guide>
        <p15:guide id="3" orient="horz" pos="526">
          <p15:clr>
            <a:srgbClr val="F26B43"/>
          </p15:clr>
        </p15:guide>
        <p15:guide id="4" orient="horz" pos="2993">
          <p15:clr>
            <a:srgbClr val="F26B43"/>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
    <p:spTree>
      <p:nvGrpSpPr>
        <p:cNvPr id="107" name="Shape 107"/>
        <p:cNvGrpSpPr/>
        <p:nvPr/>
      </p:nvGrpSpPr>
      <p:grpSpPr>
        <a:xfrm>
          <a:off x="0" y="0"/>
          <a:ext cx="0" cy="0"/>
          <a:chOff x="0" y="0"/>
          <a:chExt cx="0" cy="0"/>
        </a:xfrm>
      </p:grpSpPr>
      <p:sp>
        <p:nvSpPr>
          <p:cNvPr id="108" name="Google Shape;108;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vl2pPr indent="-355600" lvl="1" marL="914400" rtl="0" algn="l">
              <a:lnSpc>
                <a:spcPct val="100000"/>
              </a:lnSpc>
              <a:spcBef>
                <a:spcPts val="0"/>
              </a:spcBef>
              <a:spcAft>
                <a:spcPts val="0"/>
              </a:spcAft>
              <a:buSzPts val="2000"/>
              <a:buChar char="○"/>
              <a:defRPr/>
            </a:lvl2pPr>
            <a:lvl3pPr indent="-349250" lvl="2" marL="1371600" rtl="0" algn="l">
              <a:lnSpc>
                <a:spcPct val="100000"/>
              </a:lnSpc>
              <a:spcBef>
                <a:spcPts val="0"/>
              </a:spcBef>
              <a:spcAft>
                <a:spcPts val="0"/>
              </a:spcAft>
              <a:buSzPts val="1900"/>
              <a:buChar char="■"/>
              <a:defRPr/>
            </a:lvl3pPr>
            <a:lvl4pPr indent="-349250" lvl="3" marL="1828800" rtl="0" algn="l">
              <a:lnSpc>
                <a:spcPct val="100000"/>
              </a:lnSpc>
              <a:spcBef>
                <a:spcPts val="0"/>
              </a:spcBef>
              <a:spcAft>
                <a:spcPts val="0"/>
              </a:spcAft>
              <a:buSzPts val="1900"/>
              <a:buChar char="●"/>
              <a:defRPr/>
            </a:lvl4pPr>
            <a:lvl5pPr indent="-317500" lvl="4" marL="2286000" rtl="0" algn="l">
              <a:lnSpc>
                <a:spcPct val="100000"/>
              </a:lnSpc>
              <a:spcBef>
                <a:spcPts val="0"/>
              </a:spcBef>
              <a:spcAft>
                <a:spcPts val="0"/>
              </a:spcAft>
              <a:buSzPts val="1400"/>
              <a:buChar char="○"/>
              <a:defRPr/>
            </a:lvl5pPr>
            <a:lvl6pPr indent="-349250" lvl="5" marL="2743200" rtl="0" algn="l">
              <a:lnSpc>
                <a:spcPct val="100000"/>
              </a:lnSpc>
              <a:spcBef>
                <a:spcPts val="0"/>
              </a:spcBef>
              <a:spcAft>
                <a:spcPts val="0"/>
              </a:spcAft>
              <a:buSzPts val="1900"/>
              <a:buChar char="■"/>
              <a:defRPr/>
            </a:lvl6pPr>
            <a:lvl7pPr indent="-349250" lvl="6" marL="3200400" rtl="0" algn="l">
              <a:lnSpc>
                <a:spcPct val="100000"/>
              </a:lnSpc>
              <a:spcBef>
                <a:spcPts val="0"/>
              </a:spcBef>
              <a:spcAft>
                <a:spcPts val="0"/>
              </a:spcAft>
              <a:buSzPts val="1900"/>
              <a:buChar char="●"/>
              <a:defRPr/>
            </a:lvl7pPr>
            <a:lvl8pPr indent="-349250" lvl="7" marL="3657600" rtl="0" algn="l">
              <a:lnSpc>
                <a:spcPct val="100000"/>
              </a:lnSpc>
              <a:spcBef>
                <a:spcPts val="0"/>
              </a:spcBef>
              <a:spcAft>
                <a:spcPts val="0"/>
              </a:spcAft>
              <a:buSzPts val="1900"/>
              <a:buChar char="○"/>
              <a:defRPr/>
            </a:lvl8pPr>
            <a:lvl9pPr indent="-349250" lvl="8" marL="4114800" rtl="0" algn="l">
              <a:lnSpc>
                <a:spcPct val="100000"/>
              </a:lnSpc>
              <a:spcBef>
                <a:spcPts val="0"/>
              </a:spcBef>
              <a:spcAft>
                <a:spcPts val="0"/>
              </a:spcAft>
              <a:buSzPts val="1900"/>
              <a:buChar char="■"/>
              <a:defRPr/>
            </a:lvl9pPr>
          </a:lstStyle>
          <a:p/>
        </p:txBody>
      </p:sp>
      <p:sp>
        <p:nvSpPr>
          <p:cNvPr id="109" name="Google Shape;10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2_Title Only">
    <p:spTree>
      <p:nvGrpSpPr>
        <p:cNvPr id="110" name="Shape 110"/>
        <p:cNvGrpSpPr/>
        <p:nvPr/>
      </p:nvGrpSpPr>
      <p:grpSpPr>
        <a:xfrm>
          <a:off x="0" y="0"/>
          <a:ext cx="0" cy="0"/>
          <a:chOff x="0" y="0"/>
          <a:chExt cx="0" cy="0"/>
        </a:xfrm>
      </p:grpSpPr>
      <p:sp>
        <p:nvSpPr>
          <p:cNvPr id="111" name="Google Shape;111;p29"/>
          <p:cNvSpPr/>
          <p:nvPr/>
        </p:nvSpPr>
        <p:spPr>
          <a:xfrm>
            <a:off x="1588" y="1588"/>
            <a:ext cx="1500" cy="1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224"/>
              <a:buFont typeface="Arial"/>
              <a:buNone/>
            </a:pPr>
            <a:r>
              <a:t/>
            </a:r>
            <a:endParaRPr b="0" i="0" sz="1224" u="none" cap="none" strike="noStrike">
              <a:solidFill>
                <a:schemeClr val="dk1"/>
              </a:solidFill>
              <a:latin typeface="Arial"/>
              <a:ea typeface="Arial"/>
              <a:cs typeface="Arial"/>
              <a:sym typeface="Arial"/>
            </a:endParaRPr>
          </a:p>
        </p:txBody>
      </p:sp>
      <p:sp>
        <p:nvSpPr>
          <p:cNvPr id="112" name="Google Shape;112;p29"/>
          <p:cNvSpPr txBox="1"/>
          <p:nvPr>
            <p:ph type="title"/>
          </p:nvPr>
        </p:nvSpPr>
        <p:spPr>
          <a:xfrm>
            <a:off x="121488" y="425166"/>
            <a:ext cx="8320800" cy="276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533"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533"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533"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533"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533"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533"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533"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533" u="none" cap="none" strike="noStrike">
                <a:solidFill>
                  <a:schemeClr val="dk2"/>
                </a:solidFill>
                <a:latin typeface="Arial"/>
                <a:ea typeface="Arial"/>
                <a:cs typeface="Arial"/>
                <a:sym typeface="Arial"/>
              </a:defRPr>
            </a:lvl9pPr>
          </a:lstStyle>
          <a:p/>
        </p:txBody>
      </p:sp>
    </p:spTree>
  </p:cSld>
  <p:clrMapOvr>
    <a:masterClrMapping/>
  </p:clrMapOvr>
  <p:extLst>
    <p:ext uri="{DCECCB84-F9BA-43D5-87BE-67443E8EF086}">
      <p15:sldGuideLst>
        <p15:guide id="1" pos="5617">
          <p15:clr>
            <a:srgbClr val="F26B43"/>
          </p15:clr>
        </p15:guide>
        <p15:guide id="2" pos="76">
          <p15:clr>
            <a:srgbClr val="F26B43"/>
          </p15:clr>
        </p15:guide>
        <p15:guide id="3" orient="horz" pos="526">
          <p15:clr>
            <a:srgbClr val="F26B43"/>
          </p15:clr>
        </p15:guide>
        <p15:guide id="4" orient="horz" pos="2993">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1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5.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6"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8" name="Google Shape;5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9" name="Google Shape;5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5"/>
          <p:cNvSpPr/>
          <p:nvPr/>
        </p:nvSpPr>
        <p:spPr>
          <a:xfrm>
            <a:off x="8916988" y="115888"/>
            <a:ext cx="236400" cy="216000"/>
          </a:xfrm>
          <a:prstGeom prst="rect">
            <a:avLst/>
          </a:prstGeom>
          <a:solidFill>
            <a:srgbClr val="3939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24"/>
              <a:buFont typeface="Arial"/>
              <a:buNone/>
            </a:pPr>
            <a:r>
              <a:t/>
            </a:r>
            <a:endParaRPr b="0" i="0" sz="1224" u="none" cap="none" strike="noStrike">
              <a:solidFill>
                <a:srgbClr val="000000"/>
              </a:solidFill>
              <a:latin typeface="Arial"/>
              <a:ea typeface="Arial"/>
              <a:cs typeface="Arial"/>
              <a:sym typeface="Arial"/>
            </a:endParaRPr>
          </a:p>
        </p:txBody>
      </p:sp>
      <p:sp>
        <p:nvSpPr>
          <p:cNvPr id="61" name="Google Shape;61;p15"/>
          <p:cNvSpPr txBox="1"/>
          <p:nvPr/>
        </p:nvSpPr>
        <p:spPr>
          <a:xfrm>
            <a:off x="8972740" y="162283"/>
            <a:ext cx="125100" cy="123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FFFFFF"/>
                </a:solidFill>
                <a:latin typeface="Arial"/>
                <a:ea typeface="Arial"/>
                <a:cs typeface="Arial"/>
                <a:sym typeface="Arial"/>
              </a:rPr>
              <a:t>‹#›</a:t>
            </a:fld>
            <a:endParaRPr b="0" i="0" sz="800" u="none" cap="none" strike="noStrike">
              <a:solidFill>
                <a:srgbClr val="FFFFFF"/>
              </a:solidFill>
              <a:latin typeface="Arial"/>
              <a:ea typeface="Arial"/>
              <a:cs typeface="Arial"/>
              <a:sym typeface="Arial"/>
            </a:endParaRPr>
          </a:p>
        </p:txBody>
      </p:sp>
      <p:pic>
        <p:nvPicPr>
          <p:cNvPr id="62" name="Google Shape;62;p15"/>
          <p:cNvPicPr preferRelativeResize="0"/>
          <p:nvPr/>
        </p:nvPicPr>
        <p:blipFill rotWithShape="1">
          <a:blip r:embed="rId1">
            <a:alphaModFix/>
          </a:blip>
          <a:srcRect b="0" l="563" r="563" t="0"/>
          <a:stretch/>
        </p:blipFill>
        <p:spPr>
          <a:xfrm>
            <a:off x="8663650" y="117389"/>
            <a:ext cx="212966" cy="21538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15.png"/><Relationship Id="rId12"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116" name="Shape 116"/>
        <p:cNvGrpSpPr/>
        <p:nvPr/>
      </p:nvGrpSpPr>
      <p:grpSpPr>
        <a:xfrm>
          <a:off x="0" y="0"/>
          <a:ext cx="0" cy="0"/>
          <a:chOff x="0" y="0"/>
          <a:chExt cx="0" cy="0"/>
        </a:xfrm>
      </p:grpSpPr>
      <p:sp>
        <p:nvSpPr>
          <p:cNvPr id="117" name="Google Shape;117;p30"/>
          <p:cNvSpPr/>
          <p:nvPr/>
        </p:nvSpPr>
        <p:spPr>
          <a:xfrm>
            <a:off x="482948" y="1964150"/>
            <a:ext cx="67590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900">
                <a:solidFill>
                  <a:srgbClr val="FFFFFF"/>
                </a:solidFill>
                <a:latin typeface="Open Sans"/>
                <a:ea typeface="Open Sans"/>
                <a:cs typeface="Open Sans"/>
                <a:sym typeface="Open Sans"/>
              </a:rPr>
              <a:t>Finding your startup idea</a:t>
            </a:r>
            <a:endParaRPr sz="19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i="0" sz="1900" u="none" cap="none" strike="noStrike">
              <a:solidFill>
                <a:srgbClr val="000000"/>
              </a:solidFill>
            </a:endParaRPr>
          </a:p>
        </p:txBody>
      </p:sp>
      <p:sp>
        <p:nvSpPr>
          <p:cNvPr id="118" name="Google Shape;118;p30"/>
          <p:cNvSpPr txBox="1"/>
          <p:nvPr/>
        </p:nvSpPr>
        <p:spPr>
          <a:xfrm>
            <a:off x="5887450" y="4561525"/>
            <a:ext cx="2931900" cy="382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Open Sans"/>
                <a:ea typeface="Open Sans"/>
                <a:cs typeface="Open Sans"/>
                <a:sym typeface="Open Sans"/>
              </a:rPr>
              <a:t>www.antler.co</a:t>
            </a:r>
            <a:endParaRPr b="0" i="0" sz="1100" u="none" cap="none" strike="noStrike">
              <a:solidFill>
                <a:srgbClr val="FFFFFF"/>
              </a:solidFill>
              <a:latin typeface="Open Sans"/>
              <a:ea typeface="Open Sans"/>
              <a:cs typeface="Open Sans"/>
              <a:sym typeface="Open Sans"/>
            </a:endParaRPr>
          </a:p>
        </p:txBody>
      </p:sp>
      <p:pic>
        <p:nvPicPr>
          <p:cNvPr id="119" name="Google Shape;119;p30"/>
          <p:cNvPicPr preferRelativeResize="0"/>
          <p:nvPr/>
        </p:nvPicPr>
        <p:blipFill rotWithShape="1">
          <a:blip r:embed="rId3">
            <a:alphaModFix/>
          </a:blip>
          <a:srcRect b="0" l="0" r="0" t="0"/>
          <a:stretch/>
        </p:blipFill>
        <p:spPr>
          <a:xfrm>
            <a:off x="582625" y="578546"/>
            <a:ext cx="3851424" cy="1069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1" name="Shape 171"/>
        <p:cNvGrpSpPr/>
        <p:nvPr/>
      </p:nvGrpSpPr>
      <p:grpSpPr>
        <a:xfrm>
          <a:off x="0" y="0"/>
          <a:ext cx="0" cy="0"/>
          <a:chOff x="0" y="0"/>
          <a:chExt cx="0" cy="0"/>
        </a:xfrm>
      </p:grpSpPr>
      <p:sp>
        <p:nvSpPr>
          <p:cNvPr id="172" name="Google Shape;172;p39"/>
          <p:cNvSpPr txBox="1"/>
          <p:nvPr/>
        </p:nvSpPr>
        <p:spPr>
          <a:xfrm>
            <a:off x="26350" y="292625"/>
            <a:ext cx="83850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lang="en" sz="2300">
                <a:latin typeface="Open Sans"/>
                <a:ea typeface="Open Sans"/>
                <a:cs typeface="Open Sans"/>
                <a:sym typeface="Open Sans"/>
              </a:rPr>
              <a:t>How Facebook grew faster than any other company</a:t>
            </a:r>
            <a:endParaRPr sz="2300">
              <a:latin typeface="Open Sans"/>
              <a:ea typeface="Open Sans"/>
              <a:cs typeface="Open Sans"/>
              <a:sym typeface="Open Sans"/>
            </a:endParaRPr>
          </a:p>
        </p:txBody>
      </p:sp>
      <p:sp>
        <p:nvSpPr>
          <p:cNvPr id="173" name="Google Shape;173;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4" name="Google Shape;174;p39"/>
          <p:cNvPicPr preferRelativeResize="0"/>
          <p:nvPr/>
        </p:nvPicPr>
        <p:blipFill rotWithShape="1">
          <a:blip r:embed="rId3">
            <a:alphaModFix/>
          </a:blip>
          <a:srcRect b="0" l="0" r="0" t="21500"/>
          <a:stretch/>
        </p:blipFill>
        <p:spPr>
          <a:xfrm>
            <a:off x="-241475" y="895375"/>
            <a:ext cx="7160800" cy="4161450"/>
          </a:xfrm>
          <a:prstGeom prst="rect">
            <a:avLst/>
          </a:prstGeom>
          <a:noFill/>
          <a:ln>
            <a:noFill/>
          </a:ln>
        </p:spPr>
      </p:pic>
      <p:pic>
        <p:nvPicPr>
          <p:cNvPr id="175" name="Google Shape;175;p39"/>
          <p:cNvPicPr preferRelativeResize="0"/>
          <p:nvPr/>
        </p:nvPicPr>
        <p:blipFill>
          <a:blip r:embed="rId4">
            <a:alphaModFix/>
          </a:blip>
          <a:stretch>
            <a:fillRect/>
          </a:stretch>
        </p:blipFill>
        <p:spPr>
          <a:xfrm>
            <a:off x="4176225" y="1229225"/>
            <a:ext cx="548700" cy="548700"/>
          </a:xfrm>
          <a:prstGeom prst="rect">
            <a:avLst/>
          </a:prstGeom>
          <a:noFill/>
          <a:ln>
            <a:noFill/>
          </a:ln>
        </p:spPr>
      </p:pic>
      <p:sp>
        <p:nvSpPr>
          <p:cNvPr id="176" name="Google Shape;176;p39"/>
          <p:cNvSpPr txBox="1"/>
          <p:nvPr/>
        </p:nvSpPr>
        <p:spPr>
          <a:xfrm>
            <a:off x="5397725" y="1229225"/>
            <a:ext cx="3079800" cy="75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EF4747"/>
                </a:solidFill>
                <a:latin typeface="Open Sans"/>
                <a:ea typeface="Open Sans"/>
                <a:cs typeface="Open Sans"/>
                <a:sym typeface="Open Sans"/>
              </a:rPr>
              <a:t>With e</a:t>
            </a:r>
            <a:r>
              <a:rPr b="1" lang="en" sz="1800">
                <a:solidFill>
                  <a:srgbClr val="EF4747"/>
                </a:solidFill>
                <a:latin typeface="Open Sans"/>
                <a:ea typeface="Open Sans"/>
                <a:cs typeface="Open Sans"/>
                <a:sym typeface="Open Sans"/>
              </a:rPr>
              <a:t>xtremely high frequency of triggers </a:t>
            </a:r>
            <a:endParaRPr sz="1800">
              <a:solidFill>
                <a:srgbClr val="EF4747"/>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180" name="Shape 180"/>
        <p:cNvGrpSpPr/>
        <p:nvPr/>
      </p:nvGrpSpPr>
      <p:grpSpPr>
        <a:xfrm>
          <a:off x="0" y="0"/>
          <a:ext cx="0" cy="0"/>
          <a:chOff x="0" y="0"/>
          <a:chExt cx="0" cy="0"/>
        </a:xfrm>
      </p:grpSpPr>
      <p:sp>
        <p:nvSpPr>
          <p:cNvPr id="181" name="Google Shape;181;p40"/>
          <p:cNvSpPr/>
          <p:nvPr/>
        </p:nvSpPr>
        <p:spPr>
          <a:xfrm>
            <a:off x="1260225" y="1491025"/>
            <a:ext cx="6759000" cy="48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4100">
                <a:solidFill>
                  <a:srgbClr val="FFFFFF"/>
                </a:solidFill>
                <a:latin typeface="Open Sans"/>
                <a:ea typeface="Open Sans"/>
                <a:cs typeface="Open Sans"/>
                <a:sym typeface="Open Sans"/>
              </a:rPr>
              <a:t>2. </a:t>
            </a:r>
            <a:r>
              <a:rPr b="1" lang="en" sz="4100">
                <a:solidFill>
                  <a:srgbClr val="FFFFFF"/>
                </a:solidFill>
                <a:latin typeface="Open Sans"/>
                <a:ea typeface="Open Sans"/>
                <a:cs typeface="Open Sans"/>
                <a:sym typeface="Open Sans"/>
              </a:rPr>
              <a:t>The solution</a:t>
            </a:r>
            <a:endParaRPr b="1" i="0" sz="4100" u="none" cap="none" strike="noStrike">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185" name="Shape 185"/>
        <p:cNvGrpSpPr/>
        <p:nvPr/>
      </p:nvGrpSpPr>
      <p:grpSpPr>
        <a:xfrm>
          <a:off x="0" y="0"/>
          <a:ext cx="0" cy="0"/>
          <a:chOff x="0" y="0"/>
          <a:chExt cx="0" cy="0"/>
        </a:xfrm>
      </p:grpSpPr>
      <p:sp>
        <p:nvSpPr>
          <p:cNvPr id="186" name="Google Shape;186;p41"/>
          <p:cNvSpPr/>
          <p:nvPr/>
        </p:nvSpPr>
        <p:spPr>
          <a:xfrm>
            <a:off x="571950" y="805225"/>
            <a:ext cx="8135700" cy="48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b="1" lang="en" sz="4500">
                <a:solidFill>
                  <a:srgbClr val="FFFFFF"/>
                </a:solidFill>
                <a:latin typeface="Open Sans"/>
                <a:ea typeface="Open Sans"/>
                <a:cs typeface="Open Sans"/>
                <a:sym typeface="Open Sans"/>
              </a:rPr>
              <a:t>Start with the assumption that the best way to do something is </a:t>
            </a:r>
            <a:r>
              <a:rPr b="1" lang="en" sz="4500" u="sng">
                <a:solidFill>
                  <a:srgbClr val="FFFFFF"/>
                </a:solidFill>
                <a:latin typeface="Open Sans"/>
                <a:ea typeface="Open Sans"/>
                <a:cs typeface="Open Sans"/>
                <a:sym typeface="Open Sans"/>
              </a:rPr>
              <a:t>not</a:t>
            </a:r>
            <a:r>
              <a:rPr b="1" lang="en" sz="4500">
                <a:solidFill>
                  <a:srgbClr val="FFFFFF"/>
                </a:solidFill>
                <a:latin typeface="Open Sans"/>
                <a:ea typeface="Open Sans"/>
                <a:cs typeface="Open Sans"/>
                <a:sym typeface="Open Sans"/>
              </a:rPr>
              <a:t> the way it’s being done right now </a:t>
            </a:r>
            <a:endParaRPr b="1" sz="45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SzPts val="1100"/>
              <a:buNone/>
            </a:pPr>
            <a:r>
              <a:t/>
            </a:r>
            <a:endParaRPr b="1" sz="45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500">
              <a:solidFill>
                <a:srgbClr val="FFFFFF"/>
              </a:solidFill>
              <a:latin typeface="Open Sans"/>
              <a:ea typeface="Open Sans"/>
              <a:cs typeface="Open Sans"/>
              <a:sym typeface="Open Sans"/>
            </a:endParaRPr>
          </a:p>
        </p:txBody>
      </p:sp>
      <p:sp>
        <p:nvSpPr>
          <p:cNvPr id="187" name="Google Shape;187;p41"/>
          <p:cNvSpPr/>
          <p:nvPr/>
        </p:nvSpPr>
        <p:spPr>
          <a:xfrm>
            <a:off x="571948" y="4076900"/>
            <a:ext cx="67590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1800">
                <a:solidFill>
                  <a:srgbClr val="FFFFFF"/>
                </a:solidFill>
                <a:latin typeface="Open Sans"/>
                <a:ea typeface="Open Sans"/>
                <a:cs typeface="Open Sans"/>
                <a:sym typeface="Open Sans"/>
              </a:rPr>
              <a:t>Aaron Levie</a:t>
            </a:r>
            <a:endParaRPr b="1" sz="18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sz="1800">
                <a:solidFill>
                  <a:srgbClr val="FFFFFF"/>
                </a:solidFill>
                <a:latin typeface="Open Sans"/>
                <a:ea typeface="Open Sans"/>
                <a:cs typeface="Open Sans"/>
                <a:sym typeface="Open Sans"/>
              </a:rPr>
              <a:t>Box founder</a:t>
            </a:r>
            <a:endParaRPr sz="18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i="0" sz="1800" u="none" cap="none" strike="noStrike">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191" name="Shape 191"/>
        <p:cNvGrpSpPr/>
        <p:nvPr/>
      </p:nvGrpSpPr>
      <p:grpSpPr>
        <a:xfrm>
          <a:off x="0" y="0"/>
          <a:ext cx="0" cy="0"/>
          <a:chOff x="0" y="0"/>
          <a:chExt cx="0" cy="0"/>
        </a:xfrm>
      </p:grpSpPr>
      <p:sp>
        <p:nvSpPr>
          <p:cNvPr id="192" name="Google Shape;192;p42"/>
          <p:cNvSpPr/>
          <p:nvPr/>
        </p:nvSpPr>
        <p:spPr>
          <a:xfrm>
            <a:off x="571950" y="805225"/>
            <a:ext cx="8135700" cy="48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n" sz="4500">
                <a:solidFill>
                  <a:srgbClr val="FFFFFF"/>
                </a:solidFill>
                <a:latin typeface="Open Sans"/>
                <a:ea typeface="Open Sans"/>
                <a:cs typeface="Open Sans"/>
                <a:sym typeface="Open Sans"/>
              </a:rPr>
              <a:t>You have to start with the customer experience and work backwards to the technology</a:t>
            </a:r>
            <a:endParaRPr b="1" sz="45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b="1" sz="45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500">
              <a:solidFill>
                <a:srgbClr val="FFFFFF"/>
              </a:solidFill>
              <a:latin typeface="Open Sans"/>
              <a:ea typeface="Open Sans"/>
              <a:cs typeface="Open Sans"/>
              <a:sym typeface="Open Sans"/>
            </a:endParaRPr>
          </a:p>
        </p:txBody>
      </p:sp>
      <p:sp>
        <p:nvSpPr>
          <p:cNvPr id="193" name="Google Shape;193;p42"/>
          <p:cNvSpPr/>
          <p:nvPr/>
        </p:nvSpPr>
        <p:spPr>
          <a:xfrm>
            <a:off x="571948" y="3925791"/>
            <a:ext cx="67590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1800">
                <a:solidFill>
                  <a:srgbClr val="FFFFFF"/>
                </a:solidFill>
                <a:latin typeface="Open Sans"/>
                <a:ea typeface="Open Sans"/>
                <a:cs typeface="Open Sans"/>
                <a:sym typeface="Open Sans"/>
              </a:rPr>
              <a:t>Steve Jobs</a:t>
            </a:r>
            <a:endParaRPr b="1" sz="18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sz="1800">
                <a:solidFill>
                  <a:srgbClr val="FFFFFF"/>
                </a:solidFill>
                <a:latin typeface="Open Sans"/>
                <a:ea typeface="Open Sans"/>
                <a:cs typeface="Open Sans"/>
                <a:sym typeface="Open Sans"/>
              </a:rPr>
              <a:t>Apple co-founder</a:t>
            </a:r>
            <a:endParaRPr sz="18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i="0" sz="1800" u="none" cap="none" strike="noStrike">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3"/>
          <p:cNvSpPr txBox="1"/>
          <p:nvPr/>
        </p:nvSpPr>
        <p:spPr>
          <a:xfrm>
            <a:off x="5159375" y="0"/>
            <a:ext cx="2239200" cy="230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40000">
                <a:solidFill>
                  <a:srgbClr val="EF4747"/>
                </a:solidFill>
              </a:rPr>
              <a:t>T</a:t>
            </a:r>
            <a:endParaRPr b="1" sz="40000">
              <a:solidFill>
                <a:srgbClr val="EF4747"/>
              </a:solidFill>
            </a:endParaRPr>
          </a:p>
        </p:txBody>
      </p:sp>
      <p:sp>
        <p:nvSpPr>
          <p:cNvPr id="199" name="Google Shape;199;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43"/>
          <p:cNvSpPr txBox="1"/>
          <p:nvPr/>
        </p:nvSpPr>
        <p:spPr>
          <a:xfrm>
            <a:off x="304825" y="2732600"/>
            <a:ext cx="3499200" cy="45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a:t>The initial niche where you will grow your product fastest</a:t>
            </a:r>
            <a:endParaRPr b="1" sz="2100"/>
          </a:p>
        </p:txBody>
      </p:sp>
      <p:sp>
        <p:nvSpPr>
          <p:cNvPr id="201" name="Google Shape;201;p43"/>
          <p:cNvSpPr txBox="1"/>
          <p:nvPr/>
        </p:nvSpPr>
        <p:spPr>
          <a:xfrm>
            <a:off x="26350" y="292625"/>
            <a:ext cx="83850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lang="en" sz="2300">
                <a:latin typeface="Open Sans"/>
                <a:ea typeface="Open Sans"/>
                <a:cs typeface="Open Sans"/>
                <a:sym typeface="Open Sans"/>
              </a:rPr>
              <a:t>Imagine your </a:t>
            </a:r>
            <a:r>
              <a:rPr b="1" lang="en" sz="2300">
                <a:latin typeface="Open Sans"/>
                <a:ea typeface="Open Sans"/>
                <a:cs typeface="Open Sans"/>
                <a:sym typeface="Open Sans"/>
              </a:rPr>
              <a:t>startup to be like a T</a:t>
            </a:r>
            <a:endParaRPr b="1" i="0" sz="2500" u="none" cap="none" strike="noStrike">
              <a:solidFill>
                <a:srgbClr val="1D1D1D"/>
              </a:solidFill>
              <a:latin typeface="Open Sans"/>
              <a:ea typeface="Open Sans"/>
              <a:cs typeface="Open Sans"/>
              <a:sym typeface="Open Sans"/>
            </a:endParaRPr>
          </a:p>
        </p:txBody>
      </p:sp>
      <p:cxnSp>
        <p:nvCxnSpPr>
          <p:cNvPr id="202" name="Google Shape;202;p43"/>
          <p:cNvCxnSpPr/>
          <p:nvPr/>
        </p:nvCxnSpPr>
        <p:spPr>
          <a:xfrm>
            <a:off x="3736525" y="3186800"/>
            <a:ext cx="2333700" cy="0"/>
          </a:xfrm>
          <a:prstGeom prst="straightConnector1">
            <a:avLst/>
          </a:prstGeom>
          <a:noFill/>
          <a:ln cap="flat" cmpd="sng" w="38100">
            <a:solidFill>
              <a:schemeClr val="dk2"/>
            </a:solidFill>
            <a:prstDash val="solid"/>
            <a:round/>
            <a:headEnd len="med" w="med" type="none"/>
            <a:tailEnd len="med" w="med" type="triangle"/>
          </a:ln>
        </p:spPr>
      </p:cxnSp>
      <p:sp>
        <p:nvSpPr>
          <p:cNvPr id="203" name="Google Shape;203;p43"/>
          <p:cNvSpPr txBox="1"/>
          <p:nvPr/>
        </p:nvSpPr>
        <p:spPr>
          <a:xfrm>
            <a:off x="304825" y="1312275"/>
            <a:ext cx="3693600" cy="45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a:t>Potential new customer segments, products, verticals</a:t>
            </a:r>
            <a:endParaRPr b="1" sz="2100"/>
          </a:p>
        </p:txBody>
      </p:sp>
      <p:cxnSp>
        <p:nvCxnSpPr>
          <p:cNvPr id="204" name="Google Shape;204;p43"/>
          <p:cNvCxnSpPr/>
          <p:nvPr/>
        </p:nvCxnSpPr>
        <p:spPr>
          <a:xfrm>
            <a:off x="3736525" y="1612000"/>
            <a:ext cx="13821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4"/>
          <p:cNvSpPr txBox="1"/>
          <p:nvPr/>
        </p:nvSpPr>
        <p:spPr>
          <a:xfrm>
            <a:off x="2795250" y="4318700"/>
            <a:ext cx="2437200" cy="45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t>Dominating search. Monetization: AdWords</a:t>
            </a:r>
            <a:endParaRPr b="1" sz="1500"/>
          </a:p>
        </p:txBody>
      </p:sp>
      <p:sp>
        <p:nvSpPr>
          <p:cNvPr id="210" name="Google Shape;210;p44"/>
          <p:cNvSpPr txBox="1"/>
          <p:nvPr/>
        </p:nvSpPr>
        <p:spPr>
          <a:xfrm>
            <a:off x="5969338" y="-36275"/>
            <a:ext cx="2239200" cy="230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35000">
                <a:solidFill>
                  <a:srgbClr val="EF4747"/>
                </a:solidFill>
              </a:rPr>
              <a:t>T</a:t>
            </a:r>
            <a:endParaRPr b="1" sz="35000">
              <a:solidFill>
                <a:srgbClr val="EF4747"/>
              </a:solidFill>
            </a:endParaRPr>
          </a:p>
        </p:txBody>
      </p:sp>
      <p:sp>
        <p:nvSpPr>
          <p:cNvPr id="211" name="Google Shape;211;p44"/>
          <p:cNvSpPr txBox="1"/>
          <p:nvPr/>
        </p:nvSpPr>
        <p:spPr>
          <a:xfrm>
            <a:off x="3233350" y="1786075"/>
            <a:ext cx="2239200" cy="230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0000">
                <a:solidFill>
                  <a:srgbClr val="EF4747"/>
                </a:solidFill>
              </a:rPr>
              <a:t>T</a:t>
            </a:r>
            <a:endParaRPr b="1" sz="20000">
              <a:solidFill>
                <a:srgbClr val="EF4747"/>
              </a:solidFill>
            </a:endParaRPr>
          </a:p>
        </p:txBody>
      </p:sp>
      <p:sp>
        <p:nvSpPr>
          <p:cNvPr id="212" name="Google Shape;212;p44"/>
          <p:cNvSpPr txBox="1"/>
          <p:nvPr/>
        </p:nvSpPr>
        <p:spPr>
          <a:xfrm>
            <a:off x="26350" y="292625"/>
            <a:ext cx="83850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lang="en" sz="2300">
                <a:latin typeface="Open Sans"/>
                <a:ea typeface="Open Sans"/>
                <a:cs typeface="Open Sans"/>
                <a:sym typeface="Open Sans"/>
              </a:rPr>
              <a:t>Example: Google → Alphabet </a:t>
            </a:r>
            <a:endParaRPr b="1" i="0" sz="2300" u="none" cap="none" strike="noStrike">
              <a:solidFill>
                <a:srgbClr val="1D1D1D"/>
              </a:solidFill>
              <a:latin typeface="Open Sans"/>
              <a:ea typeface="Open Sans"/>
              <a:cs typeface="Open Sans"/>
              <a:sym typeface="Open Sans"/>
            </a:endParaRPr>
          </a:p>
        </p:txBody>
      </p:sp>
      <p:sp>
        <p:nvSpPr>
          <p:cNvPr id="213" name="Google Shape;213;p44"/>
          <p:cNvSpPr txBox="1"/>
          <p:nvPr/>
        </p:nvSpPr>
        <p:spPr>
          <a:xfrm>
            <a:off x="5685950" y="4318700"/>
            <a:ext cx="3273600" cy="45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t>Branching out to dominate large parts of consumer internet</a:t>
            </a:r>
            <a:endParaRPr b="1" sz="1500"/>
          </a:p>
        </p:txBody>
      </p:sp>
      <p:sp>
        <p:nvSpPr>
          <p:cNvPr id="214" name="Google Shape;21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15" name="Google Shape;215;p44"/>
          <p:cNvSpPr txBox="1"/>
          <p:nvPr/>
        </p:nvSpPr>
        <p:spPr>
          <a:xfrm>
            <a:off x="102550" y="4318700"/>
            <a:ext cx="2239200" cy="45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t>Solving search for early internet adopters</a:t>
            </a:r>
            <a:endParaRPr b="1" sz="1500"/>
          </a:p>
        </p:txBody>
      </p:sp>
      <p:sp>
        <p:nvSpPr>
          <p:cNvPr id="216" name="Google Shape;216;p44"/>
          <p:cNvSpPr txBox="1"/>
          <p:nvPr/>
        </p:nvSpPr>
        <p:spPr>
          <a:xfrm>
            <a:off x="102550" y="1268350"/>
            <a:ext cx="2239200" cy="45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solidFill>
                  <a:srgbClr val="EF4747"/>
                </a:solidFill>
              </a:rPr>
              <a:t>1998</a:t>
            </a:r>
            <a:endParaRPr b="1" sz="1500">
              <a:solidFill>
                <a:srgbClr val="EF4747"/>
              </a:solidFill>
            </a:endParaRPr>
          </a:p>
        </p:txBody>
      </p:sp>
      <p:sp>
        <p:nvSpPr>
          <p:cNvPr id="217" name="Google Shape;217;p44"/>
          <p:cNvSpPr txBox="1"/>
          <p:nvPr/>
        </p:nvSpPr>
        <p:spPr>
          <a:xfrm>
            <a:off x="2603325" y="1277000"/>
            <a:ext cx="2239200" cy="45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solidFill>
                  <a:srgbClr val="EF4747"/>
                </a:solidFill>
              </a:rPr>
              <a:t>2000-2015</a:t>
            </a:r>
            <a:endParaRPr b="1" sz="1500">
              <a:solidFill>
                <a:srgbClr val="EF4747"/>
              </a:solidFill>
            </a:endParaRPr>
          </a:p>
        </p:txBody>
      </p:sp>
      <p:pic>
        <p:nvPicPr>
          <p:cNvPr id="218" name="Google Shape;218;p44"/>
          <p:cNvPicPr preferRelativeResize="0"/>
          <p:nvPr/>
        </p:nvPicPr>
        <p:blipFill rotWithShape="1">
          <a:blip r:embed="rId3">
            <a:alphaModFix/>
          </a:blip>
          <a:srcRect b="22996" l="17181" r="17188" t="22996"/>
          <a:stretch/>
        </p:blipFill>
        <p:spPr>
          <a:xfrm>
            <a:off x="5912900" y="998825"/>
            <a:ext cx="451107" cy="230986"/>
          </a:xfrm>
          <a:prstGeom prst="rect">
            <a:avLst/>
          </a:prstGeom>
          <a:noFill/>
          <a:ln>
            <a:noFill/>
          </a:ln>
        </p:spPr>
      </p:pic>
      <p:pic>
        <p:nvPicPr>
          <p:cNvPr id="219" name="Google Shape;219;p44"/>
          <p:cNvPicPr preferRelativeResize="0"/>
          <p:nvPr/>
        </p:nvPicPr>
        <p:blipFill>
          <a:blip r:embed="rId4">
            <a:alphaModFix/>
          </a:blip>
          <a:stretch>
            <a:fillRect/>
          </a:stretch>
        </p:blipFill>
        <p:spPr>
          <a:xfrm>
            <a:off x="7268673" y="979472"/>
            <a:ext cx="356049" cy="269693"/>
          </a:xfrm>
          <a:prstGeom prst="rect">
            <a:avLst/>
          </a:prstGeom>
          <a:noFill/>
          <a:ln>
            <a:noFill/>
          </a:ln>
        </p:spPr>
      </p:pic>
      <p:pic>
        <p:nvPicPr>
          <p:cNvPr id="220" name="Google Shape;220;p44"/>
          <p:cNvPicPr preferRelativeResize="0"/>
          <p:nvPr/>
        </p:nvPicPr>
        <p:blipFill rotWithShape="1">
          <a:blip r:embed="rId5">
            <a:alphaModFix/>
          </a:blip>
          <a:srcRect b="25272" l="19549" r="70849" t="58645"/>
          <a:stretch/>
        </p:blipFill>
        <p:spPr>
          <a:xfrm>
            <a:off x="8328625" y="1331302"/>
            <a:ext cx="356051" cy="335007"/>
          </a:xfrm>
          <a:prstGeom prst="rect">
            <a:avLst/>
          </a:prstGeom>
          <a:noFill/>
          <a:ln>
            <a:noFill/>
          </a:ln>
        </p:spPr>
      </p:pic>
      <p:pic>
        <p:nvPicPr>
          <p:cNvPr id="221" name="Google Shape;221;p44"/>
          <p:cNvPicPr preferRelativeResize="0"/>
          <p:nvPr/>
        </p:nvPicPr>
        <p:blipFill rotWithShape="1">
          <a:blip r:embed="rId5">
            <a:alphaModFix/>
          </a:blip>
          <a:srcRect b="25658" l="33026" r="57371" t="58260"/>
          <a:stretch/>
        </p:blipFill>
        <p:spPr>
          <a:xfrm>
            <a:off x="6275608" y="1331306"/>
            <a:ext cx="356050" cy="334999"/>
          </a:xfrm>
          <a:prstGeom prst="rect">
            <a:avLst/>
          </a:prstGeom>
          <a:noFill/>
          <a:ln>
            <a:noFill/>
          </a:ln>
        </p:spPr>
      </p:pic>
      <p:pic>
        <p:nvPicPr>
          <p:cNvPr id="222" name="Google Shape;222;p44"/>
          <p:cNvPicPr preferRelativeResize="0"/>
          <p:nvPr/>
        </p:nvPicPr>
        <p:blipFill rotWithShape="1">
          <a:blip r:embed="rId5">
            <a:alphaModFix/>
          </a:blip>
          <a:srcRect b="21544" l="44136" r="43699" t="57485"/>
          <a:stretch/>
        </p:blipFill>
        <p:spPr>
          <a:xfrm>
            <a:off x="7536323" y="1280389"/>
            <a:ext cx="451107" cy="436834"/>
          </a:xfrm>
          <a:prstGeom prst="rect">
            <a:avLst/>
          </a:prstGeom>
          <a:noFill/>
          <a:ln>
            <a:noFill/>
          </a:ln>
        </p:spPr>
      </p:pic>
      <p:pic>
        <p:nvPicPr>
          <p:cNvPr id="223" name="Google Shape;223;p44"/>
          <p:cNvPicPr preferRelativeResize="0"/>
          <p:nvPr/>
        </p:nvPicPr>
        <p:blipFill rotWithShape="1">
          <a:blip r:embed="rId5">
            <a:alphaModFix/>
          </a:blip>
          <a:srcRect b="20872" l="58843" r="28992" t="56590"/>
          <a:stretch/>
        </p:blipFill>
        <p:spPr>
          <a:xfrm>
            <a:off x="6905966" y="1264062"/>
            <a:ext cx="451107" cy="469488"/>
          </a:xfrm>
          <a:prstGeom prst="rect">
            <a:avLst/>
          </a:prstGeom>
          <a:noFill/>
          <a:ln>
            <a:noFill/>
          </a:ln>
        </p:spPr>
      </p:pic>
      <p:pic>
        <p:nvPicPr>
          <p:cNvPr id="224" name="Google Shape;224;p44"/>
          <p:cNvPicPr preferRelativeResize="0"/>
          <p:nvPr/>
        </p:nvPicPr>
        <p:blipFill rotWithShape="1">
          <a:blip r:embed="rId5">
            <a:alphaModFix/>
          </a:blip>
          <a:srcRect b="20872" l="71099" r="16736" t="56590"/>
          <a:stretch/>
        </p:blipFill>
        <p:spPr>
          <a:xfrm>
            <a:off x="6543259" y="879575"/>
            <a:ext cx="451107" cy="469488"/>
          </a:xfrm>
          <a:prstGeom prst="rect">
            <a:avLst/>
          </a:prstGeom>
          <a:noFill/>
          <a:ln>
            <a:noFill/>
          </a:ln>
        </p:spPr>
      </p:pic>
      <p:pic>
        <p:nvPicPr>
          <p:cNvPr id="225" name="Google Shape;225;p44"/>
          <p:cNvPicPr preferRelativeResize="0"/>
          <p:nvPr/>
        </p:nvPicPr>
        <p:blipFill>
          <a:blip r:embed="rId6">
            <a:alphaModFix/>
          </a:blip>
          <a:stretch>
            <a:fillRect/>
          </a:stretch>
        </p:blipFill>
        <p:spPr>
          <a:xfrm>
            <a:off x="7899030" y="946819"/>
            <a:ext cx="517995" cy="334999"/>
          </a:xfrm>
          <a:prstGeom prst="rect">
            <a:avLst/>
          </a:prstGeom>
          <a:noFill/>
          <a:ln>
            <a:noFill/>
          </a:ln>
        </p:spPr>
      </p:pic>
      <p:pic>
        <p:nvPicPr>
          <p:cNvPr id="226" name="Google Shape;226;p44"/>
          <p:cNvPicPr preferRelativeResize="0"/>
          <p:nvPr/>
        </p:nvPicPr>
        <p:blipFill rotWithShape="1">
          <a:blip r:embed="rId7">
            <a:alphaModFix/>
          </a:blip>
          <a:srcRect b="33444" l="14554" r="14554" t="26725"/>
          <a:stretch/>
        </p:blipFill>
        <p:spPr>
          <a:xfrm>
            <a:off x="723056" y="1362125"/>
            <a:ext cx="740762" cy="238225"/>
          </a:xfrm>
          <a:prstGeom prst="rect">
            <a:avLst/>
          </a:prstGeom>
          <a:noFill/>
          <a:ln>
            <a:noFill/>
          </a:ln>
        </p:spPr>
      </p:pic>
      <p:pic>
        <p:nvPicPr>
          <p:cNvPr id="227" name="Google Shape;227;p44"/>
          <p:cNvPicPr preferRelativeResize="0"/>
          <p:nvPr/>
        </p:nvPicPr>
        <p:blipFill rotWithShape="1">
          <a:blip r:embed="rId8">
            <a:alphaModFix/>
          </a:blip>
          <a:srcRect b="23040" l="0" r="0" t="27843"/>
          <a:stretch/>
        </p:blipFill>
        <p:spPr>
          <a:xfrm>
            <a:off x="3693675" y="1298638"/>
            <a:ext cx="1202097" cy="393600"/>
          </a:xfrm>
          <a:prstGeom prst="rect">
            <a:avLst/>
          </a:prstGeom>
          <a:noFill/>
          <a:ln>
            <a:noFill/>
          </a:ln>
        </p:spPr>
      </p:pic>
      <p:sp>
        <p:nvSpPr>
          <p:cNvPr id="228" name="Google Shape;228;p44"/>
          <p:cNvSpPr txBox="1"/>
          <p:nvPr/>
        </p:nvSpPr>
        <p:spPr>
          <a:xfrm>
            <a:off x="5793525" y="513175"/>
            <a:ext cx="2239200" cy="45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solidFill>
                  <a:srgbClr val="EF4747"/>
                </a:solidFill>
              </a:rPr>
              <a:t>2015-</a:t>
            </a:r>
            <a:endParaRPr b="1" sz="1500">
              <a:solidFill>
                <a:srgbClr val="EF4747"/>
              </a:solidFill>
            </a:endParaRPr>
          </a:p>
        </p:txBody>
      </p:sp>
      <p:pic>
        <p:nvPicPr>
          <p:cNvPr id="229" name="Google Shape;229;p44"/>
          <p:cNvPicPr preferRelativeResize="0"/>
          <p:nvPr/>
        </p:nvPicPr>
        <p:blipFill rotWithShape="1">
          <a:blip r:embed="rId9">
            <a:alphaModFix/>
          </a:blip>
          <a:srcRect b="35893" l="9742" r="9742" t="35890"/>
          <a:stretch/>
        </p:blipFill>
        <p:spPr>
          <a:xfrm>
            <a:off x="6604300" y="520925"/>
            <a:ext cx="1202100" cy="421251"/>
          </a:xfrm>
          <a:prstGeom prst="rect">
            <a:avLst/>
          </a:prstGeom>
          <a:noFill/>
          <a:ln>
            <a:noFill/>
          </a:ln>
        </p:spPr>
      </p:pic>
      <p:sp>
        <p:nvSpPr>
          <p:cNvPr id="230" name="Google Shape;230;p44"/>
          <p:cNvSpPr txBox="1"/>
          <p:nvPr/>
        </p:nvSpPr>
        <p:spPr>
          <a:xfrm>
            <a:off x="880244" y="3006725"/>
            <a:ext cx="866700" cy="230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10000">
                <a:solidFill>
                  <a:srgbClr val="EF4747"/>
                </a:solidFill>
              </a:rPr>
              <a:t>I</a:t>
            </a:r>
            <a:endParaRPr b="1" sz="10000">
              <a:solidFill>
                <a:srgbClr val="EF4747"/>
              </a:solidFill>
            </a:endParaRPr>
          </a:p>
        </p:txBody>
      </p:sp>
      <p:sp>
        <p:nvSpPr>
          <p:cNvPr id="231" name="Google Shape;231;p44"/>
          <p:cNvSpPr/>
          <p:nvPr/>
        </p:nvSpPr>
        <p:spPr>
          <a:xfrm>
            <a:off x="7103540" y="3075196"/>
            <a:ext cx="449400" cy="449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44"/>
          <p:cNvPicPr preferRelativeResize="0"/>
          <p:nvPr/>
        </p:nvPicPr>
        <p:blipFill>
          <a:blip r:embed="rId10">
            <a:alphaModFix/>
          </a:blip>
          <a:stretch>
            <a:fillRect/>
          </a:stretch>
        </p:blipFill>
        <p:spPr>
          <a:xfrm>
            <a:off x="7031675" y="3006733"/>
            <a:ext cx="582275" cy="582258"/>
          </a:xfrm>
          <a:prstGeom prst="rect">
            <a:avLst/>
          </a:prstGeom>
          <a:noFill/>
          <a:ln>
            <a:noFill/>
          </a:ln>
        </p:spPr>
      </p:pic>
      <p:pic>
        <p:nvPicPr>
          <p:cNvPr id="233" name="Google Shape;233;p44"/>
          <p:cNvPicPr preferRelativeResize="0"/>
          <p:nvPr/>
        </p:nvPicPr>
        <p:blipFill>
          <a:blip r:embed="rId11">
            <a:alphaModFix/>
          </a:blip>
          <a:stretch>
            <a:fillRect/>
          </a:stretch>
        </p:blipFill>
        <p:spPr>
          <a:xfrm>
            <a:off x="7097238" y="2445588"/>
            <a:ext cx="451125" cy="451125"/>
          </a:xfrm>
          <a:prstGeom prst="rect">
            <a:avLst/>
          </a:prstGeom>
          <a:noFill/>
          <a:ln>
            <a:noFill/>
          </a:ln>
        </p:spPr>
      </p:pic>
      <p:sp>
        <p:nvSpPr>
          <p:cNvPr id="234" name="Google Shape;234;p44"/>
          <p:cNvSpPr/>
          <p:nvPr/>
        </p:nvSpPr>
        <p:spPr>
          <a:xfrm>
            <a:off x="3859340" y="3636078"/>
            <a:ext cx="309000" cy="308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44"/>
          <p:cNvPicPr preferRelativeResize="0"/>
          <p:nvPr/>
        </p:nvPicPr>
        <p:blipFill>
          <a:blip r:embed="rId10">
            <a:alphaModFix/>
          </a:blip>
          <a:stretch>
            <a:fillRect/>
          </a:stretch>
        </p:blipFill>
        <p:spPr>
          <a:xfrm>
            <a:off x="3809925" y="3589005"/>
            <a:ext cx="400375" cy="400346"/>
          </a:xfrm>
          <a:prstGeom prst="rect">
            <a:avLst/>
          </a:prstGeom>
          <a:noFill/>
          <a:ln>
            <a:noFill/>
          </a:ln>
        </p:spPr>
      </p:pic>
      <p:pic>
        <p:nvPicPr>
          <p:cNvPr id="236" name="Google Shape;236;p44"/>
          <p:cNvPicPr preferRelativeResize="0"/>
          <p:nvPr/>
        </p:nvPicPr>
        <p:blipFill>
          <a:blip r:embed="rId12">
            <a:alphaModFix/>
          </a:blip>
          <a:stretch>
            <a:fillRect/>
          </a:stretch>
        </p:blipFill>
        <p:spPr>
          <a:xfrm>
            <a:off x="3275348" y="2137138"/>
            <a:ext cx="1469527" cy="238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240" name="Shape 240"/>
        <p:cNvGrpSpPr/>
        <p:nvPr/>
      </p:nvGrpSpPr>
      <p:grpSpPr>
        <a:xfrm>
          <a:off x="0" y="0"/>
          <a:ext cx="0" cy="0"/>
          <a:chOff x="0" y="0"/>
          <a:chExt cx="0" cy="0"/>
        </a:xfrm>
      </p:grpSpPr>
      <p:sp>
        <p:nvSpPr>
          <p:cNvPr id="241" name="Google Shape;241;p45"/>
          <p:cNvSpPr/>
          <p:nvPr/>
        </p:nvSpPr>
        <p:spPr>
          <a:xfrm>
            <a:off x="1260225" y="1491025"/>
            <a:ext cx="6759000" cy="48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4100">
                <a:solidFill>
                  <a:srgbClr val="FFFFFF"/>
                </a:solidFill>
                <a:latin typeface="Open Sans"/>
                <a:ea typeface="Open Sans"/>
                <a:cs typeface="Open Sans"/>
                <a:sym typeface="Open Sans"/>
              </a:rPr>
              <a:t>3. Why you?</a:t>
            </a:r>
            <a:endParaRPr b="1" i="0" sz="4100" u="none" cap="none" strike="noStrike">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245" name="Shape 245"/>
        <p:cNvGrpSpPr/>
        <p:nvPr/>
      </p:nvGrpSpPr>
      <p:grpSpPr>
        <a:xfrm>
          <a:off x="0" y="0"/>
          <a:ext cx="0" cy="0"/>
          <a:chOff x="0" y="0"/>
          <a:chExt cx="0" cy="0"/>
        </a:xfrm>
      </p:grpSpPr>
      <p:sp>
        <p:nvSpPr>
          <p:cNvPr id="246" name="Google Shape;246;p46"/>
          <p:cNvSpPr txBox="1"/>
          <p:nvPr/>
        </p:nvSpPr>
        <p:spPr>
          <a:xfrm>
            <a:off x="1452700" y="3568600"/>
            <a:ext cx="7191300" cy="45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b="1" lang="en" sz="2600">
                <a:solidFill>
                  <a:srgbClr val="FFFFFF"/>
                </a:solidFill>
              </a:rPr>
              <a:t>You need a strong “unfair advantage” that allows you to beat everyone else</a:t>
            </a:r>
            <a:endParaRPr sz="2600">
              <a:solidFill>
                <a:srgbClr val="FFFFFF"/>
              </a:solidFill>
            </a:endParaRPr>
          </a:p>
        </p:txBody>
      </p:sp>
      <p:sp>
        <p:nvSpPr>
          <p:cNvPr id="247" name="Google Shape;247;p46"/>
          <p:cNvSpPr txBox="1"/>
          <p:nvPr/>
        </p:nvSpPr>
        <p:spPr>
          <a:xfrm>
            <a:off x="228450" y="1107925"/>
            <a:ext cx="8594400" cy="4542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FFFFFF"/>
              </a:buClr>
              <a:buSzPts val="2400"/>
              <a:buChar char="●"/>
            </a:pPr>
            <a:r>
              <a:rPr lang="en" sz="2400">
                <a:solidFill>
                  <a:srgbClr val="FFFFFF"/>
                </a:solidFill>
              </a:rPr>
              <a:t>For every problem there will be </a:t>
            </a:r>
            <a:r>
              <a:rPr b="1" lang="en" sz="2400">
                <a:solidFill>
                  <a:srgbClr val="FFFFFF"/>
                </a:solidFill>
              </a:rPr>
              <a:t>100s of teams</a:t>
            </a:r>
            <a:r>
              <a:rPr lang="en" sz="2400">
                <a:solidFill>
                  <a:srgbClr val="FFFFFF"/>
                </a:solidFill>
              </a:rPr>
              <a:t> working to solve it</a:t>
            </a:r>
            <a:endParaRPr sz="2400">
              <a:solidFill>
                <a:srgbClr val="FFFFFF"/>
              </a:solidFill>
            </a:endParaRPr>
          </a:p>
          <a:p>
            <a:pPr indent="-381000" lvl="0" marL="457200" rtl="0" algn="l">
              <a:lnSpc>
                <a:spcPct val="150000"/>
              </a:lnSpc>
              <a:spcBef>
                <a:spcPts val="0"/>
              </a:spcBef>
              <a:spcAft>
                <a:spcPts val="0"/>
              </a:spcAft>
              <a:buClr>
                <a:srgbClr val="FFFFFF"/>
              </a:buClr>
              <a:buSzPts val="2400"/>
              <a:buChar char="●"/>
            </a:pPr>
            <a:r>
              <a:rPr lang="en" sz="2400">
                <a:solidFill>
                  <a:srgbClr val="FFFFFF"/>
                </a:solidFill>
              </a:rPr>
              <a:t>Once someone identifies a great solution, others will copy it - and they may </a:t>
            </a:r>
            <a:r>
              <a:rPr b="1" lang="en" sz="2400">
                <a:solidFill>
                  <a:srgbClr val="FFFFFF"/>
                </a:solidFill>
              </a:rPr>
              <a:t>run faster </a:t>
            </a:r>
            <a:r>
              <a:rPr lang="en" sz="2400">
                <a:solidFill>
                  <a:srgbClr val="FFFFFF"/>
                </a:solidFill>
              </a:rPr>
              <a:t>than you</a:t>
            </a:r>
            <a:endParaRPr b="1" sz="2400">
              <a:solidFill>
                <a:srgbClr val="FFFFFF"/>
              </a:solidFill>
            </a:endParaRPr>
          </a:p>
        </p:txBody>
      </p:sp>
      <p:sp>
        <p:nvSpPr>
          <p:cNvPr id="248" name="Google Shape;248;p46"/>
          <p:cNvSpPr txBox="1"/>
          <p:nvPr/>
        </p:nvSpPr>
        <p:spPr>
          <a:xfrm>
            <a:off x="26350" y="292625"/>
            <a:ext cx="83850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lang="en" sz="2300">
                <a:solidFill>
                  <a:srgbClr val="FFFFFF"/>
                </a:solidFill>
                <a:latin typeface="Open Sans"/>
                <a:ea typeface="Open Sans"/>
                <a:cs typeface="Open Sans"/>
                <a:sym typeface="Open Sans"/>
              </a:rPr>
              <a:t>You need an unfair advantage</a:t>
            </a:r>
            <a:endParaRPr b="1" i="0" sz="2300" u="none" cap="none" strike="noStrike">
              <a:solidFill>
                <a:srgbClr val="FFFFFF"/>
              </a:solidFill>
              <a:latin typeface="Open Sans"/>
              <a:ea typeface="Open Sans"/>
              <a:cs typeface="Open Sans"/>
              <a:sym typeface="Open Sans"/>
            </a:endParaRPr>
          </a:p>
        </p:txBody>
      </p:sp>
      <p:sp>
        <p:nvSpPr>
          <p:cNvPr id="249" name="Google Shape;249;p46"/>
          <p:cNvSpPr/>
          <p:nvPr/>
        </p:nvSpPr>
        <p:spPr>
          <a:xfrm>
            <a:off x="407350" y="3792725"/>
            <a:ext cx="835200" cy="6633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253" name="Shape 253"/>
        <p:cNvGrpSpPr/>
        <p:nvPr/>
      </p:nvGrpSpPr>
      <p:grpSpPr>
        <a:xfrm>
          <a:off x="0" y="0"/>
          <a:ext cx="0" cy="0"/>
          <a:chOff x="0" y="0"/>
          <a:chExt cx="0" cy="0"/>
        </a:xfrm>
      </p:grpSpPr>
      <p:sp>
        <p:nvSpPr>
          <p:cNvPr id="254" name="Google Shape;254;p47"/>
          <p:cNvSpPr txBox="1"/>
          <p:nvPr/>
        </p:nvSpPr>
        <p:spPr>
          <a:xfrm>
            <a:off x="331150" y="1184125"/>
            <a:ext cx="8236500" cy="45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300">
                <a:solidFill>
                  <a:srgbClr val="FFFFFF"/>
                </a:solidFill>
              </a:rPr>
              <a:t>Founding team</a:t>
            </a:r>
            <a:endParaRPr b="1" sz="3300">
              <a:solidFill>
                <a:srgbClr val="FFFFFF"/>
              </a:solidFill>
            </a:endParaRPr>
          </a:p>
          <a:p>
            <a:pPr indent="0" lvl="0" marL="0" rtl="0" algn="l">
              <a:lnSpc>
                <a:spcPct val="150000"/>
              </a:lnSpc>
              <a:spcBef>
                <a:spcPts val="1000"/>
              </a:spcBef>
              <a:spcAft>
                <a:spcPts val="0"/>
              </a:spcAft>
              <a:buNone/>
            </a:pPr>
            <a:r>
              <a:rPr b="1" lang="en" sz="3300">
                <a:solidFill>
                  <a:srgbClr val="FFFFFF"/>
                </a:solidFill>
              </a:rPr>
              <a:t>Product</a:t>
            </a:r>
            <a:endParaRPr b="1" sz="3300">
              <a:solidFill>
                <a:srgbClr val="FFFFFF"/>
              </a:solidFill>
            </a:endParaRPr>
          </a:p>
          <a:p>
            <a:pPr indent="0" lvl="0" marL="0" rtl="0" algn="l">
              <a:lnSpc>
                <a:spcPct val="150000"/>
              </a:lnSpc>
              <a:spcBef>
                <a:spcPts val="1000"/>
              </a:spcBef>
              <a:spcAft>
                <a:spcPts val="0"/>
              </a:spcAft>
              <a:buNone/>
            </a:pPr>
            <a:r>
              <a:rPr b="1" lang="en" sz="3300">
                <a:solidFill>
                  <a:srgbClr val="FFFFFF"/>
                </a:solidFill>
              </a:rPr>
              <a:t>Acquisition</a:t>
            </a:r>
            <a:endParaRPr b="1" sz="3300">
              <a:solidFill>
                <a:srgbClr val="FFFFFF"/>
              </a:solidFill>
            </a:endParaRPr>
          </a:p>
          <a:p>
            <a:pPr indent="0" lvl="0" marL="0" rtl="0" algn="l">
              <a:lnSpc>
                <a:spcPct val="150000"/>
              </a:lnSpc>
              <a:spcBef>
                <a:spcPts val="1000"/>
              </a:spcBef>
              <a:spcAft>
                <a:spcPts val="1000"/>
              </a:spcAft>
              <a:buNone/>
            </a:pPr>
            <a:r>
              <a:rPr b="1" lang="en" sz="3300">
                <a:solidFill>
                  <a:srgbClr val="FFFFFF"/>
                </a:solidFill>
              </a:rPr>
              <a:t>Moat</a:t>
            </a:r>
            <a:r>
              <a:rPr b="1" lang="en" sz="3300">
                <a:solidFill>
                  <a:srgbClr val="FFFFFF"/>
                </a:solidFill>
              </a:rPr>
              <a:t>s</a:t>
            </a:r>
            <a:endParaRPr b="1" sz="3300">
              <a:solidFill>
                <a:srgbClr val="FFFFFF"/>
              </a:solidFill>
            </a:endParaRPr>
          </a:p>
        </p:txBody>
      </p:sp>
      <p:sp>
        <p:nvSpPr>
          <p:cNvPr id="255" name="Google Shape;255;p47"/>
          <p:cNvSpPr txBox="1"/>
          <p:nvPr/>
        </p:nvSpPr>
        <p:spPr>
          <a:xfrm>
            <a:off x="26350" y="292625"/>
            <a:ext cx="83850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lang="en" sz="2300">
                <a:solidFill>
                  <a:srgbClr val="FFFFFF"/>
                </a:solidFill>
                <a:latin typeface="Open Sans"/>
                <a:ea typeface="Open Sans"/>
                <a:cs typeface="Open Sans"/>
                <a:sym typeface="Open Sans"/>
              </a:rPr>
              <a:t>What can be your unfair advantage</a:t>
            </a:r>
            <a:endParaRPr b="1" i="0" sz="2300" u="none" cap="none" strike="noStrike">
              <a:solidFill>
                <a:srgbClr val="FFFFFF"/>
              </a:solidFill>
              <a:latin typeface="Open Sans"/>
              <a:ea typeface="Open Sans"/>
              <a:cs typeface="Open Sans"/>
              <a:sym typeface="Open Sans"/>
            </a:endParaRPr>
          </a:p>
        </p:txBody>
      </p:sp>
      <p:cxnSp>
        <p:nvCxnSpPr>
          <p:cNvPr id="256" name="Google Shape;256;p47"/>
          <p:cNvCxnSpPr/>
          <p:nvPr/>
        </p:nvCxnSpPr>
        <p:spPr>
          <a:xfrm>
            <a:off x="4218850" y="1457977"/>
            <a:ext cx="0" cy="3105600"/>
          </a:xfrm>
          <a:prstGeom prst="straightConnector1">
            <a:avLst/>
          </a:prstGeom>
          <a:noFill/>
          <a:ln cap="flat" cmpd="sng" w="28575">
            <a:solidFill>
              <a:srgbClr val="FFFFFF"/>
            </a:solidFill>
            <a:prstDash val="solid"/>
            <a:round/>
            <a:headEnd len="med" w="med" type="none"/>
            <a:tailEnd len="med" w="med" type="none"/>
          </a:ln>
        </p:spPr>
      </p:cxnSp>
      <p:sp>
        <p:nvSpPr>
          <p:cNvPr id="257" name="Google Shape;257;p47"/>
          <p:cNvSpPr txBox="1"/>
          <p:nvPr/>
        </p:nvSpPr>
        <p:spPr>
          <a:xfrm>
            <a:off x="4364125" y="1336525"/>
            <a:ext cx="4589100" cy="45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FFFFFF"/>
                </a:solidFill>
              </a:rPr>
              <a:t>You don’t need to have all of these, but all great companies have all</a:t>
            </a:r>
            <a:endParaRPr sz="2000">
              <a:solidFill>
                <a:srgbClr val="FFFFFF"/>
              </a:solidFill>
            </a:endParaRPr>
          </a:p>
          <a:p>
            <a:pPr indent="0" lvl="0" marL="0" rtl="0" algn="l">
              <a:lnSpc>
                <a:spcPct val="100000"/>
              </a:lnSpc>
              <a:spcBef>
                <a:spcPts val="1000"/>
              </a:spcBef>
              <a:spcAft>
                <a:spcPts val="1000"/>
              </a:spcAft>
              <a:buNone/>
            </a:pPr>
            <a:r>
              <a:rPr lang="en" sz="2000">
                <a:solidFill>
                  <a:srgbClr val="FFFFFF"/>
                </a:solidFill>
              </a:rPr>
              <a:t>Some you can build from the start, and some you develop over time</a:t>
            </a:r>
            <a:endParaRPr sz="20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261" name="Shape 261"/>
        <p:cNvGrpSpPr/>
        <p:nvPr/>
      </p:nvGrpSpPr>
      <p:grpSpPr>
        <a:xfrm>
          <a:off x="0" y="0"/>
          <a:ext cx="0" cy="0"/>
          <a:chOff x="0" y="0"/>
          <a:chExt cx="0" cy="0"/>
        </a:xfrm>
      </p:grpSpPr>
      <p:sp>
        <p:nvSpPr>
          <p:cNvPr id="262" name="Google Shape;262;p48"/>
          <p:cNvSpPr txBox="1"/>
          <p:nvPr/>
        </p:nvSpPr>
        <p:spPr>
          <a:xfrm>
            <a:off x="331150" y="1184125"/>
            <a:ext cx="8236500" cy="45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300">
                <a:solidFill>
                  <a:srgbClr val="FFFFFF"/>
                </a:solidFill>
              </a:rPr>
              <a:t>Founding team</a:t>
            </a:r>
            <a:endParaRPr b="1" sz="3300">
              <a:solidFill>
                <a:srgbClr val="FFFFFF"/>
              </a:solidFill>
            </a:endParaRPr>
          </a:p>
          <a:p>
            <a:pPr indent="0" lvl="0" marL="0" rtl="0" algn="l">
              <a:lnSpc>
                <a:spcPct val="150000"/>
              </a:lnSpc>
              <a:spcBef>
                <a:spcPts val="1000"/>
              </a:spcBef>
              <a:spcAft>
                <a:spcPts val="0"/>
              </a:spcAft>
              <a:buNone/>
            </a:pPr>
            <a:r>
              <a:rPr b="1" lang="en" sz="3300">
                <a:solidFill>
                  <a:srgbClr val="CCCCCC"/>
                </a:solidFill>
              </a:rPr>
              <a:t>Product</a:t>
            </a:r>
            <a:endParaRPr b="1" sz="3300">
              <a:solidFill>
                <a:srgbClr val="CCCCCC"/>
              </a:solidFill>
            </a:endParaRPr>
          </a:p>
          <a:p>
            <a:pPr indent="0" lvl="0" marL="0" rtl="0" algn="l">
              <a:lnSpc>
                <a:spcPct val="150000"/>
              </a:lnSpc>
              <a:spcBef>
                <a:spcPts val="1000"/>
              </a:spcBef>
              <a:spcAft>
                <a:spcPts val="0"/>
              </a:spcAft>
              <a:buNone/>
            </a:pPr>
            <a:r>
              <a:rPr b="1" lang="en" sz="3300">
                <a:solidFill>
                  <a:srgbClr val="CCCCCC"/>
                </a:solidFill>
              </a:rPr>
              <a:t>Acquisition</a:t>
            </a:r>
            <a:endParaRPr b="1" sz="3300">
              <a:solidFill>
                <a:srgbClr val="CCCCCC"/>
              </a:solidFill>
            </a:endParaRPr>
          </a:p>
          <a:p>
            <a:pPr indent="0" lvl="0" marL="0" rtl="0" algn="l">
              <a:lnSpc>
                <a:spcPct val="150000"/>
              </a:lnSpc>
              <a:spcBef>
                <a:spcPts val="1000"/>
              </a:spcBef>
              <a:spcAft>
                <a:spcPts val="1000"/>
              </a:spcAft>
              <a:buNone/>
            </a:pPr>
            <a:r>
              <a:rPr b="1" lang="en" sz="3300">
                <a:solidFill>
                  <a:srgbClr val="CCCCCC"/>
                </a:solidFill>
              </a:rPr>
              <a:t>Moat</a:t>
            </a:r>
            <a:r>
              <a:rPr b="1" lang="en" sz="3300">
                <a:solidFill>
                  <a:srgbClr val="CCCCCC"/>
                </a:solidFill>
              </a:rPr>
              <a:t>s</a:t>
            </a:r>
            <a:endParaRPr b="1" sz="3300">
              <a:solidFill>
                <a:srgbClr val="CCCCCC"/>
              </a:solidFill>
            </a:endParaRPr>
          </a:p>
        </p:txBody>
      </p:sp>
      <p:sp>
        <p:nvSpPr>
          <p:cNvPr id="263" name="Google Shape;263;p48"/>
          <p:cNvSpPr txBox="1"/>
          <p:nvPr/>
        </p:nvSpPr>
        <p:spPr>
          <a:xfrm>
            <a:off x="26350" y="292625"/>
            <a:ext cx="83850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lang="en" sz="2300">
                <a:solidFill>
                  <a:srgbClr val="FFFFFF"/>
                </a:solidFill>
                <a:latin typeface="Open Sans"/>
                <a:ea typeface="Open Sans"/>
                <a:cs typeface="Open Sans"/>
                <a:sym typeface="Open Sans"/>
              </a:rPr>
              <a:t>U</a:t>
            </a:r>
            <a:r>
              <a:rPr b="1" lang="en" sz="2300">
                <a:solidFill>
                  <a:srgbClr val="FFFFFF"/>
                </a:solidFill>
                <a:latin typeface="Open Sans"/>
                <a:ea typeface="Open Sans"/>
                <a:cs typeface="Open Sans"/>
                <a:sym typeface="Open Sans"/>
              </a:rPr>
              <a:t>nfair advantages</a:t>
            </a:r>
            <a:endParaRPr b="1" i="0" sz="2300" u="none" cap="none" strike="noStrike">
              <a:solidFill>
                <a:srgbClr val="FFFFFF"/>
              </a:solidFill>
              <a:latin typeface="Open Sans"/>
              <a:ea typeface="Open Sans"/>
              <a:cs typeface="Open Sans"/>
              <a:sym typeface="Open Sans"/>
            </a:endParaRPr>
          </a:p>
        </p:txBody>
      </p:sp>
      <p:sp>
        <p:nvSpPr>
          <p:cNvPr id="264" name="Google Shape;264;p48"/>
          <p:cNvSpPr txBox="1"/>
          <p:nvPr/>
        </p:nvSpPr>
        <p:spPr>
          <a:xfrm>
            <a:off x="4364125" y="1336525"/>
            <a:ext cx="4589100" cy="45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FFFFFF"/>
                </a:solidFill>
              </a:rPr>
              <a:t>Only if you are </a:t>
            </a:r>
            <a:r>
              <a:rPr b="1" lang="en" sz="2000">
                <a:solidFill>
                  <a:srgbClr val="FFFFFF"/>
                </a:solidFill>
              </a:rPr>
              <a:t>really unique</a:t>
            </a:r>
            <a:r>
              <a:rPr lang="en" sz="2000">
                <a:solidFill>
                  <a:srgbClr val="FFFFFF"/>
                </a:solidFill>
              </a:rPr>
              <a:t>, e.g.:</a:t>
            </a:r>
            <a:endParaRPr sz="2000">
              <a:solidFill>
                <a:srgbClr val="FFFFFF"/>
              </a:solidFill>
            </a:endParaRPr>
          </a:p>
          <a:p>
            <a:pPr indent="-355600" lvl="0" marL="457200" rtl="0" algn="l">
              <a:lnSpc>
                <a:spcPct val="100000"/>
              </a:lnSpc>
              <a:spcBef>
                <a:spcPts val="1000"/>
              </a:spcBef>
              <a:spcAft>
                <a:spcPts val="0"/>
              </a:spcAft>
              <a:buClr>
                <a:srgbClr val="FFFFFF"/>
              </a:buClr>
              <a:buSzPts val="2000"/>
              <a:buChar char="●"/>
            </a:pPr>
            <a:r>
              <a:rPr lang="en" sz="2000">
                <a:solidFill>
                  <a:srgbClr val="FFFFFF"/>
                </a:solidFill>
              </a:rPr>
              <a:t>You are </a:t>
            </a:r>
            <a:r>
              <a:rPr b="1" lang="en" sz="2000" u="sng">
                <a:solidFill>
                  <a:srgbClr val="FFFFFF"/>
                </a:solidFill>
              </a:rPr>
              <a:t>1 out of only a handful</a:t>
            </a:r>
            <a:r>
              <a:rPr lang="en" sz="2000">
                <a:solidFill>
                  <a:srgbClr val="FFFFFF"/>
                </a:solidFill>
              </a:rPr>
              <a:t> of people in the world that can solve the problem.</a:t>
            </a:r>
            <a:endParaRPr sz="2000">
              <a:solidFill>
                <a:srgbClr val="FFFFFF"/>
              </a:solidFill>
            </a:endParaRPr>
          </a:p>
          <a:p>
            <a:pPr indent="-355600" lvl="0" marL="457200" rtl="0" algn="l">
              <a:lnSpc>
                <a:spcPct val="100000"/>
              </a:lnSpc>
              <a:spcBef>
                <a:spcPts val="0"/>
              </a:spcBef>
              <a:spcAft>
                <a:spcPts val="0"/>
              </a:spcAft>
              <a:buClr>
                <a:srgbClr val="FFFFFF"/>
              </a:buClr>
              <a:buSzPts val="2000"/>
              <a:buChar char="●"/>
            </a:pPr>
            <a:r>
              <a:rPr lang="en" sz="2000">
                <a:solidFill>
                  <a:srgbClr val="FFFFFF"/>
                </a:solidFill>
              </a:rPr>
              <a:t>You have founded a successful company before, and can bring in investors and rockstar employees quickly.</a:t>
            </a:r>
            <a:endParaRPr sz="2000">
              <a:solidFill>
                <a:srgbClr val="FFFFFF"/>
              </a:solidFill>
            </a:endParaRPr>
          </a:p>
        </p:txBody>
      </p:sp>
      <p:cxnSp>
        <p:nvCxnSpPr>
          <p:cNvPr id="265" name="Google Shape;265;p48"/>
          <p:cNvCxnSpPr/>
          <p:nvPr/>
        </p:nvCxnSpPr>
        <p:spPr>
          <a:xfrm>
            <a:off x="4300775" y="1359175"/>
            <a:ext cx="0" cy="3105600"/>
          </a:xfrm>
          <a:prstGeom prst="straightConnector1">
            <a:avLst/>
          </a:prstGeom>
          <a:noFill/>
          <a:ln cap="flat" cmpd="sng" w="28575">
            <a:solidFill>
              <a:srgbClr val="FFFFFF"/>
            </a:solidFill>
            <a:prstDash val="solid"/>
            <a:round/>
            <a:headEnd len="med" w="med" type="none"/>
            <a:tailEnd len="med" w="med" type="none"/>
          </a:ln>
        </p:spPr>
      </p:cxnSp>
      <p:cxnSp>
        <p:nvCxnSpPr>
          <p:cNvPr id="266" name="Google Shape;266;p48"/>
          <p:cNvCxnSpPr/>
          <p:nvPr/>
        </p:nvCxnSpPr>
        <p:spPr>
          <a:xfrm>
            <a:off x="3688275" y="1563625"/>
            <a:ext cx="612600" cy="0"/>
          </a:xfrm>
          <a:prstGeom prst="straightConnector1">
            <a:avLst/>
          </a:prstGeom>
          <a:noFill/>
          <a:ln cap="flat" cmpd="sng" w="28575">
            <a:solidFill>
              <a:srgbClr val="FFFFFF"/>
            </a:solidFill>
            <a:prstDash val="solid"/>
            <a:round/>
            <a:headEnd len="med" w="med" type="oval"/>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123" name="Shape 123"/>
        <p:cNvGrpSpPr/>
        <p:nvPr/>
      </p:nvGrpSpPr>
      <p:grpSpPr>
        <a:xfrm>
          <a:off x="0" y="0"/>
          <a:ext cx="0" cy="0"/>
          <a:chOff x="0" y="0"/>
          <a:chExt cx="0" cy="0"/>
        </a:xfrm>
      </p:grpSpPr>
      <p:pic>
        <p:nvPicPr>
          <p:cNvPr id="124" name="Google Shape;124;p31"/>
          <p:cNvPicPr preferRelativeResize="0"/>
          <p:nvPr/>
        </p:nvPicPr>
        <p:blipFill rotWithShape="1">
          <a:blip r:embed="rId3">
            <a:alphaModFix/>
          </a:blip>
          <a:srcRect b="0" l="4150" r="0" t="0"/>
          <a:stretch/>
        </p:blipFill>
        <p:spPr>
          <a:xfrm>
            <a:off x="-60525" y="0"/>
            <a:ext cx="9263601" cy="5395875"/>
          </a:xfrm>
          <a:prstGeom prst="rect">
            <a:avLst/>
          </a:prstGeom>
          <a:noFill/>
          <a:ln>
            <a:noFill/>
          </a:ln>
        </p:spPr>
      </p:pic>
      <p:sp>
        <p:nvSpPr>
          <p:cNvPr id="125" name="Google Shape;125;p31"/>
          <p:cNvSpPr/>
          <p:nvPr/>
        </p:nvSpPr>
        <p:spPr>
          <a:xfrm>
            <a:off x="277750" y="1491025"/>
            <a:ext cx="3606000" cy="48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5700">
                <a:solidFill>
                  <a:srgbClr val="EF4747"/>
                </a:solidFill>
                <a:latin typeface="Open Sans"/>
                <a:ea typeface="Open Sans"/>
                <a:cs typeface="Open Sans"/>
                <a:sym typeface="Open Sans"/>
              </a:rPr>
              <a:t>What is a startup?</a:t>
            </a:r>
            <a:endParaRPr sz="2500">
              <a:solidFill>
                <a:srgbClr val="EF4747"/>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270" name="Shape 270"/>
        <p:cNvGrpSpPr/>
        <p:nvPr/>
      </p:nvGrpSpPr>
      <p:grpSpPr>
        <a:xfrm>
          <a:off x="0" y="0"/>
          <a:ext cx="0" cy="0"/>
          <a:chOff x="0" y="0"/>
          <a:chExt cx="0" cy="0"/>
        </a:xfrm>
      </p:grpSpPr>
      <p:sp>
        <p:nvSpPr>
          <p:cNvPr id="271" name="Google Shape;271;p49"/>
          <p:cNvSpPr txBox="1"/>
          <p:nvPr/>
        </p:nvSpPr>
        <p:spPr>
          <a:xfrm>
            <a:off x="4364125" y="1336525"/>
            <a:ext cx="4589100" cy="45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FFFFFF"/>
                </a:solidFill>
              </a:rPr>
              <a:t>Your product is </a:t>
            </a:r>
            <a:r>
              <a:rPr b="1" lang="en" sz="2000" u="sng">
                <a:solidFill>
                  <a:srgbClr val="FFFFFF"/>
                </a:solidFill>
              </a:rPr>
              <a:t>10x better</a:t>
            </a:r>
            <a:r>
              <a:rPr lang="en" sz="2000">
                <a:solidFill>
                  <a:srgbClr val="FFFFFF"/>
                </a:solidFill>
              </a:rPr>
              <a:t> than the</a:t>
            </a:r>
            <a:r>
              <a:rPr lang="en" sz="2000">
                <a:solidFill>
                  <a:srgbClr val="FFFFFF"/>
                </a:solidFill>
              </a:rPr>
              <a:t> </a:t>
            </a:r>
            <a:r>
              <a:rPr lang="en" sz="2000">
                <a:solidFill>
                  <a:srgbClr val="FFFFFF"/>
                </a:solidFill>
              </a:rPr>
              <a:t>next best thing on the most important metric, e.g. speed, price etc.</a:t>
            </a:r>
            <a:endParaRPr sz="2000">
              <a:solidFill>
                <a:srgbClr val="FFFFFF"/>
              </a:solidFill>
            </a:endParaRPr>
          </a:p>
          <a:p>
            <a:pPr indent="0" lvl="0" marL="0" rtl="0" algn="l">
              <a:lnSpc>
                <a:spcPct val="100000"/>
              </a:lnSpc>
              <a:spcBef>
                <a:spcPts val="1000"/>
              </a:spcBef>
              <a:spcAft>
                <a:spcPts val="1000"/>
              </a:spcAft>
              <a:buNone/>
            </a:pPr>
            <a:r>
              <a:rPr lang="en" sz="2000">
                <a:solidFill>
                  <a:srgbClr val="FFFFFF"/>
                </a:solidFill>
              </a:rPr>
              <a:t>This is an important advantage that you need to build, but it </a:t>
            </a:r>
            <a:r>
              <a:rPr b="1" lang="en" sz="2000">
                <a:solidFill>
                  <a:srgbClr val="FFFFFF"/>
                </a:solidFill>
              </a:rPr>
              <a:t>will not last on its own</a:t>
            </a:r>
            <a:r>
              <a:rPr lang="en" sz="2000">
                <a:solidFill>
                  <a:srgbClr val="FFFFFF"/>
                </a:solidFill>
              </a:rPr>
              <a:t>, as products are easy to copy (patents help where relevant but mostly they won’t stop others).</a:t>
            </a:r>
            <a:endParaRPr sz="2000">
              <a:solidFill>
                <a:srgbClr val="FFFFFF"/>
              </a:solidFill>
            </a:endParaRPr>
          </a:p>
        </p:txBody>
      </p:sp>
      <p:sp>
        <p:nvSpPr>
          <p:cNvPr id="272" name="Google Shape;272;p49"/>
          <p:cNvSpPr txBox="1"/>
          <p:nvPr/>
        </p:nvSpPr>
        <p:spPr>
          <a:xfrm>
            <a:off x="331150" y="1184125"/>
            <a:ext cx="3435600" cy="45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300">
                <a:solidFill>
                  <a:srgbClr val="CCCCCC"/>
                </a:solidFill>
              </a:rPr>
              <a:t>Founding team</a:t>
            </a:r>
            <a:endParaRPr b="1" sz="3300">
              <a:solidFill>
                <a:srgbClr val="CCCCCC"/>
              </a:solidFill>
            </a:endParaRPr>
          </a:p>
          <a:p>
            <a:pPr indent="0" lvl="0" marL="0" rtl="0" algn="l">
              <a:lnSpc>
                <a:spcPct val="150000"/>
              </a:lnSpc>
              <a:spcBef>
                <a:spcPts val="1000"/>
              </a:spcBef>
              <a:spcAft>
                <a:spcPts val="0"/>
              </a:spcAft>
              <a:buNone/>
            </a:pPr>
            <a:r>
              <a:rPr b="1" lang="en" sz="3300">
                <a:solidFill>
                  <a:srgbClr val="FFFFFF"/>
                </a:solidFill>
              </a:rPr>
              <a:t>Product</a:t>
            </a:r>
            <a:endParaRPr b="1" sz="3300">
              <a:solidFill>
                <a:srgbClr val="FFFFFF"/>
              </a:solidFill>
            </a:endParaRPr>
          </a:p>
          <a:p>
            <a:pPr indent="0" lvl="0" marL="0" rtl="0" algn="l">
              <a:lnSpc>
                <a:spcPct val="150000"/>
              </a:lnSpc>
              <a:spcBef>
                <a:spcPts val="1000"/>
              </a:spcBef>
              <a:spcAft>
                <a:spcPts val="0"/>
              </a:spcAft>
              <a:buNone/>
            </a:pPr>
            <a:r>
              <a:rPr b="1" lang="en" sz="3300">
                <a:solidFill>
                  <a:srgbClr val="CCCCCC"/>
                </a:solidFill>
              </a:rPr>
              <a:t>Acquisition</a:t>
            </a:r>
            <a:endParaRPr b="1" sz="3300">
              <a:solidFill>
                <a:srgbClr val="CCCCCC"/>
              </a:solidFill>
            </a:endParaRPr>
          </a:p>
          <a:p>
            <a:pPr indent="0" lvl="0" marL="0" rtl="0" algn="l">
              <a:lnSpc>
                <a:spcPct val="150000"/>
              </a:lnSpc>
              <a:spcBef>
                <a:spcPts val="1000"/>
              </a:spcBef>
              <a:spcAft>
                <a:spcPts val="1000"/>
              </a:spcAft>
              <a:buNone/>
            </a:pPr>
            <a:r>
              <a:rPr b="1" lang="en" sz="3300">
                <a:solidFill>
                  <a:srgbClr val="CCCCCC"/>
                </a:solidFill>
              </a:rPr>
              <a:t>Moats</a:t>
            </a:r>
            <a:endParaRPr b="1" sz="3300">
              <a:solidFill>
                <a:srgbClr val="CCCCCC"/>
              </a:solidFill>
            </a:endParaRPr>
          </a:p>
        </p:txBody>
      </p:sp>
      <p:sp>
        <p:nvSpPr>
          <p:cNvPr id="273" name="Google Shape;273;p49"/>
          <p:cNvSpPr txBox="1"/>
          <p:nvPr/>
        </p:nvSpPr>
        <p:spPr>
          <a:xfrm>
            <a:off x="26350" y="292625"/>
            <a:ext cx="8385000" cy="75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b="1" lang="en" sz="2300">
                <a:solidFill>
                  <a:schemeClr val="lt1"/>
                </a:solidFill>
                <a:latin typeface="Open Sans"/>
                <a:ea typeface="Open Sans"/>
                <a:cs typeface="Open Sans"/>
                <a:sym typeface="Open Sans"/>
              </a:rPr>
              <a:t>Unfair advantages</a:t>
            </a:r>
            <a:endParaRPr b="1" sz="23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800"/>
              <a:buFont typeface="Arial"/>
              <a:buNone/>
            </a:pPr>
            <a:r>
              <a:t/>
            </a:r>
            <a:endParaRPr b="1" sz="2300">
              <a:solidFill>
                <a:srgbClr val="FFFFFF"/>
              </a:solidFill>
              <a:latin typeface="Open Sans"/>
              <a:ea typeface="Open Sans"/>
              <a:cs typeface="Open Sans"/>
              <a:sym typeface="Open Sans"/>
            </a:endParaRPr>
          </a:p>
        </p:txBody>
      </p:sp>
      <p:cxnSp>
        <p:nvCxnSpPr>
          <p:cNvPr id="274" name="Google Shape;274;p49"/>
          <p:cNvCxnSpPr/>
          <p:nvPr/>
        </p:nvCxnSpPr>
        <p:spPr>
          <a:xfrm>
            <a:off x="4300775" y="1359175"/>
            <a:ext cx="0" cy="3105600"/>
          </a:xfrm>
          <a:prstGeom prst="straightConnector1">
            <a:avLst/>
          </a:prstGeom>
          <a:noFill/>
          <a:ln cap="flat" cmpd="sng" w="28575">
            <a:solidFill>
              <a:srgbClr val="FFFFFF"/>
            </a:solidFill>
            <a:prstDash val="solid"/>
            <a:round/>
            <a:headEnd len="med" w="med" type="none"/>
            <a:tailEnd len="med" w="med" type="none"/>
          </a:ln>
        </p:spPr>
      </p:cxnSp>
      <p:cxnSp>
        <p:nvCxnSpPr>
          <p:cNvPr id="275" name="Google Shape;275;p49"/>
          <p:cNvCxnSpPr/>
          <p:nvPr/>
        </p:nvCxnSpPr>
        <p:spPr>
          <a:xfrm>
            <a:off x="2458025" y="2414325"/>
            <a:ext cx="1842900" cy="0"/>
          </a:xfrm>
          <a:prstGeom prst="straightConnector1">
            <a:avLst/>
          </a:prstGeom>
          <a:noFill/>
          <a:ln cap="flat" cmpd="sng" w="28575">
            <a:solidFill>
              <a:srgbClr val="FFFFFF"/>
            </a:solidFill>
            <a:prstDash val="solid"/>
            <a:round/>
            <a:headEnd len="med" w="med" type="oval"/>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279" name="Shape 279"/>
        <p:cNvGrpSpPr/>
        <p:nvPr/>
      </p:nvGrpSpPr>
      <p:grpSpPr>
        <a:xfrm>
          <a:off x="0" y="0"/>
          <a:ext cx="0" cy="0"/>
          <a:chOff x="0" y="0"/>
          <a:chExt cx="0" cy="0"/>
        </a:xfrm>
      </p:grpSpPr>
      <p:sp>
        <p:nvSpPr>
          <p:cNvPr id="280" name="Google Shape;280;p50"/>
          <p:cNvSpPr txBox="1"/>
          <p:nvPr/>
        </p:nvSpPr>
        <p:spPr>
          <a:xfrm>
            <a:off x="4364125" y="1336525"/>
            <a:ext cx="4589100" cy="45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FFFFFF"/>
                </a:solidFill>
              </a:rPr>
              <a:t>You are able to grow more quickly and cheaply than others, ideally at $0 cost </a:t>
            </a:r>
            <a:endParaRPr sz="2000">
              <a:solidFill>
                <a:srgbClr val="FFFFFF"/>
              </a:solidFill>
            </a:endParaRPr>
          </a:p>
          <a:p>
            <a:pPr indent="0" lvl="0" marL="0" rtl="0" algn="l">
              <a:lnSpc>
                <a:spcPct val="100000"/>
              </a:lnSpc>
              <a:spcBef>
                <a:spcPts val="1000"/>
              </a:spcBef>
              <a:spcAft>
                <a:spcPts val="0"/>
              </a:spcAft>
              <a:buNone/>
            </a:pPr>
            <a:r>
              <a:rPr lang="en" sz="2000">
                <a:solidFill>
                  <a:srgbClr val="FFFFFF"/>
                </a:solidFill>
              </a:rPr>
              <a:t>Can be a </a:t>
            </a:r>
            <a:r>
              <a:rPr b="1" lang="en" sz="2000" u="sng">
                <a:solidFill>
                  <a:srgbClr val="FFFFFF"/>
                </a:solidFill>
              </a:rPr>
              <a:t>starting advantage</a:t>
            </a:r>
            <a:r>
              <a:rPr lang="en" sz="2000">
                <a:solidFill>
                  <a:srgbClr val="FFFFFF"/>
                </a:solidFill>
              </a:rPr>
              <a:t>, e.g. you’ve got 50k Twitter followers that are your early adopters</a:t>
            </a:r>
            <a:endParaRPr sz="2000">
              <a:solidFill>
                <a:srgbClr val="FFFFFF"/>
              </a:solidFill>
            </a:endParaRPr>
          </a:p>
          <a:p>
            <a:pPr indent="0" lvl="0" marL="0" rtl="0" algn="l">
              <a:lnSpc>
                <a:spcPct val="100000"/>
              </a:lnSpc>
              <a:spcBef>
                <a:spcPts val="1000"/>
              </a:spcBef>
              <a:spcAft>
                <a:spcPts val="1000"/>
              </a:spcAft>
              <a:buNone/>
            </a:pPr>
            <a:r>
              <a:rPr lang="en" sz="2000">
                <a:solidFill>
                  <a:srgbClr val="FFFFFF"/>
                </a:solidFill>
              </a:rPr>
              <a:t>But ideally you build a </a:t>
            </a:r>
            <a:r>
              <a:rPr b="1" lang="en" sz="2000" u="sng">
                <a:solidFill>
                  <a:srgbClr val="FFFFFF"/>
                </a:solidFill>
              </a:rPr>
              <a:t>sustainable advantage</a:t>
            </a:r>
            <a:r>
              <a:rPr lang="en" sz="2000">
                <a:solidFill>
                  <a:srgbClr val="FFFFFF"/>
                </a:solidFill>
              </a:rPr>
              <a:t>, allowing you to grow fast, cheaply. The best companies grow through word of mouth or by users using its product.</a:t>
            </a:r>
            <a:endParaRPr sz="2000">
              <a:solidFill>
                <a:srgbClr val="FFFFFF"/>
              </a:solidFill>
            </a:endParaRPr>
          </a:p>
        </p:txBody>
      </p:sp>
      <p:sp>
        <p:nvSpPr>
          <p:cNvPr id="281" name="Google Shape;281;p50"/>
          <p:cNvSpPr txBox="1"/>
          <p:nvPr/>
        </p:nvSpPr>
        <p:spPr>
          <a:xfrm>
            <a:off x="331150" y="1184125"/>
            <a:ext cx="3435600" cy="45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300">
                <a:solidFill>
                  <a:srgbClr val="CCCCCC"/>
                </a:solidFill>
              </a:rPr>
              <a:t>Founding team</a:t>
            </a:r>
            <a:endParaRPr b="1" sz="3300">
              <a:solidFill>
                <a:srgbClr val="CCCCCC"/>
              </a:solidFill>
            </a:endParaRPr>
          </a:p>
          <a:p>
            <a:pPr indent="0" lvl="0" marL="0" rtl="0" algn="l">
              <a:lnSpc>
                <a:spcPct val="150000"/>
              </a:lnSpc>
              <a:spcBef>
                <a:spcPts val="1000"/>
              </a:spcBef>
              <a:spcAft>
                <a:spcPts val="0"/>
              </a:spcAft>
              <a:buNone/>
            </a:pPr>
            <a:r>
              <a:rPr b="1" lang="en" sz="3300">
                <a:solidFill>
                  <a:srgbClr val="CCCCCC"/>
                </a:solidFill>
              </a:rPr>
              <a:t>Product</a:t>
            </a:r>
            <a:endParaRPr b="1" sz="3300">
              <a:solidFill>
                <a:srgbClr val="CCCCCC"/>
              </a:solidFill>
            </a:endParaRPr>
          </a:p>
          <a:p>
            <a:pPr indent="0" lvl="0" marL="0" rtl="0" algn="l">
              <a:lnSpc>
                <a:spcPct val="150000"/>
              </a:lnSpc>
              <a:spcBef>
                <a:spcPts val="1000"/>
              </a:spcBef>
              <a:spcAft>
                <a:spcPts val="0"/>
              </a:spcAft>
              <a:buNone/>
            </a:pPr>
            <a:r>
              <a:rPr b="1" lang="en" sz="3300">
                <a:solidFill>
                  <a:srgbClr val="FFFFFF"/>
                </a:solidFill>
              </a:rPr>
              <a:t>Acquisition</a:t>
            </a:r>
            <a:endParaRPr b="1" sz="3300">
              <a:solidFill>
                <a:srgbClr val="FFFFFF"/>
              </a:solidFill>
            </a:endParaRPr>
          </a:p>
          <a:p>
            <a:pPr indent="0" lvl="0" marL="0" rtl="0" algn="l">
              <a:lnSpc>
                <a:spcPct val="150000"/>
              </a:lnSpc>
              <a:spcBef>
                <a:spcPts val="1000"/>
              </a:spcBef>
              <a:spcAft>
                <a:spcPts val="1000"/>
              </a:spcAft>
              <a:buNone/>
            </a:pPr>
            <a:r>
              <a:rPr b="1" lang="en" sz="3300">
                <a:solidFill>
                  <a:srgbClr val="CCCCCC"/>
                </a:solidFill>
              </a:rPr>
              <a:t>Moats</a:t>
            </a:r>
            <a:endParaRPr b="1" sz="3300">
              <a:solidFill>
                <a:srgbClr val="CCCCCC"/>
              </a:solidFill>
            </a:endParaRPr>
          </a:p>
        </p:txBody>
      </p:sp>
      <p:sp>
        <p:nvSpPr>
          <p:cNvPr id="282" name="Google Shape;282;p50"/>
          <p:cNvSpPr txBox="1"/>
          <p:nvPr/>
        </p:nvSpPr>
        <p:spPr>
          <a:xfrm>
            <a:off x="26350" y="292625"/>
            <a:ext cx="8385000" cy="75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b="1" lang="en" sz="2300">
                <a:solidFill>
                  <a:schemeClr val="lt1"/>
                </a:solidFill>
                <a:latin typeface="Open Sans"/>
                <a:ea typeface="Open Sans"/>
                <a:cs typeface="Open Sans"/>
                <a:sym typeface="Open Sans"/>
              </a:rPr>
              <a:t>Unfair advantages</a:t>
            </a:r>
            <a:endParaRPr b="1" sz="23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800"/>
              <a:buFont typeface="Arial"/>
              <a:buNone/>
            </a:pPr>
            <a:r>
              <a:t/>
            </a:r>
            <a:endParaRPr b="1" sz="2300">
              <a:solidFill>
                <a:srgbClr val="FFFFFF"/>
              </a:solidFill>
              <a:latin typeface="Open Sans"/>
              <a:ea typeface="Open Sans"/>
              <a:cs typeface="Open Sans"/>
              <a:sym typeface="Open Sans"/>
            </a:endParaRPr>
          </a:p>
        </p:txBody>
      </p:sp>
      <p:cxnSp>
        <p:nvCxnSpPr>
          <p:cNvPr id="283" name="Google Shape;283;p50"/>
          <p:cNvCxnSpPr/>
          <p:nvPr/>
        </p:nvCxnSpPr>
        <p:spPr>
          <a:xfrm>
            <a:off x="4300775" y="1359175"/>
            <a:ext cx="0" cy="3105600"/>
          </a:xfrm>
          <a:prstGeom prst="straightConnector1">
            <a:avLst/>
          </a:prstGeom>
          <a:noFill/>
          <a:ln cap="flat" cmpd="sng" w="28575">
            <a:solidFill>
              <a:srgbClr val="FFFFFF"/>
            </a:solidFill>
            <a:prstDash val="solid"/>
            <a:round/>
            <a:headEnd len="med" w="med" type="none"/>
            <a:tailEnd len="med" w="med" type="none"/>
          </a:ln>
        </p:spPr>
      </p:cxnSp>
      <p:cxnSp>
        <p:nvCxnSpPr>
          <p:cNvPr id="284" name="Google Shape;284;p50"/>
          <p:cNvCxnSpPr/>
          <p:nvPr/>
        </p:nvCxnSpPr>
        <p:spPr>
          <a:xfrm>
            <a:off x="2968450" y="3317375"/>
            <a:ext cx="1332600" cy="0"/>
          </a:xfrm>
          <a:prstGeom prst="straightConnector1">
            <a:avLst/>
          </a:prstGeom>
          <a:noFill/>
          <a:ln cap="flat" cmpd="sng" w="28575">
            <a:solidFill>
              <a:srgbClr val="FFFFFF"/>
            </a:solidFill>
            <a:prstDash val="solid"/>
            <a:round/>
            <a:headEnd len="med" w="med" type="oval"/>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288" name="Shape 288"/>
        <p:cNvGrpSpPr/>
        <p:nvPr/>
      </p:nvGrpSpPr>
      <p:grpSpPr>
        <a:xfrm>
          <a:off x="0" y="0"/>
          <a:ext cx="0" cy="0"/>
          <a:chOff x="0" y="0"/>
          <a:chExt cx="0" cy="0"/>
        </a:xfrm>
      </p:grpSpPr>
      <p:sp>
        <p:nvSpPr>
          <p:cNvPr id="289" name="Google Shape;289;p51"/>
          <p:cNvSpPr txBox="1"/>
          <p:nvPr/>
        </p:nvSpPr>
        <p:spPr>
          <a:xfrm>
            <a:off x="4364125" y="1336525"/>
            <a:ext cx="4589100" cy="45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FFFFFF"/>
                </a:solidFill>
              </a:rPr>
              <a:t>Less important for short-term traction but </a:t>
            </a:r>
            <a:r>
              <a:rPr b="1" lang="en" sz="2000">
                <a:solidFill>
                  <a:srgbClr val="FFFFFF"/>
                </a:solidFill>
              </a:rPr>
              <a:t>the most important for long-term success and world dominance.</a:t>
            </a:r>
            <a:endParaRPr b="1" sz="2000">
              <a:solidFill>
                <a:srgbClr val="FFFFFF"/>
              </a:solidFill>
            </a:endParaRPr>
          </a:p>
          <a:p>
            <a:pPr indent="0" lvl="0" marL="0" rtl="0" algn="l">
              <a:lnSpc>
                <a:spcPct val="100000"/>
              </a:lnSpc>
              <a:spcBef>
                <a:spcPts val="1000"/>
              </a:spcBef>
              <a:spcAft>
                <a:spcPts val="1000"/>
              </a:spcAft>
              <a:buNone/>
            </a:pPr>
            <a:r>
              <a:rPr lang="en" sz="2000">
                <a:solidFill>
                  <a:srgbClr val="FFFFFF"/>
                </a:solidFill>
              </a:rPr>
              <a:t>You should have a view on how you can build a competitive moat that makes it really hard for your competitors to outcompete you.</a:t>
            </a:r>
            <a:endParaRPr sz="2000">
              <a:solidFill>
                <a:srgbClr val="FFFFFF"/>
              </a:solidFill>
            </a:endParaRPr>
          </a:p>
        </p:txBody>
      </p:sp>
      <p:sp>
        <p:nvSpPr>
          <p:cNvPr id="290" name="Google Shape;290;p51"/>
          <p:cNvSpPr txBox="1"/>
          <p:nvPr/>
        </p:nvSpPr>
        <p:spPr>
          <a:xfrm>
            <a:off x="331150" y="1184125"/>
            <a:ext cx="3435600" cy="45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300">
                <a:solidFill>
                  <a:srgbClr val="CCCCCC"/>
                </a:solidFill>
              </a:rPr>
              <a:t>Founding team</a:t>
            </a:r>
            <a:endParaRPr b="1" sz="3300">
              <a:solidFill>
                <a:srgbClr val="CCCCCC"/>
              </a:solidFill>
            </a:endParaRPr>
          </a:p>
          <a:p>
            <a:pPr indent="0" lvl="0" marL="0" rtl="0" algn="l">
              <a:lnSpc>
                <a:spcPct val="150000"/>
              </a:lnSpc>
              <a:spcBef>
                <a:spcPts val="1000"/>
              </a:spcBef>
              <a:spcAft>
                <a:spcPts val="0"/>
              </a:spcAft>
              <a:buNone/>
            </a:pPr>
            <a:r>
              <a:rPr b="1" lang="en" sz="3300">
                <a:solidFill>
                  <a:srgbClr val="CCCCCC"/>
                </a:solidFill>
              </a:rPr>
              <a:t>Product</a:t>
            </a:r>
            <a:endParaRPr b="1" sz="3300">
              <a:solidFill>
                <a:srgbClr val="CCCCCC"/>
              </a:solidFill>
            </a:endParaRPr>
          </a:p>
          <a:p>
            <a:pPr indent="0" lvl="0" marL="0" rtl="0" algn="l">
              <a:lnSpc>
                <a:spcPct val="150000"/>
              </a:lnSpc>
              <a:spcBef>
                <a:spcPts val="1000"/>
              </a:spcBef>
              <a:spcAft>
                <a:spcPts val="0"/>
              </a:spcAft>
              <a:buNone/>
            </a:pPr>
            <a:r>
              <a:rPr b="1" lang="en" sz="3300">
                <a:solidFill>
                  <a:srgbClr val="CCCCCC"/>
                </a:solidFill>
              </a:rPr>
              <a:t>Acquisition</a:t>
            </a:r>
            <a:endParaRPr b="1" sz="3300">
              <a:solidFill>
                <a:srgbClr val="CCCCCC"/>
              </a:solidFill>
            </a:endParaRPr>
          </a:p>
          <a:p>
            <a:pPr indent="0" lvl="0" marL="0" rtl="0" algn="l">
              <a:lnSpc>
                <a:spcPct val="150000"/>
              </a:lnSpc>
              <a:spcBef>
                <a:spcPts val="1000"/>
              </a:spcBef>
              <a:spcAft>
                <a:spcPts val="1000"/>
              </a:spcAft>
              <a:buNone/>
            </a:pPr>
            <a:r>
              <a:rPr b="1" lang="en" sz="3300">
                <a:solidFill>
                  <a:srgbClr val="FFFFFF"/>
                </a:solidFill>
              </a:rPr>
              <a:t>Moats</a:t>
            </a:r>
            <a:endParaRPr b="1" sz="3300">
              <a:solidFill>
                <a:srgbClr val="FFFFFF"/>
              </a:solidFill>
            </a:endParaRPr>
          </a:p>
        </p:txBody>
      </p:sp>
      <p:sp>
        <p:nvSpPr>
          <p:cNvPr id="291" name="Google Shape;291;p51"/>
          <p:cNvSpPr txBox="1"/>
          <p:nvPr/>
        </p:nvSpPr>
        <p:spPr>
          <a:xfrm>
            <a:off x="26350" y="292625"/>
            <a:ext cx="8385000" cy="75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b="1" lang="en" sz="2300">
                <a:solidFill>
                  <a:schemeClr val="lt1"/>
                </a:solidFill>
                <a:latin typeface="Open Sans"/>
                <a:ea typeface="Open Sans"/>
                <a:cs typeface="Open Sans"/>
                <a:sym typeface="Open Sans"/>
              </a:rPr>
              <a:t>Unfair advantages</a:t>
            </a:r>
            <a:endParaRPr b="1" sz="23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800"/>
              <a:buFont typeface="Arial"/>
              <a:buNone/>
            </a:pPr>
            <a:r>
              <a:t/>
            </a:r>
            <a:endParaRPr b="1" sz="2300">
              <a:solidFill>
                <a:srgbClr val="FFFFFF"/>
              </a:solidFill>
              <a:latin typeface="Open Sans"/>
              <a:ea typeface="Open Sans"/>
              <a:cs typeface="Open Sans"/>
              <a:sym typeface="Open Sans"/>
            </a:endParaRPr>
          </a:p>
        </p:txBody>
      </p:sp>
      <p:cxnSp>
        <p:nvCxnSpPr>
          <p:cNvPr id="292" name="Google Shape;292;p51"/>
          <p:cNvCxnSpPr/>
          <p:nvPr/>
        </p:nvCxnSpPr>
        <p:spPr>
          <a:xfrm>
            <a:off x="4300775" y="1359175"/>
            <a:ext cx="0" cy="3105600"/>
          </a:xfrm>
          <a:prstGeom prst="straightConnector1">
            <a:avLst/>
          </a:prstGeom>
          <a:noFill/>
          <a:ln cap="flat" cmpd="sng" w="28575">
            <a:solidFill>
              <a:srgbClr val="FFFFFF"/>
            </a:solidFill>
            <a:prstDash val="solid"/>
            <a:round/>
            <a:headEnd len="med" w="med" type="none"/>
            <a:tailEnd len="med" w="med" type="none"/>
          </a:ln>
        </p:spPr>
      </p:cxnSp>
      <p:cxnSp>
        <p:nvCxnSpPr>
          <p:cNvPr id="293" name="Google Shape;293;p51"/>
          <p:cNvCxnSpPr/>
          <p:nvPr/>
        </p:nvCxnSpPr>
        <p:spPr>
          <a:xfrm>
            <a:off x="1947600" y="4207350"/>
            <a:ext cx="2353200" cy="0"/>
          </a:xfrm>
          <a:prstGeom prst="straightConnector1">
            <a:avLst/>
          </a:prstGeom>
          <a:noFill/>
          <a:ln cap="flat" cmpd="sng" w="28575">
            <a:solidFill>
              <a:srgbClr val="FFFFFF"/>
            </a:solidFill>
            <a:prstDash val="solid"/>
            <a:round/>
            <a:headEnd len="med" w="med" type="oval"/>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nvSpPr>
        <p:spPr>
          <a:xfrm>
            <a:off x="248825" y="892025"/>
            <a:ext cx="3832200" cy="45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u="sng">
                <a:solidFill>
                  <a:srgbClr val="EF4747"/>
                </a:solidFill>
              </a:rPr>
              <a:t>Network effects</a:t>
            </a:r>
            <a:endParaRPr b="1" sz="1900" u="sng">
              <a:solidFill>
                <a:srgbClr val="EF4747"/>
              </a:solidFill>
            </a:endParaRPr>
          </a:p>
          <a:p>
            <a:pPr indent="0" lvl="0" marL="0" rtl="0" algn="l">
              <a:lnSpc>
                <a:spcPct val="100000"/>
              </a:lnSpc>
              <a:spcBef>
                <a:spcPts val="1000"/>
              </a:spcBef>
              <a:spcAft>
                <a:spcPts val="0"/>
              </a:spcAft>
              <a:buNone/>
            </a:pPr>
            <a:r>
              <a:rPr lang="en" sz="1900"/>
              <a:t>The value of the product for all users increases with each new user. </a:t>
            </a:r>
            <a:r>
              <a:rPr i="1" lang="en" sz="1900"/>
              <a:t>E.g. social networks, marketplaces, operating systems.</a:t>
            </a:r>
            <a:endParaRPr i="1" sz="1900"/>
          </a:p>
        </p:txBody>
      </p:sp>
      <p:sp>
        <p:nvSpPr>
          <p:cNvPr id="299" name="Google Shape;299;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52"/>
          <p:cNvSpPr txBox="1"/>
          <p:nvPr/>
        </p:nvSpPr>
        <p:spPr>
          <a:xfrm>
            <a:off x="4659425" y="892025"/>
            <a:ext cx="3832200" cy="45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u="sng">
                <a:solidFill>
                  <a:srgbClr val="EF4747"/>
                </a:solidFill>
              </a:rPr>
              <a:t>Scale</a:t>
            </a:r>
            <a:endParaRPr b="1" sz="1900" u="sng">
              <a:solidFill>
                <a:srgbClr val="EF4747"/>
              </a:solidFill>
            </a:endParaRPr>
          </a:p>
          <a:p>
            <a:pPr indent="0" lvl="0" marL="0" rtl="0" algn="l">
              <a:lnSpc>
                <a:spcPct val="100000"/>
              </a:lnSpc>
              <a:spcBef>
                <a:spcPts val="1000"/>
              </a:spcBef>
              <a:spcAft>
                <a:spcPts val="1000"/>
              </a:spcAft>
              <a:buNone/>
            </a:pPr>
            <a:r>
              <a:rPr lang="en" sz="1900"/>
              <a:t>High R&amp;D cost but marginal cost of distribution is low/zero. </a:t>
            </a:r>
            <a:r>
              <a:rPr i="1" lang="en" sz="1900"/>
              <a:t>E.g. SaaS, cloud services.</a:t>
            </a:r>
            <a:endParaRPr i="1" sz="1900"/>
          </a:p>
        </p:txBody>
      </p:sp>
      <p:sp>
        <p:nvSpPr>
          <p:cNvPr id="301" name="Google Shape;301;p52"/>
          <p:cNvSpPr txBox="1"/>
          <p:nvPr/>
        </p:nvSpPr>
        <p:spPr>
          <a:xfrm>
            <a:off x="4659425" y="2325075"/>
            <a:ext cx="3832200" cy="45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u="sng">
                <a:solidFill>
                  <a:srgbClr val="EF4747"/>
                </a:solidFill>
              </a:rPr>
              <a:t>Brand</a:t>
            </a:r>
            <a:endParaRPr b="1" sz="1900" u="sng">
              <a:solidFill>
                <a:srgbClr val="EF4747"/>
              </a:solidFill>
            </a:endParaRPr>
          </a:p>
          <a:p>
            <a:pPr indent="0" lvl="0" marL="0" rtl="0" algn="l">
              <a:lnSpc>
                <a:spcPct val="100000"/>
              </a:lnSpc>
              <a:spcBef>
                <a:spcPts val="1000"/>
              </a:spcBef>
              <a:spcAft>
                <a:spcPts val="1000"/>
              </a:spcAft>
              <a:buNone/>
            </a:pPr>
            <a:r>
              <a:rPr lang="en" sz="1900"/>
              <a:t>Can be long-lasting, but usually not apparent at the early stage.</a:t>
            </a:r>
            <a:endParaRPr sz="1900"/>
          </a:p>
        </p:txBody>
      </p:sp>
      <p:sp>
        <p:nvSpPr>
          <p:cNvPr id="302" name="Google Shape;302;p52"/>
          <p:cNvSpPr txBox="1"/>
          <p:nvPr/>
        </p:nvSpPr>
        <p:spPr>
          <a:xfrm>
            <a:off x="26350" y="292625"/>
            <a:ext cx="83850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lang="en" sz="2300">
                <a:latin typeface="Open Sans"/>
                <a:ea typeface="Open Sans"/>
                <a:cs typeface="Open Sans"/>
                <a:sym typeface="Open Sans"/>
              </a:rPr>
              <a:t>Types of moats</a:t>
            </a:r>
            <a:endParaRPr b="1" i="0" sz="2300" u="none" cap="none" strike="noStrike">
              <a:latin typeface="Open Sans"/>
              <a:ea typeface="Open Sans"/>
              <a:cs typeface="Open Sans"/>
              <a:sym typeface="Open Sans"/>
            </a:endParaRPr>
          </a:p>
        </p:txBody>
      </p:sp>
      <p:sp>
        <p:nvSpPr>
          <p:cNvPr id="303" name="Google Shape;303;p52"/>
          <p:cNvSpPr txBox="1"/>
          <p:nvPr/>
        </p:nvSpPr>
        <p:spPr>
          <a:xfrm>
            <a:off x="4659425" y="3513750"/>
            <a:ext cx="3832200" cy="45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u="sng">
                <a:solidFill>
                  <a:srgbClr val="EF4747"/>
                </a:solidFill>
              </a:rPr>
              <a:t>Switching costs</a:t>
            </a:r>
            <a:endParaRPr b="1" sz="1900" u="sng">
              <a:solidFill>
                <a:srgbClr val="EF4747"/>
              </a:solidFill>
            </a:endParaRPr>
          </a:p>
          <a:p>
            <a:pPr indent="0" lvl="0" marL="0" rtl="0" algn="l">
              <a:lnSpc>
                <a:spcPct val="100000"/>
              </a:lnSpc>
              <a:spcBef>
                <a:spcPts val="1000"/>
              </a:spcBef>
              <a:spcAft>
                <a:spcPts val="1000"/>
              </a:spcAft>
              <a:buNone/>
            </a:pPr>
            <a:r>
              <a:rPr lang="en" sz="1900"/>
              <a:t>When your product integrates deeply in your customers’ tech or processes, </a:t>
            </a:r>
            <a:r>
              <a:rPr i="1" lang="en" sz="1900"/>
              <a:t>e.g. fintech, tech infra.</a:t>
            </a:r>
            <a:endParaRPr i="1" sz="1900"/>
          </a:p>
        </p:txBody>
      </p:sp>
      <p:sp>
        <p:nvSpPr>
          <p:cNvPr id="304" name="Google Shape;304;p52"/>
          <p:cNvSpPr txBox="1"/>
          <p:nvPr/>
        </p:nvSpPr>
        <p:spPr>
          <a:xfrm>
            <a:off x="248825" y="2703075"/>
            <a:ext cx="3832200" cy="45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u="sng">
                <a:solidFill>
                  <a:srgbClr val="EF4747"/>
                </a:solidFill>
              </a:rPr>
              <a:t>Patents</a:t>
            </a:r>
            <a:endParaRPr b="1" sz="1900" u="sng">
              <a:solidFill>
                <a:srgbClr val="EF4747"/>
              </a:solidFill>
            </a:endParaRPr>
          </a:p>
          <a:p>
            <a:pPr indent="0" lvl="0" marL="0" rtl="0" algn="l">
              <a:lnSpc>
                <a:spcPct val="100000"/>
              </a:lnSpc>
              <a:spcBef>
                <a:spcPts val="1000"/>
              </a:spcBef>
              <a:spcAft>
                <a:spcPts val="1000"/>
              </a:spcAft>
              <a:buNone/>
            </a:pPr>
            <a:r>
              <a:rPr lang="en" sz="1900"/>
              <a:t>Often not long-lasting - you can patent a solution (a drug), but not the problem (‘curing cancer’). Important for </a:t>
            </a:r>
            <a:r>
              <a:rPr i="1" lang="en" sz="1900"/>
              <a:t>e.g. life science companies.</a:t>
            </a:r>
            <a:endParaRPr i="1" sz="1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308" name="Shape 308"/>
        <p:cNvGrpSpPr/>
        <p:nvPr/>
      </p:nvGrpSpPr>
      <p:grpSpPr>
        <a:xfrm>
          <a:off x="0" y="0"/>
          <a:ext cx="0" cy="0"/>
          <a:chOff x="0" y="0"/>
          <a:chExt cx="0" cy="0"/>
        </a:xfrm>
      </p:grpSpPr>
      <p:sp>
        <p:nvSpPr>
          <p:cNvPr id="309" name="Google Shape;309;p53"/>
          <p:cNvSpPr txBox="1"/>
          <p:nvPr/>
        </p:nvSpPr>
        <p:spPr>
          <a:xfrm>
            <a:off x="26350" y="292625"/>
            <a:ext cx="83850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sz="2300">
                <a:solidFill>
                  <a:srgbClr val="FFFFFF"/>
                </a:solidFill>
                <a:latin typeface="Open Sans"/>
                <a:ea typeface="Open Sans"/>
                <a:cs typeface="Open Sans"/>
                <a:sym typeface="Open Sans"/>
              </a:rPr>
              <a:t>So - what is the right problem for </a:t>
            </a:r>
            <a:r>
              <a:rPr b="1" lang="en" sz="2300" u="sng">
                <a:solidFill>
                  <a:srgbClr val="FFFFFF"/>
                </a:solidFill>
                <a:latin typeface="Open Sans"/>
                <a:ea typeface="Open Sans"/>
                <a:cs typeface="Open Sans"/>
                <a:sym typeface="Open Sans"/>
              </a:rPr>
              <a:t>you</a:t>
            </a:r>
            <a:r>
              <a:rPr b="1" lang="en" sz="2300">
                <a:solidFill>
                  <a:srgbClr val="FFFFFF"/>
                </a:solidFill>
                <a:latin typeface="Open Sans"/>
                <a:ea typeface="Open Sans"/>
                <a:cs typeface="Open Sans"/>
                <a:sym typeface="Open Sans"/>
              </a:rPr>
              <a:t> to solve?</a:t>
            </a:r>
            <a:endParaRPr b="1" sz="2300">
              <a:solidFill>
                <a:srgbClr val="FFFFFF"/>
              </a:solidFill>
              <a:latin typeface="Open Sans"/>
              <a:ea typeface="Open Sans"/>
              <a:cs typeface="Open Sans"/>
              <a:sym typeface="Open Sans"/>
            </a:endParaRPr>
          </a:p>
        </p:txBody>
      </p:sp>
      <p:sp>
        <p:nvSpPr>
          <p:cNvPr id="310" name="Google Shape;310;p53"/>
          <p:cNvSpPr txBox="1"/>
          <p:nvPr/>
        </p:nvSpPr>
        <p:spPr>
          <a:xfrm>
            <a:off x="338500" y="879325"/>
            <a:ext cx="83223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solidFill>
                  <a:srgbClr val="FFFFFF"/>
                </a:solidFill>
              </a:rPr>
              <a:t>As we’ve discussed</a:t>
            </a:r>
            <a:r>
              <a:rPr i="1" lang="en" sz="1600">
                <a:solidFill>
                  <a:srgbClr val="FFFFFF"/>
                </a:solidFill>
              </a:rPr>
              <a:t>:</a:t>
            </a:r>
            <a:endParaRPr sz="2400">
              <a:solidFill>
                <a:srgbClr val="FFFFFF"/>
              </a:solidFill>
            </a:endParaRPr>
          </a:p>
          <a:p>
            <a:pPr indent="-355600" lvl="0" marL="457200" rtl="0" algn="l">
              <a:lnSpc>
                <a:spcPct val="100000"/>
              </a:lnSpc>
              <a:spcBef>
                <a:spcPts val="1000"/>
              </a:spcBef>
              <a:spcAft>
                <a:spcPts val="0"/>
              </a:spcAft>
              <a:buClr>
                <a:srgbClr val="FFFFFF"/>
              </a:buClr>
              <a:buSzPts val="2000"/>
              <a:buChar char="●"/>
            </a:pPr>
            <a:r>
              <a:rPr lang="en" sz="2000">
                <a:solidFill>
                  <a:srgbClr val="FFFFFF"/>
                </a:solidFill>
              </a:rPr>
              <a:t>A problem that is </a:t>
            </a:r>
            <a:r>
              <a:rPr b="1" lang="en" sz="2000">
                <a:solidFill>
                  <a:srgbClr val="FFFFFF"/>
                </a:solidFill>
              </a:rPr>
              <a:t>large, frequent, painful, growing, urgent and unavoidable</a:t>
            </a:r>
            <a:endParaRPr b="1" sz="2000">
              <a:solidFill>
                <a:srgbClr val="FFFFFF"/>
              </a:solidFill>
            </a:endParaRPr>
          </a:p>
          <a:p>
            <a:pPr indent="-355600" lvl="0" marL="457200" rtl="0" algn="l">
              <a:lnSpc>
                <a:spcPct val="100000"/>
              </a:lnSpc>
              <a:spcBef>
                <a:spcPts val="1000"/>
              </a:spcBef>
              <a:spcAft>
                <a:spcPts val="0"/>
              </a:spcAft>
              <a:buClr>
                <a:srgbClr val="FFFFFF"/>
              </a:buClr>
              <a:buSzPts val="2000"/>
              <a:buChar char="●"/>
            </a:pPr>
            <a:r>
              <a:rPr lang="en" sz="2000">
                <a:solidFill>
                  <a:srgbClr val="FFFFFF"/>
                </a:solidFill>
              </a:rPr>
              <a:t>A problem where you have an </a:t>
            </a:r>
            <a:r>
              <a:rPr b="1" lang="en" sz="2000">
                <a:solidFill>
                  <a:srgbClr val="FFFFFF"/>
                </a:solidFill>
              </a:rPr>
              <a:t>unfair advantage</a:t>
            </a:r>
            <a:endParaRPr sz="2000">
              <a:solidFill>
                <a:srgbClr val="FFFFFF"/>
              </a:solidFill>
            </a:endParaRPr>
          </a:p>
          <a:p>
            <a:pPr indent="0" lvl="0" marL="0" rtl="0" algn="l">
              <a:spcBef>
                <a:spcPts val="1000"/>
              </a:spcBef>
              <a:spcAft>
                <a:spcPts val="0"/>
              </a:spcAft>
              <a:buNone/>
            </a:pPr>
            <a:r>
              <a:rPr i="1" lang="en" sz="1600">
                <a:solidFill>
                  <a:srgbClr val="FFFFFF"/>
                </a:solidFill>
              </a:rPr>
              <a:t>But also very important:</a:t>
            </a:r>
            <a:endParaRPr i="1" sz="1600">
              <a:solidFill>
                <a:srgbClr val="FFFFFF"/>
              </a:solidFill>
            </a:endParaRPr>
          </a:p>
          <a:p>
            <a:pPr indent="-381000" lvl="0" marL="457200" rtl="0" algn="l">
              <a:spcBef>
                <a:spcPts val="1000"/>
              </a:spcBef>
              <a:spcAft>
                <a:spcPts val="0"/>
              </a:spcAft>
              <a:buClr>
                <a:srgbClr val="FFFFFF"/>
              </a:buClr>
              <a:buSzPts val="2400"/>
              <a:buChar char="●"/>
            </a:pPr>
            <a:r>
              <a:rPr lang="en" sz="2400">
                <a:solidFill>
                  <a:srgbClr val="FFFFFF"/>
                </a:solidFill>
              </a:rPr>
              <a:t>A problem you have </a:t>
            </a:r>
            <a:r>
              <a:rPr b="1" lang="en" sz="2400">
                <a:solidFill>
                  <a:srgbClr val="FFFFFF"/>
                </a:solidFill>
              </a:rPr>
              <a:t>first-hand experience </a:t>
            </a:r>
            <a:r>
              <a:rPr lang="en" sz="2400">
                <a:solidFill>
                  <a:srgbClr val="FFFFFF"/>
                </a:solidFill>
              </a:rPr>
              <a:t>with</a:t>
            </a:r>
            <a:endParaRPr sz="2400">
              <a:solidFill>
                <a:srgbClr val="FFFFFF"/>
              </a:solidFill>
            </a:endParaRPr>
          </a:p>
          <a:p>
            <a:pPr indent="-381000" lvl="0" marL="457200" rtl="0" algn="l">
              <a:spcBef>
                <a:spcPts val="1000"/>
              </a:spcBef>
              <a:spcAft>
                <a:spcPts val="0"/>
              </a:spcAft>
              <a:buClr>
                <a:srgbClr val="FFFFFF"/>
              </a:buClr>
              <a:buSzPts val="2400"/>
              <a:buChar char="●"/>
            </a:pPr>
            <a:r>
              <a:rPr lang="en" sz="2400">
                <a:solidFill>
                  <a:srgbClr val="FFFFFF"/>
                </a:solidFill>
              </a:rPr>
              <a:t>A problem where you </a:t>
            </a:r>
            <a:r>
              <a:rPr b="1" lang="en" sz="2400">
                <a:solidFill>
                  <a:srgbClr val="FFFFFF"/>
                </a:solidFill>
              </a:rPr>
              <a:t>know the early adopters</a:t>
            </a:r>
            <a:endParaRPr b="1" sz="2400">
              <a:solidFill>
                <a:srgbClr val="FFFFFF"/>
              </a:solidFill>
            </a:endParaRPr>
          </a:p>
          <a:p>
            <a:pPr indent="-381000" lvl="0" marL="457200" rtl="0" algn="l">
              <a:lnSpc>
                <a:spcPct val="100000"/>
              </a:lnSpc>
              <a:spcBef>
                <a:spcPts val="1000"/>
              </a:spcBef>
              <a:spcAft>
                <a:spcPts val="0"/>
              </a:spcAft>
              <a:buClr>
                <a:srgbClr val="FFFFFF"/>
              </a:buClr>
              <a:buSzPts val="2400"/>
              <a:buChar char="●"/>
            </a:pPr>
            <a:r>
              <a:rPr lang="en" sz="2400">
                <a:solidFill>
                  <a:srgbClr val="FFFFFF"/>
                </a:solidFill>
              </a:rPr>
              <a:t>A problem you are </a:t>
            </a:r>
            <a:r>
              <a:rPr b="1" lang="en" sz="2400">
                <a:solidFill>
                  <a:srgbClr val="FFFFFF"/>
                </a:solidFill>
              </a:rPr>
              <a:t>passionate about solving</a:t>
            </a:r>
            <a:endParaRPr b="1" sz="2400">
              <a:solidFill>
                <a:srgbClr val="FFFFFF"/>
              </a:solidFill>
            </a:endParaRPr>
          </a:p>
          <a:p>
            <a:pPr indent="-381000" lvl="0" marL="457200" rtl="0" algn="l">
              <a:lnSpc>
                <a:spcPct val="100000"/>
              </a:lnSpc>
              <a:spcBef>
                <a:spcPts val="1000"/>
              </a:spcBef>
              <a:spcAft>
                <a:spcPts val="0"/>
              </a:spcAft>
              <a:buClr>
                <a:srgbClr val="FFFFFF"/>
              </a:buClr>
              <a:buSzPts val="2400"/>
              <a:buChar char="●"/>
            </a:pPr>
            <a:r>
              <a:rPr lang="en" sz="2400">
                <a:solidFill>
                  <a:srgbClr val="FFFFFF"/>
                </a:solidFill>
              </a:rPr>
              <a:t>A problem </a:t>
            </a:r>
            <a:r>
              <a:rPr b="1" lang="en" sz="2400">
                <a:solidFill>
                  <a:srgbClr val="FFFFFF"/>
                </a:solidFill>
              </a:rPr>
              <a:t>you will enjoy working on</a:t>
            </a:r>
            <a:endParaRPr b="1" sz="2400">
              <a:solidFill>
                <a:srgbClr val="FFFFFF"/>
              </a:solidFill>
            </a:endParaRPr>
          </a:p>
          <a:p>
            <a:pPr indent="0" lvl="0" marL="0" rtl="0" algn="l">
              <a:lnSpc>
                <a:spcPct val="100000"/>
              </a:lnSpc>
              <a:spcBef>
                <a:spcPts val="1000"/>
              </a:spcBef>
              <a:spcAft>
                <a:spcPts val="1000"/>
              </a:spcAft>
              <a:buNone/>
            </a:pPr>
            <a:r>
              <a:t/>
            </a:r>
            <a:endParaRPr sz="24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cxnSp>
        <p:nvCxnSpPr>
          <p:cNvPr id="315" name="Google Shape;315;p54"/>
          <p:cNvCxnSpPr/>
          <p:nvPr/>
        </p:nvCxnSpPr>
        <p:spPr>
          <a:xfrm flipH="1" rot="10800000">
            <a:off x="3712175" y="1176675"/>
            <a:ext cx="8700" cy="2825700"/>
          </a:xfrm>
          <a:prstGeom prst="straightConnector1">
            <a:avLst/>
          </a:prstGeom>
          <a:noFill/>
          <a:ln cap="flat" cmpd="sng" w="22225">
            <a:solidFill>
              <a:srgbClr val="EF4747"/>
            </a:solidFill>
            <a:prstDash val="solid"/>
            <a:miter lim="400000"/>
            <a:headEnd len="sm" w="sm" type="none"/>
            <a:tailEnd len="sm" w="sm" type="none"/>
          </a:ln>
        </p:spPr>
      </p:cxnSp>
      <p:sp>
        <p:nvSpPr>
          <p:cNvPr id="316" name="Google Shape;316;p54"/>
          <p:cNvSpPr txBox="1"/>
          <p:nvPr/>
        </p:nvSpPr>
        <p:spPr>
          <a:xfrm>
            <a:off x="1012000" y="1741850"/>
            <a:ext cx="2516400" cy="738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3200">
                <a:solidFill>
                  <a:srgbClr val="434343"/>
                </a:solidFill>
                <a:latin typeface="Helvetica Neue Light"/>
                <a:ea typeface="Helvetica Neue Light"/>
                <a:cs typeface="Helvetica Neue Light"/>
                <a:sym typeface="Helvetica Neue Light"/>
              </a:rPr>
              <a:t>Questions and comments</a:t>
            </a:r>
            <a:endParaRPr sz="3200">
              <a:solidFill>
                <a:srgbClr val="434343"/>
              </a:solidFill>
              <a:latin typeface="Helvetica Neue Light"/>
              <a:ea typeface="Helvetica Neue Light"/>
              <a:cs typeface="Helvetica Neue Light"/>
              <a:sym typeface="Helvetica Neue Light"/>
            </a:endParaRPr>
          </a:p>
        </p:txBody>
      </p:sp>
      <p:pic>
        <p:nvPicPr>
          <p:cNvPr id="317" name="Google Shape;317;p54"/>
          <p:cNvPicPr preferRelativeResize="0"/>
          <p:nvPr/>
        </p:nvPicPr>
        <p:blipFill>
          <a:blip r:embed="rId3">
            <a:alphaModFix/>
          </a:blip>
          <a:stretch>
            <a:fillRect/>
          </a:stretch>
        </p:blipFill>
        <p:spPr>
          <a:xfrm>
            <a:off x="4764225" y="835025"/>
            <a:ext cx="3206750" cy="3206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323" name="Google Shape;323;p55"/>
          <p:cNvCxnSpPr/>
          <p:nvPr/>
        </p:nvCxnSpPr>
        <p:spPr>
          <a:xfrm>
            <a:off x="1178975" y="1011375"/>
            <a:ext cx="0" cy="3516900"/>
          </a:xfrm>
          <a:prstGeom prst="straightConnector1">
            <a:avLst/>
          </a:prstGeom>
          <a:noFill/>
          <a:ln cap="flat" cmpd="sng" w="9525">
            <a:solidFill>
              <a:schemeClr val="dk2"/>
            </a:solidFill>
            <a:prstDash val="solid"/>
            <a:round/>
            <a:headEnd len="med" w="med" type="triangle"/>
            <a:tailEnd len="med" w="med" type="none"/>
          </a:ln>
        </p:spPr>
      </p:cxnSp>
      <p:cxnSp>
        <p:nvCxnSpPr>
          <p:cNvPr id="324" name="Google Shape;324;p55"/>
          <p:cNvCxnSpPr/>
          <p:nvPr/>
        </p:nvCxnSpPr>
        <p:spPr>
          <a:xfrm>
            <a:off x="1178975" y="4528300"/>
            <a:ext cx="5726100" cy="0"/>
          </a:xfrm>
          <a:prstGeom prst="straightConnector1">
            <a:avLst/>
          </a:prstGeom>
          <a:noFill/>
          <a:ln cap="flat" cmpd="sng" w="9525">
            <a:solidFill>
              <a:schemeClr val="dk2"/>
            </a:solidFill>
            <a:prstDash val="solid"/>
            <a:round/>
            <a:headEnd len="med" w="med" type="none"/>
            <a:tailEnd len="med" w="med" type="triangle"/>
          </a:ln>
        </p:spPr>
      </p:cxnSp>
      <p:sp>
        <p:nvSpPr>
          <p:cNvPr id="325" name="Google Shape;325;p55"/>
          <p:cNvSpPr/>
          <p:nvPr/>
        </p:nvSpPr>
        <p:spPr>
          <a:xfrm>
            <a:off x="1200975" y="1066325"/>
            <a:ext cx="6011725" cy="3461975"/>
          </a:xfrm>
          <a:custGeom>
            <a:rect b="b" l="l" r="r" t="t"/>
            <a:pathLst>
              <a:path extrusionOk="0" h="138479" w="240469">
                <a:moveTo>
                  <a:pt x="0" y="138479"/>
                </a:moveTo>
                <a:cubicBezTo>
                  <a:pt x="14654" y="137160"/>
                  <a:pt x="62938" y="134889"/>
                  <a:pt x="87923" y="130566"/>
                </a:cubicBezTo>
                <a:cubicBezTo>
                  <a:pt x="112908" y="126243"/>
                  <a:pt x="132325" y="119576"/>
                  <a:pt x="149909" y="112542"/>
                </a:cubicBezTo>
                <a:cubicBezTo>
                  <a:pt x="167494" y="105508"/>
                  <a:pt x="180681" y="99500"/>
                  <a:pt x="193430" y="88363"/>
                </a:cubicBezTo>
                <a:cubicBezTo>
                  <a:pt x="206179" y="77226"/>
                  <a:pt x="218562" y="60447"/>
                  <a:pt x="226402" y="45720"/>
                </a:cubicBezTo>
                <a:cubicBezTo>
                  <a:pt x="234242" y="30993"/>
                  <a:pt x="238125" y="7620"/>
                  <a:pt x="240469" y="0"/>
                </a:cubicBezTo>
              </a:path>
            </a:pathLst>
          </a:custGeom>
          <a:noFill/>
          <a:ln cap="flat" cmpd="sng" w="19050">
            <a:solidFill>
              <a:srgbClr val="EF4747"/>
            </a:solidFill>
            <a:prstDash val="solid"/>
            <a:round/>
            <a:headEnd len="med" w="med" type="none"/>
            <a:tailEnd len="med" w="med" type="none"/>
          </a:ln>
        </p:spPr>
      </p:sp>
      <p:sp>
        <p:nvSpPr>
          <p:cNvPr id="326" name="Google Shape;326;p55"/>
          <p:cNvSpPr txBox="1"/>
          <p:nvPr/>
        </p:nvSpPr>
        <p:spPr>
          <a:xfrm>
            <a:off x="7235450" y="837600"/>
            <a:ext cx="1529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Strong n</a:t>
            </a:r>
            <a:r>
              <a:rPr b="1" lang="en"/>
              <a:t>etwork effect </a:t>
            </a:r>
            <a:r>
              <a:rPr lang="en"/>
              <a:t>(e.g. Facebook)</a:t>
            </a:r>
            <a:endParaRPr/>
          </a:p>
        </p:txBody>
      </p:sp>
      <p:sp>
        <p:nvSpPr>
          <p:cNvPr id="327" name="Google Shape;327;p55"/>
          <p:cNvSpPr/>
          <p:nvPr/>
        </p:nvSpPr>
        <p:spPr>
          <a:xfrm>
            <a:off x="1195425" y="3231450"/>
            <a:ext cx="5902373" cy="1296850"/>
          </a:xfrm>
          <a:custGeom>
            <a:rect b="b" l="l" r="r" t="t"/>
            <a:pathLst>
              <a:path extrusionOk="0" h="51874" w="230359">
                <a:moveTo>
                  <a:pt x="0" y="51874"/>
                </a:moveTo>
                <a:cubicBezTo>
                  <a:pt x="11503" y="47405"/>
                  <a:pt x="42790" y="32385"/>
                  <a:pt x="69020" y="25058"/>
                </a:cubicBezTo>
                <a:cubicBezTo>
                  <a:pt x="95251" y="17731"/>
                  <a:pt x="130493" y="12089"/>
                  <a:pt x="157383" y="7913"/>
                </a:cubicBezTo>
                <a:cubicBezTo>
                  <a:pt x="184273" y="3737"/>
                  <a:pt x="218196" y="1319"/>
                  <a:pt x="230359" y="0"/>
                </a:cubicBezTo>
              </a:path>
            </a:pathLst>
          </a:custGeom>
          <a:noFill/>
          <a:ln cap="flat" cmpd="sng" w="19050">
            <a:solidFill>
              <a:schemeClr val="dk2"/>
            </a:solidFill>
            <a:prstDash val="solid"/>
            <a:round/>
            <a:headEnd len="med" w="med" type="none"/>
            <a:tailEnd len="med" w="med" type="none"/>
          </a:ln>
        </p:spPr>
      </p:sp>
      <p:sp>
        <p:nvSpPr>
          <p:cNvPr id="328" name="Google Shape;328;p55"/>
          <p:cNvSpPr txBox="1"/>
          <p:nvPr/>
        </p:nvSpPr>
        <p:spPr>
          <a:xfrm>
            <a:off x="7235450" y="2980725"/>
            <a:ext cx="1529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Scale </a:t>
            </a:r>
            <a:r>
              <a:rPr lang="en"/>
              <a:t>(e.g. Uber)</a:t>
            </a:r>
            <a:endParaRPr/>
          </a:p>
        </p:txBody>
      </p:sp>
      <p:sp>
        <p:nvSpPr>
          <p:cNvPr id="329" name="Google Shape;329;p55"/>
          <p:cNvSpPr txBox="1"/>
          <p:nvPr/>
        </p:nvSpPr>
        <p:spPr>
          <a:xfrm>
            <a:off x="5375675" y="4574350"/>
            <a:ext cx="1529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Market share</a:t>
            </a:r>
            <a:endParaRPr b="1"/>
          </a:p>
        </p:txBody>
      </p:sp>
      <p:sp>
        <p:nvSpPr>
          <p:cNvPr id="330" name="Google Shape;330;p55"/>
          <p:cNvSpPr txBox="1"/>
          <p:nvPr/>
        </p:nvSpPr>
        <p:spPr>
          <a:xfrm>
            <a:off x="118775" y="947525"/>
            <a:ext cx="924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Value of moat</a:t>
            </a:r>
            <a:endParaRPr b="1"/>
          </a:p>
        </p:txBody>
      </p:sp>
      <p:sp>
        <p:nvSpPr>
          <p:cNvPr id="331" name="Google Shape;331;p55"/>
          <p:cNvSpPr txBox="1"/>
          <p:nvPr/>
        </p:nvSpPr>
        <p:spPr>
          <a:xfrm>
            <a:off x="178750" y="216425"/>
            <a:ext cx="83850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lang="en" sz="2300">
                <a:latin typeface="Open Sans"/>
                <a:ea typeface="Open Sans"/>
                <a:cs typeface="Open Sans"/>
                <a:sym typeface="Open Sans"/>
              </a:rPr>
              <a:t>Moats have different value</a:t>
            </a:r>
            <a:endParaRPr b="1" i="0" sz="2300" u="none" cap="none" strike="noStrike">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129" name="Shape 129"/>
        <p:cNvGrpSpPr/>
        <p:nvPr/>
      </p:nvGrpSpPr>
      <p:grpSpPr>
        <a:xfrm>
          <a:off x="0" y="0"/>
          <a:ext cx="0" cy="0"/>
          <a:chOff x="0" y="0"/>
          <a:chExt cx="0" cy="0"/>
        </a:xfrm>
      </p:grpSpPr>
      <p:sp>
        <p:nvSpPr>
          <p:cNvPr id="130" name="Google Shape;130;p32"/>
          <p:cNvSpPr/>
          <p:nvPr/>
        </p:nvSpPr>
        <p:spPr>
          <a:xfrm>
            <a:off x="1260225" y="1491025"/>
            <a:ext cx="7053300" cy="48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5700">
                <a:solidFill>
                  <a:srgbClr val="FFFFFF"/>
                </a:solidFill>
                <a:latin typeface="Open Sans"/>
                <a:ea typeface="Open Sans"/>
                <a:cs typeface="Open Sans"/>
                <a:sym typeface="Open Sans"/>
              </a:rPr>
              <a:t>Startup = growth</a:t>
            </a:r>
            <a:endParaRPr b="1" sz="57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32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sz="25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sz="2500">
                <a:solidFill>
                  <a:srgbClr val="FFFFFF"/>
                </a:solidFill>
                <a:latin typeface="Open Sans"/>
                <a:ea typeface="Open Sans"/>
                <a:cs typeface="Open Sans"/>
                <a:sym typeface="Open Sans"/>
              </a:rPr>
              <a:t>A startup is a company designed to grow fast</a:t>
            </a:r>
            <a:endParaRPr sz="25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134" name="Shape 134"/>
        <p:cNvGrpSpPr/>
        <p:nvPr/>
      </p:nvGrpSpPr>
      <p:grpSpPr>
        <a:xfrm>
          <a:off x="0" y="0"/>
          <a:ext cx="0" cy="0"/>
          <a:chOff x="0" y="0"/>
          <a:chExt cx="0" cy="0"/>
        </a:xfrm>
      </p:grpSpPr>
      <p:sp>
        <p:nvSpPr>
          <p:cNvPr id="135" name="Google Shape;135;p33"/>
          <p:cNvSpPr/>
          <p:nvPr/>
        </p:nvSpPr>
        <p:spPr>
          <a:xfrm>
            <a:off x="809125" y="957625"/>
            <a:ext cx="7955400" cy="48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3600">
                <a:solidFill>
                  <a:srgbClr val="FFFFFF"/>
                </a:solidFill>
                <a:latin typeface="Open Sans"/>
                <a:ea typeface="Open Sans"/>
                <a:cs typeface="Open Sans"/>
                <a:sym typeface="Open Sans"/>
              </a:rPr>
              <a:t>It is also…</a:t>
            </a:r>
            <a:endParaRPr sz="36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sz="17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rPr b="1" lang="en" sz="4800">
                <a:solidFill>
                  <a:srgbClr val="FFFFFF"/>
                </a:solidFill>
                <a:latin typeface="Open Sans"/>
                <a:ea typeface="Open Sans"/>
                <a:cs typeface="Open Sans"/>
                <a:sym typeface="Open Sans"/>
              </a:rPr>
              <a:t>An experiment to prove a non-obvious hypothesis</a:t>
            </a:r>
            <a:endParaRPr sz="16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139" name="Shape 139"/>
        <p:cNvGrpSpPr/>
        <p:nvPr/>
      </p:nvGrpSpPr>
      <p:grpSpPr>
        <a:xfrm>
          <a:off x="0" y="0"/>
          <a:ext cx="0" cy="0"/>
          <a:chOff x="0" y="0"/>
          <a:chExt cx="0" cy="0"/>
        </a:xfrm>
      </p:grpSpPr>
      <p:sp>
        <p:nvSpPr>
          <p:cNvPr id="140" name="Google Shape;140;p34"/>
          <p:cNvSpPr/>
          <p:nvPr/>
        </p:nvSpPr>
        <p:spPr>
          <a:xfrm>
            <a:off x="580525" y="1355875"/>
            <a:ext cx="8302200" cy="489300"/>
          </a:xfrm>
          <a:prstGeom prst="rect">
            <a:avLst/>
          </a:prstGeom>
          <a:noFill/>
          <a:ln>
            <a:noFill/>
          </a:ln>
        </p:spPr>
        <p:txBody>
          <a:bodyPr anchorCtr="0" anchor="t" bIns="45700" lIns="91425" spcFirstLastPara="1" rIns="91425" wrap="square" tIns="45700">
            <a:noAutofit/>
          </a:bodyPr>
          <a:lstStyle/>
          <a:p>
            <a:pPr indent="-533400" lvl="0" marL="457200" rtl="0" algn="l">
              <a:spcBef>
                <a:spcPts val="0"/>
              </a:spcBef>
              <a:spcAft>
                <a:spcPts val="0"/>
              </a:spcAft>
              <a:buClr>
                <a:schemeClr val="lt1"/>
              </a:buClr>
              <a:buSzPts val="4800"/>
              <a:buFont typeface="Open Sans"/>
              <a:buAutoNum type="arabicPeriod"/>
            </a:pPr>
            <a:r>
              <a:rPr b="1" lang="en" sz="4800">
                <a:solidFill>
                  <a:schemeClr val="lt1"/>
                </a:solidFill>
                <a:latin typeface="Open Sans"/>
                <a:ea typeface="Open Sans"/>
                <a:cs typeface="Open Sans"/>
                <a:sym typeface="Open Sans"/>
              </a:rPr>
              <a:t>Problem</a:t>
            </a:r>
            <a:endParaRPr b="1" sz="4800">
              <a:solidFill>
                <a:schemeClr val="lt1"/>
              </a:solidFill>
              <a:latin typeface="Open Sans"/>
              <a:ea typeface="Open Sans"/>
              <a:cs typeface="Open Sans"/>
              <a:sym typeface="Open Sans"/>
            </a:endParaRPr>
          </a:p>
          <a:p>
            <a:pPr indent="-533400" lvl="0" marL="457200" rtl="0" algn="l">
              <a:spcBef>
                <a:spcPts val="0"/>
              </a:spcBef>
              <a:spcAft>
                <a:spcPts val="0"/>
              </a:spcAft>
              <a:buClr>
                <a:schemeClr val="lt1"/>
              </a:buClr>
              <a:buSzPts val="4800"/>
              <a:buFont typeface="Open Sans"/>
              <a:buAutoNum type="arabicPeriod"/>
            </a:pPr>
            <a:r>
              <a:rPr b="1" lang="en" sz="4800">
                <a:solidFill>
                  <a:schemeClr val="lt1"/>
                </a:solidFill>
                <a:latin typeface="Open Sans"/>
                <a:ea typeface="Open Sans"/>
                <a:cs typeface="Open Sans"/>
                <a:sym typeface="Open Sans"/>
              </a:rPr>
              <a:t>Solution</a:t>
            </a:r>
            <a:endParaRPr b="1" sz="4800">
              <a:solidFill>
                <a:schemeClr val="lt1"/>
              </a:solidFill>
              <a:latin typeface="Open Sans"/>
              <a:ea typeface="Open Sans"/>
              <a:cs typeface="Open Sans"/>
              <a:sym typeface="Open Sans"/>
            </a:endParaRPr>
          </a:p>
          <a:p>
            <a:pPr indent="-533400" lvl="0" marL="457200" rtl="0" algn="l">
              <a:spcBef>
                <a:spcPts val="0"/>
              </a:spcBef>
              <a:spcAft>
                <a:spcPts val="0"/>
              </a:spcAft>
              <a:buClr>
                <a:schemeClr val="lt1"/>
              </a:buClr>
              <a:buSzPts val="4800"/>
              <a:buFont typeface="Open Sans"/>
              <a:buAutoNum type="arabicPeriod"/>
            </a:pPr>
            <a:r>
              <a:rPr b="1" lang="en" sz="4800">
                <a:solidFill>
                  <a:schemeClr val="lt1"/>
                </a:solidFill>
                <a:latin typeface="Open Sans"/>
                <a:ea typeface="Open Sans"/>
                <a:cs typeface="Open Sans"/>
                <a:sym typeface="Open Sans"/>
              </a:rPr>
              <a:t>Why you?</a:t>
            </a:r>
            <a:endParaRPr b="1" sz="48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SzPts val="1100"/>
              <a:buNone/>
            </a:pPr>
            <a:r>
              <a:t/>
            </a:r>
            <a:endParaRPr sz="3600">
              <a:solidFill>
                <a:srgbClr val="FFFFFF"/>
              </a:solidFill>
              <a:latin typeface="Open Sans"/>
              <a:ea typeface="Open Sans"/>
              <a:cs typeface="Open Sans"/>
              <a:sym typeface="Open Sans"/>
            </a:endParaRPr>
          </a:p>
        </p:txBody>
      </p:sp>
      <p:sp>
        <p:nvSpPr>
          <p:cNvPr id="141" name="Google Shape;141;p34"/>
          <p:cNvSpPr/>
          <p:nvPr/>
        </p:nvSpPr>
        <p:spPr>
          <a:xfrm>
            <a:off x="275725" y="271825"/>
            <a:ext cx="8536500" cy="48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 sz="3600">
                <a:solidFill>
                  <a:srgbClr val="FFFFFF"/>
                </a:solidFill>
                <a:latin typeface="Open Sans"/>
                <a:ea typeface="Open Sans"/>
                <a:cs typeface="Open Sans"/>
                <a:sym typeface="Open Sans"/>
              </a:rPr>
              <a:t>Three elements of a startup hypothesis</a:t>
            </a:r>
            <a:endParaRPr b="1" sz="48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145" name="Shape 145"/>
        <p:cNvGrpSpPr/>
        <p:nvPr/>
      </p:nvGrpSpPr>
      <p:grpSpPr>
        <a:xfrm>
          <a:off x="0" y="0"/>
          <a:ext cx="0" cy="0"/>
          <a:chOff x="0" y="0"/>
          <a:chExt cx="0" cy="0"/>
        </a:xfrm>
      </p:grpSpPr>
      <p:sp>
        <p:nvSpPr>
          <p:cNvPr id="146" name="Google Shape;146;p35"/>
          <p:cNvSpPr/>
          <p:nvPr/>
        </p:nvSpPr>
        <p:spPr>
          <a:xfrm>
            <a:off x="1260225" y="1491025"/>
            <a:ext cx="6759000" cy="48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4100">
                <a:solidFill>
                  <a:srgbClr val="FFFFFF"/>
                </a:solidFill>
                <a:latin typeface="Open Sans"/>
                <a:ea typeface="Open Sans"/>
                <a:cs typeface="Open Sans"/>
                <a:sym typeface="Open Sans"/>
              </a:rPr>
              <a:t>1. </a:t>
            </a:r>
            <a:r>
              <a:rPr b="1" lang="en" sz="4100">
                <a:solidFill>
                  <a:srgbClr val="FFFFFF"/>
                </a:solidFill>
                <a:latin typeface="Open Sans"/>
                <a:ea typeface="Open Sans"/>
                <a:cs typeface="Open Sans"/>
                <a:sym typeface="Open Sans"/>
              </a:rPr>
              <a:t>The problem</a:t>
            </a:r>
            <a:endParaRPr b="1" i="0" sz="4100" u="none" cap="none" strike="noStrike">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150" name="Shape 150"/>
        <p:cNvGrpSpPr/>
        <p:nvPr/>
      </p:nvGrpSpPr>
      <p:grpSpPr>
        <a:xfrm>
          <a:off x="0" y="0"/>
          <a:ext cx="0" cy="0"/>
          <a:chOff x="0" y="0"/>
          <a:chExt cx="0" cy="0"/>
        </a:xfrm>
      </p:grpSpPr>
      <p:sp>
        <p:nvSpPr>
          <p:cNvPr id="151" name="Google Shape;151;p36"/>
          <p:cNvSpPr/>
          <p:nvPr/>
        </p:nvSpPr>
        <p:spPr>
          <a:xfrm>
            <a:off x="571948" y="3768775"/>
            <a:ext cx="67590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1800">
                <a:solidFill>
                  <a:srgbClr val="FFFFFF"/>
                </a:solidFill>
                <a:latin typeface="Open Sans"/>
                <a:ea typeface="Open Sans"/>
                <a:cs typeface="Open Sans"/>
                <a:sym typeface="Open Sans"/>
              </a:rPr>
              <a:t>Uri Levine</a:t>
            </a:r>
            <a:endParaRPr b="1" sz="18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sz="1800">
                <a:solidFill>
                  <a:srgbClr val="FFFFFF"/>
                </a:solidFill>
                <a:latin typeface="Open Sans"/>
                <a:ea typeface="Open Sans"/>
                <a:cs typeface="Open Sans"/>
                <a:sym typeface="Open Sans"/>
              </a:rPr>
              <a:t>Waze co-founder </a:t>
            </a:r>
            <a:endParaRPr sz="1800">
              <a:solidFill>
                <a:srgbClr val="FFFFFF"/>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i="0" sz="1800" u="none" cap="none" strike="noStrike">
              <a:solidFill>
                <a:srgbClr val="000000"/>
              </a:solidFill>
            </a:endParaRPr>
          </a:p>
        </p:txBody>
      </p:sp>
      <p:sp>
        <p:nvSpPr>
          <p:cNvPr id="152" name="Google Shape;152;p36"/>
          <p:cNvSpPr/>
          <p:nvPr/>
        </p:nvSpPr>
        <p:spPr>
          <a:xfrm>
            <a:off x="571950" y="805225"/>
            <a:ext cx="8135700" cy="48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5500">
                <a:solidFill>
                  <a:srgbClr val="FFFFFF"/>
                </a:solidFill>
                <a:latin typeface="Open Sans"/>
                <a:ea typeface="Open Sans"/>
                <a:cs typeface="Open Sans"/>
                <a:sym typeface="Open Sans"/>
              </a:rPr>
              <a:t>Fall in love with the problem, not the solution</a:t>
            </a:r>
            <a:endParaRPr b="1" i="0" sz="5500" u="none" cap="none" strike="noStrike">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7"/>
          <p:cNvSpPr txBox="1"/>
          <p:nvPr/>
        </p:nvSpPr>
        <p:spPr>
          <a:xfrm>
            <a:off x="26350" y="292625"/>
            <a:ext cx="83850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lang="en" sz="2300">
                <a:latin typeface="Open Sans"/>
                <a:ea typeface="Open Sans"/>
                <a:cs typeface="Open Sans"/>
                <a:sym typeface="Open Sans"/>
              </a:rPr>
              <a:t>Characteristics of a good problem to solve</a:t>
            </a:r>
            <a:endParaRPr b="1" i="0" sz="2300" u="none" cap="none" strike="noStrike">
              <a:solidFill>
                <a:srgbClr val="1D1D1D"/>
              </a:solidFill>
              <a:latin typeface="Open Sans"/>
              <a:ea typeface="Open Sans"/>
              <a:cs typeface="Open Sans"/>
              <a:sym typeface="Open Sans"/>
            </a:endParaRPr>
          </a:p>
        </p:txBody>
      </p:sp>
      <p:sp>
        <p:nvSpPr>
          <p:cNvPr id="158" name="Google Shape;158;p37"/>
          <p:cNvSpPr txBox="1"/>
          <p:nvPr/>
        </p:nvSpPr>
        <p:spPr>
          <a:xfrm>
            <a:off x="407350" y="1075225"/>
            <a:ext cx="8236500" cy="454200"/>
          </a:xfrm>
          <a:prstGeom prst="rect">
            <a:avLst/>
          </a:prstGeom>
          <a:noFill/>
          <a:ln>
            <a:noFill/>
          </a:ln>
        </p:spPr>
        <p:txBody>
          <a:bodyPr anchorCtr="0" anchor="t" bIns="91425" lIns="91425" spcFirstLastPara="1" rIns="91425" wrap="square" tIns="91425">
            <a:noAutofit/>
          </a:bodyPr>
          <a:lstStyle/>
          <a:p>
            <a:pPr indent="-374650" lvl="0" marL="457200" rtl="0" algn="l">
              <a:lnSpc>
                <a:spcPct val="150000"/>
              </a:lnSpc>
              <a:spcBef>
                <a:spcPts val="0"/>
              </a:spcBef>
              <a:spcAft>
                <a:spcPts val="0"/>
              </a:spcAft>
              <a:buSzPts val="2300"/>
              <a:buChar char="●"/>
            </a:pPr>
            <a:r>
              <a:rPr b="1" lang="en" sz="2300"/>
              <a:t>Painful:</a:t>
            </a:r>
            <a:r>
              <a:rPr lang="en" sz="2300"/>
              <a:t> </a:t>
            </a:r>
            <a:r>
              <a:rPr lang="en" sz="2000"/>
              <a:t>so painful or expensive that users will pay a lot to solve it</a:t>
            </a:r>
            <a:endParaRPr sz="2000"/>
          </a:p>
          <a:p>
            <a:pPr indent="-374650" lvl="0" marL="457200" rtl="0" algn="l">
              <a:lnSpc>
                <a:spcPct val="150000"/>
              </a:lnSpc>
              <a:spcBef>
                <a:spcPts val="0"/>
              </a:spcBef>
              <a:spcAft>
                <a:spcPts val="0"/>
              </a:spcAft>
              <a:buSzPts val="2300"/>
              <a:buChar char="●"/>
            </a:pPr>
            <a:r>
              <a:rPr b="1" lang="en" sz="2300"/>
              <a:t>Popular:</a:t>
            </a:r>
            <a:r>
              <a:rPr lang="en" sz="2300"/>
              <a:t> </a:t>
            </a:r>
            <a:r>
              <a:rPr lang="en" sz="2000"/>
              <a:t>millions of potential users</a:t>
            </a:r>
            <a:endParaRPr sz="2000"/>
          </a:p>
          <a:p>
            <a:pPr indent="-374650" lvl="0" marL="457200" rtl="0" algn="l">
              <a:lnSpc>
                <a:spcPct val="150000"/>
              </a:lnSpc>
              <a:spcBef>
                <a:spcPts val="0"/>
              </a:spcBef>
              <a:spcAft>
                <a:spcPts val="0"/>
              </a:spcAft>
              <a:buSzPts val="2300"/>
              <a:buChar char="●"/>
            </a:pPr>
            <a:r>
              <a:rPr b="1" lang="en" sz="2300"/>
              <a:t>Frequent:</a:t>
            </a:r>
            <a:r>
              <a:rPr lang="en" sz="2300"/>
              <a:t> </a:t>
            </a:r>
            <a:r>
              <a:rPr lang="en" sz="2000"/>
              <a:t>users run into the problem several times per day</a:t>
            </a:r>
            <a:endParaRPr sz="2000"/>
          </a:p>
          <a:p>
            <a:pPr indent="-374650" lvl="0" marL="457200" rtl="0" algn="l">
              <a:lnSpc>
                <a:spcPct val="150000"/>
              </a:lnSpc>
              <a:spcBef>
                <a:spcPts val="0"/>
              </a:spcBef>
              <a:spcAft>
                <a:spcPts val="0"/>
              </a:spcAft>
              <a:buSzPts val="2300"/>
              <a:buChar char="●"/>
            </a:pPr>
            <a:r>
              <a:rPr b="1" lang="en" sz="2300"/>
              <a:t>Urgent:</a:t>
            </a:r>
            <a:r>
              <a:rPr lang="en" sz="2300"/>
              <a:t> </a:t>
            </a:r>
            <a:r>
              <a:rPr lang="en" sz="2000"/>
              <a:t>needs to be solved right now (e.g. Covid-19)</a:t>
            </a:r>
            <a:endParaRPr sz="2000"/>
          </a:p>
          <a:p>
            <a:pPr indent="-374650" lvl="0" marL="457200" rtl="0" algn="l">
              <a:lnSpc>
                <a:spcPct val="150000"/>
              </a:lnSpc>
              <a:spcBef>
                <a:spcPts val="0"/>
              </a:spcBef>
              <a:spcAft>
                <a:spcPts val="0"/>
              </a:spcAft>
              <a:buSzPts val="2300"/>
              <a:buChar char="●"/>
            </a:pPr>
            <a:r>
              <a:rPr b="1" lang="en" sz="2300"/>
              <a:t>Growing:</a:t>
            </a:r>
            <a:r>
              <a:rPr lang="en" sz="2300"/>
              <a:t> </a:t>
            </a:r>
            <a:r>
              <a:rPr lang="en" sz="2000"/>
              <a:t>growing 20%+ per year</a:t>
            </a:r>
            <a:endParaRPr sz="2000"/>
          </a:p>
          <a:p>
            <a:pPr indent="-374650" lvl="0" marL="457200" rtl="0" algn="l">
              <a:lnSpc>
                <a:spcPct val="150000"/>
              </a:lnSpc>
              <a:spcBef>
                <a:spcPts val="0"/>
              </a:spcBef>
              <a:spcAft>
                <a:spcPts val="0"/>
              </a:spcAft>
              <a:buSzPts val="2300"/>
              <a:buChar char="●"/>
            </a:pPr>
            <a:r>
              <a:rPr b="1" lang="en" sz="2300"/>
              <a:t>Unavoidable</a:t>
            </a:r>
            <a:r>
              <a:rPr b="1" lang="en" sz="2300"/>
              <a:t>:</a:t>
            </a:r>
            <a:r>
              <a:rPr lang="en" sz="2300"/>
              <a:t> </a:t>
            </a:r>
            <a:r>
              <a:rPr lang="en" sz="2000"/>
              <a:t>problems you cannot avoid solving, e.g. due to (new) regulation</a:t>
            </a:r>
            <a:endParaRPr sz="2000"/>
          </a:p>
        </p:txBody>
      </p:sp>
      <p:sp>
        <p:nvSpPr>
          <p:cNvPr id="159" name="Google Shape;15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 name="Shape 163"/>
        <p:cNvGrpSpPr/>
        <p:nvPr/>
      </p:nvGrpSpPr>
      <p:grpSpPr>
        <a:xfrm>
          <a:off x="0" y="0"/>
          <a:ext cx="0" cy="0"/>
          <a:chOff x="0" y="0"/>
          <a:chExt cx="0" cy="0"/>
        </a:xfrm>
      </p:grpSpPr>
      <p:pic>
        <p:nvPicPr>
          <p:cNvPr id="164" name="Google Shape;164;p38"/>
          <p:cNvPicPr preferRelativeResize="0"/>
          <p:nvPr/>
        </p:nvPicPr>
        <p:blipFill rotWithShape="1">
          <a:blip r:embed="rId3">
            <a:alphaModFix/>
          </a:blip>
          <a:srcRect b="0" l="0" r="0" t="21500"/>
          <a:stretch/>
        </p:blipFill>
        <p:spPr>
          <a:xfrm>
            <a:off x="-241475" y="895375"/>
            <a:ext cx="7160800" cy="4161450"/>
          </a:xfrm>
          <a:prstGeom prst="rect">
            <a:avLst/>
          </a:prstGeom>
          <a:noFill/>
          <a:ln>
            <a:noFill/>
          </a:ln>
        </p:spPr>
      </p:pic>
      <p:sp>
        <p:nvSpPr>
          <p:cNvPr id="165" name="Google Shape;16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38"/>
          <p:cNvSpPr txBox="1"/>
          <p:nvPr/>
        </p:nvSpPr>
        <p:spPr>
          <a:xfrm>
            <a:off x="26350" y="292625"/>
            <a:ext cx="83850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lang="en" sz="2300">
                <a:latin typeface="Open Sans"/>
                <a:ea typeface="Open Sans"/>
                <a:cs typeface="Open Sans"/>
                <a:sym typeface="Open Sans"/>
              </a:rPr>
              <a:t>Combining the elements of a good problem to solve</a:t>
            </a:r>
            <a:endParaRPr sz="1500">
              <a:latin typeface="Open Sans"/>
              <a:ea typeface="Open Sans"/>
              <a:cs typeface="Open Sans"/>
              <a:sym typeface="Open Sans"/>
            </a:endParaRPr>
          </a:p>
        </p:txBody>
      </p:sp>
      <p:sp>
        <p:nvSpPr>
          <p:cNvPr id="167" name="Google Shape;167;p38"/>
          <p:cNvSpPr txBox="1"/>
          <p:nvPr/>
        </p:nvSpPr>
        <p:spPr>
          <a:xfrm>
            <a:off x="5404871" y="4663225"/>
            <a:ext cx="3804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Open Sans"/>
                <a:ea typeface="Open Sans"/>
                <a:cs typeface="Open Sans"/>
                <a:sym typeface="Open Sans"/>
              </a:rPr>
              <a:t>B.J. Fogg model for behavioral change</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