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pen Sans SemiBold"/>
      <p:regular r:id="rId23"/>
      <p:bold r:id="rId24"/>
      <p:italic r:id="rId25"/>
      <p:boldItalic r:id="rId26"/>
    </p:embeddedFont>
    <p:embeddedFont>
      <p:font typeface="Open Sans ExtraBold"/>
      <p:bold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000000"/>
          </p15:clr>
        </p15:guide>
        <p15:guide id="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ifFtgl25qeUpSgu/l/0XXi71I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5b1659200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95b16592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5b1659200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95b165920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5b165920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5b16592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5b16592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5b16592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5b16592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5b16592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b165920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b165920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5b165920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95b16592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5b165920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5b165920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b1659200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5b16592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Traction.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177501" y="465180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617">
          <p15:clr>
            <a:srgbClr val="F26B43"/>
          </p15:clr>
        </p15:guide>
        <p15:guide id="2" pos="76">
          <p15:clr>
            <a:srgbClr val="F26B43"/>
          </p15:clr>
        </p15:guide>
        <p15:guide id="3" orient="horz" pos="526">
          <p15:clr>
            <a:srgbClr val="F26B43"/>
          </p15:clr>
        </p15:guide>
        <p15:guide id="4" orient="horz" pos="2993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482948" y="1964150"/>
            <a:ext cx="6759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Problemsolving Tools – Using issue trees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5887450" y="4561525"/>
            <a:ext cx="293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www.antler.co</a:t>
            </a:r>
            <a:endParaRPr b="0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25" y="578546"/>
            <a:ext cx="3851424" cy="10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latin typeface="Open Sans Light"/>
                <a:ea typeface="Open Sans Light"/>
                <a:cs typeface="Open Sans Light"/>
                <a:sym typeface="Open Sans Light"/>
              </a:rPr>
              <a:t>The solution directly addresses the issue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77525" l="5368" r="13291" t="5941"/>
          <a:stretch/>
        </p:blipFill>
        <p:spPr>
          <a:xfrm>
            <a:off x="379425" y="1743673"/>
            <a:ext cx="4097075" cy="5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/>
          <p:nvPr/>
        </p:nvSpPr>
        <p:spPr>
          <a:xfrm>
            <a:off x="4647075" y="2260466"/>
            <a:ext cx="905700" cy="90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5867907" y="2253423"/>
            <a:ext cx="2796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on demand car hailing platform, linking passengers with available nearby drivers through a location based app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6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35731" l="5368" r="13291" t="43200"/>
          <a:stretch/>
        </p:blipFill>
        <p:spPr>
          <a:xfrm>
            <a:off x="455625" y="2422454"/>
            <a:ext cx="4097075" cy="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6"/>
          <p:cNvPicPr preferRelativeResize="0"/>
          <p:nvPr/>
        </p:nvPicPr>
        <p:blipFill rotWithShape="1">
          <a:blip r:embed="rId3">
            <a:alphaModFix/>
          </a:blip>
          <a:srcRect b="8261" l="5368" r="13291" t="66357"/>
          <a:stretch/>
        </p:blipFill>
        <p:spPr>
          <a:xfrm>
            <a:off x="74625" y="3263066"/>
            <a:ext cx="4097075" cy="9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b1659200_0_57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 creative in a structured way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23" name="Google Shape;223;g95b1659200_0_57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g95b1659200_0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g95b1659200_0_57"/>
          <p:cNvSpPr txBox="1"/>
          <p:nvPr/>
        </p:nvSpPr>
        <p:spPr>
          <a:xfrm>
            <a:off x="451300" y="1328858"/>
            <a:ext cx="805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1. Define the area of focus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6" name="Google Shape;226;g95b1659200_0_57"/>
          <p:cNvSpPr txBox="1"/>
          <p:nvPr/>
        </p:nvSpPr>
        <p:spPr>
          <a:xfrm>
            <a:off x="451300" y="2490808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3. Prioritize the problems (short list):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problems are “big enough” and the most interesting to solve for? (your objectives matter)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there “willingness to pay” for getting it solved? (vitamin pill or painkiller?)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7" name="Google Shape;227;g95b1659200_0_57"/>
          <p:cNvSpPr txBox="1"/>
          <p:nvPr/>
        </p:nvSpPr>
        <p:spPr>
          <a:xfrm>
            <a:off x="451300" y="1730733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2. Ideate (long list):</a:t>
            </a:r>
            <a:endParaRPr i="0" sz="14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problems/pain-points within the area of focus?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it a problem/pain-point for?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8" name="Google Shape;228;g95b1659200_0_57"/>
          <p:cNvSpPr txBox="1"/>
          <p:nvPr/>
        </p:nvSpPr>
        <p:spPr>
          <a:xfrm>
            <a:off x="451300" y="3250883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4. Come up with winning ideas: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can the problem be solved in new or better ways?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 solution scalable?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9" name="Google Shape;229;g95b1659200_0_57"/>
          <p:cNvSpPr txBox="1"/>
          <p:nvPr/>
        </p:nvSpPr>
        <p:spPr>
          <a:xfrm>
            <a:off x="451300" y="4010958"/>
            <a:ext cx="8055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5. Validate the solution: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core assumptions we need to go out there and test?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/>
        </p:nvSpPr>
        <p:spPr>
          <a:xfrm>
            <a:off x="3853702" y="1893200"/>
            <a:ext cx="48999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45</a:t>
            </a:r>
            <a:r>
              <a:rPr i="0" lang="en-US" sz="17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minutes	Breakout session #1</a:t>
            </a:r>
            <a:endParaRPr i="0" sz="1700" u="none" cap="none" strike="noStrike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15 minutes	Summary in plenary (3 tea</a:t>
            </a:r>
            <a:r>
              <a:rPr lang="en-US" sz="1700">
                <a:latin typeface="Open Sans Light"/>
                <a:ea typeface="Open Sans Light"/>
                <a:cs typeface="Open Sans Light"/>
                <a:sym typeface="Open Sans Light"/>
              </a:rPr>
              <a:t>ms)</a:t>
            </a:r>
            <a:endParaRPr i="0" sz="16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45</a:t>
            </a:r>
            <a:r>
              <a:rPr i="0" lang="en-US" sz="17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minutes	Breakout session #2</a:t>
            </a:r>
            <a:endParaRPr i="0" sz="1600" u="none" cap="none" strike="noStrike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15 minutes	Summary in plenary </a:t>
            </a:r>
            <a:r>
              <a:rPr lang="en-US"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(3 teams)</a:t>
            </a:r>
            <a:endParaRPr i="0" sz="17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Time allocation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6" name="Google Shape;2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41468" r="0" t="0"/>
          <a:stretch/>
        </p:blipFill>
        <p:spPr>
          <a:xfrm>
            <a:off x="397922" y="1452307"/>
            <a:ext cx="2962414" cy="282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7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264525" y="1328850"/>
            <a:ext cx="6162900" cy="278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144490" y="292625"/>
            <a:ext cx="915191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Output after </a:t>
            </a:r>
            <a:r>
              <a:rPr lang="en-US" sz="3000">
                <a:latin typeface="Open Sans Light"/>
                <a:ea typeface="Open Sans Light"/>
                <a:cs typeface="Open Sans Light"/>
                <a:sym typeface="Open Sans Light"/>
              </a:rPr>
              <a:t>45</a:t>
            </a: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minutes…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6698227" y="2203886"/>
            <a:ext cx="23481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51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SemiBold"/>
              <a:buChar char="•"/>
            </a:pPr>
            <a:r>
              <a:rPr i="1" lang="en-US" sz="1300">
                <a:latin typeface="Open Sans SemiBold"/>
                <a:ea typeface="Open Sans SemiBold"/>
                <a:cs typeface="Open Sans SemiBold"/>
                <a:sym typeface="Open Sans SemiBold"/>
              </a:rPr>
              <a:t>Clear problem definition</a:t>
            </a:r>
            <a:endParaRPr i="1" sz="13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16510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SemiBold"/>
              <a:buChar char="•"/>
            </a:pPr>
            <a:r>
              <a:rPr i="1" lang="en-US" sz="1300">
                <a:latin typeface="Open Sans SemiBold"/>
                <a:ea typeface="Open Sans SemiBold"/>
                <a:cs typeface="Open Sans SemiBold"/>
                <a:sym typeface="Open Sans SemiBold"/>
              </a:rPr>
              <a:t>High level idea solving this problem</a:t>
            </a:r>
            <a:endParaRPr i="1" sz="13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247" name="Google Shape;247;p8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8"/>
          <p:cNvSpPr txBox="1"/>
          <p:nvPr/>
        </p:nvSpPr>
        <p:spPr>
          <a:xfrm>
            <a:off x="451301" y="1328850"/>
            <a:ext cx="60432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1. Define the area of focus</a:t>
            </a:r>
            <a:endParaRPr i="0" sz="14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2. Ideate (long list):</a:t>
            </a:r>
            <a:endParaRPr i="0" sz="14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problems/pain-points within the area of focus?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it a problem/pain-point for?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3. Prioritize the problems (short list):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problems are “big enough” and the most interesting to solve for? 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there “willingness to pay” for getting it solved? (vitamin pill or painkiller?)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4. Come up with winning ideas: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can the problem be solved in new or better ways?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 solution scalable?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5. Validate the solution: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core assumptions we need to go out there and test?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9" name="Google Shape;249;p8"/>
          <p:cNvSpPr/>
          <p:nvPr/>
        </p:nvSpPr>
        <p:spPr>
          <a:xfrm rot="5400000">
            <a:off x="6122322" y="2526100"/>
            <a:ext cx="1128600" cy="1626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5b1659200_0_165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latin typeface="Open Sans Light"/>
                <a:ea typeface="Open Sans Light"/>
                <a:cs typeface="Open Sans Light"/>
                <a:sym typeface="Open Sans Light"/>
              </a:rPr>
              <a:t>Example </a:t>
            </a: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 result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55" name="Google Shape;255;g95b1659200_0_165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6" name="Google Shape;256;g95b1659200_0_165"/>
          <p:cNvPicPr preferRelativeResize="0"/>
          <p:nvPr/>
        </p:nvPicPr>
        <p:blipFill rotWithShape="1">
          <a:blip r:embed="rId3">
            <a:alphaModFix/>
          </a:blip>
          <a:srcRect b="77525" l="5368" r="13291" t="5941"/>
          <a:stretch/>
        </p:blipFill>
        <p:spPr>
          <a:xfrm>
            <a:off x="379425" y="1515073"/>
            <a:ext cx="4097075" cy="5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95b1659200_0_165"/>
          <p:cNvSpPr/>
          <p:nvPr/>
        </p:nvSpPr>
        <p:spPr>
          <a:xfrm>
            <a:off x="4647075" y="1955666"/>
            <a:ext cx="905700" cy="905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95b1659200_0_165"/>
          <p:cNvSpPr txBox="1"/>
          <p:nvPr/>
        </p:nvSpPr>
        <p:spPr>
          <a:xfrm>
            <a:off x="5867907" y="1948623"/>
            <a:ext cx="2796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on demand car hailing platform, linking passengers with available nearby drivers through a location based app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95b1659200_0_165"/>
          <p:cNvPicPr preferRelativeResize="0"/>
          <p:nvPr/>
        </p:nvPicPr>
        <p:blipFill rotWithShape="1">
          <a:blip r:embed="rId3">
            <a:alphaModFix/>
          </a:blip>
          <a:srcRect b="35731" l="5368" r="13291" t="43200"/>
          <a:stretch/>
        </p:blipFill>
        <p:spPr>
          <a:xfrm>
            <a:off x="455625" y="2117654"/>
            <a:ext cx="4097075" cy="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95b1659200_0_165"/>
          <p:cNvPicPr preferRelativeResize="0"/>
          <p:nvPr/>
        </p:nvPicPr>
        <p:blipFill rotWithShape="1">
          <a:blip r:embed="rId3">
            <a:alphaModFix/>
          </a:blip>
          <a:srcRect b="8261" l="5368" r="13291" t="66357"/>
          <a:stretch/>
        </p:blipFill>
        <p:spPr>
          <a:xfrm>
            <a:off x="74625" y="2958266"/>
            <a:ext cx="4097075" cy="9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95b1659200_0_165"/>
          <p:cNvSpPr txBox="1"/>
          <p:nvPr/>
        </p:nvSpPr>
        <p:spPr>
          <a:xfrm>
            <a:off x="1619250" y="3952875"/>
            <a:ext cx="1571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EF474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Core problem</a:t>
            </a:r>
            <a:endParaRPr i="1">
              <a:solidFill>
                <a:srgbClr val="EF474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2" name="Google Shape;262;g95b1659200_0_165"/>
          <p:cNvSpPr txBox="1"/>
          <p:nvPr/>
        </p:nvSpPr>
        <p:spPr>
          <a:xfrm>
            <a:off x="6334125" y="3952875"/>
            <a:ext cx="1866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EF474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Targeted</a:t>
            </a:r>
            <a:r>
              <a:rPr i="1" lang="en-US">
                <a:solidFill>
                  <a:srgbClr val="EF474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solution</a:t>
            </a:r>
            <a:endParaRPr i="1">
              <a:solidFill>
                <a:srgbClr val="EF474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5b1659200_0_16"/>
          <p:cNvSpPr txBox="1"/>
          <p:nvPr/>
        </p:nvSpPr>
        <p:spPr>
          <a:xfrm>
            <a:off x="649500" y="1995975"/>
            <a:ext cx="74424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US" sz="1900">
                <a:latin typeface="Open Sans Light"/>
                <a:ea typeface="Open Sans Light"/>
                <a:cs typeface="Open Sans Light"/>
                <a:sym typeface="Open Sans Light"/>
              </a:rPr>
              <a:t>Practice putting the </a:t>
            </a:r>
            <a:r>
              <a:rPr lang="en-US" sz="19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</a:t>
            </a:r>
            <a:r>
              <a:rPr lang="en-US" sz="1900">
                <a:latin typeface="Open Sans Light"/>
                <a:ea typeface="Open Sans Light"/>
                <a:cs typeface="Open Sans Light"/>
                <a:sym typeface="Open Sans Light"/>
              </a:rPr>
              <a:t> in focus (before the solution)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US" sz="1900">
                <a:latin typeface="Open Sans Light"/>
                <a:ea typeface="Open Sans Light"/>
                <a:cs typeface="Open Sans Light"/>
                <a:sym typeface="Open Sans Light"/>
              </a:rPr>
              <a:t>Introduce a simple </a:t>
            </a:r>
            <a:r>
              <a:rPr lang="en-US" sz="19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framework</a:t>
            </a:r>
            <a:r>
              <a:rPr lang="en-US" sz="1900">
                <a:latin typeface="Open Sans Light"/>
                <a:ea typeface="Open Sans Light"/>
                <a:cs typeface="Open Sans Light"/>
                <a:sym typeface="Open Sans Light"/>
              </a:rPr>
              <a:t> for rapid structured team work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 Light"/>
              <a:buChar char="●"/>
            </a:pPr>
            <a:r>
              <a:rPr lang="en-US" sz="1900">
                <a:latin typeface="Open Sans Light"/>
                <a:ea typeface="Open Sans Light"/>
                <a:cs typeface="Open Sans Light"/>
                <a:sym typeface="Open Sans Light"/>
              </a:rPr>
              <a:t>An opportunity to test </a:t>
            </a:r>
            <a:r>
              <a:rPr lang="en-US" sz="19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</a:t>
            </a:r>
            <a:r>
              <a:rPr lang="en-US" sz="1900">
                <a:latin typeface="Open Sans Light"/>
                <a:ea typeface="Open Sans Light"/>
                <a:cs typeface="Open Sans Light"/>
                <a:sym typeface="Open Sans Light"/>
              </a:rPr>
              <a:t> you work effectively with</a:t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8" name="Google Shape;268;g95b1659200_0_16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latin typeface="Open Sans Light"/>
                <a:ea typeface="Open Sans Light"/>
                <a:cs typeface="Open Sans Light"/>
                <a:sym typeface="Open Sans Light"/>
              </a:rPr>
              <a:t>Why are we doing this exercise?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9" name="Google Shape;269;g95b1659200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270" name="Google Shape;270;g95b1659200_0_16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5b1659200_0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g95b1659200_0_125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latin typeface="Open Sans Light"/>
                <a:ea typeface="Open Sans Light"/>
                <a:cs typeface="Open Sans Light"/>
                <a:sym typeface="Open Sans Light"/>
              </a:rPr>
              <a:t>Teams - Breakout session #1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77" name="Google Shape;277;g95b1659200_0_125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g95b1659200_0_125"/>
          <p:cNvCxnSpPr/>
          <p:nvPr/>
        </p:nvCxnSpPr>
        <p:spPr>
          <a:xfrm>
            <a:off x="1275069" y="1860578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g95b1659200_0_125"/>
          <p:cNvSpPr txBox="1"/>
          <p:nvPr/>
        </p:nvSpPr>
        <p:spPr>
          <a:xfrm>
            <a:off x="1266500" y="1586145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#1: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Ashish Patel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Jamie Pujara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Mikul Shah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Peng Chen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0" name="Google Shape;280;g95b1659200_0_125"/>
          <p:cNvSpPr/>
          <p:nvPr/>
        </p:nvSpPr>
        <p:spPr>
          <a:xfrm>
            <a:off x="181900" y="1495900"/>
            <a:ext cx="850200" cy="15234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person</a:t>
            </a:r>
            <a:endParaRPr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1" name="Google Shape;281;g95b1659200_0_125"/>
          <p:cNvSpPr/>
          <p:nvPr/>
        </p:nvSpPr>
        <p:spPr>
          <a:xfrm>
            <a:off x="181900" y="3196450"/>
            <a:ext cx="850200" cy="15234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Online</a:t>
            </a:r>
            <a:endParaRPr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2" name="Google Shape;282;g95b1659200_0_125"/>
          <p:cNvSpPr txBox="1"/>
          <p:nvPr/>
        </p:nvSpPr>
        <p:spPr>
          <a:xfrm>
            <a:off x="2705340" y="1586145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Daniel Nordberg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John K Juma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Simon Sondern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Tracy M Matia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3" name="Google Shape;283;g95b1659200_0_125"/>
          <p:cNvSpPr txBox="1"/>
          <p:nvPr/>
        </p:nvSpPr>
        <p:spPr>
          <a:xfrm>
            <a:off x="4241979" y="1586136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David Lemayian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David Njonjo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Ore Alemede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Sonail Sanghrajka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84" name="Google Shape;284;g95b1659200_0_125"/>
          <p:cNvCxnSpPr/>
          <p:nvPr/>
        </p:nvCxnSpPr>
        <p:spPr>
          <a:xfrm>
            <a:off x="2731246" y="1860578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95b1659200_0_125"/>
          <p:cNvCxnSpPr/>
          <p:nvPr/>
        </p:nvCxnSpPr>
        <p:spPr>
          <a:xfrm>
            <a:off x="4244101" y="1860578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g95b1659200_0_125"/>
          <p:cNvCxnSpPr/>
          <p:nvPr/>
        </p:nvCxnSpPr>
        <p:spPr>
          <a:xfrm>
            <a:off x="1275069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g95b1659200_0_125"/>
          <p:cNvSpPr txBox="1"/>
          <p:nvPr/>
        </p:nvSpPr>
        <p:spPr>
          <a:xfrm>
            <a:off x="1266500" y="3286720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Alistair Gould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Fanen Acho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Katinka Harsanyi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Kennedy Mukuna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Michael A Denuh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8" name="Google Shape;288;g95b1659200_0_125"/>
          <p:cNvSpPr txBox="1"/>
          <p:nvPr/>
        </p:nvSpPr>
        <p:spPr>
          <a:xfrm>
            <a:off x="2705351" y="3286725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Benson N Kariuki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Clementine V.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Thabani T Magubane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Dmitry Spitsberg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9" name="Google Shape;289;g95b1659200_0_125"/>
          <p:cNvSpPr txBox="1"/>
          <p:nvPr/>
        </p:nvSpPr>
        <p:spPr>
          <a:xfrm>
            <a:off x="4241979" y="3286711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6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Mpho</a:t>
            </a: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J Lebethe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Joyce Mbaya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Peter M Kihara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Ronald Kudoyi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90" name="Google Shape;290;g95b1659200_0_125"/>
          <p:cNvCxnSpPr/>
          <p:nvPr/>
        </p:nvCxnSpPr>
        <p:spPr>
          <a:xfrm>
            <a:off x="2731246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g95b1659200_0_125"/>
          <p:cNvCxnSpPr/>
          <p:nvPr/>
        </p:nvCxnSpPr>
        <p:spPr>
          <a:xfrm>
            <a:off x="4244101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g95b1659200_0_125"/>
          <p:cNvSpPr txBox="1"/>
          <p:nvPr/>
        </p:nvSpPr>
        <p:spPr>
          <a:xfrm>
            <a:off x="5855545" y="3286720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7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Brian M Muriu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Bryan Waweru 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Nwachukwu Ossai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Walela Masibo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3" name="Google Shape;293;g95b1659200_0_125"/>
          <p:cNvSpPr txBox="1"/>
          <p:nvPr/>
        </p:nvSpPr>
        <p:spPr>
          <a:xfrm>
            <a:off x="7461879" y="3286711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James Macharia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Job Collins Dulo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Layla Li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Phillip Chele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94" name="Google Shape;294;g95b1659200_0_125"/>
          <p:cNvCxnSpPr/>
          <p:nvPr/>
        </p:nvCxnSpPr>
        <p:spPr>
          <a:xfrm>
            <a:off x="5881451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95b1659200_0_125"/>
          <p:cNvCxnSpPr/>
          <p:nvPr/>
        </p:nvCxnSpPr>
        <p:spPr>
          <a:xfrm>
            <a:off x="7464001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5b1659200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g95b1659200_0_68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>
                <a:latin typeface="Open Sans Light"/>
                <a:ea typeface="Open Sans Light"/>
                <a:cs typeface="Open Sans Light"/>
                <a:sym typeface="Open Sans Light"/>
              </a:rPr>
              <a:t>Teams - Breakout session #2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02" name="Google Shape;302;g95b1659200_0_68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g95b1659200_0_68"/>
          <p:cNvCxnSpPr/>
          <p:nvPr/>
        </p:nvCxnSpPr>
        <p:spPr>
          <a:xfrm>
            <a:off x="1275069" y="1860578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g95b1659200_0_68"/>
          <p:cNvSpPr txBox="1"/>
          <p:nvPr/>
        </p:nvSpPr>
        <p:spPr>
          <a:xfrm>
            <a:off x="1266500" y="1586145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#1: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Ashish Patel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David Njonjo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John K Juma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Tracy M Matia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5" name="Google Shape;305;g95b1659200_0_68"/>
          <p:cNvSpPr/>
          <p:nvPr/>
        </p:nvSpPr>
        <p:spPr>
          <a:xfrm>
            <a:off x="181900" y="1495900"/>
            <a:ext cx="850200" cy="15234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person</a:t>
            </a:r>
            <a:endParaRPr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6" name="Google Shape;306;g95b1659200_0_68"/>
          <p:cNvSpPr/>
          <p:nvPr/>
        </p:nvSpPr>
        <p:spPr>
          <a:xfrm>
            <a:off x="181900" y="3196450"/>
            <a:ext cx="850200" cy="15234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Online</a:t>
            </a:r>
            <a:endParaRPr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7" name="Google Shape;307;g95b1659200_0_68"/>
          <p:cNvSpPr txBox="1"/>
          <p:nvPr/>
        </p:nvSpPr>
        <p:spPr>
          <a:xfrm>
            <a:off x="2705340" y="1586145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Light"/>
                <a:ea typeface="Open Sans Light"/>
                <a:cs typeface="Open Sans Light"/>
                <a:sym typeface="Open Sans Light"/>
              </a:rPr>
              <a:t>Daniel Nordberg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Jamie Pujara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Ore Alemede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Sonali Sanghrajka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08" name="Google Shape;308;g95b1659200_0_68"/>
          <p:cNvSpPr txBox="1"/>
          <p:nvPr/>
        </p:nvSpPr>
        <p:spPr>
          <a:xfrm>
            <a:off x="4241979" y="1586136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Mikul Shah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Peng Chen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Simon Sondern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David Lemayian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09" name="Google Shape;309;g95b1659200_0_68"/>
          <p:cNvCxnSpPr/>
          <p:nvPr/>
        </p:nvCxnSpPr>
        <p:spPr>
          <a:xfrm>
            <a:off x="2731246" y="1860578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g95b1659200_0_68"/>
          <p:cNvCxnSpPr/>
          <p:nvPr/>
        </p:nvCxnSpPr>
        <p:spPr>
          <a:xfrm>
            <a:off x="4244101" y="1860578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g95b1659200_0_68"/>
          <p:cNvCxnSpPr/>
          <p:nvPr/>
        </p:nvCxnSpPr>
        <p:spPr>
          <a:xfrm>
            <a:off x="1275069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95b1659200_0_68"/>
          <p:cNvSpPr txBox="1"/>
          <p:nvPr/>
        </p:nvSpPr>
        <p:spPr>
          <a:xfrm>
            <a:off x="1266500" y="3286720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Brian M Muriu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Clementine V.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Job Collins Dulo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Joyce Mbaya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Kennedy Mukuna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3" name="Google Shape;313;g95b1659200_0_68"/>
          <p:cNvSpPr txBox="1"/>
          <p:nvPr/>
        </p:nvSpPr>
        <p:spPr>
          <a:xfrm>
            <a:off x="2705351" y="3286725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Alistair Gould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James Macharia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Nwachukwu Ossai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Dmitry Spitsberg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4" name="Google Shape;314;g95b1659200_0_68"/>
          <p:cNvSpPr txBox="1"/>
          <p:nvPr/>
        </p:nvSpPr>
        <p:spPr>
          <a:xfrm>
            <a:off x="4241979" y="3286711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6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Bryan Waweru 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Katinka Harsanyi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Layla Li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Thabani T Magubane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15" name="Google Shape;315;g95b1659200_0_68"/>
          <p:cNvCxnSpPr/>
          <p:nvPr/>
        </p:nvCxnSpPr>
        <p:spPr>
          <a:xfrm>
            <a:off x="2731246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g95b1659200_0_68"/>
          <p:cNvCxnSpPr/>
          <p:nvPr/>
        </p:nvCxnSpPr>
        <p:spPr>
          <a:xfrm>
            <a:off x="4244101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g95b1659200_0_68"/>
          <p:cNvSpPr txBox="1"/>
          <p:nvPr/>
        </p:nvSpPr>
        <p:spPr>
          <a:xfrm>
            <a:off x="5855545" y="3286720"/>
            <a:ext cx="14355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7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Benson N Kariuki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Mpho J Lebethe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Michael A Denuh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Ronald Kudoyi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8" name="Google Shape;318;g95b1659200_0_68"/>
          <p:cNvSpPr txBox="1"/>
          <p:nvPr/>
        </p:nvSpPr>
        <p:spPr>
          <a:xfrm>
            <a:off x="7461879" y="3286711"/>
            <a:ext cx="15537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Team 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#</a:t>
            </a:r>
            <a:r>
              <a:rPr lang="en-US" sz="110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i="0" lang="en-US" sz="11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Fanen Acho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Peter M Kihara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Phillip Chele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Walela Masibo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19" name="Google Shape;319;g95b1659200_0_68"/>
          <p:cNvCxnSpPr/>
          <p:nvPr/>
        </p:nvCxnSpPr>
        <p:spPr>
          <a:xfrm>
            <a:off x="5881451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g95b1659200_0_68"/>
          <p:cNvCxnSpPr/>
          <p:nvPr/>
        </p:nvCxnSpPr>
        <p:spPr>
          <a:xfrm>
            <a:off x="7464001" y="3561153"/>
            <a:ext cx="1234800" cy="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502596" y="1675306"/>
            <a:ext cx="8060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1" lang="en-US" sz="4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”Fall in love with the problem, not the solution”</a:t>
            </a:r>
            <a:endParaRPr b="1" i="1" sz="4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 creative in a structured way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2" name="Google Shape;42;p3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451300" y="1328858"/>
            <a:ext cx="805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1. Define the area of focus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451300" y="1730733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2. Ideate (long list):</a:t>
            </a:r>
            <a:endParaRPr i="0" sz="14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problems/pain-points within the area of focus?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it a problem/pain-point for?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/>
        </p:nvSpPr>
        <p:spPr>
          <a:xfrm>
            <a:off x="144490" y="2751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Issue trees are great!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2203131" y="1469400"/>
            <a:ext cx="9966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Problem </a:t>
            </a:r>
            <a:r>
              <a:rPr b="1" lang="en-US">
                <a:solidFill>
                  <a:schemeClr val="dk1"/>
                </a:solidFill>
              </a:rPr>
              <a:t>area</a:t>
            </a:r>
            <a:r>
              <a:rPr lang="en-US"/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03131" y="3306969"/>
            <a:ext cx="9966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Problem area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91648" y="2439562"/>
            <a:ext cx="1485900" cy="77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 of focus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262118" y="1460209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62118" y="1889443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262118" y="3075491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4262118" y="3508537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4"/>
          <p:cNvCxnSpPr>
            <a:stCxn id="54" idx="3"/>
            <a:endCxn id="52" idx="1"/>
          </p:cNvCxnSpPr>
          <p:nvPr/>
        </p:nvCxnSpPr>
        <p:spPr>
          <a:xfrm flipH="1" rot="10800000">
            <a:off x="1677548" y="1856662"/>
            <a:ext cx="525600" cy="970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4"/>
          <p:cNvCxnSpPr>
            <a:stCxn id="54" idx="3"/>
            <a:endCxn id="53" idx="1"/>
          </p:cNvCxnSpPr>
          <p:nvPr/>
        </p:nvCxnSpPr>
        <p:spPr>
          <a:xfrm>
            <a:off x="1677548" y="2826862"/>
            <a:ext cx="525600" cy="867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4"/>
          <p:cNvCxnSpPr>
            <a:stCxn id="52" idx="3"/>
            <a:endCxn id="55" idx="1"/>
          </p:cNvCxnSpPr>
          <p:nvPr/>
        </p:nvCxnSpPr>
        <p:spPr>
          <a:xfrm flipH="1" rot="10800000">
            <a:off x="3199731" y="1645200"/>
            <a:ext cx="1062300" cy="211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4"/>
          <p:cNvCxnSpPr>
            <a:stCxn id="52" idx="3"/>
            <a:endCxn id="56" idx="1"/>
          </p:cNvCxnSpPr>
          <p:nvPr/>
        </p:nvCxnSpPr>
        <p:spPr>
          <a:xfrm>
            <a:off x="3199731" y="1856700"/>
            <a:ext cx="1062300" cy="217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4"/>
          <p:cNvCxnSpPr>
            <a:stCxn id="53" idx="3"/>
            <a:endCxn id="57" idx="1"/>
          </p:cNvCxnSpPr>
          <p:nvPr/>
        </p:nvCxnSpPr>
        <p:spPr>
          <a:xfrm flipH="1" rot="10800000">
            <a:off x="3199731" y="3260469"/>
            <a:ext cx="1062300" cy="433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4"/>
          <p:cNvCxnSpPr>
            <a:stCxn id="53" idx="3"/>
            <a:endCxn id="58" idx="1"/>
          </p:cNvCxnSpPr>
          <p:nvPr/>
        </p:nvCxnSpPr>
        <p:spPr>
          <a:xfrm flipH="1" rot="10800000">
            <a:off x="3199731" y="3693369"/>
            <a:ext cx="1062300" cy="9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4"/>
          <p:cNvSpPr/>
          <p:nvPr/>
        </p:nvSpPr>
        <p:spPr>
          <a:xfrm>
            <a:off x="4262118" y="3950470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4"/>
          <p:cNvCxnSpPr>
            <a:stCxn id="53" idx="3"/>
            <a:endCxn id="65" idx="1"/>
          </p:cNvCxnSpPr>
          <p:nvPr/>
        </p:nvCxnSpPr>
        <p:spPr>
          <a:xfrm>
            <a:off x="3199731" y="3694269"/>
            <a:ext cx="1062300" cy="441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4"/>
          <p:cNvSpPr/>
          <p:nvPr/>
        </p:nvSpPr>
        <p:spPr>
          <a:xfrm>
            <a:off x="4262118" y="2332026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4"/>
          <p:cNvCxnSpPr>
            <a:stCxn id="52" idx="3"/>
            <a:endCxn id="67" idx="1"/>
          </p:cNvCxnSpPr>
          <p:nvPr/>
        </p:nvCxnSpPr>
        <p:spPr>
          <a:xfrm>
            <a:off x="3199731" y="1856700"/>
            <a:ext cx="1062300" cy="660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4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4"/>
          <p:cNvCxnSpPr/>
          <p:nvPr/>
        </p:nvCxnSpPr>
        <p:spPr>
          <a:xfrm rot="10800000">
            <a:off x="5867475" y="3600525"/>
            <a:ext cx="6381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4"/>
          <p:cNvSpPr txBox="1"/>
          <p:nvPr/>
        </p:nvSpPr>
        <p:spPr>
          <a:xfrm>
            <a:off x="6505575" y="3878425"/>
            <a:ext cx="245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“MECE”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Mutually exclusive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Char char="●"/>
            </a:pPr>
            <a:r>
              <a:rPr lang="en-US">
                <a:latin typeface="Open Sans Light"/>
                <a:ea typeface="Open Sans Light"/>
                <a:cs typeface="Open Sans Light"/>
                <a:sym typeface="Open Sans Light"/>
              </a:rPr>
              <a:t>Collectively exhaustive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5b1659200_0_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g95b1659200_0_191"/>
          <p:cNvSpPr/>
          <p:nvPr/>
        </p:nvSpPr>
        <p:spPr>
          <a:xfrm>
            <a:off x="2203125" y="555000"/>
            <a:ext cx="10623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Own car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95b1659200_0_191"/>
          <p:cNvSpPr/>
          <p:nvPr/>
        </p:nvSpPr>
        <p:spPr>
          <a:xfrm>
            <a:off x="2203125" y="2440197"/>
            <a:ext cx="10623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Public transport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5b1659200_0_191"/>
          <p:cNvSpPr/>
          <p:nvPr/>
        </p:nvSpPr>
        <p:spPr>
          <a:xfrm>
            <a:off x="191648" y="2439562"/>
            <a:ext cx="1485900" cy="77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Commute by motor vehicle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5b1659200_0_191"/>
          <p:cNvSpPr/>
          <p:nvPr/>
        </p:nvSpPr>
        <p:spPr>
          <a:xfrm>
            <a:off x="4262125" y="117175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Traffic issues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95b1659200_0_191"/>
          <p:cNvSpPr/>
          <p:nvPr/>
        </p:nvSpPr>
        <p:spPr>
          <a:xfrm>
            <a:off x="4262125" y="527361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Costy insurance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5b1659200_0_191"/>
          <p:cNvSpPr/>
          <p:nvPr/>
        </p:nvSpPr>
        <p:spPr>
          <a:xfrm>
            <a:off x="4262125" y="1961063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Unpred. timing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95b1659200_0_191"/>
          <p:cNvSpPr/>
          <p:nvPr/>
        </p:nvSpPr>
        <p:spPr>
          <a:xfrm>
            <a:off x="4262125" y="237506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Jammed vehicles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g95b1659200_0_191"/>
          <p:cNvCxnSpPr>
            <a:stCxn id="79" idx="3"/>
            <a:endCxn id="77" idx="1"/>
          </p:cNvCxnSpPr>
          <p:nvPr/>
        </p:nvCxnSpPr>
        <p:spPr>
          <a:xfrm flipH="1" rot="10800000">
            <a:off x="1677548" y="942262"/>
            <a:ext cx="525600" cy="1884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g95b1659200_0_191"/>
          <p:cNvCxnSpPr>
            <a:stCxn id="79" idx="3"/>
            <a:endCxn id="78" idx="1"/>
          </p:cNvCxnSpPr>
          <p:nvPr/>
        </p:nvCxnSpPr>
        <p:spPr>
          <a:xfrm>
            <a:off x="1677548" y="2826862"/>
            <a:ext cx="525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g95b1659200_0_191"/>
          <p:cNvCxnSpPr>
            <a:stCxn id="77" idx="3"/>
            <a:endCxn id="80" idx="1"/>
          </p:cNvCxnSpPr>
          <p:nvPr/>
        </p:nvCxnSpPr>
        <p:spPr>
          <a:xfrm flipH="1" rot="10800000">
            <a:off x="3265425" y="302100"/>
            <a:ext cx="996600" cy="640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g95b1659200_0_191"/>
          <p:cNvCxnSpPr>
            <a:stCxn id="77" idx="3"/>
            <a:endCxn id="81" idx="1"/>
          </p:cNvCxnSpPr>
          <p:nvPr/>
        </p:nvCxnSpPr>
        <p:spPr>
          <a:xfrm flipH="1" rot="10800000">
            <a:off x="3265425" y="712200"/>
            <a:ext cx="996600" cy="230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g95b1659200_0_191"/>
          <p:cNvCxnSpPr>
            <a:stCxn id="78" idx="3"/>
            <a:endCxn id="82" idx="1"/>
          </p:cNvCxnSpPr>
          <p:nvPr/>
        </p:nvCxnSpPr>
        <p:spPr>
          <a:xfrm flipH="1" rot="10800000">
            <a:off x="3265425" y="2145897"/>
            <a:ext cx="996600" cy="681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g95b1659200_0_191"/>
          <p:cNvCxnSpPr>
            <a:stCxn id="78" idx="3"/>
            <a:endCxn id="83" idx="1"/>
          </p:cNvCxnSpPr>
          <p:nvPr/>
        </p:nvCxnSpPr>
        <p:spPr>
          <a:xfrm flipH="1" rot="10800000">
            <a:off x="3265425" y="2559897"/>
            <a:ext cx="996600" cy="267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g95b1659200_0_191"/>
          <p:cNvSpPr/>
          <p:nvPr/>
        </p:nvSpPr>
        <p:spPr>
          <a:xfrm>
            <a:off x="4262125" y="2797945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Poor vehicles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g95b1659200_0_191"/>
          <p:cNvCxnSpPr>
            <a:stCxn id="78" idx="3"/>
            <a:endCxn id="90" idx="1"/>
          </p:cNvCxnSpPr>
          <p:nvPr/>
        </p:nvCxnSpPr>
        <p:spPr>
          <a:xfrm>
            <a:off x="3265425" y="2827497"/>
            <a:ext cx="996600" cy="1554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g95b1659200_0_191"/>
          <p:cNvSpPr/>
          <p:nvPr/>
        </p:nvSpPr>
        <p:spPr>
          <a:xfrm>
            <a:off x="4262125" y="94137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Crime exposure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g95b1659200_0_191"/>
          <p:cNvCxnSpPr>
            <a:stCxn id="77" idx="3"/>
            <a:endCxn id="92" idx="1"/>
          </p:cNvCxnSpPr>
          <p:nvPr/>
        </p:nvCxnSpPr>
        <p:spPr>
          <a:xfrm>
            <a:off x="3265425" y="942300"/>
            <a:ext cx="996600" cy="183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g95b1659200_0_191"/>
          <p:cNvSpPr/>
          <p:nvPr/>
        </p:nvSpPr>
        <p:spPr>
          <a:xfrm>
            <a:off x="2203125" y="4221374"/>
            <a:ext cx="10623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On “order”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95b1659200_0_191"/>
          <p:cNvSpPr/>
          <p:nvPr/>
        </p:nvSpPr>
        <p:spPr>
          <a:xfrm>
            <a:off x="4262125" y="4208968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1" lang="en-US">
                <a:solidFill>
                  <a:schemeClr val="accent4"/>
                </a:solidFill>
              </a:rPr>
              <a:t>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95b1659200_0_191"/>
          <p:cNvCxnSpPr>
            <a:stCxn id="79" idx="3"/>
            <a:endCxn id="94" idx="1"/>
          </p:cNvCxnSpPr>
          <p:nvPr/>
        </p:nvCxnSpPr>
        <p:spPr>
          <a:xfrm>
            <a:off x="1677548" y="2826862"/>
            <a:ext cx="525600" cy="1781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g95b1659200_0_191"/>
          <p:cNvCxnSpPr>
            <a:stCxn id="94" idx="3"/>
            <a:endCxn id="95" idx="1"/>
          </p:cNvCxnSpPr>
          <p:nvPr/>
        </p:nvCxnSpPr>
        <p:spPr>
          <a:xfrm flipH="1" rot="10800000">
            <a:off x="3265425" y="4393874"/>
            <a:ext cx="996600" cy="2148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g95b1659200_0_191"/>
          <p:cNvSpPr/>
          <p:nvPr/>
        </p:nvSpPr>
        <p:spPr>
          <a:xfrm>
            <a:off x="4262125" y="462675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g95b1659200_0_191"/>
          <p:cNvCxnSpPr>
            <a:stCxn id="94" idx="3"/>
            <a:endCxn id="98" idx="1"/>
          </p:cNvCxnSpPr>
          <p:nvPr/>
        </p:nvCxnSpPr>
        <p:spPr>
          <a:xfrm>
            <a:off x="3265425" y="4608674"/>
            <a:ext cx="996600" cy="203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g95b1659200_0_191"/>
          <p:cNvSpPr/>
          <p:nvPr/>
        </p:nvSpPr>
        <p:spPr>
          <a:xfrm>
            <a:off x="4262125" y="136047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...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95b1659200_0_191"/>
          <p:cNvCxnSpPr>
            <a:stCxn id="77" idx="3"/>
            <a:endCxn id="100" idx="1"/>
          </p:cNvCxnSpPr>
          <p:nvPr/>
        </p:nvCxnSpPr>
        <p:spPr>
          <a:xfrm>
            <a:off x="3265425" y="942300"/>
            <a:ext cx="996600" cy="603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g95b1659200_0_191"/>
          <p:cNvSpPr/>
          <p:nvPr/>
        </p:nvSpPr>
        <p:spPr>
          <a:xfrm>
            <a:off x="4262125" y="3217045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Unclear pricing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95b1659200_0_191"/>
          <p:cNvCxnSpPr>
            <a:stCxn id="78" idx="3"/>
            <a:endCxn id="102" idx="1"/>
          </p:cNvCxnSpPr>
          <p:nvPr/>
        </p:nvCxnSpPr>
        <p:spPr>
          <a:xfrm>
            <a:off x="3265425" y="2827497"/>
            <a:ext cx="996600" cy="5745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g95b1659200_0_191"/>
          <p:cNvSpPr/>
          <p:nvPr/>
        </p:nvSpPr>
        <p:spPr>
          <a:xfrm>
            <a:off x="4262125" y="364567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...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g95b1659200_0_191"/>
          <p:cNvCxnSpPr>
            <a:stCxn id="78" idx="3"/>
            <a:endCxn id="104" idx="1"/>
          </p:cNvCxnSpPr>
          <p:nvPr/>
        </p:nvCxnSpPr>
        <p:spPr>
          <a:xfrm>
            <a:off x="3265425" y="2827497"/>
            <a:ext cx="996600" cy="1003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b1659200_0_35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 creative in a structured way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11" name="Google Shape;111;g95b1659200_0_35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g95b1659200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g95b1659200_0_35"/>
          <p:cNvSpPr txBox="1"/>
          <p:nvPr/>
        </p:nvSpPr>
        <p:spPr>
          <a:xfrm>
            <a:off x="451300" y="1328858"/>
            <a:ext cx="805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1. Define the area of focus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g95b1659200_0_35"/>
          <p:cNvSpPr txBox="1"/>
          <p:nvPr/>
        </p:nvSpPr>
        <p:spPr>
          <a:xfrm>
            <a:off x="451300" y="2490808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3. Prioritize the problems (short list):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problems are “big enough” and the most interesting to solve for? (your objectives</a:t>
            </a:r>
            <a:r>
              <a:rPr lang="en-US" sz="1300">
                <a:latin typeface="Open Sans Light"/>
                <a:ea typeface="Open Sans Light"/>
                <a:cs typeface="Open Sans Light"/>
                <a:sym typeface="Open Sans Light"/>
              </a:rPr>
              <a:t> matter)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there “willingness to pay” for getting it solved? (vitamin pill or painkiller?)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5" name="Google Shape;115;g95b1659200_0_35"/>
          <p:cNvSpPr txBox="1"/>
          <p:nvPr/>
        </p:nvSpPr>
        <p:spPr>
          <a:xfrm>
            <a:off x="451300" y="1730733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2. Ideate (long list):</a:t>
            </a:r>
            <a:endParaRPr i="0" sz="14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problems/pain-points within the area of focus?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it a problem/pain-point for?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149766" y="1480071"/>
            <a:ext cx="996600" cy="774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Problem area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86516" y="2439562"/>
            <a:ext cx="1485900" cy="77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Area of focus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262118" y="1460209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1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4262118" y="1889443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2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"/>
          <p:cNvCxnSpPr>
            <a:stCxn id="122" idx="3"/>
            <a:endCxn id="121" idx="1"/>
          </p:cNvCxnSpPr>
          <p:nvPr/>
        </p:nvCxnSpPr>
        <p:spPr>
          <a:xfrm flipH="1" rot="10800000">
            <a:off x="1672416" y="1867462"/>
            <a:ext cx="477300" cy="9594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5"/>
          <p:cNvCxnSpPr>
            <a:stCxn id="121" idx="3"/>
            <a:endCxn id="123" idx="1"/>
          </p:cNvCxnSpPr>
          <p:nvPr/>
        </p:nvCxnSpPr>
        <p:spPr>
          <a:xfrm flipH="1" rot="10800000">
            <a:off x="3146366" y="1645071"/>
            <a:ext cx="1115700" cy="22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5"/>
          <p:cNvCxnSpPr>
            <a:stCxn id="121" idx="3"/>
            <a:endCxn id="124" idx="1"/>
          </p:cNvCxnSpPr>
          <p:nvPr/>
        </p:nvCxnSpPr>
        <p:spPr>
          <a:xfrm>
            <a:off x="3146366" y="1867371"/>
            <a:ext cx="1115700" cy="207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5"/>
          <p:cNvSpPr/>
          <p:nvPr/>
        </p:nvSpPr>
        <p:spPr>
          <a:xfrm>
            <a:off x="4262118" y="2332026"/>
            <a:ext cx="13908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stCxn id="121" idx="3"/>
            <a:endCxn id="128" idx="1"/>
          </p:cNvCxnSpPr>
          <p:nvPr/>
        </p:nvCxnSpPr>
        <p:spPr>
          <a:xfrm>
            <a:off x="3146366" y="1867371"/>
            <a:ext cx="1115700" cy="64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5"/>
          <p:cNvCxnSpPr/>
          <p:nvPr/>
        </p:nvCxnSpPr>
        <p:spPr>
          <a:xfrm rot="10800000">
            <a:off x="1905874" y="3504572"/>
            <a:ext cx="363600" cy="27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5"/>
          <p:cNvSpPr/>
          <p:nvPr/>
        </p:nvSpPr>
        <p:spPr>
          <a:xfrm rot="730274">
            <a:off x="4123682" y="3618899"/>
            <a:ext cx="1428613" cy="39682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EEEEEE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rot="730274">
            <a:off x="4123682" y="4177699"/>
            <a:ext cx="1428613" cy="39682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EEEEEE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5"/>
          <p:cNvCxnSpPr>
            <a:stCxn id="134" idx="3"/>
            <a:endCxn id="131" idx="1"/>
          </p:cNvCxnSpPr>
          <p:nvPr/>
        </p:nvCxnSpPr>
        <p:spPr>
          <a:xfrm flipH="1" rot="10800000">
            <a:off x="3621664" y="3666761"/>
            <a:ext cx="518100" cy="3885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FFAB4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5"/>
          <p:cNvCxnSpPr>
            <a:stCxn id="134" idx="3"/>
            <a:endCxn id="132" idx="1"/>
          </p:cNvCxnSpPr>
          <p:nvPr/>
        </p:nvCxnSpPr>
        <p:spPr>
          <a:xfrm>
            <a:off x="3621664" y="4055261"/>
            <a:ext cx="518100" cy="1704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FFAB4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/>
          <p:nvPr/>
        </p:nvSpPr>
        <p:spPr>
          <a:xfrm rot="730274">
            <a:off x="2209108" y="3523632"/>
            <a:ext cx="1428613" cy="76205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rgbClr val="EEEEEE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Problem 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area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1913886" y="2783011"/>
            <a:ext cx="0" cy="716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" name="Google Shape;137;p5"/>
          <p:cNvGrpSpPr/>
          <p:nvPr/>
        </p:nvGrpSpPr>
        <p:grpSpPr>
          <a:xfrm>
            <a:off x="880425" y="2850181"/>
            <a:ext cx="1393323" cy="1574328"/>
            <a:chOff x="521" y="2761"/>
            <a:chExt cx="878" cy="992"/>
          </a:xfrm>
        </p:grpSpPr>
        <p:grpSp>
          <p:nvGrpSpPr>
            <p:cNvPr id="138" name="Google Shape;138;p5"/>
            <p:cNvGrpSpPr/>
            <p:nvPr/>
          </p:nvGrpSpPr>
          <p:grpSpPr>
            <a:xfrm flipH="1" rot="-3853129">
              <a:off x="612" y="3548"/>
              <a:ext cx="341" cy="71"/>
              <a:chOff x="1646" y="3211"/>
              <a:chExt cx="569" cy="95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1646" y="3211"/>
                <a:ext cx="562" cy="95"/>
              </a:xfrm>
              <a:custGeom>
                <a:rect b="b" l="l" r="r" t="t"/>
                <a:pathLst>
                  <a:path extrusionOk="0" h="192" w="1124">
                    <a:moveTo>
                      <a:pt x="0" y="0"/>
                    </a:moveTo>
                    <a:lnTo>
                      <a:pt x="0" y="56"/>
                    </a:lnTo>
                    <a:lnTo>
                      <a:pt x="167" y="131"/>
                    </a:lnTo>
                    <a:lnTo>
                      <a:pt x="568" y="131"/>
                    </a:lnTo>
                    <a:lnTo>
                      <a:pt x="779" y="192"/>
                    </a:lnTo>
                    <a:lnTo>
                      <a:pt x="1124" y="66"/>
                    </a:lnTo>
                    <a:lnTo>
                      <a:pt x="1124" y="16"/>
                    </a:lnTo>
                    <a:lnTo>
                      <a:pt x="776" y="143"/>
                    </a:lnTo>
                    <a:lnTo>
                      <a:pt x="559" y="82"/>
                    </a:lnTo>
                    <a:lnTo>
                      <a:pt x="435" y="66"/>
                    </a:lnTo>
                    <a:lnTo>
                      <a:pt x="153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1943" y="3214"/>
                <a:ext cx="272" cy="70"/>
              </a:xfrm>
              <a:custGeom>
                <a:rect b="b" l="l" r="r" t="t"/>
                <a:pathLst>
                  <a:path extrusionOk="0" h="142" w="543">
                    <a:moveTo>
                      <a:pt x="2" y="91"/>
                    </a:moveTo>
                    <a:lnTo>
                      <a:pt x="181" y="142"/>
                    </a:lnTo>
                    <a:lnTo>
                      <a:pt x="543" y="6"/>
                    </a:lnTo>
                    <a:lnTo>
                      <a:pt x="528" y="0"/>
                    </a:lnTo>
                    <a:lnTo>
                      <a:pt x="181" y="131"/>
                    </a:lnTo>
                    <a:lnTo>
                      <a:pt x="0" y="80"/>
                    </a:lnTo>
                    <a:lnTo>
                      <a:pt x="2" y="91"/>
                    </a:ln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5"/>
            <p:cNvSpPr/>
            <p:nvPr/>
          </p:nvSpPr>
          <p:spPr>
            <a:xfrm flipH="1" rot="-3853129">
              <a:off x="594" y="3030"/>
              <a:ext cx="860" cy="417"/>
            </a:xfrm>
            <a:custGeom>
              <a:rect b="b" l="l" r="r" t="t"/>
              <a:pathLst>
                <a:path extrusionOk="0" h="1125" w="2865">
                  <a:moveTo>
                    <a:pt x="0" y="829"/>
                  </a:moveTo>
                  <a:lnTo>
                    <a:pt x="244" y="1088"/>
                  </a:lnTo>
                  <a:lnTo>
                    <a:pt x="417" y="1125"/>
                  </a:lnTo>
                  <a:lnTo>
                    <a:pt x="395" y="1041"/>
                  </a:lnTo>
                  <a:lnTo>
                    <a:pt x="568" y="1077"/>
                  </a:lnTo>
                  <a:lnTo>
                    <a:pt x="548" y="998"/>
                  </a:lnTo>
                  <a:lnTo>
                    <a:pt x="724" y="1033"/>
                  </a:lnTo>
                  <a:lnTo>
                    <a:pt x="704" y="951"/>
                  </a:lnTo>
                  <a:lnTo>
                    <a:pt x="876" y="986"/>
                  </a:lnTo>
                  <a:lnTo>
                    <a:pt x="858" y="907"/>
                  </a:lnTo>
                  <a:lnTo>
                    <a:pt x="1026" y="944"/>
                  </a:lnTo>
                  <a:lnTo>
                    <a:pt x="1007" y="864"/>
                  </a:lnTo>
                  <a:lnTo>
                    <a:pt x="1182" y="899"/>
                  </a:lnTo>
                  <a:lnTo>
                    <a:pt x="1160" y="815"/>
                  </a:lnTo>
                  <a:lnTo>
                    <a:pt x="1334" y="857"/>
                  </a:lnTo>
                  <a:lnTo>
                    <a:pt x="1312" y="768"/>
                  </a:lnTo>
                  <a:lnTo>
                    <a:pt x="1488" y="809"/>
                  </a:lnTo>
                  <a:lnTo>
                    <a:pt x="1466" y="725"/>
                  </a:lnTo>
                  <a:lnTo>
                    <a:pt x="1641" y="764"/>
                  </a:lnTo>
                  <a:lnTo>
                    <a:pt x="1615" y="678"/>
                  </a:lnTo>
                  <a:lnTo>
                    <a:pt x="1793" y="720"/>
                  </a:lnTo>
                  <a:lnTo>
                    <a:pt x="1772" y="635"/>
                  </a:lnTo>
                  <a:lnTo>
                    <a:pt x="1943" y="670"/>
                  </a:lnTo>
                  <a:lnTo>
                    <a:pt x="1925" y="587"/>
                  </a:lnTo>
                  <a:lnTo>
                    <a:pt x="2097" y="626"/>
                  </a:lnTo>
                  <a:lnTo>
                    <a:pt x="2078" y="543"/>
                  </a:lnTo>
                  <a:lnTo>
                    <a:pt x="2254" y="583"/>
                  </a:lnTo>
                  <a:lnTo>
                    <a:pt x="2227" y="498"/>
                  </a:lnTo>
                  <a:lnTo>
                    <a:pt x="2404" y="540"/>
                  </a:lnTo>
                  <a:lnTo>
                    <a:pt x="2382" y="457"/>
                  </a:lnTo>
                  <a:lnTo>
                    <a:pt x="2559" y="489"/>
                  </a:lnTo>
                  <a:lnTo>
                    <a:pt x="2535" y="405"/>
                  </a:lnTo>
                  <a:lnTo>
                    <a:pt x="2706" y="445"/>
                  </a:lnTo>
                  <a:lnTo>
                    <a:pt x="2686" y="362"/>
                  </a:lnTo>
                  <a:lnTo>
                    <a:pt x="2865" y="402"/>
                  </a:lnTo>
                  <a:lnTo>
                    <a:pt x="2786" y="181"/>
                  </a:lnTo>
                  <a:lnTo>
                    <a:pt x="2623" y="0"/>
                  </a:lnTo>
                  <a:lnTo>
                    <a:pt x="0" y="8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flipH="1" rot="-3853129">
              <a:off x="1289" y="2898"/>
              <a:ext cx="76" cy="97"/>
            </a:xfrm>
            <a:custGeom>
              <a:rect b="b" l="l" r="r" t="t"/>
              <a:pathLst>
                <a:path extrusionOk="0" h="260" w="255">
                  <a:moveTo>
                    <a:pt x="10" y="0"/>
                  </a:moveTo>
                  <a:lnTo>
                    <a:pt x="0" y="27"/>
                  </a:lnTo>
                  <a:lnTo>
                    <a:pt x="218" y="260"/>
                  </a:lnTo>
                  <a:lnTo>
                    <a:pt x="255" y="26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0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flipH="1" rot="-3853129">
              <a:off x="1273" y="2937"/>
              <a:ext cx="24" cy="34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flipH="1" rot="-3853129">
              <a:off x="1280" y="2941"/>
              <a:ext cx="24" cy="3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5"/>
            <p:cNvGrpSpPr/>
            <p:nvPr/>
          </p:nvGrpSpPr>
          <p:grpSpPr>
            <a:xfrm flipH="1" rot="-3853129">
              <a:off x="526" y="3427"/>
              <a:ext cx="339" cy="224"/>
              <a:chOff x="1643" y="2974"/>
              <a:chExt cx="565" cy="303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643" y="3173"/>
                <a:ext cx="565" cy="104"/>
              </a:xfrm>
              <a:custGeom>
                <a:rect b="b" l="l" r="r" t="t"/>
                <a:pathLst>
                  <a:path extrusionOk="0" h="208" w="1129">
                    <a:moveTo>
                      <a:pt x="0" y="0"/>
                    </a:moveTo>
                    <a:lnTo>
                      <a:pt x="0" y="57"/>
                    </a:lnTo>
                    <a:lnTo>
                      <a:pt x="165" y="136"/>
                    </a:lnTo>
                    <a:lnTo>
                      <a:pt x="562" y="145"/>
                    </a:lnTo>
                    <a:lnTo>
                      <a:pt x="782" y="208"/>
                    </a:lnTo>
                    <a:lnTo>
                      <a:pt x="1129" y="80"/>
                    </a:lnTo>
                    <a:lnTo>
                      <a:pt x="1129" y="28"/>
                    </a:lnTo>
                    <a:lnTo>
                      <a:pt x="781" y="152"/>
                    </a:lnTo>
                    <a:lnTo>
                      <a:pt x="563" y="90"/>
                    </a:lnTo>
                    <a:lnTo>
                      <a:pt x="155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7" name="Google Shape;147;p5"/>
              <p:cNvGrpSpPr/>
              <p:nvPr/>
            </p:nvGrpSpPr>
            <p:grpSpPr>
              <a:xfrm>
                <a:off x="1644" y="2974"/>
                <a:ext cx="564" cy="275"/>
                <a:chOff x="1644" y="2974"/>
                <a:chExt cx="564" cy="275"/>
              </a:xfrm>
            </p:grpSpPr>
            <p:sp>
              <p:nvSpPr>
                <p:cNvPr id="148" name="Google Shape;148;p5"/>
                <p:cNvSpPr/>
                <p:nvPr/>
              </p:nvSpPr>
              <p:spPr>
                <a:xfrm>
                  <a:off x="1957" y="2975"/>
                  <a:ext cx="21" cy="57"/>
                </a:xfrm>
                <a:custGeom>
                  <a:rect b="b" l="l" r="r" t="t"/>
                  <a:pathLst>
                    <a:path extrusionOk="0" h="114" w="42">
                      <a:moveTo>
                        <a:pt x="42" y="0"/>
                      </a:moveTo>
                      <a:lnTo>
                        <a:pt x="42" y="114"/>
                      </a:lnTo>
                      <a:lnTo>
                        <a:pt x="0" y="7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9" name="Google Shape;149;p5"/>
                <p:cNvGrpSpPr/>
                <p:nvPr/>
              </p:nvGrpSpPr>
              <p:grpSpPr>
                <a:xfrm>
                  <a:off x="1644" y="2974"/>
                  <a:ext cx="564" cy="275"/>
                  <a:chOff x="1644" y="2974"/>
                  <a:chExt cx="564" cy="275"/>
                </a:xfrm>
              </p:grpSpPr>
              <p:sp>
                <p:nvSpPr>
                  <p:cNvPr id="150" name="Google Shape;150;p5"/>
                  <p:cNvSpPr/>
                  <p:nvPr/>
                </p:nvSpPr>
                <p:spPr>
                  <a:xfrm>
                    <a:off x="1644" y="2974"/>
                    <a:ext cx="564" cy="275"/>
                  </a:xfrm>
                  <a:custGeom>
                    <a:rect b="b" l="l" r="r" t="t"/>
                    <a:pathLst>
                      <a:path extrusionOk="0" h="551" w="1127">
                        <a:moveTo>
                          <a:pt x="0" y="399"/>
                        </a:moveTo>
                        <a:lnTo>
                          <a:pt x="105" y="273"/>
                        </a:lnTo>
                        <a:lnTo>
                          <a:pt x="117" y="174"/>
                        </a:lnTo>
                        <a:lnTo>
                          <a:pt x="351" y="70"/>
                        </a:lnTo>
                        <a:lnTo>
                          <a:pt x="434" y="82"/>
                        </a:lnTo>
                        <a:lnTo>
                          <a:pt x="489" y="1"/>
                        </a:lnTo>
                        <a:lnTo>
                          <a:pt x="668" y="0"/>
                        </a:lnTo>
                        <a:lnTo>
                          <a:pt x="627" y="71"/>
                        </a:lnTo>
                        <a:lnTo>
                          <a:pt x="1095" y="244"/>
                        </a:lnTo>
                        <a:lnTo>
                          <a:pt x="1127" y="428"/>
                        </a:lnTo>
                        <a:lnTo>
                          <a:pt x="778" y="551"/>
                        </a:lnTo>
                        <a:lnTo>
                          <a:pt x="560" y="488"/>
                        </a:lnTo>
                        <a:lnTo>
                          <a:pt x="153" y="476"/>
                        </a:lnTo>
                        <a:lnTo>
                          <a:pt x="0" y="39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" name="Google Shape;151;p5"/>
                  <p:cNvSpPr/>
                  <p:nvPr/>
                </p:nvSpPr>
                <p:spPr>
                  <a:xfrm>
                    <a:off x="1809" y="3035"/>
                    <a:ext cx="283" cy="148"/>
                  </a:xfrm>
                  <a:custGeom>
                    <a:rect b="b" l="l" r="r" t="t"/>
                    <a:pathLst>
                      <a:path extrusionOk="0" h="296" w="565">
                        <a:moveTo>
                          <a:pt x="0" y="72"/>
                        </a:moveTo>
                        <a:lnTo>
                          <a:pt x="11" y="94"/>
                        </a:lnTo>
                        <a:lnTo>
                          <a:pt x="23" y="105"/>
                        </a:lnTo>
                        <a:lnTo>
                          <a:pt x="61" y="130"/>
                        </a:lnTo>
                        <a:lnTo>
                          <a:pt x="480" y="296"/>
                        </a:lnTo>
                        <a:lnTo>
                          <a:pt x="531" y="273"/>
                        </a:lnTo>
                        <a:lnTo>
                          <a:pt x="551" y="249"/>
                        </a:lnTo>
                        <a:lnTo>
                          <a:pt x="562" y="224"/>
                        </a:lnTo>
                        <a:lnTo>
                          <a:pt x="565" y="195"/>
                        </a:lnTo>
                        <a:lnTo>
                          <a:pt x="550" y="173"/>
                        </a:lnTo>
                        <a:lnTo>
                          <a:pt x="512" y="153"/>
                        </a:lnTo>
                        <a:lnTo>
                          <a:pt x="120" y="11"/>
                        </a:lnTo>
                        <a:lnTo>
                          <a:pt x="93" y="4"/>
                        </a:lnTo>
                        <a:lnTo>
                          <a:pt x="71" y="0"/>
                        </a:lnTo>
                        <a:lnTo>
                          <a:pt x="46" y="4"/>
                        </a:lnTo>
                        <a:lnTo>
                          <a:pt x="30" y="9"/>
                        </a:lnTo>
                        <a:lnTo>
                          <a:pt x="19" y="20"/>
                        </a:lnTo>
                        <a:lnTo>
                          <a:pt x="8" y="34"/>
                        </a:lnTo>
                        <a:lnTo>
                          <a:pt x="4" y="51"/>
                        </a:lnTo>
                        <a:lnTo>
                          <a:pt x="0" y="72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Google Shape;152;p5"/>
                  <p:cNvSpPr/>
                  <p:nvPr/>
                </p:nvSpPr>
                <p:spPr>
                  <a:xfrm>
                    <a:off x="1837" y="3079"/>
                    <a:ext cx="236" cy="104"/>
                  </a:xfrm>
                  <a:custGeom>
                    <a:rect b="b" l="l" r="r" t="t"/>
                    <a:pathLst>
                      <a:path extrusionOk="0" h="207" w="474">
                        <a:moveTo>
                          <a:pt x="0" y="38"/>
                        </a:moveTo>
                        <a:lnTo>
                          <a:pt x="12" y="9"/>
                        </a:lnTo>
                        <a:lnTo>
                          <a:pt x="42" y="0"/>
                        </a:lnTo>
                        <a:lnTo>
                          <a:pt x="68" y="5"/>
                        </a:lnTo>
                        <a:lnTo>
                          <a:pt x="87" y="11"/>
                        </a:lnTo>
                        <a:lnTo>
                          <a:pt x="463" y="154"/>
                        </a:lnTo>
                        <a:lnTo>
                          <a:pt x="472" y="168"/>
                        </a:lnTo>
                        <a:lnTo>
                          <a:pt x="474" y="186"/>
                        </a:lnTo>
                        <a:lnTo>
                          <a:pt x="457" y="197"/>
                        </a:lnTo>
                        <a:lnTo>
                          <a:pt x="425" y="207"/>
                        </a:lnTo>
                        <a:lnTo>
                          <a:pt x="402" y="205"/>
                        </a:lnTo>
                        <a:lnTo>
                          <a:pt x="372" y="196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53" name="Google Shape;153;p5"/>
          <p:cNvSpPr/>
          <p:nvPr/>
        </p:nvSpPr>
        <p:spPr>
          <a:xfrm>
            <a:off x="5405907" y="1932923"/>
            <a:ext cx="462600" cy="4626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2092486" y="1567975"/>
            <a:ext cx="1083300" cy="598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262118" y="1306303"/>
            <a:ext cx="1083300" cy="598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5750499" y="1495608"/>
            <a:ext cx="560400" cy="299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6498025" y="1381967"/>
            <a:ext cx="2382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 creative solutions could solve this problem?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5405907" y="2443954"/>
            <a:ext cx="462600" cy="4626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44490" y="2751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Issue trees are great!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0" name="Google Shape;160;p5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5b1659200_0_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95b1659200_0_228"/>
          <p:cNvSpPr/>
          <p:nvPr/>
        </p:nvSpPr>
        <p:spPr>
          <a:xfrm>
            <a:off x="2203125" y="555000"/>
            <a:ext cx="10623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Own car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95b1659200_0_228"/>
          <p:cNvSpPr/>
          <p:nvPr/>
        </p:nvSpPr>
        <p:spPr>
          <a:xfrm>
            <a:off x="2203125" y="2440197"/>
            <a:ext cx="10623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Public transport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95b1659200_0_228"/>
          <p:cNvSpPr/>
          <p:nvPr/>
        </p:nvSpPr>
        <p:spPr>
          <a:xfrm>
            <a:off x="191648" y="2439562"/>
            <a:ext cx="1485900" cy="77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Commute by motor vehicle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95b1659200_0_228"/>
          <p:cNvSpPr/>
          <p:nvPr/>
        </p:nvSpPr>
        <p:spPr>
          <a:xfrm>
            <a:off x="4262125" y="117175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Traffic issues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95b1659200_0_228"/>
          <p:cNvSpPr/>
          <p:nvPr/>
        </p:nvSpPr>
        <p:spPr>
          <a:xfrm>
            <a:off x="4262125" y="527361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Costy insurance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95b1659200_0_228"/>
          <p:cNvSpPr/>
          <p:nvPr/>
        </p:nvSpPr>
        <p:spPr>
          <a:xfrm>
            <a:off x="4262125" y="1961063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Unpred. timing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95b1659200_0_228"/>
          <p:cNvSpPr/>
          <p:nvPr/>
        </p:nvSpPr>
        <p:spPr>
          <a:xfrm>
            <a:off x="4262125" y="237506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Jammed vehicles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95b1659200_0_228"/>
          <p:cNvCxnSpPr>
            <a:stCxn id="168" idx="3"/>
            <a:endCxn id="166" idx="1"/>
          </p:cNvCxnSpPr>
          <p:nvPr/>
        </p:nvCxnSpPr>
        <p:spPr>
          <a:xfrm flipH="1" rot="10800000">
            <a:off x="1677548" y="942262"/>
            <a:ext cx="525600" cy="1884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g95b1659200_0_228"/>
          <p:cNvCxnSpPr>
            <a:stCxn id="168" idx="3"/>
            <a:endCxn id="167" idx="1"/>
          </p:cNvCxnSpPr>
          <p:nvPr/>
        </p:nvCxnSpPr>
        <p:spPr>
          <a:xfrm>
            <a:off x="1677548" y="2826862"/>
            <a:ext cx="525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g95b1659200_0_228"/>
          <p:cNvCxnSpPr>
            <a:stCxn id="166" idx="3"/>
            <a:endCxn id="169" idx="1"/>
          </p:cNvCxnSpPr>
          <p:nvPr/>
        </p:nvCxnSpPr>
        <p:spPr>
          <a:xfrm flipH="1" rot="10800000">
            <a:off x="3265425" y="302100"/>
            <a:ext cx="996600" cy="640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g95b1659200_0_228"/>
          <p:cNvCxnSpPr>
            <a:stCxn id="166" idx="3"/>
            <a:endCxn id="170" idx="1"/>
          </p:cNvCxnSpPr>
          <p:nvPr/>
        </p:nvCxnSpPr>
        <p:spPr>
          <a:xfrm flipH="1" rot="10800000">
            <a:off x="3265425" y="712200"/>
            <a:ext cx="996600" cy="230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g95b1659200_0_228"/>
          <p:cNvCxnSpPr>
            <a:stCxn id="167" idx="3"/>
            <a:endCxn id="171" idx="1"/>
          </p:cNvCxnSpPr>
          <p:nvPr/>
        </p:nvCxnSpPr>
        <p:spPr>
          <a:xfrm flipH="1" rot="10800000">
            <a:off x="3265425" y="2145897"/>
            <a:ext cx="996600" cy="681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g95b1659200_0_228"/>
          <p:cNvCxnSpPr>
            <a:stCxn id="167" idx="3"/>
            <a:endCxn id="172" idx="1"/>
          </p:cNvCxnSpPr>
          <p:nvPr/>
        </p:nvCxnSpPr>
        <p:spPr>
          <a:xfrm flipH="1" rot="10800000">
            <a:off x="3265425" y="2559897"/>
            <a:ext cx="996600" cy="267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95b1659200_0_228"/>
          <p:cNvSpPr/>
          <p:nvPr/>
        </p:nvSpPr>
        <p:spPr>
          <a:xfrm>
            <a:off x="4262125" y="2797945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Poor vehicles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95b1659200_0_228"/>
          <p:cNvCxnSpPr>
            <a:stCxn id="167" idx="3"/>
            <a:endCxn id="179" idx="1"/>
          </p:cNvCxnSpPr>
          <p:nvPr/>
        </p:nvCxnSpPr>
        <p:spPr>
          <a:xfrm>
            <a:off x="3265425" y="2827497"/>
            <a:ext cx="996600" cy="1554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95b1659200_0_228"/>
          <p:cNvSpPr/>
          <p:nvPr/>
        </p:nvSpPr>
        <p:spPr>
          <a:xfrm>
            <a:off x="4262125" y="94137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Crime exposure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g95b1659200_0_228"/>
          <p:cNvCxnSpPr>
            <a:stCxn id="166" idx="3"/>
            <a:endCxn id="181" idx="1"/>
          </p:cNvCxnSpPr>
          <p:nvPr/>
        </p:nvCxnSpPr>
        <p:spPr>
          <a:xfrm>
            <a:off x="3265425" y="942300"/>
            <a:ext cx="996600" cy="183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g95b1659200_0_228"/>
          <p:cNvSpPr/>
          <p:nvPr/>
        </p:nvSpPr>
        <p:spPr>
          <a:xfrm>
            <a:off x="2203125" y="4221374"/>
            <a:ext cx="1062300" cy="77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On “order”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95b1659200_0_228"/>
          <p:cNvSpPr/>
          <p:nvPr/>
        </p:nvSpPr>
        <p:spPr>
          <a:xfrm>
            <a:off x="4262125" y="4208968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1" lang="en-US">
                <a:solidFill>
                  <a:schemeClr val="accent4"/>
                </a:solidFill>
              </a:rPr>
              <a:t>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95b1659200_0_228"/>
          <p:cNvCxnSpPr>
            <a:stCxn id="168" idx="3"/>
            <a:endCxn id="183" idx="1"/>
          </p:cNvCxnSpPr>
          <p:nvPr/>
        </p:nvCxnSpPr>
        <p:spPr>
          <a:xfrm>
            <a:off x="1677548" y="2826862"/>
            <a:ext cx="525600" cy="1781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g95b1659200_0_228"/>
          <p:cNvCxnSpPr>
            <a:stCxn id="183" idx="3"/>
            <a:endCxn id="184" idx="1"/>
          </p:cNvCxnSpPr>
          <p:nvPr/>
        </p:nvCxnSpPr>
        <p:spPr>
          <a:xfrm flipH="1" rot="10800000">
            <a:off x="3265425" y="4393874"/>
            <a:ext cx="996600" cy="2148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g95b1659200_0_228"/>
          <p:cNvSpPr/>
          <p:nvPr/>
        </p:nvSpPr>
        <p:spPr>
          <a:xfrm>
            <a:off x="4262125" y="462675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 xxx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95b1659200_0_228"/>
          <p:cNvCxnSpPr>
            <a:stCxn id="183" idx="3"/>
            <a:endCxn id="187" idx="1"/>
          </p:cNvCxnSpPr>
          <p:nvPr/>
        </p:nvCxnSpPr>
        <p:spPr>
          <a:xfrm>
            <a:off x="3265425" y="4608674"/>
            <a:ext cx="996600" cy="2031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g95b1659200_0_228"/>
          <p:cNvSpPr/>
          <p:nvPr/>
        </p:nvSpPr>
        <p:spPr>
          <a:xfrm>
            <a:off x="4262125" y="136047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...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95b1659200_0_228"/>
          <p:cNvCxnSpPr>
            <a:stCxn id="166" idx="3"/>
            <a:endCxn id="189" idx="1"/>
          </p:cNvCxnSpPr>
          <p:nvPr/>
        </p:nvCxnSpPr>
        <p:spPr>
          <a:xfrm>
            <a:off x="3265425" y="942300"/>
            <a:ext cx="996600" cy="6030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g95b1659200_0_228"/>
          <p:cNvSpPr/>
          <p:nvPr/>
        </p:nvSpPr>
        <p:spPr>
          <a:xfrm>
            <a:off x="4262125" y="3217045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Unclear pricing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95b1659200_0_228"/>
          <p:cNvCxnSpPr>
            <a:stCxn id="167" idx="3"/>
            <a:endCxn id="191" idx="1"/>
          </p:cNvCxnSpPr>
          <p:nvPr/>
        </p:nvCxnSpPr>
        <p:spPr>
          <a:xfrm>
            <a:off x="3265425" y="2827497"/>
            <a:ext cx="996600" cy="5745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g95b1659200_0_228"/>
          <p:cNvSpPr/>
          <p:nvPr/>
        </p:nvSpPr>
        <p:spPr>
          <a:xfrm>
            <a:off x="4262125" y="3645670"/>
            <a:ext cx="1786200" cy="36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accent4"/>
                </a:solidFill>
              </a:rPr>
              <a:t>...</a:t>
            </a:r>
            <a:endParaRPr b="1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95b1659200_0_228"/>
          <p:cNvCxnSpPr>
            <a:stCxn id="167" idx="3"/>
            <a:endCxn id="193" idx="1"/>
          </p:cNvCxnSpPr>
          <p:nvPr/>
        </p:nvCxnSpPr>
        <p:spPr>
          <a:xfrm>
            <a:off x="3265425" y="2827497"/>
            <a:ext cx="996600" cy="1003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g95b1659200_0_228"/>
          <p:cNvSpPr txBox="1"/>
          <p:nvPr/>
        </p:nvSpPr>
        <p:spPr>
          <a:xfrm>
            <a:off x="6786300" y="2242800"/>
            <a:ext cx="18816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 SemiBold"/>
                <a:ea typeface="Open Sans SemiBold"/>
                <a:cs typeface="Open Sans SemiBold"/>
                <a:sym typeface="Open Sans SemiBold"/>
              </a:rPr>
              <a:t>What issue(s) would you prioritize?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5b1659200_0_46"/>
          <p:cNvSpPr txBox="1"/>
          <p:nvPr/>
        </p:nvSpPr>
        <p:spPr>
          <a:xfrm>
            <a:off x="144490" y="292625"/>
            <a:ext cx="838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Be creative in a structured way</a:t>
            </a:r>
            <a:endParaRPr i="0" sz="3000" u="none" cap="none" strike="noStrike">
              <a:solidFill>
                <a:srgbClr val="1D1D1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01" name="Google Shape;201;g95b1659200_0_46"/>
          <p:cNvCxnSpPr/>
          <p:nvPr/>
        </p:nvCxnSpPr>
        <p:spPr>
          <a:xfrm flipH="1" rot="10800000">
            <a:off x="254950" y="1008700"/>
            <a:ext cx="3399300" cy="300"/>
          </a:xfrm>
          <a:prstGeom prst="straightConnector1">
            <a:avLst/>
          </a:prstGeom>
          <a:noFill/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g95b1659200_0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g95b1659200_0_46"/>
          <p:cNvSpPr txBox="1"/>
          <p:nvPr/>
        </p:nvSpPr>
        <p:spPr>
          <a:xfrm>
            <a:off x="451300" y="1328858"/>
            <a:ext cx="805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1. Define the area of focus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g95b1659200_0_46"/>
          <p:cNvSpPr txBox="1"/>
          <p:nvPr/>
        </p:nvSpPr>
        <p:spPr>
          <a:xfrm>
            <a:off x="451300" y="2490808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3. Prioritize the problems (short list):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problems are “big enough” and the most interesting to solve for? (</a:t>
            </a:r>
            <a:r>
              <a:rPr lang="en-US" sz="1300">
                <a:latin typeface="Open Sans Light"/>
                <a:ea typeface="Open Sans Light"/>
                <a:cs typeface="Open Sans Light"/>
                <a:sym typeface="Open Sans Light"/>
              </a:rPr>
              <a:t>your objectives matter)</a:t>
            </a: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there “willingness to pay” for getting it solved? (vitamin pill or painkiller?)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5" name="Google Shape;205;g95b1659200_0_46"/>
          <p:cNvSpPr txBox="1"/>
          <p:nvPr/>
        </p:nvSpPr>
        <p:spPr>
          <a:xfrm>
            <a:off x="451300" y="1730733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2. Ideate (long list):</a:t>
            </a:r>
            <a:endParaRPr i="0" sz="14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are the problems/pain-points within the area of focus?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it a problem/pain-point for?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6" name="Google Shape;206;g95b1659200_0_46"/>
          <p:cNvSpPr txBox="1"/>
          <p:nvPr/>
        </p:nvSpPr>
        <p:spPr>
          <a:xfrm>
            <a:off x="451300" y="3250883"/>
            <a:ext cx="8055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n-US" sz="1300" u="none" cap="none" strike="noStrike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4. Come up with winning ideas:</a:t>
            </a:r>
            <a:endParaRPr i="0" sz="1300" u="none" cap="none" strike="noStrike">
              <a:solidFill>
                <a:srgbClr val="EF47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can the problem be solved in new or better ways?</a:t>
            </a:r>
            <a:endParaRPr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 Light"/>
              <a:buChar char="▪"/>
            </a:pPr>
            <a:r>
              <a:rPr i="0" lang="en-US" sz="13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Is the solution scalable?</a:t>
            </a:r>
            <a:endParaRPr i="0" sz="13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