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 Light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000000"/>
          </p15:clr>
        </p15:guide>
        <p15:guide id="2" pos="575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FDAD7C-6AD5-48B9-9961-3D42B484CFE2}">
  <a:tblStyle styleId="{83FDAD7C-6AD5-48B9-9961-3D42B484CFE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57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2_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5" cy="158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77501" y="465181"/>
            <a:ext cx="832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213">
          <p15:clr>
            <a:srgbClr val="F26B43"/>
          </p15:clr>
        </p15:guide>
        <p15:guide id="2" pos="57">
          <p15:clr>
            <a:srgbClr val="F26B43"/>
          </p15:clr>
        </p15:guide>
        <p15:guide id="3" orient="horz" pos="395">
          <p15:clr>
            <a:srgbClr val="F26B43"/>
          </p15:clr>
        </p15:guide>
        <p15:guide id="4" orient="horz" pos="2245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77501" y="465180"/>
            <a:ext cx="832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26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82948" y="1964150"/>
            <a:ext cx="675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Idea validation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5887450" y="4561525"/>
            <a:ext cx="293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www.antler.co</a:t>
            </a:r>
            <a:endParaRPr b="0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25" y="578546"/>
            <a:ext cx="3851424" cy="10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/>
        </p:nvSpPr>
        <p:spPr>
          <a:xfrm>
            <a:off x="4660900" y="317500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/>
        </p:nvSpPr>
        <p:spPr>
          <a:xfrm>
            <a:off x="117650" y="2492618"/>
            <a:ext cx="1338836" cy="868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Define the area of focus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Decide what industry, sector, topic, etc. to deepdive into</a:t>
            </a:r>
            <a:endParaRPr/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144490" y="1529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 creative in a structured way</a:t>
            </a:r>
            <a:endParaRPr b="1" i="0" sz="2800" u="none" cap="none" strike="noStrike">
              <a:solidFill>
                <a:srgbClr val="1D1D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" name="Google Shape;43;p9"/>
          <p:cNvCxnSpPr/>
          <p:nvPr/>
        </p:nvCxnSpPr>
        <p:spPr>
          <a:xfrm flipH="1" rot="10800000">
            <a:off x="242250" y="8563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/>
        </p:nvSpPr>
        <p:spPr>
          <a:xfrm>
            <a:off x="3594100" y="2492618"/>
            <a:ext cx="2006600" cy="2100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Prioritize the problems (short list):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problems are “big enough” and the most interesting to solve for? 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 there “willingness to pay” for getting it solved? (vitamin pill or painkiller?</a:t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1692770" y="2492618"/>
            <a:ext cx="179638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Brainstorm issues (long list):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are the problems/pain-points within the area of focus?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Who is it a problem/pain-point for?</a:t>
            </a:r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7706022" y="2492618"/>
            <a:ext cx="1336378" cy="1731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Validate the solution: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are the core assumptions we need to go out there and test?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5909320" y="2492618"/>
            <a:ext cx="1631598" cy="1546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Develop winning solutions/ideas: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can the problem be solved in new or better ways?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 the solution scalable?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3">
            <a:alphaModFix/>
          </a:blip>
          <a:srcRect b="8780" l="0" r="0" t="0"/>
          <a:stretch/>
        </p:blipFill>
        <p:spPr>
          <a:xfrm>
            <a:off x="155750" y="1298817"/>
            <a:ext cx="1056462" cy="107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6042" y="1260716"/>
            <a:ext cx="1087560" cy="108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4701" y="1341558"/>
            <a:ext cx="955918" cy="95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7800" y="1235316"/>
            <a:ext cx="1130301" cy="11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 rotWithShape="1">
          <a:blip r:embed="rId7">
            <a:alphaModFix/>
          </a:blip>
          <a:srcRect b="19037" l="13745" r="12321" t="14519"/>
          <a:stretch/>
        </p:blipFill>
        <p:spPr>
          <a:xfrm>
            <a:off x="5871220" y="1159116"/>
            <a:ext cx="1295400" cy="12573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1405686" y="1659058"/>
            <a:ext cx="334214" cy="3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3263156" y="1659058"/>
            <a:ext cx="334214" cy="3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5385296" y="1659058"/>
            <a:ext cx="334214" cy="3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7206704" y="1659058"/>
            <a:ext cx="334214" cy="3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7647267" y="1159116"/>
            <a:ext cx="1364984" cy="3590684"/>
          </a:xfrm>
          <a:prstGeom prst="rect">
            <a:avLst/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00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117650" y="2492618"/>
            <a:ext cx="1338836" cy="868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Define the area of focus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Decide what industry, sector, topic, etc. to deepdive into</a:t>
            </a:r>
            <a:endParaRPr/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144490" y="1529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 creative in a structured way</a:t>
            </a:r>
            <a:endParaRPr b="1" i="0" sz="2800" u="none" cap="none" strike="noStrike">
              <a:solidFill>
                <a:srgbClr val="1D1D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" name="Google Shape;64;p10"/>
          <p:cNvCxnSpPr/>
          <p:nvPr/>
        </p:nvCxnSpPr>
        <p:spPr>
          <a:xfrm flipH="1" rot="10800000">
            <a:off x="242250" y="8563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0"/>
          <p:cNvSpPr txBox="1"/>
          <p:nvPr/>
        </p:nvSpPr>
        <p:spPr>
          <a:xfrm>
            <a:off x="3594100" y="2492618"/>
            <a:ext cx="2006600" cy="2100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Prioritize the problems (short list):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problems are “big enough” and the most interesting to solve for? 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 there “willingness to pay” for getting it solved? (vitamin pill or painkiller?</a:t>
            </a:r>
            <a:endParaRPr/>
          </a:p>
        </p:txBody>
      </p:sp>
      <p:sp>
        <p:nvSpPr>
          <p:cNvPr id="66" name="Google Shape;66;p10"/>
          <p:cNvSpPr txBox="1"/>
          <p:nvPr/>
        </p:nvSpPr>
        <p:spPr>
          <a:xfrm>
            <a:off x="1692770" y="2492618"/>
            <a:ext cx="179638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Brainstorm issues (long list):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are the problems/pain-points within the area of focus?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Who is it a problem/pain-point for?</a:t>
            </a:r>
            <a:endParaRPr/>
          </a:p>
        </p:txBody>
      </p:sp>
      <p:sp>
        <p:nvSpPr>
          <p:cNvPr id="67" name="Google Shape;67;p10"/>
          <p:cNvSpPr txBox="1"/>
          <p:nvPr/>
        </p:nvSpPr>
        <p:spPr>
          <a:xfrm>
            <a:off x="7706022" y="2492618"/>
            <a:ext cx="1336378" cy="1731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Validate the solution: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are the core assumptions we need to go out there and test?</a:t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5909320" y="2492618"/>
            <a:ext cx="1631598" cy="1546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Develop winning solutions/ideas:</a:t>
            </a:r>
            <a:b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can the problem be solved in new or better ways?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 the solution scalable?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0"/>
          <p:cNvPicPr preferRelativeResize="0"/>
          <p:nvPr/>
        </p:nvPicPr>
        <p:blipFill rotWithShape="1">
          <a:blip r:embed="rId3">
            <a:alphaModFix/>
          </a:blip>
          <a:srcRect b="8780" l="0" r="0" t="0"/>
          <a:stretch/>
        </p:blipFill>
        <p:spPr>
          <a:xfrm>
            <a:off x="155750" y="1298817"/>
            <a:ext cx="1056462" cy="107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6042" y="1260716"/>
            <a:ext cx="1087560" cy="108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4701" y="1341558"/>
            <a:ext cx="955918" cy="95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7800" y="1235316"/>
            <a:ext cx="1130301" cy="11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 rotWithShape="1">
          <a:blip r:embed="rId7">
            <a:alphaModFix/>
          </a:blip>
          <a:srcRect b="19037" l="13745" r="12321" t="14519"/>
          <a:stretch/>
        </p:blipFill>
        <p:spPr>
          <a:xfrm>
            <a:off x="5871220" y="1159116"/>
            <a:ext cx="1295400" cy="12573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>
            <a:off x="1405686" y="1659058"/>
            <a:ext cx="334214" cy="3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3263156" y="1659058"/>
            <a:ext cx="334214" cy="3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5385296" y="1659058"/>
            <a:ext cx="334214" cy="3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7206704" y="1659058"/>
            <a:ext cx="334214" cy="3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320682" y="1453409"/>
            <a:ext cx="4319260" cy="30162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144489" y="151595"/>
            <a:ext cx="8713209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Once we have a solution, it needs to be validated </a:t>
            </a:r>
            <a:endParaRPr b="1" i="0" sz="2800" u="none" cap="none" strike="noStrike">
              <a:solidFill>
                <a:srgbClr val="1D1D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85" name="Google Shape;85;p11"/>
          <p:cNvGrpSpPr/>
          <p:nvPr/>
        </p:nvGrpSpPr>
        <p:grpSpPr>
          <a:xfrm>
            <a:off x="437574" y="1945360"/>
            <a:ext cx="4307656" cy="2029535"/>
            <a:chOff x="143824" y="1088557"/>
            <a:chExt cx="7224222" cy="3403663"/>
          </a:xfrm>
        </p:grpSpPr>
        <p:sp>
          <p:nvSpPr>
            <p:cNvPr id="86" name="Google Shape;86;p11"/>
            <p:cNvSpPr/>
            <p:nvPr/>
          </p:nvSpPr>
          <p:spPr>
            <a:xfrm>
              <a:off x="2203131" y="1240800"/>
              <a:ext cx="996654" cy="7747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Area 1</a:t>
              </a:r>
              <a:endPara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143824" y="2210962"/>
              <a:ext cx="1485900" cy="77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“Theme”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4262118" y="1231609"/>
              <a:ext cx="1390650" cy="36988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Problem 1</a:t>
              </a:r>
              <a:endParaRPr b="1" i="0" sz="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4262118" y="1660843"/>
              <a:ext cx="1390650" cy="36988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Problem 2</a:t>
              </a:r>
              <a:endParaRPr b="1" i="0" sz="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90;p11"/>
            <p:cNvCxnSpPr>
              <a:stCxn id="87" idx="3"/>
              <a:endCxn id="86" idx="1"/>
            </p:cNvCxnSpPr>
            <p:nvPr/>
          </p:nvCxnSpPr>
          <p:spPr>
            <a:xfrm flipH="1" rot="10800000">
              <a:off x="1629724" y="1628112"/>
              <a:ext cx="573300" cy="970200"/>
            </a:xfrm>
            <a:prstGeom prst="bentConnector3">
              <a:avLst>
                <a:gd fmla="val 173391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" name="Google Shape;91;p11"/>
            <p:cNvCxnSpPr>
              <a:stCxn id="86" idx="3"/>
              <a:endCxn id="88" idx="1"/>
            </p:cNvCxnSpPr>
            <p:nvPr/>
          </p:nvCxnSpPr>
          <p:spPr>
            <a:xfrm flipH="1" rot="10800000">
              <a:off x="3199785" y="1416650"/>
              <a:ext cx="1062300" cy="211500"/>
            </a:xfrm>
            <a:prstGeom prst="bentConnector3">
              <a:avLst>
                <a:gd fmla="val 232248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" name="Google Shape;92;p11"/>
            <p:cNvCxnSpPr>
              <a:stCxn id="86" idx="3"/>
              <a:endCxn id="89" idx="1"/>
            </p:cNvCxnSpPr>
            <p:nvPr/>
          </p:nvCxnSpPr>
          <p:spPr>
            <a:xfrm>
              <a:off x="3199785" y="1628150"/>
              <a:ext cx="1062300" cy="217500"/>
            </a:xfrm>
            <a:prstGeom prst="bentConnector3">
              <a:avLst>
                <a:gd fmla="val 232248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3" name="Google Shape;93;p11"/>
            <p:cNvSpPr/>
            <p:nvPr/>
          </p:nvSpPr>
          <p:spPr>
            <a:xfrm>
              <a:off x="4262118" y="2103426"/>
              <a:ext cx="1390650" cy="369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Problem xx</a:t>
              </a:r>
              <a:endParaRPr b="1" i="0" sz="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1"/>
            <p:cNvCxnSpPr>
              <a:stCxn id="86" idx="3"/>
              <a:endCxn id="93" idx="1"/>
            </p:cNvCxnSpPr>
            <p:nvPr/>
          </p:nvCxnSpPr>
          <p:spPr>
            <a:xfrm>
              <a:off x="3199785" y="1628150"/>
              <a:ext cx="1062300" cy="660300"/>
            </a:xfrm>
            <a:prstGeom prst="bentConnector3">
              <a:avLst>
                <a:gd fmla="val 232248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" name="Google Shape;95;p11"/>
            <p:cNvCxnSpPr/>
            <p:nvPr/>
          </p:nvCxnSpPr>
          <p:spPr>
            <a:xfrm rot="10800000">
              <a:off x="1905936" y="3276047"/>
              <a:ext cx="363538" cy="276225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" name="Google Shape;96;p11"/>
            <p:cNvSpPr/>
            <p:nvPr/>
          </p:nvSpPr>
          <p:spPr>
            <a:xfrm rot="730468">
              <a:off x="4123674" y="3390354"/>
              <a:ext cx="1428750" cy="39687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EEEEEE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 rot="730468">
              <a:off x="4123674" y="3949154"/>
              <a:ext cx="1428750" cy="39687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EEEEEE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Google Shape;98;p11"/>
            <p:cNvCxnSpPr>
              <a:stCxn id="99" idx="3"/>
              <a:endCxn id="96" idx="1"/>
            </p:cNvCxnSpPr>
            <p:nvPr/>
          </p:nvCxnSpPr>
          <p:spPr>
            <a:xfrm flipH="1" rot="10800000">
              <a:off x="3621833" y="3438250"/>
              <a:ext cx="517800" cy="388500"/>
            </a:xfrm>
            <a:prstGeom prst="bentConnector3">
              <a:avLst>
                <a:gd fmla="val 443416" name="adj1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" name="Google Shape;100;p11"/>
            <p:cNvCxnSpPr>
              <a:stCxn id="99" idx="3"/>
              <a:endCxn id="97" idx="1"/>
            </p:cNvCxnSpPr>
            <p:nvPr/>
          </p:nvCxnSpPr>
          <p:spPr>
            <a:xfrm>
              <a:off x="3621833" y="3826750"/>
              <a:ext cx="517800" cy="170100"/>
            </a:xfrm>
            <a:prstGeom prst="bentConnector3">
              <a:avLst>
                <a:gd fmla="val 443416" name="adj1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9" name="Google Shape;99;p11"/>
            <p:cNvSpPr/>
            <p:nvPr/>
          </p:nvSpPr>
          <p:spPr>
            <a:xfrm rot="730468">
              <a:off x="2209149" y="3295096"/>
              <a:ext cx="1428750" cy="762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EEEEEE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Area 2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p11"/>
            <p:cNvCxnSpPr/>
            <p:nvPr/>
          </p:nvCxnSpPr>
          <p:spPr>
            <a:xfrm>
              <a:off x="1913886" y="2554411"/>
              <a:ext cx="0" cy="716379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2" name="Google Shape;102;p11"/>
            <p:cNvGrpSpPr/>
            <p:nvPr/>
          </p:nvGrpSpPr>
          <p:grpSpPr>
            <a:xfrm>
              <a:off x="880541" y="2622188"/>
              <a:ext cx="1393574" cy="1574564"/>
              <a:chOff x="521" y="2761"/>
              <a:chExt cx="878" cy="992"/>
            </a:xfrm>
          </p:grpSpPr>
          <p:grpSp>
            <p:nvGrpSpPr>
              <p:cNvPr id="103" name="Google Shape;103;p11"/>
              <p:cNvGrpSpPr/>
              <p:nvPr/>
            </p:nvGrpSpPr>
            <p:grpSpPr>
              <a:xfrm flipH="1" rot="-3853129">
                <a:off x="612" y="3548"/>
                <a:ext cx="341" cy="71"/>
                <a:chOff x="1646" y="3211"/>
                <a:chExt cx="569" cy="95"/>
              </a:xfrm>
            </p:grpSpPr>
            <p:sp>
              <p:nvSpPr>
                <p:cNvPr id="104" name="Google Shape;104;p11"/>
                <p:cNvSpPr/>
                <p:nvPr/>
              </p:nvSpPr>
              <p:spPr>
                <a:xfrm>
                  <a:off x="1646" y="3211"/>
                  <a:ext cx="562" cy="95"/>
                </a:xfrm>
                <a:custGeom>
                  <a:rect b="b" l="l" r="r" t="t"/>
                  <a:pathLst>
                    <a:path extrusionOk="0" h="192" w="1124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167" y="131"/>
                      </a:lnTo>
                      <a:lnTo>
                        <a:pt x="568" y="131"/>
                      </a:lnTo>
                      <a:lnTo>
                        <a:pt x="779" y="192"/>
                      </a:lnTo>
                      <a:lnTo>
                        <a:pt x="1124" y="66"/>
                      </a:lnTo>
                      <a:lnTo>
                        <a:pt x="1124" y="16"/>
                      </a:lnTo>
                      <a:lnTo>
                        <a:pt x="776" y="143"/>
                      </a:lnTo>
                      <a:lnTo>
                        <a:pt x="559" y="82"/>
                      </a:lnTo>
                      <a:lnTo>
                        <a:pt x="435" y="66"/>
                      </a:lnTo>
                      <a:lnTo>
                        <a:pt x="153" y="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1"/>
                <p:cNvSpPr/>
                <p:nvPr/>
              </p:nvSpPr>
              <p:spPr>
                <a:xfrm>
                  <a:off x="1943" y="3214"/>
                  <a:ext cx="272" cy="70"/>
                </a:xfrm>
                <a:custGeom>
                  <a:rect b="b" l="l" r="r" t="t"/>
                  <a:pathLst>
                    <a:path extrusionOk="0" h="142" w="543">
                      <a:moveTo>
                        <a:pt x="2" y="91"/>
                      </a:moveTo>
                      <a:lnTo>
                        <a:pt x="181" y="142"/>
                      </a:lnTo>
                      <a:lnTo>
                        <a:pt x="543" y="6"/>
                      </a:lnTo>
                      <a:lnTo>
                        <a:pt x="528" y="0"/>
                      </a:lnTo>
                      <a:lnTo>
                        <a:pt x="181" y="131"/>
                      </a:lnTo>
                      <a:lnTo>
                        <a:pt x="0" y="80"/>
                      </a:lnTo>
                      <a:lnTo>
                        <a:pt x="2" y="91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6" name="Google Shape;106;p11"/>
              <p:cNvSpPr/>
              <p:nvPr/>
            </p:nvSpPr>
            <p:spPr>
              <a:xfrm flipH="1" rot="-3853129">
                <a:off x="594" y="3030"/>
                <a:ext cx="860" cy="417"/>
              </a:xfrm>
              <a:custGeom>
                <a:rect b="b" l="l" r="r" t="t"/>
                <a:pathLst>
                  <a:path extrusionOk="0" h="1125" w="2865">
                    <a:moveTo>
                      <a:pt x="0" y="829"/>
                    </a:moveTo>
                    <a:lnTo>
                      <a:pt x="244" y="1088"/>
                    </a:lnTo>
                    <a:lnTo>
                      <a:pt x="417" y="1125"/>
                    </a:lnTo>
                    <a:lnTo>
                      <a:pt x="395" y="1041"/>
                    </a:lnTo>
                    <a:lnTo>
                      <a:pt x="568" y="1077"/>
                    </a:lnTo>
                    <a:lnTo>
                      <a:pt x="548" y="998"/>
                    </a:lnTo>
                    <a:lnTo>
                      <a:pt x="724" y="1033"/>
                    </a:lnTo>
                    <a:lnTo>
                      <a:pt x="704" y="951"/>
                    </a:lnTo>
                    <a:lnTo>
                      <a:pt x="876" y="986"/>
                    </a:lnTo>
                    <a:lnTo>
                      <a:pt x="858" y="907"/>
                    </a:lnTo>
                    <a:lnTo>
                      <a:pt x="1026" y="944"/>
                    </a:lnTo>
                    <a:lnTo>
                      <a:pt x="1007" y="864"/>
                    </a:lnTo>
                    <a:lnTo>
                      <a:pt x="1182" y="899"/>
                    </a:lnTo>
                    <a:lnTo>
                      <a:pt x="1160" y="815"/>
                    </a:lnTo>
                    <a:lnTo>
                      <a:pt x="1334" y="857"/>
                    </a:lnTo>
                    <a:lnTo>
                      <a:pt x="1312" y="768"/>
                    </a:lnTo>
                    <a:lnTo>
                      <a:pt x="1488" y="809"/>
                    </a:lnTo>
                    <a:lnTo>
                      <a:pt x="1466" y="725"/>
                    </a:lnTo>
                    <a:lnTo>
                      <a:pt x="1641" y="764"/>
                    </a:lnTo>
                    <a:lnTo>
                      <a:pt x="1615" y="678"/>
                    </a:lnTo>
                    <a:lnTo>
                      <a:pt x="1793" y="720"/>
                    </a:lnTo>
                    <a:lnTo>
                      <a:pt x="1772" y="635"/>
                    </a:lnTo>
                    <a:lnTo>
                      <a:pt x="1943" y="670"/>
                    </a:lnTo>
                    <a:lnTo>
                      <a:pt x="1925" y="587"/>
                    </a:lnTo>
                    <a:lnTo>
                      <a:pt x="2097" y="626"/>
                    </a:lnTo>
                    <a:lnTo>
                      <a:pt x="2078" y="543"/>
                    </a:lnTo>
                    <a:lnTo>
                      <a:pt x="2254" y="583"/>
                    </a:lnTo>
                    <a:lnTo>
                      <a:pt x="2227" y="498"/>
                    </a:lnTo>
                    <a:lnTo>
                      <a:pt x="2404" y="540"/>
                    </a:lnTo>
                    <a:lnTo>
                      <a:pt x="2382" y="457"/>
                    </a:lnTo>
                    <a:lnTo>
                      <a:pt x="2559" y="489"/>
                    </a:lnTo>
                    <a:lnTo>
                      <a:pt x="2535" y="405"/>
                    </a:lnTo>
                    <a:lnTo>
                      <a:pt x="2706" y="445"/>
                    </a:lnTo>
                    <a:lnTo>
                      <a:pt x="2686" y="362"/>
                    </a:lnTo>
                    <a:lnTo>
                      <a:pt x="2865" y="402"/>
                    </a:lnTo>
                    <a:lnTo>
                      <a:pt x="2786" y="181"/>
                    </a:lnTo>
                    <a:lnTo>
                      <a:pt x="2623" y="0"/>
                    </a:lnTo>
                    <a:lnTo>
                      <a:pt x="0" y="82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 flipH="1" rot="-3853129">
                <a:off x="1289" y="2898"/>
                <a:ext cx="76" cy="97"/>
              </a:xfrm>
              <a:custGeom>
                <a:rect b="b" l="l" r="r" t="t"/>
                <a:pathLst>
                  <a:path extrusionOk="0" h="260" w="255">
                    <a:moveTo>
                      <a:pt x="10" y="0"/>
                    </a:moveTo>
                    <a:lnTo>
                      <a:pt x="0" y="27"/>
                    </a:lnTo>
                    <a:lnTo>
                      <a:pt x="218" y="260"/>
                    </a:lnTo>
                    <a:lnTo>
                      <a:pt x="255" y="26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80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 flipH="1" rot="-3853129">
                <a:off x="1273" y="2937"/>
                <a:ext cx="24" cy="34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 flipH="1" rot="-3853129">
                <a:off x="1280" y="2941"/>
                <a:ext cx="2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" name="Google Shape;110;p11"/>
              <p:cNvGrpSpPr/>
              <p:nvPr/>
            </p:nvGrpSpPr>
            <p:grpSpPr>
              <a:xfrm flipH="1" rot="-3853129">
                <a:off x="526" y="3427"/>
                <a:ext cx="339" cy="224"/>
                <a:chOff x="1643" y="2974"/>
                <a:chExt cx="565" cy="303"/>
              </a:xfrm>
            </p:grpSpPr>
            <p:sp>
              <p:nvSpPr>
                <p:cNvPr id="111" name="Google Shape;111;p11"/>
                <p:cNvSpPr/>
                <p:nvPr/>
              </p:nvSpPr>
              <p:spPr>
                <a:xfrm>
                  <a:off x="1643" y="3173"/>
                  <a:ext cx="565" cy="104"/>
                </a:xfrm>
                <a:custGeom>
                  <a:rect b="b" l="l" r="r" t="t"/>
                  <a:pathLst>
                    <a:path extrusionOk="0" h="208" w="1129">
                      <a:moveTo>
                        <a:pt x="0" y="0"/>
                      </a:moveTo>
                      <a:lnTo>
                        <a:pt x="0" y="57"/>
                      </a:lnTo>
                      <a:lnTo>
                        <a:pt x="165" y="136"/>
                      </a:lnTo>
                      <a:lnTo>
                        <a:pt x="562" y="145"/>
                      </a:lnTo>
                      <a:lnTo>
                        <a:pt x="782" y="208"/>
                      </a:lnTo>
                      <a:lnTo>
                        <a:pt x="1129" y="80"/>
                      </a:lnTo>
                      <a:lnTo>
                        <a:pt x="1129" y="28"/>
                      </a:lnTo>
                      <a:lnTo>
                        <a:pt x="781" y="152"/>
                      </a:lnTo>
                      <a:lnTo>
                        <a:pt x="563" y="90"/>
                      </a:lnTo>
                      <a:lnTo>
                        <a:pt x="155" y="7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2" name="Google Shape;112;p11"/>
                <p:cNvGrpSpPr/>
                <p:nvPr/>
              </p:nvGrpSpPr>
              <p:grpSpPr>
                <a:xfrm>
                  <a:off x="1644" y="2974"/>
                  <a:ext cx="564" cy="275"/>
                  <a:chOff x="1644" y="2974"/>
                  <a:chExt cx="564" cy="275"/>
                </a:xfrm>
              </p:grpSpPr>
              <p:sp>
                <p:nvSpPr>
                  <p:cNvPr id="113" name="Google Shape;113;p11"/>
                  <p:cNvSpPr/>
                  <p:nvPr/>
                </p:nvSpPr>
                <p:spPr>
                  <a:xfrm>
                    <a:off x="1957" y="2975"/>
                    <a:ext cx="21" cy="57"/>
                  </a:xfrm>
                  <a:custGeom>
                    <a:rect b="b" l="l" r="r" t="t"/>
                    <a:pathLst>
                      <a:path extrusionOk="0" h="114" w="42">
                        <a:moveTo>
                          <a:pt x="42" y="0"/>
                        </a:moveTo>
                        <a:lnTo>
                          <a:pt x="42" y="114"/>
                        </a:lnTo>
                        <a:lnTo>
                          <a:pt x="0" y="7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4" name="Google Shape;114;p11"/>
                  <p:cNvGrpSpPr/>
                  <p:nvPr/>
                </p:nvGrpSpPr>
                <p:grpSpPr>
                  <a:xfrm>
                    <a:off x="1644" y="2974"/>
                    <a:ext cx="564" cy="275"/>
                    <a:chOff x="1644" y="2974"/>
                    <a:chExt cx="564" cy="275"/>
                  </a:xfrm>
                </p:grpSpPr>
                <p:sp>
                  <p:nvSpPr>
                    <p:cNvPr id="115" name="Google Shape;115;p11"/>
                    <p:cNvSpPr/>
                    <p:nvPr/>
                  </p:nvSpPr>
                  <p:spPr>
                    <a:xfrm>
                      <a:off x="1644" y="2974"/>
                      <a:ext cx="564" cy="275"/>
                    </a:xfrm>
                    <a:custGeom>
                      <a:rect b="b" l="l" r="r" t="t"/>
                      <a:pathLst>
                        <a:path extrusionOk="0" h="551" w="1127">
                          <a:moveTo>
                            <a:pt x="0" y="399"/>
                          </a:moveTo>
                          <a:lnTo>
                            <a:pt x="105" y="273"/>
                          </a:lnTo>
                          <a:lnTo>
                            <a:pt x="117" y="174"/>
                          </a:lnTo>
                          <a:lnTo>
                            <a:pt x="351" y="70"/>
                          </a:lnTo>
                          <a:lnTo>
                            <a:pt x="434" y="82"/>
                          </a:lnTo>
                          <a:lnTo>
                            <a:pt x="489" y="1"/>
                          </a:lnTo>
                          <a:lnTo>
                            <a:pt x="668" y="0"/>
                          </a:lnTo>
                          <a:lnTo>
                            <a:pt x="627" y="71"/>
                          </a:lnTo>
                          <a:lnTo>
                            <a:pt x="1095" y="244"/>
                          </a:lnTo>
                          <a:lnTo>
                            <a:pt x="1127" y="428"/>
                          </a:lnTo>
                          <a:lnTo>
                            <a:pt x="778" y="551"/>
                          </a:lnTo>
                          <a:lnTo>
                            <a:pt x="560" y="488"/>
                          </a:lnTo>
                          <a:lnTo>
                            <a:pt x="153" y="476"/>
                          </a:lnTo>
                          <a:lnTo>
                            <a:pt x="0" y="39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" name="Google Shape;116;p11"/>
                    <p:cNvSpPr/>
                    <p:nvPr/>
                  </p:nvSpPr>
                  <p:spPr>
                    <a:xfrm>
                      <a:off x="1809" y="3035"/>
                      <a:ext cx="283" cy="148"/>
                    </a:xfrm>
                    <a:custGeom>
                      <a:rect b="b" l="l" r="r" t="t"/>
                      <a:pathLst>
                        <a:path extrusionOk="0" h="296" w="565">
                          <a:moveTo>
                            <a:pt x="0" y="72"/>
                          </a:moveTo>
                          <a:lnTo>
                            <a:pt x="11" y="94"/>
                          </a:lnTo>
                          <a:lnTo>
                            <a:pt x="23" y="105"/>
                          </a:lnTo>
                          <a:lnTo>
                            <a:pt x="61" y="130"/>
                          </a:lnTo>
                          <a:lnTo>
                            <a:pt x="480" y="296"/>
                          </a:lnTo>
                          <a:lnTo>
                            <a:pt x="531" y="273"/>
                          </a:lnTo>
                          <a:lnTo>
                            <a:pt x="551" y="249"/>
                          </a:lnTo>
                          <a:lnTo>
                            <a:pt x="562" y="224"/>
                          </a:lnTo>
                          <a:lnTo>
                            <a:pt x="565" y="195"/>
                          </a:lnTo>
                          <a:lnTo>
                            <a:pt x="550" y="173"/>
                          </a:lnTo>
                          <a:lnTo>
                            <a:pt x="512" y="153"/>
                          </a:lnTo>
                          <a:lnTo>
                            <a:pt x="120" y="11"/>
                          </a:lnTo>
                          <a:lnTo>
                            <a:pt x="93" y="4"/>
                          </a:lnTo>
                          <a:lnTo>
                            <a:pt x="71" y="0"/>
                          </a:lnTo>
                          <a:lnTo>
                            <a:pt x="46" y="4"/>
                          </a:lnTo>
                          <a:lnTo>
                            <a:pt x="30" y="9"/>
                          </a:lnTo>
                          <a:lnTo>
                            <a:pt x="19" y="20"/>
                          </a:lnTo>
                          <a:lnTo>
                            <a:pt x="8" y="34"/>
                          </a:lnTo>
                          <a:lnTo>
                            <a:pt x="4" y="51"/>
                          </a:lnTo>
                          <a:lnTo>
                            <a:pt x="0" y="72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" name="Google Shape;117;p11"/>
                    <p:cNvSpPr/>
                    <p:nvPr/>
                  </p:nvSpPr>
                  <p:spPr>
                    <a:xfrm>
                      <a:off x="1837" y="3079"/>
                      <a:ext cx="236" cy="104"/>
                    </a:xfrm>
                    <a:custGeom>
                      <a:rect b="b" l="l" r="r" t="t"/>
                      <a:pathLst>
                        <a:path extrusionOk="0" h="207" w="474">
                          <a:moveTo>
                            <a:pt x="0" y="38"/>
                          </a:moveTo>
                          <a:lnTo>
                            <a:pt x="12" y="9"/>
                          </a:lnTo>
                          <a:lnTo>
                            <a:pt x="42" y="0"/>
                          </a:lnTo>
                          <a:lnTo>
                            <a:pt x="68" y="5"/>
                          </a:lnTo>
                          <a:lnTo>
                            <a:pt x="87" y="11"/>
                          </a:lnTo>
                          <a:lnTo>
                            <a:pt x="463" y="154"/>
                          </a:lnTo>
                          <a:lnTo>
                            <a:pt x="472" y="168"/>
                          </a:lnTo>
                          <a:lnTo>
                            <a:pt x="474" y="186"/>
                          </a:lnTo>
                          <a:lnTo>
                            <a:pt x="457" y="197"/>
                          </a:lnTo>
                          <a:lnTo>
                            <a:pt x="425" y="207"/>
                          </a:lnTo>
                          <a:lnTo>
                            <a:pt x="402" y="205"/>
                          </a:lnTo>
                          <a:lnTo>
                            <a:pt x="372" y="196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118" name="Google Shape;118;p11"/>
            <p:cNvSpPr/>
            <p:nvPr/>
          </p:nvSpPr>
          <p:spPr>
            <a:xfrm>
              <a:off x="5405907" y="1704323"/>
              <a:ext cx="462738" cy="462738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rgbClr val="FFAE23"/>
                </a:gs>
                <a:gs pos="100000">
                  <a:srgbClr val="FFCE6C"/>
                </a:gs>
              </a:gsLst>
              <a:lin ang="16200000" scaled="0"/>
            </a:gradFill>
            <a:ln cap="flat" cmpd="sng" w="9525">
              <a:solidFill>
                <a:srgbClr val="FDA73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2109048" y="1330512"/>
              <a:ext cx="1083449" cy="598948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4262118" y="1088557"/>
              <a:ext cx="1316088" cy="598948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5750499" y="1262102"/>
              <a:ext cx="560461" cy="299473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AE23"/>
                </a:gs>
                <a:gs pos="100000">
                  <a:srgbClr val="FFCE6C"/>
                </a:gs>
              </a:gsLst>
              <a:lin ang="16200000" scaled="0"/>
            </a:gradFill>
            <a:ln cap="flat" cmpd="sng" w="9525">
              <a:solidFill>
                <a:srgbClr val="FDA73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 txBox="1"/>
            <p:nvPr/>
          </p:nvSpPr>
          <p:spPr>
            <a:xfrm>
              <a:off x="6265397" y="1203069"/>
              <a:ext cx="1102649" cy="409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5405907" y="2215354"/>
              <a:ext cx="462738" cy="462738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rgbClr val="FFAE23"/>
                </a:gs>
                <a:gs pos="100000">
                  <a:srgbClr val="FFCE6C"/>
                </a:gs>
              </a:gsLst>
              <a:lin ang="16200000" scaled="0"/>
            </a:gradFill>
            <a:ln cap="flat" cmpd="sng" w="9525">
              <a:solidFill>
                <a:srgbClr val="FDA73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228837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 txBox="1"/>
          <p:nvPr/>
        </p:nvSpPr>
        <p:spPr>
          <a:xfrm>
            <a:off x="4951332" y="1579659"/>
            <a:ext cx="2930856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idea/solution really valid as a business?</a:t>
            </a:r>
            <a:endParaRPr/>
          </a:p>
        </p:txBody>
      </p:sp>
      <p:cxnSp>
        <p:nvCxnSpPr>
          <p:cNvPr id="126" name="Google Shape;126;p11"/>
          <p:cNvCxnSpPr/>
          <p:nvPr/>
        </p:nvCxnSpPr>
        <p:spPr>
          <a:xfrm flipH="1" rot="10800000">
            <a:off x="242250" y="8563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/>
        </p:nvSpPr>
        <p:spPr>
          <a:xfrm>
            <a:off x="261788" y="151954"/>
            <a:ext cx="8747025" cy="8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EF474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Framing around hypothesis testing</a:t>
            </a:r>
            <a:endParaRPr b="0" i="0" sz="2100" u="none" cap="none" strike="noStrike">
              <a:solidFill>
                <a:srgbClr val="EF4747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Example for overall business validation</a:t>
            </a:r>
            <a:endParaRPr b="0" i="0" sz="1400" u="none" cap="none" strike="noStrik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129139" y="1736272"/>
            <a:ext cx="1097254" cy="1273819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do you need to </a:t>
            </a:r>
            <a:br>
              <a:rPr b="1" i="0" lang="en-US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believe to prove the overall hypothesis:</a:t>
            </a:r>
            <a:br>
              <a:rPr b="1" i="0" lang="en-US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1" i="0" sz="1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600886" y="2792784"/>
            <a:ext cx="368562" cy="211784"/>
          </a:xfrm>
          <a:prstGeom prst="downArrow">
            <a:avLst>
              <a:gd fmla="val 38505" name="adj1"/>
              <a:gd fmla="val 60016" name="adj2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9700" lIns="99425" spcFirstLastPara="1" rIns="99425" wrap="square" tIns="49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2"/>
          <p:cNvGrpSpPr/>
          <p:nvPr/>
        </p:nvGrpSpPr>
        <p:grpSpPr>
          <a:xfrm>
            <a:off x="7780846" y="200275"/>
            <a:ext cx="1194721" cy="301818"/>
            <a:chOff x="7666754" y="1268083"/>
            <a:chExt cx="1784350" cy="301625"/>
          </a:xfrm>
        </p:grpSpPr>
        <p:sp>
          <p:nvSpPr>
            <p:cNvPr id="136" name="Google Shape;136;p12"/>
            <p:cNvSpPr/>
            <p:nvPr/>
          </p:nvSpPr>
          <p:spPr>
            <a:xfrm>
              <a:off x="7666754" y="1268083"/>
              <a:ext cx="1784350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ILLUSTRATIVE</a:t>
              </a:r>
              <a:endParaRPr/>
            </a:p>
          </p:txBody>
        </p:sp>
        <p:cxnSp>
          <p:nvCxnSpPr>
            <p:cNvPr id="137" name="Google Shape;137;p12"/>
            <p:cNvCxnSpPr/>
            <p:nvPr/>
          </p:nvCxnSpPr>
          <p:spPr>
            <a:xfrm>
              <a:off x="7815263" y="1549400"/>
              <a:ext cx="1485900" cy="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2"/>
            <p:cNvCxnSpPr/>
            <p:nvPr/>
          </p:nvCxnSpPr>
          <p:spPr>
            <a:xfrm>
              <a:off x="7815263" y="1290638"/>
              <a:ext cx="1485900" cy="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12"/>
          <p:cNvSpPr/>
          <p:nvPr/>
        </p:nvSpPr>
        <p:spPr>
          <a:xfrm>
            <a:off x="3274307" y="795573"/>
            <a:ext cx="3364648" cy="440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Antler Nairobi will become a leading generator of technology companies in Africa</a:t>
            </a:r>
            <a:endParaRPr b="0" i="0" sz="1100" u="none" cap="none" strike="noStrik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1138762" y="1778152"/>
            <a:ext cx="1422387" cy="90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Talented experienced individuals want to start a business, but there are many barriers/hurdles to get going</a:t>
            </a:r>
            <a:endParaRPr b="0" i="0" sz="900" u="none" cap="none" strike="noStrik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2705100" y="1778152"/>
            <a:ext cx="1422387" cy="90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Access to capital, mentors and opportunity to meet complimentary cofounders solves the most important barriers for potential founders</a:t>
            </a:r>
            <a:endParaRPr b="0" i="0" sz="900" u="none" cap="none" strike="noStrik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5837776" y="1778152"/>
            <a:ext cx="1422387" cy="90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Antler fund and model is appealing to investors</a:t>
            </a:r>
            <a:endParaRPr b="0" i="0" sz="900" u="none" cap="none" strike="noStrik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4271438" y="1778152"/>
            <a:ext cx="1422387" cy="90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There is sufficient talented individuals excited about entrepreneurship to make Antler a sizable venture in East Africa</a:t>
            </a:r>
            <a:endParaRPr b="0" i="0" sz="900" u="none" cap="none" strike="noStrik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4" name="Google Shape;144;p12"/>
          <p:cNvCxnSpPr>
            <a:stCxn id="139" idx="2"/>
            <a:endCxn id="140" idx="0"/>
          </p:cNvCxnSpPr>
          <p:nvPr/>
        </p:nvCxnSpPr>
        <p:spPr>
          <a:xfrm rot="5400000">
            <a:off x="3132031" y="-46306"/>
            <a:ext cx="542400" cy="310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2"/>
          <p:cNvCxnSpPr>
            <a:stCxn id="139" idx="2"/>
            <a:endCxn id="141" idx="0"/>
          </p:cNvCxnSpPr>
          <p:nvPr/>
        </p:nvCxnSpPr>
        <p:spPr>
          <a:xfrm rot="5400000">
            <a:off x="3915331" y="736994"/>
            <a:ext cx="542400" cy="1540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12"/>
          <p:cNvCxnSpPr>
            <a:stCxn id="139" idx="2"/>
            <a:endCxn id="142" idx="0"/>
          </p:cNvCxnSpPr>
          <p:nvPr/>
        </p:nvCxnSpPr>
        <p:spPr>
          <a:xfrm flipH="1" rot="-5400000">
            <a:off x="5481631" y="710894"/>
            <a:ext cx="542400" cy="1592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12"/>
          <p:cNvCxnSpPr>
            <a:stCxn id="139" idx="2"/>
            <a:endCxn id="143" idx="0"/>
          </p:cNvCxnSpPr>
          <p:nvPr/>
        </p:nvCxnSpPr>
        <p:spPr>
          <a:xfrm flipH="1" rot="-5400000">
            <a:off x="4698481" y="1494044"/>
            <a:ext cx="542400" cy="26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12"/>
          <p:cNvSpPr/>
          <p:nvPr/>
        </p:nvSpPr>
        <p:spPr>
          <a:xfrm>
            <a:off x="3211060" y="2792784"/>
            <a:ext cx="368562" cy="211784"/>
          </a:xfrm>
          <a:prstGeom prst="downArrow">
            <a:avLst>
              <a:gd fmla="val 38505" name="adj1"/>
              <a:gd fmla="val 60016" name="adj2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9700" lIns="99425" spcFirstLastPara="1" rIns="99425" wrap="square" tIns="49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4772279" y="2792784"/>
            <a:ext cx="368562" cy="211784"/>
          </a:xfrm>
          <a:prstGeom prst="downArrow">
            <a:avLst>
              <a:gd fmla="val 38505" name="adj1"/>
              <a:gd fmla="val 60016" name="adj2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9700" lIns="99425" spcFirstLastPara="1" rIns="99425" wrap="square" tIns="49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371598" y="2792784"/>
            <a:ext cx="368562" cy="211784"/>
          </a:xfrm>
          <a:prstGeom prst="downArrow">
            <a:avLst>
              <a:gd fmla="val 38505" name="adj1"/>
              <a:gd fmla="val 60016" name="adj2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9700" lIns="99425" spcFirstLastPara="1" rIns="99425" wrap="square" tIns="49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12"/>
          <p:cNvGraphicFramePr/>
          <p:nvPr/>
        </p:nvGraphicFramePr>
        <p:xfrm>
          <a:off x="250928" y="2939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{83FDAD7C-6AD5-48B9-9961-3D42B484CFE2}</a:tableStyleId>
              </a:tblPr>
              <a:tblGrid>
                <a:gridCol w="1157725"/>
                <a:gridCol w="1483575"/>
                <a:gridCol w="1483575"/>
                <a:gridCol w="1483575"/>
                <a:gridCol w="1483575"/>
                <a:gridCol w="1483575"/>
              </a:tblGrid>
              <a:tr h="50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Importance</a:t>
                      </a:r>
                      <a:endParaRPr b="1" sz="11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Degree of certainty the hypothesis</a:t>
                      </a:r>
                      <a:r>
                        <a:rPr b="1" lang="en-US" sz="11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is “right”</a:t>
                      </a:r>
                      <a:endParaRPr b="1" sz="11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What we know</a:t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Remaining validation </a:t>
                      </a:r>
                      <a:br>
                        <a:rPr b="1" lang="en-US" sz="11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US" sz="11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required</a:t>
                      </a:r>
                      <a:endParaRPr b="1" sz="11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0" marB="0" marR="0" marL="0" anchor="b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descr="https://www.free-power-point-templates.com/articles/wp-content/uploads/2011/10/harvey_balls_fppt.png" id="152" name="Google Shape;152;p12"/>
          <p:cNvPicPr preferRelativeResize="0"/>
          <p:nvPr/>
        </p:nvPicPr>
        <p:blipFill rotWithShape="1">
          <a:blip r:embed="rId3">
            <a:alphaModFix/>
          </a:blip>
          <a:srcRect b="51023" l="59521" r="20349" t="0"/>
          <a:stretch/>
        </p:blipFill>
        <p:spPr>
          <a:xfrm>
            <a:off x="1665151" y="3576660"/>
            <a:ext cx="248737" cy="242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2"/>
          <p:cNvGrpSpPr/>
          <p:nvPr/>
        </p:nvGrpSpPr>
        <p:grpSpPr>
          <a:xfrm>
            <a:off x="9263468" y="0"/>
            <a:ext cx="260134" cy="1344585"/>
            <a:chOff x="9263468" y="0"/>
            <a:chExt cx="422352" cy="2183062"/>
          </a:xfrm>
        </p:grpSpPr>
        <p:pic>
          <p:nvPicPr>
            <p:cNvPr descr="https://www.free-power-point-templates.com/articles/wp-content/uploads/2011/10/harvey_balls_fppt.png" id="154" name="Google Shape;154;p12"/>
            <p:cNvPicPr preferRelativeResize="0"/>
            <p:nvPr/>
          </p:nvPicPr>
          <p:blipFill rotWithShape="1">
            <a:blip r:embed="rId3">
              <a:alphaModFix/>
            </a:blip>
            <a:srcRect b="50768" l="0" r="80302" t="0"/>
            <a:stretch/>
          </p:blipFill>
          <p:spPr>
            <a:xfrm>
              <a:off x="9274523" y="0"/>
              <a:ext cx="391992" cy="3918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www.free-power-point-templates.com/articles/wp-content/uploads/2011/10/harvey_balls_fppt.png" id="155" name="Google Shape;155;p12"/>
            <p:cNvPicPr preferRelativeResize="0"/>
            <p:nvPr/>
          </p:nvPicPr>
          <p:blipFill rotWithShape="1">
            <a:blip r:embed="rId3">
              <a:alphaModFix/>
            </a:blip>
            <a:srcRect b="51023" l="59521" r="20349" t="0"/>
            <a:stretch/>
          </p:blipFill>
          <p:spPr>
            <a:xfrm>
              <a:off x="9271826" y="1313685"/>
              <a:ext cx="400594" cy="389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www.free-power-point-templates.com/articles/wp-content/uploads/2011/10/harvey_balls_fppt.png" id="156" name="Google Shape;156;p12"/>
            <p:cNvPicPr preferRelativeResize="0"/>
            <p:nvPr/>
          </p:nvPicPr>
          <p:blipFill rotWithShape="1">
            <a:blip r:embed="rId3">
              <a:alphaModFix/>
            </a:blip>
            <a:srcRect b="51023" l="19697" r="60604" t="0"/>
            <a:stretch/>
          </p:blipFill>
          <p:spPr>
            <a:xfrm>
              <a:off x="9278648" y="460970"/>
              <a:ext cx="391992" cy="389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www.free-power-point-templates.com/articles/wp-content/uploads/2011/10/harvey_balls_fppt.png" id="157" name="Google Shape;157;p12"/>
            <p:cNvPicPr preferRelativeResize="0"/>
            <p:nvPr/>
          </p:nvPicPr>
          <p:blipFill rotWithShape="1">
            <a:blip r:embed="rId3">
              <a:alphaModFix/>
            </a:blip>
            <a:srcRect b="53561" l="40559" r="40919" t="5648"/>
            <a:stretch/>
          </p:blipFill>
          <p:spPr>
            <a:xfrm>
              <a:off x="9282773" y="919913"/>
              <a:ext cx="368562" cy="324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www.free-power-point-templates.com/articles/wp-content/uploads/2011/10/harvey_balls_fppt.png" id="158" name="Google Shape;158;p12"/>
            <p:cNvPicPr preferRelativeResize="0"/>
            <p:nvPr/>
          </p:nvPicPr>
          <p:blipFill rotWithShape="1">
            <a:blip r:embed="rId3">
              <a:alphaModFix/>
            </a:blip>
            <a:srcRect b="48437" l="78776" r="0" t="0"/>
            <a:stretch/>
          </p:blipFill>
          <p:spPr>
            <a:xfrm>
              <a:off x="9263468" y="1772630"/>
              <a:ext cx="422352" cy="4104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2"/>
          <p:cNvSpPr/>
          <p:nvPr/>
        </p:nvSpPr>
        <p:spPr>
          <a:xfrm>
            <a:off x="6515685" y="3576660"/>
            <a:ext cx="1767664" cy="1293388"/>
          </a:xfrm>
          <a:prstGeom prst="wedgeRectCallout">
            <a:avLst>
              <a:gd fmla="val -28806" name="adj1"/>
              <a:gd fmla="val -76328" name="adj2"/>
            </a:avLst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Buckets for testing hypothesis of business should be an assertion around problem, solution, business model, competition, market size/scale, team, etc.</a:t>
            </a:r>
            <a:endParaRPr b="0" i="1" sz="1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https://www.free-power-point-templates.com/articles/wp-content/uploads/2011/10/harvey_balls_fppt.png" id="160" name="Google Shape;160;p12"/>
          <p:cNvPicPr preferRelativeResize="0"/>
          <p:nvPr/>
        </p:nvPicPr>
        <p:blipFill rotWithShape="1">
          <a:blip r:embed="rId3">
            <a:alphaModFix/>
          </a:blip>
          <a:srcRect b="48437" l="78776" r="0" t="0"/>
          <a:stretch/>
        </p:blipFill>
        <p:spPr>
          <a:xfrm>
            <a:off x="3268410" y="3093529"/>
            <a:ext cx="260134" cy="2527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/>
          <p:nvPr/>
        </p:nvSpPr>
        <p:spPr>
          <a:xfrm>
            <a:off x="7404114" y="1778152"/>
            <a:ext cx="1422387" cy="90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model is uniquely differentiated and more attractive than what’s in the market already</a:t>
            </a:r>
            <a:endParaRPr b="0" i="0" sz="900" u="none" cap="none" strike="noStrik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7922632" y="2792784"/>
            <a:ext cx="368562" cy="211784"/>
          </a:xfrm>
          <a:prstGeom prst="downArrow">
            <a:avLst>
              <a:gd fmla="val 38505" name="adj1"/>
              <a:gd fmla="val 60016" name="adj2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9700" lIns="99425" spcFirstLastPara="1" rIns="99425" wrap="square" tIns="49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1275442" y="3998704"/>
            <a:ext cx="12981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Challenging to raise pre-seed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1275442" y="4492362"/>
            <a:ext cx="15228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Interview 20 potential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founders on key barriers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2"/>
          <p:cNvCxnSpPr>
            <a:stCxn id="139" idx="2"/>
            <a:endCxn id="161" idx="0"/>
          </p:cNvCxnSpPr>
          <p:nvPr/>
        </p:nvCxnSpPr>
        <p:spPr>
          <a:xfrm flipH="1" rot="-5400000">
            <a:off x="6264781" y="-72256"/>
            <a:ext cx="542400" cy="31587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6" name="Google Shape;166;p12"/>
          <p:cNvSpPr/>
          <p:nvPr/>
        </p:nvSpPr>
        <p:spPr>
          <a:xfrm>
            <a:off x="4796900" y="1342066"/>
            <a:ext cx="613194" cy="2138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3885695" y="1375595"/>
            <a:ext cx="2134105" cy="2311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you need to believe?</a:t>
            </a:r>
            <a:endParaRPr b="1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https://www.free-power-point-templates.com/articles/wp-content/uploads/2011/10/harvey_balls_fppt.png" id="168" name="Google Shape;168;p12"/>
          <p:cNvPicPr preferRelativeResize="0"/>
          <p:nvPr/>
        </p:nvPicPr>
        <p:blipFill rotWithShape="1">
          <a:blip r:embed="rId3">
            <a:alphaModFix/>
          </a:blip>
          <a:srcRect b="51023" l="59521" r="20349" t="0"/>
          <a:stretch/>
        </p:blipFill>
        <p:spPr>
          <a:xfrm>
            <a:off x="1667155" y="3106200"/>
            <a:ext cx="246733" cy="24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/>
        </p:nvSpPr>
        <p:spPr>
          <a:xfrm>
            <a:off x="144489" y="151595"/>
            <a:ext cx="8713209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Let’s try it out!</a:t>
            </a:r>
            <a:endParaRPr b="1" i="0" sz="2800" u="none" cap="none" strike="noStrike">
              <a:solidFill>
                <a:srgbClr val="1D1D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749300" y="1549400"/>
            <a:ext cx="648597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together with the same team as your design sprint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your idea validation tree (45 minutes)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your tree in plenary (5 min each + 3 min Q&amp;A)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3"/>
          <p:cNvCxnSpPr/>
          <p:nvPr/>
        </p:nvCxnSpPr>
        <p:spPr>
          <a:xfrm flipH="1" rot="10800000">
            <a:off x="242250" y="8563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4338" y="3282216"/>
            <a:ext cx="1593360" cy="159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/>
        </p:nvSpPr>
        <p:spPr>
          <a:xfrm>
            <a:off x="144489" y="151595"/>
            <a:ext cx="8713209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groups as the B2B SaaS/IOT sprint</a:t>
            </a:r>
            <a:endParaRPr b="1" i="0" sz="2800" u="none" cap="none" strike="noStrike">
              <a:solidFill>
                <a:srgbClr val="1D1D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2" name="Google Shape;182;p14"/>
          <p:cNvCxnSpPr/>
          <p:nvPr/>
        </p:nvCxnSpPr>
        <p:spPr>
          <a:xfrm flipH="1" rot="10800000">
            <a:off x="242250" y="8563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4"/>
          <p:cNvSpPr/>
          <p:nvPr/>
        </p:nvSpPr>
        <p:spPr>
          <a:xfrm>
            <a:off x="355600" y="1338153"/>
            <a:ext cx="2044700" cy="125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Bryan Waweru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Walela Masibo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Joyce Mbaya-Ikiao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Benson N Kariuki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Kennedy Mukuna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2501900" y="1338153"/>
            <a:ext cx="1943100" cy="125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Macharia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Clementine Vand.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Yixuan "Layla" Li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Fanen Acho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Michael Denuh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4570413" y="1338153"/>
            <a:ext cx="1639887" cy="125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Team 3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Kudoyi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Brian Mwangi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Dulo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Alistair Gould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 Kihara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6426200" y="1347946"/>
            <a:ext cx="2431498" cy="1454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Team 4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Katinka Harsanyi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Dmitry Spitsberg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Jennifer Mpho Lebethe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Nwachukwu Ossai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Phillip Chele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Thabani Magubane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355600" y="3048348"/>
            <a:ext cx="19558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Team 5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Lemayian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Simon Sondern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Mikul Shah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Daniel Nordberg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 Chen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Jamie Pujara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501900" y="3048348"/>
            <a:ext cx="199231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Team 6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Sonali Sanghrajka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Alemede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Juma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Tracy Matia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Ashish Patel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Njonjo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