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5143500" cx="9144000"/>
  <p:notesSz cx="6858000" cy="9144000"/>
  <p:embeddedFontLst>
    <p:embeddedFont>
      <p:font typeface="Helvetica Neue"/>
      <p:regular r:id="rId37"/>
      <p:bold r:id="rId38"/>
      <p:italic r:id="rId39"/>
      <p:boldItalic r:id="rId40"/>
    </p:embeddedFont>
    <p:embeddedFont>
      <p:font typeface="Open Sans Light"/>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2">
          <p15:clr>
            <a:srgbClr val="A4A3A4"/>
          </p15:clr>
        </p15:guide>
        <p15:guide id="2" pos="2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D1AACA-A43A-4853-930E-1903338CF435}">
  <a:tblStyle styleId="{A6D1AACA-A43A-4853-930E-1903338CF4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2" orient="horz"/>
        <p:guide pos="281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2.xml"/><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slide" Target="slides/slide14.xml"/><Relationship Id="rId44" Type="http://schemas.openxmlformats.org/officeDocument/2006/relationships/font" Target="fonts/OpenSansLight-boldItalic.fntdata"/><Relationship Id="rId21" Type="http://schemas.openxmlformats.org/officeDocument/2006/relationships/slide" Target="slides/slide13.xml"/><Relationship Id="rId43" Type="http://schemas.openxmlformats.org/officeDocument/2006/relationships/font" Target="fonts/OpenSansLight-italic.fntdata"/><Relationship Id="rId24" Type="http://schemas.openxmlformats.org/officeDocument/2006/relationships/slide" Target="slides/slide16.xml"/><Relationship Id="rId46" Type="http://schemas.openxmlformats.org/officeDocument/2006/relationships/font" Target="fonts/OpenSans-bold.fntdata"/><Relationship Id="rId23" Type="http://schemas.openxmlformats.org/officeDocument/2006/relationships/slide" Target="slides/slide15.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font" Target="fonts/OpenSans-boldItalic.fntdata"/><Relationship Id="rId25" Type="http://schemas.openxmlformats.org/officeDocument/2006/relationships/slide" Target="slides/slide17.xml"/><Relationship Id="rId47" Type="http://schemas.openxmlformats.org/officeDocument/2006/relationships/font" Target="fonts/OpenSans-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HelveticaNeue-regular.fntdata"/><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HelveticaNeue-italic.fntdata"/><Relationship Id="rId16" Type="http://schemas.openxmlformats.org/officeDocument/2006/relationships/slide" Target="slides/slide8.xml"/><Relationship Id="rId38" Type="http://schemas.openxmlformats.org/officeDocument/2006/relationships/font" Target="fonts/HelveticaNeue-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orld_Bank"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Data-driven way to inspire the ideation process</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Brick and mortar vs tech, over time</a:t>
            </a:r>
            <a:endParaRPr/>
          </a:p>
          <a:p>
            <a:pPr indent="-298450" lvl="0" marL="457200" rtl="0" algn="l">
              <a:spcBef>
                <a:spcPts val="0"/>
              </a:spcBef>
              <a:spcAft>
                <a:spcPts val="0"/>
              </a:spcAft>
              <a:buSzPts val="1100"/>
              <a:buChar char="-"/>
            </a:pPr>
            <a:r>
              <a:rPr lang="en-US"/>
              <a:t>For india, in 2005, when tech took off, all else equal, you’re at the right moment in the wave</a:t>
            </a:r>
            <a:endParaRPr/>
          </a:p>
          <a:p>
            <a:pPr indent="-298450" lvl="0" marL="457200" rtl="0" algn="l">
              <a:spcBef>
                <a:spcPts val="0"/>
              </a:spcBef>
              <a:spcAft>
                <a:spcPts val="0"/>
              </a:spcAft>
              <a:buSzPts val="1100"/>
              <a:buChar char="-"/>
            </a:pPr>
            <a:r>
              <a:rPr lang="en-US"/>
              <a:t>2005-2010: tech startups founded there, still raised money. need to be resilient</a:t>
            </a:r>
            <a:endParaRPr/>
          </a:p>
          <a:p>
            <a:pPr indent="-298450" lvl="0" marL="457200" rtl="0" algn="l">
              <a:spcBef>
                <a:spcPts val="0"/>
              </a:spcBef>
              <a:spcAft>
                <a:spcPts val="0"/>
              </a:spcAft>
              <a:buSzPts val="1100"/>
              <a:buChar char="-"/>
            </a:pPr>
            <a:r>
              <a:rPr lang="en-US">
                <a:solidFill>
                  <a:schemeClr val="dk1"/>
                </a:solidFill>
              </a:rPr>
              <a:t>G</a:t>
            </a:r>
            <a:r>
              <a:rPr lang="en-US">
                <a:solidFill>
                  <a:schemeClr val="dk1"/>
                </a:solidFill>
              </a:rPr>
              <a:t>raph not necessarily tells you this since the companies founded in 2010/2015 hasn't managed to raise enough yet)</a:t>
            </a:r>
            <a:endParaRPr>
              <a:solidFill>
                <a:schemeClr val="dk1"/>
              </a:solidFill>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Investment by sector pre2020, ordered from highest to lowest</a:t>
            </a:r>
            <a:endParaRPr/>
          </a:p>
          <a:p>
            <a:pPr indent="-298450" lvl="0" marL="457200" rtl="0" algn="l">
              <a:spcBef>
                <a:spcPts val="0"/>
              </a:spcBef>
              <a:spcAft>
                <a:spcPts val="0"/>
              </a:spcAft>
              <a:buSzPts val="1100"/>
              <a:buChar char="-"/>
            </a:pPr>
            <a:r>
              <a:rPr lang="en-US"/>
              <a:t>Commerce receives a inproportionate share of VC funding.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Flipkart, Snapdeal, general online shopping</a:t>
            </a:r>
            <a:endParaRPr/>
          </a:p>
          <a:p>
            <a:pPr indent="0" lvl="0" marL="0" rtl="0" algn="l">
              <a:spcBef>
                <a:spcPts val="0"/>
              </a:spcBef>
              <a:spcAft>
                <a:spcPts val="0"/>
              </a:spcAft>
              <a:buNone/>
            </a:pPr>
            <a:r>
              <a:rPr lang="en-US"/>
              <a:t>Big Basket, online grocery shopping</a:t>
            </a:r>
            <a:endParaRPr/>
          </a:p>
          <a:p>
            <a:pPr indent="0" lvl="0" marL="0" rtl="0" algn="l">
              <a:spcBef>
                <a:spcPts val="0"/>
              </a:spcBef>
              <a:spcAft>
                <a:spcPts val="0"/>
              </a:spcAft>
              <a:buNone/>
            </a:pPr>
            <a:r>
              <a:rPr lang="en-US"/>
              <a:t>One97, finance app / superapp/commerce</a:t>
            </a:r>
            <a:endParaRPr/>
          </a:p>
          <a:p>
            <a:pPr indent="0" lvl="0" marL="0" rtl="0" algn="l">
              <a:spcBef>
                <a:spcPts val="0"/>
              </a:spcBef>
              <a:spcAft>
                <a:spcPts val="0"/>
              </a:spcAft>
              <a:buNone/>
            </a:pPr>
            <a:r>
              <a:rPr lang="en-US"/>
              <a:t>Udaan - b2b trading </a:t>
            </a:r>
            <a:r>
              <a:rPr lang="en-US"/>
              <a:t>platform</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As consumer behaviour changes and tech improves, more and more VC funding goes into tech enabled businesses rather than traditional brick and mortar (g</a:t>
            </a:r>
            <a:endParaRPr/>
          </a:p>
        </p:txBody>
      </p:sp>
      <p:sp>
        <p:nvSpPr>
          <p:cNvPr id="397" name="Google Shape;39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Char char="-"/>
            </a:pPr>
            <a:r>
              <a:rPr lang="en-US" sz="1050">
                <a:solidFill>
                  <a:schemeClr val="dk1"/>
                </a:solidFill>
              </a:rPr>
              <a:t>There are definitely trends and similarities. Thus we can look at what problems were most valuable to solve, look at the solution, and adapt it to Africa’s context. -&gt; there will be major african counterparts to these problems, given taht the same problems exists here as well.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This is called importing product/market fit. you know that a product has solved a similar problem in a different market. -&gt; </a:t>
            </a:r>
            <a:r>
              <a:rPr b="1" lang="en-US" sz="1050">
                <a:solidFill>
                  <a:schemeClr val="dk1"/>
                </a:solidFill>
              </a:rPr>
              <a:t>caution. </a:t>
            </a:r>
            <a:r>
              <a:rPr lang="en-US" sz="1050">
                <a:solidFill>
                  <a:schemeClr val="dk1"/>
                </a:solidFill>
              </a:rPr>
              <a:t>blind clones doesn't 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efc1d3750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efc1d3750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importing product market fit, important ocnsideratoins: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Uber failed because of no localization.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Careem succeeded because of localization,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Want you</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When looking to other emerging markets, what are some things to think about?  Both, what are good types of businesses to get inspired by, and implicitly, what affects scalability of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Localization is important, as example suggests. One important aspect: need to solve more than one problem when value chains are broken. You heard Peter from Twigas speech. Moreover, Lori systems example.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But different types of businesses: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Regulated startups: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rgbClr val="555555"/>
                </a:solidFill>
                <a:highlight>
                  <a:srgbClr val="FFFFFF"/>
                </a:highlight>
              </a:rPr>
              <a:t>In general, any startup that is affected by regulation is a very clonable target, as solving those problems in every country of the world is extremely hard and they’d love to have someone do it for them.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solidFill>
                  <a:schemeClr val="dk1"/>
                </a:solidFill>
              </a:rPr>
              <a:t>Stripe went through hell in the US to launch. </a:t>
            </a:r>
            <a:endParaRPr>
              <a:solidFill>
                <a:srgbClr val="555555"/>
              </a:solidFill>
              <a:highlight>
                <a:srgbClr val="FFFFFF"/>
              </a:highlight>
            </a:endParaRPr>
          </a:p>
          <a:p>
            <a:pPr indent="-298450" lvl="0" marL="457200" rtl="0" algn="l">
              <a:spcBef>
                <a:spcPts val="0"/>
              </a:spcBef>
              <a:spcAft>
                <a:spcPts val="0"/>
              </a:spcAft>
              <a:buSzPts val="1100"/>
              <a:buChar char="-"/>
            </a:pPr>
            <a:r>
              <a:rPr lang="en-US">
                <a:solidFill>
                  <a:srgbClr val="555555"/>
                </a:solidFill>
                <a:highlight>
                  <a:srgbClr val="FFFFFF"/>
                </a:highlight>
              </a:rPr>
              <a:t>If you can solve the regulatory problems for them, they will acquire you very gladly. </a:t>
            </a:r>
            <a:endParaRPr>
              <a:solidFill>
                <a:srgbClr val="555555"/>
              </a:solidFill>
              <a:highlight>
                <a:srgbClr val="FFFFFF"/>
              </a:highlight>
            </a:endParaRPr>
          </a:p>
          <a:p>
            <a:pPr indent="-298450" lvl="0" marL="457200" rtl="0" algn="l">
              <a:spcBef>
                <a:spcPts val="0"/>
              </a:spcBef>
              <a:spcAft>
                <a:spcPts val="0"/>
              </a:spcAft>
              <a:buClr>
                <a:srgbClr val="555555"/>
              </a:buClr>
              <a:buSzPts val="1100"/>
              <a:buChar char="-"/>
            </a:pPr>
            <a:r>
              <a:rPr lang="en-US">
                <a:solidFill>
                  <a:srgbClr val="555555"/>
                </a:solidFill>
                <a:highlight>
                  <a:srgbClr val="FFFFFF"/>
                </a:highlight>
              </a:rPr>
              <a:t>Uber is a different example of a regulated startup. </a:t>
            </a:r>
            <a:endParaRPr>
              <a:solidFill>
                <a:srgbClr val="555555"/>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US"/>
              <a:t>E-commerce: intrinsically local. For example, there was space to create amazon.com in every country before theyexpanded, and there are countries where it has been done. </a:t>
            </a:r>
            <a:r>
              <a:rPr lang="en-US" sz="1200">
                <a:solidFill>
                  <a:srgbClr val="555555"/>
                </a:solidFill>
                <a:highlight>
                  <a:srgbClr val="FFFFFF"/>
                </a:highlight>
                <a:latin typeface="Helvetica Neue"/>
                <a:ea typeface="Helvetica Neue"/>
                <a:cs typeface="Helvetica Neue"/>
                <a:sym typeface="Helvetica Neue"/>
              </a:rPr>
              <a:t>You need to source products, handle logistics and shipping, customer support, etc. and all these activities are local.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Deeply local startups: </a:t>
            </a:r>
            <a:endParaRPr/>
          </a:p>
          <a:p>
            <a:pPr indent="-298450" lvl="0" marL="457200" rtl="0" algn="l">
              <a:spcBef>
                <a:spcPts val="0"/>
              </a:spcBef>
              <a:spcAft>
                <a:spcPts val="0"/>
              </a:spcAft>
              <a:buSzPts val="1100"/>
              <a:buChar char="-"/>
            </a:pPr>
            <a:r>
              <a:rPr lang="en-US"/>
              <a:t>requires deep integratoin with local consumer and business community. GroupOn, Opentable, Taskrabbit (Lynk)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Consumer internet: usually a more winner-takes all kind of market. Instagram, Pinterest. can scale extremely fast across borders and thus difficult to fight against.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7ef061d69e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7ef061d69e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dont want people to copy paste, not just take a list of startups. Not look at solutions.</a:t>
            </a:r>
            <a:endParaRPr/>
          </a:p>
          <a:p>
            <a:pPr indent="0" lvl="0" marL="0" rtl="0" algn="l">
              <a:lnSpc>
                <a:spcPct val="100000"/>
              </a:lnSpc>
              <a:spcBef>
                <a:spcPts val="0"/>
              </a:spcBef>
              <a:spcAft>
                <a:spcPts val="0"/>
              </a:spcAft>
              <a:buSzPts val="1100"/>
              <a:buNone/>
            </a:pPr>
            <a:r>
              <a:rPr lang="en-US"/>
              <a:t>Think about the problems, they persist across geographies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 Highest fund raised per 5-year period and a brief description of startup</a:t>
            </a:r>
            <a:endParaRPr/>
          </a:p>
          <a:p>
            <a:pPr indent="0" lvl="0" marL="158750" rtl="0" algn="l">
              <a:lnSpc>
                <a:spcPct val="100000"/>
              </a:lnSpc>
              <a:spcBef>
                <a:spcPts val="0"/>
              </a:spcBef>
              <a:spcAft>
                <a:spcPts val="0"/>
              </a:spcAft>
              <a:buSzPts val="1100"/>
              <a:buNone/>
            </a:pPr>
            <a:r>
              <a:rPr lang="en-US"/>
              <a:t>&lt;2000</a:t>
            </a:r>
            <a:endParaRPr/>
          </a:p>
          <a:p>
            <a:pPr indent="0" lvl="0" marL="158750" rtl="0" algn="l">
              <a:lnSpc>
                <a:spcPct val="100000"/>
              </a:lnSpc>
              <a:spcBef>
                <a:spcPts val="0"/>
              </a:spcBef>
              <a:spcAft>
                <a:spcPts val="0"/>
              </a:spcAft>
              <a:buSzPts val="1100"/>
              <a:buNone/>
            </a:pPr>
            <a:r>
              <a:rPr lang="en-US"/>
              <a:t>1.Tata teleservices - focused on the telecommunications sector</a:t>
            </a:r>
            <a:endParaRPr/>
          </a:p>
          <a:p>
            <a:pPr indent="0" lvl="0" marL="158750" rtl="0" algn="l">
              <a:lnSpc>
                <a:spcPct val="100000"/>
              </a:lnSpc>
              <a:spcBef>
                <a:spcPts val="0"/>
              </a:spcBef>
              <a:spcAft>
                <a:spcPts val="0"/>
              </a:spcAft>
              <a:buSzPts val="1100"/>
              <a:buNone/>
            </a:pPr>
            <a:r>
              <a:rPr lang="en-US"/>
              <a:t>2.Apollo Hospitals Enterprise-a premium multi-specialty hospital of India and is one of the largest integrated healthcare groups.</a:t>
            </a:r>
            <a:endParaRPr/>
          </a:p>
          <a:p>
            <a:pPr indent="0" lvl="0" marL="158750" rtl="0" algn="l">
              <a:lnSpc>
                <a:spcPct val="100000"/>
              </a:lnSpc>
              <a:spcBef>
                <a:spcPts val="0"/>
              </a:spcBef>
              <a:spcAft>
                <a:spcPts val="0"/>
              </a:spcAft>
              <a:buSzPts val="1100"/>
              <a:buNone/>
            </a:pPr>
            <a:r>
              <a:rPr lang="en-US"/>
              <a:t>3.PNB Housing Finance- India's home loan provider from last 25 years offering home loans at fixed &amp; flexible rate of Interest.</a:t>
            </a:r>
            <a:endParaRPr/>
          </a:p>
          <a:p>
            <a:pPr indent="0" lvl="0" marL="158750" rtl="0" algn="l">
              <a:lnSpc>
                <a:spcPct val="100000"/>
              </a:lnSpc>
              <a:spcBef>
                <a:spcPts val="0"/>
              </a:spcBef>
              <a:spcAft>
                <a:spcPts val="0"/>
              </a:spcAft>
              <a:buSzPts val="1100"/>
              <a:buNone/>
            </a:pPr>
            <a:r>
              <a:rPr lang="en-US"/>
              <a:t>4.Capital Small Finance Bank- Small finance bank Company.</a:t>
            </a:r>
            <a:endParaRPr/>
          </a:p>
          <a:p>
            <a:pPr indent="0" lvl="0" marL="158750" rtl="0" algn="l">
              <a:lnSpc>
                <a:spcPct val="100000"/>
              </a:lnSpc>
              <a:spcBef>
                <a:spcPts val="0"/>
              </a:spcBef>
              <a:spcAft>
                <a:spcPts val="0"/>
              </a:spcAft>
              <a:buSzPts val="1100"/>
              <a:buNone/>
            </a:pPr>
            <a:r>
              <a:rPr lang="en-US"/>
              <a:t>5.Hero FinCorp-is a financial company present across categories like two-wheeler financing, supply chain finance and business loans.</a:t>
            </a:r>
            <a:endParaRPr/>
          </a:p>
          <a:p>
            <a:pPr indent="0" lvl="0" marL="158750" rtl="0" algn="l">
              <a:lnSpc>
                <a:spcPct val="100000"/>
              </a:lnSpc>
              <a:spcBef>
                <a:spcPts val="0"/>
              </a:spcBef>
              <a:spcAft>
                <a:spcPts val="0"/>
              </a:spcAft>
              <a:buSzPts val="1100"/>
              <a:buNone/>
            </a:pPr>
            <a:r>
              <a:rPr lang="en-US"/>
              <a:t>6.Five Star Business Finance-is a Registered Non Banking Finance Company (NBFC) with Reserve Bank of India (RBI).</a:t>
            </a:r>
            <a:endParaRPr/>
          </a:p>
          <a:p>
            <a:pPr indent="0" lvl="0" marL="158750" rtl="0" algn="l">
              <a:lnSpc>
                <a:spcPct val="100000"/>
              </a:lnSpc>
              <a:spcBef>
                <a:spcPts val="0"/>
              </a:spcBef>
              <a:spcAft>
                <a:spcPts val="0"/>
              </a:spcAft>
              <a:buSzPts val="1100"/>
              <a:buNone/>
            </a:pPr>
            <a:r>
              <a:rPr lang="en-US"/>
              <a:t>7.Kalyan Jewellers-The group derives its origins from textile retailing and wholesaling and has an experience of over 100 years in the trade.</a:t>
            </a:r>
            <a:endParaRPr/>
          </a:p>
          <a:p>
            <a:pPr indent="0" lvl="0" marL="158750" rtl="0" algn="l">
              <a:lnSpc>
                <a:spcPct val="100000"/>
              </a:lnSpc>
              <a:spcBef>
                <a:spcPts val="0"/>
              </a:spcBef>
              <a:spcAft>
                <a:spcPts val="0"/>
              </a:spcAft>
              <a:buSzPts val="1100"/>
              <a:buNone/>
            </a:pPr>
            <a:r>
              <a:rPr lang="en-US"/>
              <a:t>8.Aakash Educational Services-It is a conglomerate that offers educational services across India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2000-2005</a:t>
            </a:r>
            <a:endParaRPr/>
          </a:p>
          <a:p>
            <a:pPr indent="0" lvl="0" marL="158750" rtl="0" algn="l">
              <a:lnSpc>
                <a:spcPct val="100000"/>
              </a:lnSpc>
              <a:spcBef>
                <a:spcPts val="0"/>
              </a:spcBef>
              <a:spcAft>
                <a:spcPts val="0"/>
              </a:spcAft>
              <a:buSzPts val="1100"/>
              <a:buNone/>
            </a:pPr>
            <a:r>
              <a:rPr lang="en-US"/>
              <a:t>1.One97-  delivers mobile content and commerce services to its customers.</a:t>
            </a:r>
            <a:endParaRPr/>
          </a:p>
          <a:p>
            <a:pPr indent="0" lvl="0" marL="158750" rtl="0" algn="l">
              <a:lnSpc>
                <a:spcPct val="100000"/>
              </a:lnSpc>
              <a:spcBef>
                <a:spcPts val="0"/>
              </a:spcBef>
              <a:spcAft>
                <a:spcPts val="0"/>
              </a:spcAft>
              <a:buSzPts val="1100"/>
              <a:buNone/>
            </a:pPr>
            <a:r>
              <a:rPr lang="en-US"/>
              <a:t>2.BillDesk- was conceived in early 2000 to solve the frustrations of most of us when it comes to payments.</a:t>
            </a:r>
            <a:endParaRPr/>
          </a:p>
          <a:p>
            <a:pPr indent="0" lvl="0" marL="158750" rtl="0" algn="l">
              <a:lnSpc>
                <a:spcPct val="100000"/>
              </a:lnSpc>
              <a:spcBef>
                <a:spcPts val="0"/>
              </a:spcBef>
              <a:spcAft>
                <a:spcPts val="0"/>
              </a:spcAft>
              <a:buSzPts val="1100"/>
              <a:buNone/>
            </a:pPr>
            <a:r>
              <a:rPr lang="en-US"/>
              <a:t>3.Stovekraft-Is the largest Kitchen Appliances company in the Indian kitchen appliances industry.</a:t>
            </a:r>
            <a:endParaRPr/>
          </a:p>
          <a:p>
            <a:pPr indent="0" lvl="0" marL="158750" rtl="0" algn="l">
              <a:lnSpc>
                <a:spcPct val="100000"/>
              </a:lnSpc>
              <a:spcBef>
                <a:spcPts val="0"/>
              </a:spcBef>
              <a:spcAft>
                <a:spcPts val="0"/>
              </a:spcAft>
              <a:buSzPts val="1100"/>
              <a:buNone/>
            </a:pPr>
            <a:r>
              <a:rPr lang="en-US"/>
              <a:t>4.Greenko Group-Greenko Group, based in India, is an independent power producer developing clean energy assets.</a:t>
            </a:r>
            <a:endParaRPr/>
          </a:p>
          <a:p>
            <a:pPr indent="0" lvl="0" marL="158750" rtl="0" algn="l">
              <a:lnSpc>
                <a:spcPct val="100000"/>
              </a:lnSpc>
              <a:spcBef>
                <a:spcPts val="0"/>
              </a:spcBef>
              <a:spcAft>
                <a:spcPts val="0"/>
              </a:spcAft>
              <a:buSzPts val="1100"/>
              <a:buNone/>
            </a:pPr>
            <a:r>
              <a:rPr lang="en-US"/>
              <a:t>5.CLP India Pvt. Ltd. -is a foreign investor in the Indian power sector.</a:t>
            </a:r>
            <a:endParaRPr/>
          </a:p>
          <a:p>
            <a:pPr indent="0" lvl="0" marL="158750" rtl="0" algn="l">
              <a:lnSpc>
                <a:spcPct val="100000"/>
              </a:lnSpc>
              <a:spcBef>
                <a:spcPts val="0"/>
              </a:spcBef>
              <a:spcAft>
                <a:spcPts val="0"/>
              </a:spcAft>
              <a:buSzPts val="1100"/>
              <a:buNone/>
            </a:pPr>
            <a:r>
              <a:rPr lang="en-US"/>
              <a:t>6.Royal Sundaram provides comprehensive insurance plans and innovative insurance solutions to individuals, families and businesses.</a:t>
            </a:r>
            <a:endParaRPr/>
          </a:p>
          <a:p>
            <a:pPr indent="0" lvl="0" marL="158750" rtl="0" algn="l">
              <a:lnSpc>
                <a:spcPct val="100000"/>
              </a:lnSpc>
              <a:spcBef>
                <a:spcPts val="0"/>
              </a:spcBef>
              <a:spcAft>
                <a:spcPts val="0"/>
              </a:spcAft>
              <a:buSzPts val="1100"/>
              <a:buNone/>
            </a:pPr>
            <a:r>
              <a:rPr lang="en-US"/>
              <a:t>7.SBI Life -  Is one of the life insurance company that offers a range of life insurance plans and policies to protect you and your family.</a:t>
            </a:r>
            <a:endParaRPr/>
          </a:p>
          <a:p>
            <a:pPr indent="0" lvl="0" marL="158750" rtl="0" algn="l">
              <a:lnSpc>
                <a:spcPct val="100000"/>
              </a:lnSpc>
              <a:spcBef>
                <a:spcPts val="0"/>
              </a:spcBef>
              <a:spcAft>
                <a:spcPts val="0"/>
              </a:spcAft>
              <a:buSzPts val="1100"/>
              <a:buNone/>
            </a:pPr>
            <a:r>
              <a:rPr lang="en-US"/>
              <a:t>8.NIIT Technologies- Is a leading IT solutions organization, servicing customers in North America, Europe, Asia and Australia.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2005-2010</a:t>
            </a:r>
            <a:endParaRPr/>
          </a:p>
          <a:p>
            <a:pPr indent="0" lvl="0" marL="158750" rtl="0" algn="l">
              <a:lnSpc>
                <a:spcPct val="100000"/>
              </a:lnSpc>
              <a:spcBef>
                <a:spcPts val="0"/>
              </a:spcBef>
              <a:spcAft>
                <a:spcPts val="0"/>
              </a:spcAft>
              <a:buSzPts val="1100"/>
              <a:buNone/>
            </a:pPr>
            <a:r>
              <a:rPr lang="en-US"/>
              <a:t>1.Quippo Infrastructure- is an equipment rental company servicing the high growth verticals of construction, telecom, energy, and oil and gas.</a:t>
            </a:r>
            <a:endParaRPr/>
          </a:p>
          <a:p>
            <a:pPr indent="0" lvl="0" marL="158750" rtl="0" algn="l">
              <a:lnSpc>
                <a:spcPct val="100000"/>
              </a:lnSpc>
              <a:spcBef>
                <a:spcPts val="0"/>
              </a:spcBef>
              <a:spcAft>
                <a:spcPts val="0"/>
              </a:spcAft>
              <a:buSzPts val="1100"/>
              <a:buNone/>
            </a:pPr>
            <a:r>
              <a:rPr lang="en-US"/>
              <a:t>2.Flipkart- owns and operates an online shopping website with a registered customer base of over 100 million. </a:t>
            </a:r>
            <a:endParaRPr/>
          </a:p>
          <a:p>
            <a:pPr indent="0" lvl="0" marL="158750" rtl="0" algn="l">
              <a:lnSpc>
                <a:spcPct val="100000"/>
              </a:lnSpc>
              <a:spcBef>
                <a:spcPts val="0"/>
              </a:spcBef>
              <a:spcAft>
                <a:spcPts val="0"/>
              </a:spcAft>
              <a:buSzPts val="1100"/>
              <a:buNone/>
            </a:pPr>
            <a:r>
              <a:rPr lang="en-US"/>
              <a:t>3.Quikr- Is a free classifieds and online marketplace that helps users to sell, buy, rent, or discover anything across India.</a:t>
            </a:r>
            <a:endParaRPr/>
          </a:p>
          <a:p>
            <a:pPr indent="0" lvl="0" marL="158750" rtl="0" algn="l">
              <a:lnSpc>
                <a:spcPct val="100000"/>
              </a:lnSpc>
              <a:spcBef>
                <a:spcPts val="0"/>
              </a:spcBef>
              <a:spcAft>
                <a:spcPts val="0"/>
              </a:spcAft>
              <a:buSzPts val="1100"/>
              <a:buNone/>
            </a:pPr>
            <a:r>
              <a:rPr lang="en-US"/>
              <a:t>4.Zomato- designs a web and mobile-based restaurant search, ordering, and discovery platform that searches and reviews restaurants.</a:t>
            </a:r>
            <a:endParaRPr/>
          </a:p>
          <a:p>
            <a:pPr indent="0" lvl="0" marL="158750" rtl="0" algn="l">
              <a:lnSpc>
                <a:spcPct val="100000"/>
              </a:lnSpc>
              <a:spcBef>
                <a:spcPts val="0"/>
              </a:spcBef>
              <a:spcAft>
                <a:spcPts val="0"/>
              </a:spcAft>
              <a:buSzPts val="1100"/>
              <a:buNone/>
            </a:pPr>
            <a:r>
              <a:rPr lang="en-US"/>
              <a:t>5.PolicyBazaar- designs an online life insurance and general insurance comparison portal that analyzes financial products.</a:t>
            </a:r>
            <a:endParaRPr/>
          </a:p>
          <a:p>
            <a:pPr indent="0" lvl="0" marL="158750" rtl="0" algn="l">
              <a:lnSpc>
                <a:spcPct val="100000"/>
              </a:lnSpc>
              <a:spcBef>
                <a:spcPts val="0"/>
              </a:spcBef>
              <a:spcAft>
                <a:spcPts val="0"/>
              </a:spcAft>
              <a:buSzPts val="1100"/>
              <a:buNone/>
            </a:pPr>
            <a:r>
              <a:rPr lang="en-US"/>
              <a:t>6.Aptus Value Housing Finance - Aptus is a company engaged in Affordable housing finance</a:t>
            </a:r>
            <a:endParaRPr/>
          </a:p>
          <a:p>
            <a:pPr indent="0" lvl="0" marL="158750" rtl="0" algn="l">
              <a:lnSpc>
                <a:spcPct val="100000"/>
              </a:lnSpc>
              <a:spcBef>
                <a:spcPts val="0"/>
              </a:spcBef>
              <a:spcAft>
                <a:spcPts val="0"/>
              </a:spcAft>
              <a:buSzPts val="1100"/>
              <a:buNone/>
            </a:pPr>
            <a:r>
              <a:rPr lang="en-US"/>
              <a:t>7.InMobi - Develops an advertisement serving algorithm that helps in optimizing the ranking of the advertisements served on mobile phones.</a:t>
            </a:r>
            <a:endParaRPr/>
          </a:p>
          <a:p>
            <a:pPr indent="0" lvl="0" marL="158750" rtl="0" algn="l">
              <a:lnSpc>
                <a:spcPct val="100000"/>
              </a:lnSpc>
              <a:spcBef>
                <a:spcPts val="0"/>
              </a:spcBef>
              <a:spcAft>
                <a:spcPts val="0"/>
              </a:spcAft>
              <a:buSzPts val="1100"/>
              <a:buNone/>
            </a:pPr>
            <a:r>
              <a:rPr lang="en-US"/>
              <a:t>8. Eris Lifesciences -  Is a domestic pharmaceutical company in India that focuses on the chronic and lifestyle diseases segment.</a:t>
            </a:r>
            <a:endParaRPr/>
          </a:p>
          <a:p>
            <a:pPr indent="0" lvl="0" marL="158750" rtl="0" algn="l">
              <a:lnSpc>
                <a:spcPct val="100000"/>
              </a:lnSpc>
              <a:spcBef>
                <a:spcPts val="0"/>
              </a:spcBef>
              <a:spcAft>
                <a:spcPts val="0"/>
              </a:spcAft>
              <a:buSzPts val="1100"/>
              <a:buNone/>
            </a:pPr>
            <a:r>
              <a:rPr lang="en-US"/>
              <a:t>9.DailyHunt develops mobile application software.</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ed599123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7ed599123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 Highest fund raised per 5-year period and a brief description of startup</a:t>
            </a:r>
            <a:endParaRPr/>
          </a:p>
          <a:p>
            <a:pPr indent="0" lvl="0" marL="158750" rtl="0" algn="l">
              <a:lnSpc>
                <a:spcPct val="100000"/>
              </a:lnSpc>
              <a:spcBef>
                <a:spcPts val="0"/>
              </a:spcBef>
              <a:spcAft>
                <a:spcPts val="0"/>
              </a:spcAft>
              <a:buSzPts val="1100"/>
              <a:buNone/>
            </a:pPr>
            <a:r>
              <a:rPr lang="en-US"/>
              <a:t>&lt;2000</a:t>
            </a:r>
            <a:endParaRPr/>
          </a:p>
          <a:p>
            <a:pPr indent="0" lvl="0" marL="158750" rtl="0" algn="l">
              <a:lnSpc>
                <a:spcPct val="100000"/>
              </a:lnSpc>
              <a:spcBef>
                <a:spcPts val="0"/>
              </a:spcBef>
              <a:spcAft>
                <a:spcPts val="0"/>
              </a:spcAft>
              <a:buSzPts val="1100"/>
              <a:buNone/>
            </a:pPr>
            <a:r>
              <a:rPr lang="en-US"/>
              <a:t>1.Tata teleservices - focused on the telecommunications sector</a:t>
            </a:r>
            <a:endParaRPr/>
          </a:p>
          <a:p>
            <a:pPr indent="0" lvl="0" marL="158750" rtl="0" algn="l">
              <a:lnSpc>
                <a:spcPct val="100000"/>
              </a:lnSpc>
              <a:spcBef>
                <a:spcPts val="0"/>
              </a:spcBef>
              <a:spcAft>
                <a:spcPts val="0"/>
              </a:spcAft>
              <a:buSzPts val="1100"/>
              <a:buNone/>
            </a:pPr>
            <a:r>
              <a:rPr lang="en-US"/>
              <a:t>2.Apollo Hospitals Enterprise-a premium multi-specialty hospital of India and is one of the largest integrated healthcare groups.</a:t>
            </a:r>
            <a:endParaRPr/>
          </a:p>
          <a:p>
            <a:pPr indent="0" lvl="0" marL="158750" rtl="0" algn="l">
              <a:lnSpc>
                <a:spcPct val="100000"/>
              </a:lnSpc>
              <a:spcBef>
                <a:spcPts val="0"/>
              </a:spcBef>
              <a:spcAft>
                <a:spcPts val="0"/>
              </a:spcAft>
              <a:buSzPts val="1100"/>
              <a:buNone/>
            </a:pPr>
            <a:r>
              <a:rPr lang="en-US"/>
              <a:t>3.PNB Housing Finance- India's home loan provider from last 25 years offering home loans at fixed &amp; flexible rate of Interest.</a:t>
            </a:r>
            <a:endParaRPr/>
          </a:p>
          <a:p>
            <a:pPr indent="0" lvl="0" marL="158750" rtl="0" algn="l">
              <a:lnSpc>
                <a:spcPct val="100000"/>
              </a:lnSpc>
              <a:spcBef>
                <a:spcPts val="0"/>
              </a:spcBef>
              <a:spcAft>
                <a:spcPts val="0"/>
              </a:spcAft>
              <a:buSzPts val="1100"/>
              <a:buNone/>
            </a:pPr>
            <a:r>
              <a:rPr lang="en-US"/>
              <a:t>4.Capital Small Finance Bank- Small finance bank Company.</a:t>
            </a:r>
            <a:endParaRPr/>
          </a:p>
          <a:p>
            <a:pPr indent="0" lvl="0" marL="158750" rtl="0" algn="l">
              <a:lnSpc>
                <a:spcPct val="100000"/>
              </a:lnSpc>
              <a:spcBef>
                <a:spcPts val="0"/>
              </a:spcBef>
              <a:spcAft>
                <a:spcPts val="0"/>
              </a:spcAft>
              <a:buSzPts val="1100"/>
              <a:buNone/>
            </a:pPr>
            <a:r>
              <a:rPr lang="en-US"/>
              <a:t>5.Hero FinCorp-is a financial company present across categories like two-wheeler financing, supply chain finance and business loans.</a:t>
            </a:r>
            <a:endParaRPr/>
          </a:p>
          <a:p>
            <a:pPr indent="0" lvl="0" marL="158750" rtl="0" algn="l">
              <a:lnSpc>
                <a:spcPct val="100000"/>
              </a:lnSpc>
              <a:spcBef>
                <a:spcPts val="0"/>
              </a:spcBef>
              <a:spcAft>
                <a:spcPts val="0"/>
              </a:spcAft>
              <a:buSzPts val="1100"/>
              <a:buNone/>
            </a:pPr>
            <a:r>
              <a:rPr lang="en-US"/>
              <a:t>6.Five Star Business Finance-is a Registered Non Banking Finance Company (NBFC) with Reserve Bank of India (RBI).</a:t>
            </a:r>
            <a:endParaRPr/>
          </a:p>
          <a:p>
            <a:pPr indent="0" lvl="0" marL="158750" rtl="0" algn="l">
              <a:lnSpc>
                <a:spcPct val="100000"/>
              </a:lnSpc>
              <a:spcBef>
                <a:spcPts val="0"/>
              </a:spcBef>
              <a:spcAft>
                <a:spcPts val="0"/>
              </a:spcAft>
              <a:buSzPts val="1100"/>
              <a:buNone/>
            </a:pPr>
            <a:r>
              <a:rPr lang="en-US"/>
              <a:t>7.Kalyan Jewellers-The group derives its origins from textile retailing and wholesaling and has an experience of over 100 years in the trade.</a:t>
            </a:r>
            <a:endParaRPr/>
          </a:p>
          <a:p>
            <a:pPr indent="0" lvl="0" marL="158750" rtl="0" algn="l">
              <a:lnSpc>
                <a:spcPct val="100000"/>
              </a:lnSpc>
              <a:spcBef>
                <a:spcPts val="0"/>
              </a:spcBef>
              <a:spcAft>
                <a:spcPts val="0"/>
              </a:spcAft>
              <a:buSzPts val="1100"/>
              <a:buNone/>
            </a:pPr>
            <a:r>
              <a:rPr lang="en-US"/>
              <a:t>8.Aakash Educational Services-It is a conglomerate that offers educational services across India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2000-2005</a:t>
            </a:r>
            <a:endParaRPr/>
          </a:p>
          <a:p>
            <a:pPr indent="0" lvl="0" marL="158750" rtl="0" algn="l">
              <a:lnSpc>
                <a:spcPct val="100000"/>
              </a:lnSpc>
              <a:spcBef>
                <a:spcPts val="0"/>
              </a:spcBef>
              <a:spcAft>
                <a:spcPts val="0"/>
              </a:spcAft>
              <a:buSzPts val="1100"/>
              <a:buNone/>
            </a:pPr>
            <a:r>
              <a:rPr lang="en-US"/>
              <a:t>1.One97-  delivers mobile content and commerce services to its customers.</a:t>
            </a:r>
            <a:endParaRPr/>
          </a:p>
          <a:p>
            <a:pPr indent="0" lvl="0" marL="158750" rtl="0" algn="l">
              <a:lnSpc>
                <a:spcPct val="100000"/>
              </a:lnSpc>
              <a:spcBef>
                <a:spcPts val="0"/>
              </a:spcBef>
              <a:spcAft>
                <a:spcPts val="0"/>
              </a:spcAft>
              <a:buSzPts val="1100"/>
              <a:buNone/>
            </a:pPr>
            <a:r>
              <a:rPr lang="en-US"/>
              <a:t>2.BillDesk- was conceived in early 2000 to solve the frustrations of most of us when it comes to payments.</a:t>
            </a:r>
            <a:endParaRPr/>
          </a:p>
          <a:p>
            <a:pPr indent="0" lvl="0" marL="158750" rtl="0" algn="l">
              <a:lnSpc>
                <a:spcPct val="100000"/>
              </a:lnSpc>
              <a:spcBef>
                <a:spcPts val="0"/>
              </a:spcBef>
              <a:spcAft>
                <a:spcPts val="0"/>
              </a:spcAft>
              <a:buSzPts val="1100"/>
              <a:buNone/>
            </a:pPr>
            <a:r>
              <a:rPr lang="en-US"/>
              <a:t>3.Stovekraft-Is the largest Kitchen Appliances company in the Indian kitchen appliances industry.</a:t>
            </a:r>
            <a:endParaRPr/>
          </a:p>
          <a:p>
            <a:pPr indent="0" lvl="0" marL="158750" rtl="0" algn="l">
              <a:lnSpc>
                <a:spcPct val="100000"/>
              </a:lnSpc>
              <a:spcBef>
                <a:spcPts val="0"/>
              </a:spcBef>
              <a:spcAft>
                <a:spcPts val="0"/>
              </a:spcAft>
              <a:buSzPts val="1100"/>
              <a:buNone/>
            </a:pPr>
            <a:r>
              <a:rPr lang="en-US"/>
              <a:t>4.Greenko Group-Greenko Group, based in India, is an independent power producer developing clean energy assets.</a:t>
            </a:r>
            <a:endParaRPr/>
          </a:p>
          <a:p>
            <a:pPr indent="0" lvl="0" marL="158750" rtl="0" algn="l">
              <a:lnSpc>
                <a:spcPct val="100000"/>
              </a:lnSpc>
              <a:spcBef>
                <a:spcPts val="0"/>
              </a:spcBef>
              <a:spcAft>
                <a:spcPts val="0"/>
              </a:spcAft>
              <a:buSzPts val="1100"/>
              <a:buNone/>
            </a:pPr>
            <a:r>
              <a:rPr lang="en-US"/>
              <a:t>5.CLP India Pvt. Ltd. -is a foreign investor in the Indian power sector.</a:t>
            </a:r>
            <a:endParaRPr/>
          </a:p>
          <a:p>
            <a:pPr indent="0" lvl="0" marL="158750" rtl="0" algn="l">
              <a:lnSpc>
                <a:spcPct val="100000"/>
              </a:lnSpc>
              <a:spcBef>
                <a:spcPts val="0"/>
              </a:spcBef>
              <a:spcAft>
                <a:spcPts val="0"/>
              </a:spcAft>
              <a:buSzPts val="1100"/>
              <a:buNone/>
            </a:pPr>
            <a:r>
              <a:rPr lang="en-US"/>
              <a:t>6.Royal Sundaram provides comprehensive insurance plans and innovative insurance solutions to individuals, families and businesses.</a:t>
            </a:r>
            <a:endParaRPr/>
          </a:p>
          <a:p>
            <a:pPr indent="0" lvl="0" marL="158750" rtl="0" algn="l">
              <a:lnSpc>
                <a:spcPct val="100000"/>
              </a:lnSpc>
              <a:spcBef>
                <a:spcPts val="0"/>
              </a:spcBef>
              <a:spcAft>
                <a:spcPts val="0"/>
              </a:spcAft>
              <a:buSzPts val="1100"/>
              <a:buNone/>
            </a:pPr>
            <a:r>
              <a:rPr lang="en-US"/>
              <a:t>7.SBI Life -  Is one of the life insurance company that offers a range of life insurance plans and policies to protect you and your family.</a:t>
            </a:r>
            <a:endParaRPr/>
          </a:p>
          <a:p>
            <a:pPr indent="0" lvl="0" marL="158750" rtl="0" algn="l">
              <a:lnSpc>
                <a:spcPct val="100000"/>
              </a:lnSpc>
              <a:spcBef>
                <a:spcPts val="0"/>
              </a:spcBef>
              <a:spcAft>
                <a:spcPts val="0"/>
              </a:spcAft>
              <a:buSzPts val="1100"/>
              <a:buNone/>
            </a:pPr>
            <a:r>
              <a:rPr lang="en-US"/>
              <a:t>8.NIIT Technologies- Is a leading IT solutions organization, servicing customers in North America, Europe, Asia and Australia.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2005-2010</a:t>
            </a:r>
            <a:endParaRPr/>
          </a:p>
          <a:p>
            <a:pPr indent="0" lvl="0" marL="158750" rtl="0" algn="l">
              <a:lnSpc>
                <a:spcPct val="100000"/>
              </a:lnSpc>
              <a:spcBef>
                <a:spcPts val="0"/>
              </a:spcBef>
              <a:spcAft>
                <a:spcPts val="0"/>
              </a:spcAft>
              <a:buSzPts val="1100"/>
              <a:buNone/>
            </a:pPr>
            <a:r>
              <a:rPr lang="en-US"/>
              <a:t>1.Quippo Infrastructure- is an equipment rental company servicing the high growth verticals of construction, telecom, energy, and oil and gas.</a:t>
            </a:r>
            <a:endParaRPr/>
          </a:p>
          <a:p>
            <a:pPr indent="0" lvl="0" marL="158750" rtl="0" algn="l">
              <a:lnSpc>
                <a:spcPct val="100000"/>
              </a:lnSpc>
              <a:spcBef>
                <a:spcPts val="0"/>
              </a:spcBef>
              <a:spcAft>
                <a:spcPts val="0"/>
              </a:spcAft>
              <a:buSzPts val="1100"/>
              <a:buNone/>
            </a:pPr>
            <a:r>
              <a:rPr lang="en-US"/>
              <a:t>2.Flipkart- owns and operates an online shopping website with a registered customer base of over 100 million. </a:t>
            </a:r>
            <a:endParaRPr/>
          </a:p>
          <a:p>
            <a:pPr indent="0" lvl="0" marL="158750" rtl="0" algn="l">
              <a:lnSpc>
                <a:spcPct val="100000"/>
              </a:lnSpc>
              <a:spcBef>
                <a:spcPts val="0"/>
              </a:spcBef>
              <a:spcAft>
                <a:spcPts val="0"/>
              </a:spcAft>
              <a:buSzPts val="1100"/>
              <a:buNone/>
            </a:pPr>
            <a:r>
              <a:rPr lang="en-US"/>
              <a:t>3.Quikr- Is a free classifieds and online marketplace that helps users to sell, buy, rent, or discover anything across India.</a:t>
            </a:r>
            <a:endParaRPr/>
          </a:p>
          <a:p>
            <a:pPr indent="0" lvl="0" marL="158750" rtl="0" algn="l">
              <a:lnSpc>
                <a:spcPct val="100000"/>
              </a:lnSpc>
              <a:spcBef>
                <a:spcPts val="0"/>
              </a:spcBef>
              <a:spcAft>
                <a:spcPts val="0"/>
              </a:spcAft>
              <a:buSzPts val="1100"/>
              <a:buNone/>
            </a:pPr>
            <a:r>
              <a:rPr lang="en-US"/>
              <a:t>4.Zomato- designs a web and mobile-based restaurant search, ordering, and discovery platform that searches and reviews restaurants.</a:t>
            </a:r>
            <a:endParaRPr/>
          </a:p>
          <a:p>
            <a:pPr indent="0" lvl="0" marL="158750" rtl="0" algn="l">
              <a:lnSpc>
                <a:spcPct val="100000"/>
              </a:lnSpc>
              <a:spcBef>
                <a:spcPts val="0"/>
              </a:spcBef>
              <a:spcAft>
                <a:spcPts val="0"/>
              </a:spcAft>
              <a:buSzPts val="1100"/>
              <a:buNone/>
            </a:pPr>
            <a:r>
              <a:rPr lang="en-US"/>
              <a:t>5.PolicyBazaar- designs an online life insurance and general insurance comparison portal that analyzes financial products.</a:t>
            </a:r>
            <a:endParaRPr/>
          </a:p>
          <a:p>
            <a:pPr indent="0" lvl="0" marL="158750" rtl="0" algn="l">
              <a:lnSpc>
                <a:spcPct val="100000"/>
              </a:lnSpc>
              <a:spcBef>
                <a:spcPts val="0"/>
              </a:spcBef>
              <a:spcAft>
                <a:spcPts val="0"/>
              </a:spcAft>
              <a:buSzPts val="1100"/>
              <a:buNone/>
            </a:pPr>
            <a:r>
              <a:rPr lang="en-US"/>
              <a:t>6.Aptus Value Housing Finance - Aptus is a company engaged in Affordable housing finance</a:t>
            </a:r>
            <a:endParaRPr/>
          </a:p>
          <a:p>
            <a:pPr indent="0" lvl="0" marL="158750" rtl="0" algn="l">
              <a:lnSpc>
                <a:spcPct val="100000"/>
              </a:lnSpc>
              <a:spcBef>
                <a:spcPts val="0"/>
              </a:spcBef>
              <a:spcAft>
                <a:spcPts val="0"/>
              </a:spcAft>
              <a:buSzPts val="1100"/>
              <a:buNone/>
            </a:pPr>
            <a:r>
              <a:rPr lang="en-US"/>
              <a:t>7.InMobi - Develops an advertisement serving algorithm that helps in optimizing the ranking of the advertisements served on mobile phones.</a:t>
            </a:r>
            <a:endParaRPr/>
          </a:p>
          <a:p>
            <a:pPr indent="0" lvl="0" marL="158750" rtl="0" algn="l">
              <a:lnSpc>
                <a:spcPct val="100000"/>
              </a:lnSpc>
              <a:spcBef>
                <a:spcPts val="0"/>
              </a:spcBef>
              <a:spcAft>
                <a:spcPts val="0"/>
              </a:spcAft>
              <a:buSzPts val="1100"/>
              <a:buNone/>
            </a:pPr>
            <a:r>
              <a:rPr lang="en-US"/>
              <a:t>8. Eris Lifesciences -  Is a domestic pharmaceutical company in India that focuses on the chronic and lifestyle diseases segment.</a:t>
            </a:r>
            <a:endParaRPr/>
          </a:p>
          <a:p>
            <a:pPr indent="0" lvl="0" marL="158750" rtl="0" algn="l">
              <a:lnSpc>
                <a:spcPct val="100000"/>
              </a:lnSpc>
              <a:spcBef>
                <a:spcPts val="0"/>
              </a:spcBef>
              <a:spcAft>
                <a:spcPts val="0"/>
              </a:spcAft>
              <a:buSzPts val="1100"/>
              <a:buNone/>
            </a:pPr>
            <a:r>
              <a:rPr lang="en-US"/>
              <a:t>9.DailyHunt develops mobile application software.</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efc1d37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efc1d37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7ef061d6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7ef061d6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ef061d69e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544" name="Google Shape;544;g7ef061d69e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ef061d69e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7ef061d69e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US"/>
              <a:t>Mention Ethiopia and South Africa to say why they do not fit this “mold</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Ethiopia is not a good fit due to its Low GDP per capita.</a:t>
            </a:r>
            <a:endParaRPr/>
          </a:p>
          <a:p>
            <a:pPr indent="-298450" lvl="0" marL="457200" marR="0" rtl="0" algn="l">
              <a:lnSpc>
                <a:spcPct val="100000"/>
              </a:lnSpc>
              <a:spcBef>
                <a:spcPts val="0"/>
              </a:spcBef>
              <a:spcAft>
                <a:spcPts val="0"/>
              </a:spcAft>
              <a:buClr>
                <a:srgbClr val="000000"/>
              </a:buClr>
              <a:buSzPts val="1100"/>
              <a:buFont typeface="Arial"/>
              <a:buChar char="●"/>
            </a:pPr>
            <a:r>
              <a:rPr lang="en-US"/>
              <a:t>South africa is not a good fit due to its high variation income distribution, and its good infrastracture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10e1a3a24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10e1a3a24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chemeClr val="dk1"/>
                </a:solidFill>
              </a:rPr>
              <a:t>Data-driven way to inspire and work with ideation.</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b="1" lang="en-US" sz="1050">
                <a:solidFill>
                  <a:schemeClr val="dk1"/>
                </a:solidFill>
              </a:rPr>
              <a:t>Ambition</a:t>
            </a:r>
            <a:endParaRPr b="1" sz="1050">
              <a:solidFill>
                <a:schemeClr val="dk1"/>
              </a:solidFill>
            </a:endParaRPr>
          </a:p>
          <a:p>
            <a:pPr indent="0" lvl="0" marL="0" rtl="0" algn="l">
              <a:spcBef>
                <a:spcPts val="0"/>
              </a:spcBef>
              <a:spcAft>
                <a:spcPts val="0"/>
              </a:spcAft>
              <a:buNone/>
            </a:pPr>
            <a:r>
              <a:rPr lang="en-US" sz="1050">
                <a:solidFill>
                  <a:schemeClr val="dk1"/>
                </a:solidFill>
              </a:rPr>
              <a:t>What verticals and problems received VC: i.e what problems were found to be exciting solve in other markets, i.e. through their </a:t>
            </a:r>
            <a:r>
              <a:rPr lang="en-US" sz="1050">
                <a:solidFill>
                  <a:schemeClr val="dk1"/>
                </a:solidFill>
              </a:rPr>
              <a:t>presumed</a:t>
            </a:r>
            <a:r>
              <a:rPr lang="en-US" sz="1050">
                <a:solidFill>
                  <a:schemeClr val="dk1"/>
                </a:solidFill>
              </a:rPr>
              <a:t> ability to unlock economic value</a:t>
            </a:r>
            <a:endParaRPr sz="1050">
              <a:solidFill>
                <a:schemeClr val="dk1"/>
              </a:solidFill>
            </a:endParaRPr>
          </a:p>
          <a:p>
            <a:pPr indent="0" lvl="0" marL="0" rtl="0" algn="l">
              <a:spcBef>
                <a:spcPts val="0"/>
              </a:spcBef>
              <a:spcAft>
                <a:spcPts val="0"/>
              </a:spcAft>
              <a:buNone/>
            </a:pPr>
            <a:r>
              <a:rPr lang="en-US" sz="1050">
                <a:solidFill>
                  <a:schemeClr val="dk1"/>
                </a:solidFill>
              </a:rPr>
              <a:t>Trend in succession: i.e what solution to one problem, enabled another problem to be solved. (.e.g if you want to copy paste Jumia in Africa, then logistics needs to be a non-issue, consumers have to be online &amp; with spending capacity,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b="1" lang="en-US" sz="1050">
                <a:solidFill>
                  <a:schemeClr val="dk1"/>
                </a:solidFill>
              </a:rPr>
              <a:t>Findings</a:t>
            </a:r>
            <a:endParaRPr b="1" sz="1050">
              <a:solidFill>
                <a:schemeClr val="dk1"/>
              </a:solidFill>
            </a:endParaRPr>
          </a:p>
          <a:p>
            <a:pPr indent="0" lvl="0" marL="0" rtl="0" algn="l">
              <a:spcBef>
                <a:spcPts val="0"/>
              </a:spcBef>
              <a:spcAft>
                <a:spcPts val="0"/>
              </a:spcAft>
              <a:buNone/>
            </a:pPr>
            <a:r>
              <a:rPr lang="en-US" sz="1050">
                <a:solidFill>
                  <a:schemeClr val="dk1"/>
                </a:solidFill>
              </a:rPr>
              <a:t>We found that india in 2005 is the closest comparable on a set of macro indicators, so we thought it would be </a:t>
            </a:r>
            <a:r>
              <a:rPr lang="en-US" sz="1050">
                <a:solidFill>
                  <a:schemeClr val="dk1"/>
                </a:solidFill>
              </a:rPr>
              <a:t>interesting</a:t>
            </a:r>
            <a:r>
              <a:rPr lang="en-US" sz="1050">
                <a:solidFill>
                  <a:schemeClr val="dk1"/>
                </a:solidFill>
              </a:rPr>
              <a:t> to look at their development starting around that year</a:t>
            </a:r>
            <a:endParaRPr sz="1050">
              <a:solidFill>
                <a:schemeClr val="dk1"/>
              </a:solidFill>
            </a:endParaRPr>
          </a:p>
          <a:p>
            <a:pPr indent="0" lvl="0" marL="0" rtl="0" algn="l">
              <a:spcBef>
                <a:spcPts val="0"/>
              </a:spcBef>
              <a:spcAft>
                <a:spcPts val="0"/>
              </a:spcAft>
              <a:buNone/>
            </a:pPr>
            <a:r>
              <a:rPr lang="en-US" sz="1050">
                <a:solidFill>
                  <a:schemeClr val="dk1"/>
                </a:solidFill>
              </a:rPr>
              <a:t>Finance v Commerce</a:t>
            </a:r>
            <a:endParaRPr sz="1050">
              <a:solidFill>
                <a:schemeClr val="dk1"/>
              </a:solidFill>
            </a:endParaRPr>
          </a:p>
          <a:p>
            <a:pPr indent="0" lvl="0" marL="0" rtl="0" algn="l">
              <a:spcBef>
                <a:spcPts val="0"/>
              </a:spcBef>
              <a:spcAft>
                <a:spcPts val="0"/>
              </a:spcAft>
              <a:buNone/>
            </a:pPr>
            <a:r>
              <a:rPr lang="en-US" sz="1050">
                <a:solidFill>
                  <a:schemeClr val="dk1"/>
                </a:solidFill>
              </a:rPr>
              <a:t>Macro-indicators not painting the full picture -&gt; infrastructural differences between india 2005 and kenya now plays a huge role. i.e. there are a lot of opportunities in African countries today for leapfrogging.</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en-US" sz="1050">
                <a:solidFill>
                  <a:schemeClr val="dk1"/>
                </a:solidFill>
              </a:rPr>
              <a:t>The world is not flat: tied to leapfrogging,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US" sz="1050">
                <a:solidFill>
                  <a:schemeClr val="dk1"/>
                </a:solidFill>
              </a:rPr>
              <a:t>Conclusion: </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There are definitely trends and similarities. Thus we can look at what problems were most valuable to solve, look at the solution, and adapt it to Africa’s context. </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This is called importing product/market fit. you know that a product has solved a similar problem in a different market. -&gt; </a:t>
            </a:r>
            <a:r>
              <a:rPr b="1" lang="en-US" sz="1050">
                <a:solidFill>
                  <a:schemeClr val="dk1"/>
                </a:solidFill>
              </a:rPr>
              <a:t>caution. </a:t>
            </a:r>
            <a:r>
              <a:rPr lang="en-US" sz="1050">
                <a:solidFill>
                  <a:schemeClr val="dk1"/>
                </a:solidFill>
              </a:rPr>
              <a:t>blind clones </a:t>
            </a:r>
            <a:r>
              <a:rPr lang="en-US" sz="1050">
                <a:solidFill>
                  <a:schemeClr val="dk1"/>
                </a:solidFill>
              </a:rPr>
              <a:t>doesn't</a:t>
            </a:r>
            <a:r>
              <a:rPr lang="en-US" sz="1050">
                <a:solidFill>
                  <a:schemeClr val="dk1"/>
                </a:solidFill>
              </a:rPr>
              <a:t> work.</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en-US" sz="1050">
                <a:solidFill>
                  <a:schemeClr val="dk1"/>
                </a:solidFill>
              </a:rPr>
              <a:t>Found that India S curve is sinilar, Comparing African countries to India, we can see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en-US" sz="1050">
                <a:solidFill>
                  <a:schemeClr val="dk1"/>
                </a:solidFill>
              </a:rPr>
              <a:t>Leapfrog: china payments is a good example. Skipped credit cards, went straight to mobile.</a:t>
            </a:r>
            <a:endParaRPr sz="1050">
              <a:solidFill>
                <a:schemeClr val="dk1"/>
              </a:solidFill>
            </a:endParaRPr>
          </a:p>
          <a:p>
            <a:pPr indent="-295275" lvl="0" marL="457200" rtl="0" algn="l">
              <a:spcBef>
                <a:spcPts val="0"/>
              </a:spcBef>
              <a:spcAft>
                <a:spcPts val="0"/>
              </a:spcAft>
              <a:buClr>
                <a:schemeClr val="dk1"/>
              </a:buClr>
              <a:buSzPts val="1050"/>
              <a:buChar char="-"/>
            </a:pPr>
            <a:r>
              <a:rPr lang="en-US" sz="1050">
                <a:solidFill>
                  <a:schemeClr val="dk1"/>
                </a:solidFill>
              </a:rPr>
              <a:t>Suddenly you have technology that enables you to solve the same problem in a different way</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683" name="Google Shape;6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7ef061d6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ef061d6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ef061d6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ef061d6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ef061d69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ef061d69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710e1a3a2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710e1a3a2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US"/>
              <a:t>Mention Ethiopia and South Africa to say why they do not fit this “mold</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Ethiopia is not a good fit due to its Low GDP per capita.</a:t>
            </a:r>
            <a:endParaRPr/>
          </a:p>
          <a:p>
            <a:pPr indent="-298450" lvl="0" marL="457200" marR="0" rtl="0" algn="l">
              <a:lnSpc>
                <a:spcPct val="100000"/>
              </a:lnSpc>
              <a:spcBef>
                <a:spcPts val="0"/>
              </a:spcBef>
              <a:spcAft>
                <a:spcPts val="0"/>
              </a:spcAft>
              <a:buClr>
                <a:srgbClr val="000000"/>
              </a:buClr>
              <a:buSzPts val="1100"/>
              <a:buFont typeface="Arial"/>
              <a:buChar char="●"/>
            </a:pPr>
            <a:r>
              <a:rPr lang="en-US"/>
              <a:t>South africa is not a good fit due to its high variation income distribution, and its good infrastracture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861" name="Google Shape;8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7ef8f9430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878" name="Google Shape;878;g7ef8f9430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ef061d69e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900">
                <a:solidFill>
                  <a:schemeClr val="dk1"/>
                </a:solidFill>
                <a:latin typeface="Helvetica Neue"/>
                <a:ea typeface="Helvetica Neue"/>
                <a:cs typeface="Helvetica Neue"/>
                <a:sym typeface="Helvetica Neue"/>
              </a:rPr>
              <a:t>When looking at other markets for clues, it’s important to get the timing right.</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Helvetica Neue"/>
                <a:ea typeface="Helvetica Neue"/>
                <a:cs typeface="Helvetica Neue"/>
                <a:sym typeface="Helvetica Neue"/>
              </a:rPr>
              <a:t>if u launch something too early, burning money, no-one will invest. Is it too early in terms of enablers, does people not have money?</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900">
                <a:solidFill>
                  <a:schemeClr val="dk1"/>
                </a:solidFill>
                <a:latin typeface="Helvetica Neue"/>
                <a:ea typeface="Helvetica Neue"/>
                <a:cs typeface="Helvetica Neue"/>
                <a:sym typeface="Helvetica Neue"/>
              </a:rPr>
              <a:t>you don’t want to get in to late, then your growth opportunities are limited.</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Helvetica Neue"/>
                <a:ea typeface="Helvetica Neue"/>
                <a:cs typeface="Helvetica Neue"/>
                <a:sym typeface="Helvetica Neue"/>
              </a:rPr>
              <a:t>you want to hit height of venture capital excitement,</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900">
                <a:solidFill>
                  <a:schemeClr val="dk1"/>
                </a:solidFill>
                <a:latin typeface="Helvetica Neue"/>
                <a:ea typeface="Helvetica Neue"/>
                <a:cs typeface="Helvetica Neue"/>
                <a:sym typeface="Helvetica Neue"/>
              </a:rPr>
              <a:t>Given these dynamics, it makes sense to look at the timing of products in other markets. In some cases, certain enablers (internet penetration, smartphone penetration, etc) has to be in place for something to be adopted en masse.</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9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57" name="Google Shape;157;g7ef061d69e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efc1d375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fc1d375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US" sz="900">
                <a:solidFill>
                  <a:schemeClr val="dk1"/>
                </a:solidFill>
                <a:latin typeface="Helvetica Neue"/>
                <a:ea typeface="Helvetica Neue"/>
                <a:cs typeface="Helvetica Neue"/>
                <a:sym typeface="Helvetica Neue"/>
              </a:rPr>
              <a:t>A very apparent way enablers have an impact on timing and S-curves, is the way products can scale today. </a:t>
            </a:r>
            <a:endParaRPr sz="900">
              <a:solidFill>
                <a:schemeClr val="dk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SzPts val="1100"/>
              <a:buChar char="-"/>
            </a:pPr>
            <a:r>
              <a:rPr lang="en-US" sz="900">
                <a:solidFill>
                  <a:schemeClr val="dk1"/>
                </a:solidFill>
                <a:latin typeface="Helvetica Neue"/>
                <a:ea typeface="Helvetica Neue"/>
                <a:cs typeface="Helvetica Neue"/>
                <a:sym typeface="Helvetica Neue"/>
              </a:rPr>
              <a:t>S-curves are now faster than ever, days pick up.</a:t>
            </a:r>
            <a:endParaRPr sz="900">
              <a:solidFill>
                <a:schemeClr val="dk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SzPts val="1100"/>
              <a:buChar char="-"/>
            </a:pPr>
            <a:r>
              <a:rPr lang="en-US" sz="900">
                <a:solidFill>
                  <a:schemeClr val="dk1"/>
                </a:solidFill>
                <a:latin typeface="Helvetica Neue"/>
                <a:ea typeface="Helvetica Neue"/>
                <a:cs typeface="Helvetica Neue"/>
                <a:sym typeface="Helvetica Neue"/>
              </a:rPr>
              <a:t>Go through slide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117d48de2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117d48de2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sz="900">
                <a:solidFill>
                  <a:schemeClr val="dk1"/>
                </a:solidFill>
                <a:latin typeface="Helvetica Neue"/>
                <a:ea typeface="Helvetica Neue"/>
                <a:cs typeface="Helvetica Neue"/>
                <a:sym typeface="Helvetica Neue"/>
              </a:rPr>
              <a:t>getting faster and Faster</a:t>
            </a:r>
            <a:endParaRPr sz="900">
              <a:solidFill>
                <a:schemeClr val="dk1"/>
              </a:solidFill>
              <a:latin typeface="Helvetica Neue"/>
              <a:ea typeface="Helvetica Neue"/>
              <a:cs typeface="Helvetica Neue"/>
              <a:sym typeface="Helvetica Neue"/>
            </a:endParaRPr>
          </a:p>
          <a:p>
            <a:pPr indent="-285750" lvl="0" marL="457200" rtl="0" algn="l">
              <a:spcBef>
                <a:spcPts val="0"/>
              </a:spcBef>
              <a:spcAft>
                <a:spcPts val="0"/>
              </a:spcAft>
              <a:buClr>
                <a:schemeClr val="dk1"/>
              </a:buClr>
              <a:buSzPts val="900"/>
              <a:buFont typeface="Helvetica Neue"/>
              <a:buChar char="-"/>
            </a:pPr>
            <a:r>
              <a:rPr lang="en-US" sz="900">
                <a:solidFill>
                  <a:schemeClr val="dk1"/>
                </a:solidFill>
                <a:latin typeface="Helvetica Neue"/>
                <a:ea typeface="Helvetica Neue"/>
                <a:cs typeface="Helvetica Neue"/>
                <a:sym typeface="Helvetica Neue"/>
              </a:rPr>
              <a:t>To guide our analysis,  we had decide what emerging market would be the best fit and what time period,, Euler will work it through our methodology. </a:t>
            </a:r>
            <a:endParaRPr sz="9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ef061d69e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7ef061d69e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US" sz="1000"/>
              <a:t>To frame this, we had to find a time period that was suiting. To find this time period, we looked at where certain African countries are today, with wrt </a:t>
            </a:r>
            <a:r>
              <a:rPr lang="en-US" sz="1000"/>
              <a:t>macroeconomic</a:t>
            </a:r>
            <a:r>
              <a:rPr lang="en-US" sz="1000"/>
              <a:t> factors.</a:t>
            </a:r>
            <a:endParaRPr sz="1000"/>
          </a:p>
          <a:p>
            <a:pPr indent="0" lvl="0" marL="158750" marR="0" rtl="0" algn="l">
              <a:lnSpc>
                <a:spcPct val="100000"/>
              </a:lnSpc>
              <a:spcBef>
                <a:spcPts val="0"/>
              </a:spcBef>
              <a:spcAft>
                <a:spcPts val="0"/>
              </a:spcAft>
              <a:buClr>
                <a:srgbClr val="000000"/>
              </a:buClr>
              <a:buSzPts val="1100"/>
              <a:buFont typeface="Arial"/>
              <a:buNone/>
            </a:pPr>
            <a:r>
              <a:rPr lang="en-US" sz="1000"/>
              <a:t>Logistics performance index:-</a:t>
            </a:r>
            <a:r>
              <a:rPr lang="en-US" sz="1000">
                <a:solidFill>
                  <a:srgbClr val="222222"/>
                </a:solidFill>
                <a:highlight>
                  <a:srgbClr val="FFFFFF"/>
                </a:highlight>
              </a:rPr>
              <a:t>is an interactive benchmarking tool created by the </a:t>
            </a:r>
            <a:r>
              <a:rPr lang="en-US" sz="1000">
                <a:solidFill>
                  <a:srgbClr val="0B0080"/>
                </a:solidFill>
                <a:highlight>
                  <a:srgbClr val="FFFFFF"/>
                </a:highlight>
                <a:uFill>
                  <a:noFill/>
                </a:uFill>
                <a:hlinkClick r:id="rId2">
                  <a:extLst>
                    <a:ext uri="{A12FA001-AC4F-418D-AE19-62706E023703}">
                      <ahyp:hlinkClr val="tx"/>
                    </a:ext>
                  </a:extLst>
                </a:hlinkClick>
              </a:rPr>
              <a:t>World Bank</a:t>
            </a:r>
            <a:r>
              <a:rPr lang="en-US" sz="1000">
                <a:solidFill>
                  <a:srgbClr val="222222"/>
                </a:solidFill>
                <a:highlight>
                  <a:srgbClr val="FFFFFF"/>
                </a:highlight>
              </a:rPr>
              <a:t> to help countries identify the challenges and opportunities they face in their performance on trade logistics and what they can do to improve their performance.It is analysed over 6 dimensions:The logistics performance (LPI) is the weighted average of the country scores on the six key dimensions:</a:t>
            </a:r>
            <a:endParaRPr sz="1000">
              <a:solidFill>
                <a:srgbClr val="222222"/>
              </a:solidFill>
              <a:highlight>
                <a:srgbClr val="FFFFFF"/>
              </a:highlight>
            </a:endParaRPr>
          </a:p>
          <a:p>
            <a:pPr indent="-292100" lvl="0" marL="901700" rtl="0" algn="l">
              <a:lnSpc>
                <a:spcPct val="115000"/>
              </a:lnSpc>
              <a:spcBef>
                <a:spcPts val="600"/>
              </a:spcBef>
              <a:spcAft>
                <a:spcPts val="0"/>
              </a:spcAft>
              <a:buClr>
                <a:srgbClr val="222222"/>
              </a:buClr>
              <a:buSzPts val="1000"/>
              <a:buAutoNum type="arabicPeriod"/>
            </a:pPr>
            <a:r>
              <a:rPr lang="en-US" sz="1000">
                <a:solidFill>
                  <a:srgbClr val="222222"/>
                </a:solidFill>
                <a:highlight>
                  <a:srgbClr val="FFFFFF"/>
                </a:highlight>
              </a:rPr>
              <a:t>The efficiency of the clearance process (i.e; speed, simplicity and predictability of formalities) by border control agencies, including customs.</a:t>
            </a:r>
            <a:endParaRPr sz="1000">
              <a:solidFill>
                <a:srgbClr val="222222"/>
              </a:solidFill>
              <a:highlight>
                <a:srgbClr val="FFFFFF"/>
              </a:highlight>
            </a:endParaRPr>
          </a:p>
          <a:p>
            <a:pPr indent="-292100" lvl="0" marL="901700" rtl="0" algn="l">
              <a:lnSpc>
                <a:spcPct val="115000"/>
              </a:lnSpc>
              <a:spcBef>
                <a:spcPts val="0"/>
              </a:spcBef>
              <a:spcAft>
                <a:spcPts val="0"/>
              </a:spcAft>
              <a:buClr>
                <a:srgbClr val="222222"/>
              </a:buClr>
              <a:buSzPts val="1000"/>
              <a:buAutoNum type="arabicPeriod"/>
            </a:pPr>
            <a:r>
              <a:rPr lang="en-US" sz="1000">
                <a:solidFill>
                  <a:srgbClr val="222222"/>
                </a:solidFill>
                <a:highlight>
                  <a:srgbClr val="FFFFFF"/>
                </a:highlight>
              </a:rPr>
              <a:t>Quality of trade and transport-related infrastructure (e.g., ports, railroads, roads, information technology);</a:t>
            </a:r>
            <a:endParaRPr sz="1000">
              <a:solidFill>
                <a:srgbClr val="222222"/>
              </a:solidFill>
              <a:highlight>
                <a:srgbClr val="FFFFFF"/>
              </a:highlight>
            </a:endParaRPr>
          </a:p>
          <a:p>
            <a:pPr indent="-292100" lvl="0" marL="901700" rtl="0" algn="l">
              <a:lnSpc>
                <a:spcPct val="115000"/>
              </a:lnSpc>
              <a:spcBef>
                <a:spcPts val="0"/>
              </a:spcBef>
              <a:spcAft>
                <a:spcPts val="0"/>
              </a:spcAft>
              <a:buClr>
                <a:srgbClr val="222222"/>
              </a:buClr>
              <a:buSzPts val="1000"/>
              <a:buAutoNum type="arabicPeriod"/>
            </a:pPr>
            <a:r>
              <a:rPr lang="en-US" sz="1000">
                <a:solidFill>
                  <a:srgbClr val="222222"/>
                </a:solidFill>
                <a:highlight>
                  <a:srgbClr val="FFFFFF"/>
                </a:highlight>
              </a:rPr>
              <a:t>Ease of arranging competitively priced shipments;</a:t>
            </a:r>
            <a:endParaRPr sz="1000">
              <a:solidFill>
                <a:srgbClr val="222222"/>
              </a:solidFill>
              <a:highlight>
                <a:srgbClr val="FFFFFF"/>
              </a:highlight>
            </a:endParaRPr>
          </a:p>
          <a:p>
            <a:pPr indent="-292100" lvl="0" marL="901700" rtl="0" algn="l">
              <a:lnSpc>
                <a:spcPct val="115000"/>
              </a:lnSpc>
              <a:spcBef>
                <a:spcPts val="0"/>
              </a:spcBef>
              <a:spcAft>
                <a:spcPts val="0"/>
              </a:spcAft>
              <a:buClr>
                <a:srgbClr val="222222"/>
              </a:buClr>
              <a:buSzPts val="1000"/>
              <a:buAutoNum type="arabicPeriod"/>
            </a:pPr>
            <a:r>
              <a:rPr lang="en-US" sz="1000">
                <a:solidFill>
                  <a:srgbClr val="222222"/>
                </a:solidFill>
                <a:highlight>
                  <a:srgbClr val="FFFFFF"/>
                </a:highlight>
              </a:rPr>
              <a:t>Competence and quality of logistics services (e.g., transport operators, customs brokers);</a:t>
            </a:r>
            <a:endParaRPr sz="1000">
              <a:solidFill>
                <a:srgbClr val="222222"/>
              </a:solidFill>
              <a:highlight>
                <a:srgbClr val="FFFFFF"/>
              </a:highlight>
            </a:endParaRPr>
          </a:p>
          <a:p>
            <a:pPr indent="-292100" lvl="0" marL="901700" rtl="0" algn="l">
              <a:lnSpc>
                <a:spcPct val="115000"/>
              </a:lnSpc>
              <a:spcBef>
                <a:spcPts val="0"/>
              </a:spcBef>
              <a:spcAft>
                <a:spcPts val="0"/>
              </a:spcAft>
              <a:buClr>
                <a:srgbClr val="222222"/>
              </a:buClr>
              <a:buSzPts val="1000"/>
              <a:buAutoNum type="arabicPeriod"/>
            </a:pPr>
            <a:r>
              <a:rPr lang="en-US" sz="1000">
                <a:solidFill>
                  <a:srgbClr val="222222"/>
                </a:solidFill>
                <a:highlight>
                  <a:srgbClr val="FFFFFF"/>
                </a:highlight>
              </a:rPr>
              <a:t>Ability to track and trace consignments;</a:t>
            </a:r>
            <a:endParaRPr sz="1000">
              <a:solidFill>
                <a:srgbClr val="222222"/>
              </a:solidFill>
              <a:highlight>
                <a:srgbClr val="FFFFFF"/>
              </a:highlight>
            </a:endParaRPr>
          </a:p>
          <a:p>
            <a:pPr indent="-292100" lvl="0" marL="901700" rtl="0" algn="l">
              <a:lnSpc>
                <a:spcPct val="115000"/>
              </a:lnSpc>
              <a:spcBef>
                <a:spcPts val="0"/>
              </a:spcBef>
              <a:spcAft>
                <a:spcPts val="0"/>
              </a:spcAft>
              <a:buClr>
                <a:srgbClr val="222222"/>
              </a:buClr>
              <a:buSzPts val="1000"/>
              <a:buAutoNum type="arabicPeriod"/>
            </a:pPr>
            <a:r>
              <a:rPr lang="en-US" sz="1000">
                <a:solidFill>
                  <a:srgbClr val="222222"/>
                </a:solidFill>
                <a:highlight>
                  <a:srgbClr val="FFFFFF"/>
                </a:highlight>
              </a:rPr>
              <a:t>Timeliness of shipments in reaching the destination within the scheduled or expected delivery time.</a:t>
            </a:r>
            <a:endParaRPr sz="1000">
              <a:solidFill>
                <a:srgbClr val="222222"/>
              </a:solidFill>
              <a:highlight>
                <a:srgbClr val="FFFFFF"/>
              </a:highlight>
            </a:endParaRPr>
          </a:p>
          <a:p>
            <a:pPr indent="0" lvl="0" marL="158750" marR="0" rtl="0" algn="l">
              <a:lnSpc>
                <a:spcPct val="100000"/>
              </a:lnSpc>
              <a:spcBef>
                <a:spcPts val="100"/>
              </a:spcBef>
              <a:spcAft>
                <a:spcPts val="0"/>
              </a:spcAft>
              <a:buClr>
                <a:srgbClr val="000000"/>
              </a:buClr>
              <a:buSzPts val="1100"/>
              <a:buFont typeface="Arial"/>
              <a:buNone/>
            </a:pPr>
            <a:r>
              <a:t/>
            </a:r>
            <a:endParaRPr sz="1000"/>
          </a:p>
          <a:p>
            <a:pPr indent="0" lvl="0" marL="158750" marR="0" rtl="0" algn="l">
              <a:lnSpc>
                <a:spcPct val="100000"/>
              </a:lnSpc>
              <a:spcBef>
                <a:spcPts val="0"/>
              </a:spcBef>
              <a:spcAft>
                <a:spcPts val="0"/>
              </a:spcAft>
              <a:buClr>
                <a:srgbClr val="000000"/>
              </a:buClr>
              <a:buSzPts val="1100"/>
              <a:buFont typeface="Arial"/>
              <a:buNone/>
            </a:pPr>
            <a:r>
              <a:rPr lang="en-US" sz="1000"/>
              <a:t>Mention Ethiopia and South Africa to say why they do not fit this “mold</a:t>
            </a:r>
            <a:endParaRPr sz="1000"/>
          </a:p>
          <a:p>
            <a:pPr indent="0" lvl="0" marL="158750" marR="0" rtl="0" algn="l">
              <a:lnSpc>
                <a:spcPct val="100000"/>
              </a:lnSpc>
              <a:spcBef>
                <a:spcPts val="0"/>
              </a:spcBef>
              <a:spcAft>
                <a:spcPts val="0"/>
              </a:spcAft>
              <a:buClr>
                <a:srgbClr val="000000"/>
              </a:buClr>
              <a:buSzPts val="1100"/>
              <a:buFont typeface="Arial"/>
              <a:buNone/>
            </a:pPr>
            <a:r>
              <a:t/>
            </a:r>
            <a:endParaRPr sz="1000"/>
          </a:p>
          <a:p>
            <a:pPr indent="-292100" lvl="0" marL="457200" marR="0" rtl="0" algn="l">
              <a:lnSpc>
                <a:spcPct val="100000"/>
              </a:lnSpc>
              <a:spcBef>
                <a:spcPts val="0"/>
              </a:spcBef>
              <a:spcAft>
                <a:spcPts val="0"/>
              </a:spcAft>
              <a:buClr>
                <a:srgbClr val="000000"/>
              </a:buClr>
              <a:buSzPts val="1000"/>
              <a:buFont typeface="Arial"/>
              <a:buChar char="●"/>
            </a:pPr>
            <a:r>
              <a:rPr lang="en-US" sz="1000"/>
              <a:t>Ethiopia is not a good fit due to its Low GDP per capita.</a:t>
            </a:r>
            <a:endParaRPr sz="1000"/>
          </a:p>
          <a:p>
            <a:pPr indent="-292100" lvl="0" marL="457200" marR="0" rtl="0" algn="l">
              <a:lnSpc>
                <a:spcPct val="100000"/>
              </a:lnSpc>
              <a:spcBef>
                <a:spcPts val="0"/>
              </a:spcBef>
              <a:spcAft>
                <a:spcPts val="0"/>
              </a:spcAft>
              <a:buClr>
                <a:srgbClr val="000000"/>
              </a:buClr>
              <a:buSzPts val="1000"/>
              <a:buFont typeface="Arial"/>
              <a:buChar char="●"/>
            </a:pPr>
            <a:r>
              <a:rPr lang="en-US" sz="1000"/>
              <a:t>South africa is not a good fit due to its high variation income distribution, and it’s good infrastructure.			</a:t>
            </a:r>
            <a:endParaRPr sz="1000"/>
          </a:p>
          <a:p>
            <a:pPr indent="-228600" lvl="0" marL="457200" marR="0" rtl="0" algn="l">
              <a:lnSpc>
                <a:spcPct val="100000"/>
              </a:lnSpc>
              <a:spcBef>
                <a:spcPts val="0"/>
              </a:spcBef>
              <a:spcAft>
                <a:spcPts val="0"/>
              </a:spcAft>
              <a:buClr>
                <a:srgbClr val="000000"/>
              </a:buClr>
              <a:buSzPts val="1100"/>
              <a:buFont typeface="Arial"/>
              <a:buNone/>
            </a:pPr>
            <a:r>
              <a:t/>
            </a:r>
            <a:endParaRPr sz="1000"/>
          </a:p>
          <a:p>
            <a:pPr indent="-228600" lvl="0" marL="457200" marR="0" rtl="0" algn="l">
              <a:lnSpc>
                <a:spcPct val="100000"/>
              </a:lnSpc>
              <a:spcBef>
                <a:spcPts val="0"/>
              </a:spcBef>
              <a:spcAft>
                <a:spcPts val="0"/>
              </a:spcAft>
              <a:buClr>
                <a:srgbClr val="000000"/>
              </a:buClr>
              <a:buSzPts val="1100"/>
              <a:buFont typeface="Arial"/>
              <a:buNone/>
            </a:pPr>
            <a:r>
              <a:t/>
            </a:r>
            <a:endParaRPr sz="1000"/>
          </a:p>
          <a:p>
            <a:pPr indent="-292100" lvl="0" marL="457200" marR="0" rtl="0" algn="l">
              <a:lnSpc>
                <a:spcPct val="100000"/>
              </a:lnSpc>
              <a:spcBef>
                <a:spcPts val="0"/>
              </a:spcBef>
              <a:spcAft>
                <a:spcPts val="0"/>
              </a:spcAft>
              <a:buSzPts val="1000"/>
              <a:buChar char="-"/>
            </a:pPr>
            <a:r>
              <a:rPr lang="en-US" sz="1000"/>
              <a:t>Looked at multiple countries to see what are representative</a:t>
            </a:r>
            <a:endParaRPr sz="1000"/>
          </a:p>
          <a:p>
            <a:pPr indent="-292100" lvl="0" marL="457200" marR="0" rtl="0" algn="l">
              <a:lnSpc>
                <a:spcPct val="100000"/>
              </a:lnSpc>
              <a:spcBef>
                <a:spcPts val="0"/>
              </a:spcBef>
              <a:spcAft>
                <a:spcPts val="0"/>
              </a:spcAft>
              <a:buSzPts val="1000"/>
              <a:buChar char="-"/>
            </a:pPr>
            <a:r>
              <a:rPr lang="en-US" sz="1000"/>
              <a:t>Dropped SA, high PPP and disparity, Botswana too small</a:t>
            </a:r>
            <a:endParaRPr sz="1000"/>
          </a:p>
          <a:p>
            <a:pPr indent="-292100" lvl="0" marL="457200" marR="0" rtl="0" algn="l">
              <a:lnSpc>
                <a:spcPct val="100000"/>
              </a:lnSpc>
              <a:spcBef>
                <a:spcPts val="0"/>
              </a:spcBef>
              <a:spcAft>
                <a:spcPts val="0"/>
              </a:spcAft>
              <a:buSzPts val="1000"/>
              <a:buChar char="-"/>
            </a:pPr>
            <a:r>
              <a:rPr lang="en-US" sz="1000"/>
              <a:t>These are representative,</a:t>
            </a:r>
            <a:endParaRPr sz="1000"/>
          </a:p>
          <a:p>
            <a:pPr indent="-292100" lvl="0" marL="457200" marR="0" rtl="0" algn="l">
              <a:lnSpc>
                <a:spcPct val="100000"/>
              </a:lnSpc>
              <a:spcBef>
                <a:spcPts val="0"/>
              </a:spcBef>
              <a:spcAft>
                <a:spcPts val="0"/>
              </a:spcAft>
              <a:buSzPts val="1000"/>
              <a:buChar char="-"/>
            </a:pPr>
            <a:r>
              <a:rPr lang="en-US" sz="1000"/>
              <a:t>In addition</a:t>
            </a:r>
            <a:endParaRPr sz="1000"/>
          </a:p>
          <a:p>
            <a:pPr indent="-228600" lvl="0" marL="457200" marR="0" rtl="0" algn="l">
              <a:lnSpc>
                <a:spcPct val="100000"/>
              </a:lnSpc>
              <a:spcBef>
                <a:spcPts val="0"/>
              </a:spcBef>
              <a:spcAft>
                <a:spcPts val="0"/>
              </a:spcAft>
              <a:buClr>
                <a:srgbClr val="000000"/>
              </a:buClr>
              <a:buSzPts val="1100"/>
              <a:buFont typeface="Arial"/>
              <a:buNone/>
            </a:pPr>
            <a:r>
              <a:t/>
            </a:r>
            <a:endParaRPr sz="1000"/>
          </a:p>
          <a:p>
            <a:pPr indent="-228600" lvl="0" marL="457200" marR="0" rtl="0" algn="l">
              <a:lnSpc>
                <a:spcPct val="100000"/>
              </a:lnSpc>
              <a:spcBef>
                <a:spcPts val="0"/>
              </a:spcBef>
              <a:spcAft>
                <a:spcPts val="0"/>
              </a:spcAft>
              <a:buClr>
                <a:srgbClr val="000000"/>
              </a:buClr>
              <a:buSzPts val="1100"/>
              <a:buFont typeface="Arial"/>
              <a:buNone/>
            </a:pPr>
            <a:r>
              <a:t/>
            </a:r>
            <a:endParaRPr sz="1000"/>
          </a:p>
          <a:p>
            <a:pPr indent="-228600" lvl="0" marL="457200" marR="0" rtl="0" algn="l">
              <a:lnSpc>
                <a:spcPct val="100000"/>
              </a:lnSpc>
              <a:spcBef>
                <a:spcPts val="0"/>
              </a:spcBef>
              <a:spcAft>
                <a:spcPts val="0"/>
              </a:spcAft>
              <a:buClr>
                <a:srgbClr val="000000"/>
              </a:buClr>
              <a:buSzPts val="1100"/>
              <a:buFont typeface="Arial"/>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ef061d69e_0_5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7ef061d69e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US"/>
              <a:t>In 2005, India was where African countries are now, which makes it interesting to look aroiund that time to guide or analysis.</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0" lvl="0" marL="158750" marR="0" rtl="0" algn="l">
              <a:lnSpc>
                <a:spcPct val="100000"/>
              </a:lnSpc>
              <a:spcBef>
                <a:spcPts val="0"/>
              </a:spcBef>
              <a:spcAft>
                <a:spcPts val="0"/>
              </a:spcAft>
              <a:buClr>
                <a:srgbClr val="000000"/>
              </a:buClr>
              <a:buSzPts val="1100"/>
              <a:buFont typeface="Arial"/>
              <a:buNone/>
            </a:pPr>
            <a:r>
              <a:rPr lang="en-US"/>
              <a:t>Indonesia </a:t>
            </a:r>
            <a:r>
              <a:rPr lang="en-US"/>
              <a:t>hasn't</a:t>
            </a:r>
            <a:r>
              <a:rPr lang="en-US"/>
              <a:t> really caught up yet wrt VC funding </a:t>
            </a:r>
            <a:endParaRPr/>
          </a:p>
          <a:p>
            <a:pPr indent="0" lvl="0" marL="158750" marR="0" rtl="0" algn="l">
              <a:lnSpc>
                <a:spcPct val="100000"/>
              </a:lnSpc>
              <a:spcBef>
                <a:spcPts val="0"/>
              </a:spcBef>
              <a:spcAft>
                <a:spcPts val="0"/>
              </a:spcAft>
              <a:buClr>
                <a:srgbClr val="000000"/>
              </a:buClr>
              <a:buSzPts val="1100"/>
              <a:buFont typeface="Arial"/>
              <a:buNone/>
            </a:pPr>
            <a:r>
              <a:rPr lang="en-US"/>
              <a:t>India is well ahead, Bengalore indian silicon valley with crazy volumes.</a:t>
            </a:r>
            <a:endParaRPr/>
          </a:p>
          <a:p>
            <a:pPr indent="0" lvl="0" marL="158750" marR="0" rtl="0" algn="l">
              <a:lnSpc>
                <a:spcPct val="100000"/>
              </a:lnSpc>
              <a:spcBef>
                <a:spcPts val="0"/>
              </a:spcBef>
              <a:spcAft>
                <a:spcPts val="0"/>
              </a:spcAft>
              <a:buClr>
                <a:srgbClr val="000000"/>
              </a:buClr>
              <a:buSzPts val="1100"/>
              <a:buFont typeface="Arial"/>
              <a:buNone/>
            </a:pPr>
            <a:r>
              <a:rPr lang="en-US"/>
              <a:t>China is to special</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0" lvl="0" marL="158750" marR="0" rtl="0" algn="l">
              <a:lnSpc>
                <a:spcPct val="100000"/>
              </a:lnSpc>
              <a:spcBef>
                <a:spcPts val="0"/>
              </a:spcBef>
              <a:spcAft>
                <a:spcPts val="0"/>
              </a:spcAft>
              <a:buClr>
                <a:srgbClr val="000000"/>
              </a:buClr>
              <a:buSzPts val="1100"/>
              <a:buFont typeface="Arial"/>
              <a:buNone/>
            </a:pPr>
            <a:r>
              <a:rPr lang="en-US"/>
              <a:t>Mention Ethiopia and South Africa to say why they do not fit this “mold</a:t>
            </a:r>
            <a:endParaRPr/>
          </a:p>
          <a:p>
            <a:pPr indent="0" lvl="0" marL="15875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Ethiopia is not a good fit due to its Low GDP per capita.</a:t>
            </a:r>
            <a:endParaRPr/>
          </a:p>
          <a:p>
            <a:pPr indent="-298450" lvl="0" marL="457200" marR="0" rtl="0" algn="l">
              <a:lnSpc>
                <a:spcPct val="100000"/>
              </a:lnSpc>
              <a:spcBef>
                <a:spcPts val="0"/>
              </a:spcBef>
              <a:spcAft>
                <a:spcPts val="0"/>
              </a:spcAft>
              <a:buClr>
                <a:srgbClr val="000000"/>
              </a:buClr>
              <a:buSzPts val="1100"/>
              <a:buFont typeface="Arial"/>
              <a:buChar char="●"/>
            </a:pPr>
            <a:r>
              <a:rPr lang="en-US"/>
              <a:t>South africa is not a good fit due to its high variation income distribution, and its good infrastracture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rPr lang="en-US"/>
              <a:t>India 2005 had GINI of 34.4 &amp; LPI of  3.27 (2007). LPI was higher in 2007 india than today.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ef061d69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sz="1200"/>
              <a:t>Financial services </a:t>
            </a:r>
            <a:r>
              <a:rPr lang="en-US" sz="1200"/>
              <a:t>received</a:t>
            </a:r>
            <a:r>
              <a:rPr lang="en-US" sz="1200"/>
              <a:t> a lot of VC funding early on, implying that the financial infrastructure of the country was built out. </a:t>
            </a:r>
            <a:endParaRPr sz="1200"/>
          </a:p>
          <a:p>
            <a:pPr indent="-304800" lvl="0" marL="457200" rtl="0" algn="l">
              <a:spcBef>
                <a:spcPts val="0"/>
              </a:spcBef>
              <a:spcAft>
                <a:spcPts val="0"/>
              </a:spcAft>
              <a:buSzPts val="1200"/>
              <a:buChar char="-"/>
            </a:pPr>
            <a:r>
              <a:rPr lang="en-US" sz="1200"/>
              <a:t>Financial infrastructure is a key enabler for ecommerce, which after 2000 received boomed. Many companies where founded received a lot of funding, across different verticals. </a:t>
            </a:r>
            <a:endParaRPr sz="1200"/>
          </a:p>
          <a:p>
            <a:pPr indent="-304800" lvl="0" marL="457200" rtl="0" algn="l">
              <a:lnSpc>
                <a:spcPct val="115000"/>
              </a:lnSpc>
              <a:spcBef>
                <a:spcPts val="0"/>
              </a:spcBef>
              <a:spcAft>
                <a:spcPts val="0"/>
              </a:spcAft>
              <a:buSzPts val="1200"/>
              <a:buChar char="-"/>
            </a:pPr>
            <a:r>
              <a:rPr lang="en-US" sz="1200">
                <a:solidFill>
                  <a:schemeClr val="dk1"/>
                </a:solidFill>
                <a:latin typeface="Helvetica Neue"/>
                <a:ea typeface="Helvetica Neue"/>
                <a:cs typeface="Helvetica Neue"/>
                <a:sym typeface="Helvetica Neue"/>
              </a:rPr>
              <a:t>Market for non-commerce/finance exists, but smaller. Likely due to smaller market size ref VC model</a:t>
            </a:r>
            <a:endParaRPr sz="1200"/>
          </a:p>
          <a:p>
            <a:pPr indent="-304800" lvl="0" marL="457200" rtl="0" algn="l">
              <a:lnSpc>
                <a:spcPct val="115000"/>
              </a:lnSpc>
              <a:spcBef>
                <a:spcPts val="0"/>
              </a:spcBef>
              <a:spcAft>
                <a:spcPts val="0"/>
              </a:spcAft>
              <a:buSzPts val="1200"/>
              <a:buChar char="-"/>
            </a:pPr>
            <a:r>
              <a:rPr lang="en-US" sz="1200">
                <a:solidFill>
                  <a:schemeClr val="dk1"/>
                </a:solidFill>
                <a:latin typeface="Helvetica Neue"/>
                <a:ea typeface="Helvetica Neue"/>
                <a:cs typeface="Helvetica Neue"/>
                <a:sym typeface="Helvetica Neue"/>
              </a:rPr>
              <a:t>spending power wise, we’re back today, but tech wise, we way ahead of India 2005. </a:t>
            </a:r>
            <a:r>
              <a:rPr lang="en-US" sz="1200"/>
              <a:t>The fact taht Kenya is now at the same place as India techwise (4g, mobile penetration, internet access etc), enables different solutions to the same problems. </a:t>
            </a:r>
            <a:r>
              <a:rPr lang="en-US" sz="1200">
                <a:solidFill>
                  <a:schemeClr val="dk1"/>
                </a:solidFill>
                <a:latin typeface="Helvetica Neue"/>
                <a:ea typeface="Helvetica Neue"/>
                <a:cs typeface="Helvetica Neue"/>
                <a:sym typeface="Helvetica Neue"/>
              </a:rPr>
              <a:t>enablers, we’re ahead wrt infrastructure -&gt; leapfrogging.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A lot of ideas, but not a lot of money.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Logistics</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e-commerce broad.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p>
        </p:txBody>
      </p:sp>
      <p:sp>
        <p:nvSpPr>
          <p:cNvPr id="344" name="Google Shape;344;g7ef061d69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10e1a3a24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710e1a3a24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Clear each box. </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en-US"/>
              <a:t>in 2000, a lot of brick and mortar</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2010, marketplaces for freelances, used/cars bikes, furniture, eyewear</a:t>
            </a:r>
            <a:endParaRPr>
              <a:solidFill>
                <a:schemeClr val="dk1"/>
              </a:solidFill>
            </a:endParaRPr>
          </a:p>
          <a:p>
            <a:pPr indent="0" lvl="0" marL="15875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2015-2020, marketplaces for cars, agri, social commerce for SMB. digitalizing whatever they built in 2000.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It’s reasonable to believe, that in 5-10 years, every single one of these startups have a major African counterpart, solving the same problem across countries in Africa.</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These are problems that were valuable to solve</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There’s definitly trends and successions.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Should we look at alternative ways of solving the issues? Yes. Leapfrogging. Good startups shows us where there are problems. We can use that as inspiration.</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With caution</a:t>
            </a:r>
            <a:endParaRPr>
              <a:solidFill>
                <a:schemeClr val="dk1"/>
              </a:solidFill>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t/>
            </a:r>
            <a:endParaRPr b="1"/>
          </a:p>
          <a:p>
            <a:pPr indent="0" lvl="0" marL="158750" rtl="0" algn="l">
              <a:spcBef>
                <a:spcPts val="0"/>
              </a:spcBef>
              <a:spcAft>
                <a:spcPts val="0"/>
              </a:spcAft>
              <a:buClr>
                <a:schemeClr val="dk1"/>
              </a:buClr>
              <a:buSzPts val="1100"/>
              <a:buFont typeface="Arial"/>
              <a:buNone/>
            </a:pPr>
            <a:r>
              <a:rPr lang="en-US">
                <a:solidFill>
                  <a:schemeClr val="dk1"/>
                </a:solidFill>
              </a:rPr>
              <a:t>Right now, f.ex Jumia is trying to solve the bare minimum of e-commerce. General online shopping. What they founded in early 2005’s, shortly after, other commerce sites started popping up i.e travel booking, restaurant booking/reviewing, </a:t>
            </a:r>
            <a:endParaRPr>
              <a:solidFill>
                <a:schemeClr val="dk1"/>
              </a:solidFill>
            </a:endParaRPr>
          </a:p>
          <a:p>
            <a:pPr indent="0" lvl="0" marL="158750" rtl="0" algn="l">
              <a:lnSpc>
                <a:spcPct val="100000"/>
              </a:lnSpc>
              <a:spcBef>
                <a:spcPts val="0"/>
              </a:spcBef>
              <a:spcAft>
                <a:spcPts val="0"/>
              </a:spcAft>
              <a:buSzPts val="1100"/>
              <a:buNone/>
            </a:pPr>
            <a:r>
              <a:t/>
            </a:r>
            <a:endParaRPr b="1"/>
          </a:p>
          <a:p>
            <a:pPr indent="0" lvl="0" marL="158750" rtl="0" algn="l">
              <a:spcBef>
                <a:spcPts val="0"/>
              </a:spcBef>
              <a:spcAft>
                <a:spcPts val="0"/>
              </a:spcAft>
              <a:buClr>
                <a:schemeClr val="dk1"/>
              </a:buClr>
              <a:buSzPts val="1100"/>
              <a:buFont typeface="Arial"/>
              <a:buNone/>
            </a:pPr>
            <a:r>
              <a:rPr lang="en-US">
                <a:solidFill>
                  <a:schemeClr val="dk1"/>
                </a:solidFill>
              </a:rPr>
              <a:t>Key takeaway is: can we look at India and find problems worht solving and solutions to these problems. Answer is YES.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This is a high-level overview of where VC money went.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They have put money into solving similar issues to what companies in Africa is trying to solve - definitely exists more similar problems. </a:t>
            </a:r>
            <a:endParaRPr/>
          </a:p>
          <a:p>
            <a:pPr indent="0" lvl="0" marL="158750" rtl="0" algn="l">
              <a:lnSpc>
                <a:spcPct val="100000"/>
              </a:lnSpc>
              <a:spcBef>
                <a:spcPts val="0"/>
              </a:spcBef>
              <a:spcAft>
                <a:spcPts val="0"/>
              </a:spcAft>
              <a:buSzPts val="1100"/>
              <a:buNone/>
            </a:pPr>
            <a:r>
              <a:t/>
            </a:r>
            <a:endParaRPr/>
          </a:p>
          <a:p>
            <a:pPr indent="0" lvl="0" marL="158750" rtl="0" algn="l">
              <a:spcBef>
                <a:spcPts val="0"/>
              </a:spcBef>
              <a:spcAft>
                <a:spcPts val="0"/>
              </a:spcAft>
              <a:buClr>
                <a:schemeClr val="dk1"/>
              </a:buClr>
              <a:buSzPts val="1100"/>
              <a:buFont typeface="Arial"/>
              <a:buNone/>
            </a:pPr>
            <a:r>
              <a:rPr lang="en-US">
                <a:solidFill>
                  <a:schemeClr val="dk1"/>
                </a:solidFill>
              </a:rPr>
              <a:t>Looking at this a bit more granularly. </a:t>
            </a:r>
            <a:endParaRPr>
              <a:solidFill>
                <a:schemeClr val="dk1"/>
              </a:solidFill>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Energy, travel &amp; tourism</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 Highest fund raised per 5-year period and a brief description of startup</a:t>
            </a:r>
            <a:endParaRPr/>
          </a:p>
          <a:p>
            <a:pPr indent="0" lvl="0" marL="158750" rtl="0" algn="l">
              <a:lnSpc>
                <a:spcPct val="100000"/>
              </a:lnSpc>
              <a:spcBef>
                <a:spcPts val="0"/>
              </a:spcBef>
              <a:spcAft>
                <a:spcPts val="0"/>
              </a:spcAft>
              <a:buSzPts val="1100"/>
              <a:buNone/>
            </a:pPr>
            <a:r>
              <a:rPr lang="en-US"/>
              <a:t>&lt;2000</a:t>
            </a:r>
            <a:endParaRPr/>
          </a:p>
          <a:p>
            <a:pPr indent="0" lvl="0" marL="158750" rtl="0" algn="l">
              <a:lnSpc>
                <a:spcPct val="100000"/>
              </a:lnSpc>
              <a:spcBef>
                <a:spcPts val="0"/>
              </a:spcBef>
              <a:spcAft>
                <a:spcPts val="0"/>
              </a:spcAft>
              <a:buSzPts val="1100"/>
              <a:buNone/>
            </a:pPr>
            <a:r>
              <a:rPr lang="en-US"/>
              <a:t>1.Tata teleservices - focused on the telecommunications sector</a:t>
            </a:r>
            <a:endParaRPr/>
          </a:p>
          <a:p>
            <a:pPr indent="0" lvl="0" marL="158750" rtl="0" algn="l">
              <a:lnSpc>
                <a:spcPct val="100000"/>
              </a:lnSpc>
              <a:spcBef>
                <a:spcPts val="0"/>
              </a:spcBef>
              <a:spcAft>
                <a:spcPts val="0"/>
              </a:spcAft>
              <a:buSzPts val="1100"/>
              <a:buNone/>
            </a:pPr>
            <a:r>
              <a:rPr lang="en-US"/>
              <a:t>2.Apollo Hospitals Enterprise-a premium multi-specialty hospital of India and is one of the largest integrated healthcare groups.</a:t>
            </a:r>
            <a:endParaRPr/>
          </a:p>
          <a:p>
            <a:pPr indent="0" lvl="0" marL="158750" rtl="0" algn="l">
              <a:lnSpc>
                <a:spcPct val="100000"/>
              </a:lnSpc>
              <a:spcBef>
                <a:spcPts val="0"/>
              </a:spcBef>
              <a:spcAft>
                <a:spcPts val="0"/>
              </a:spcAft>
              <a:buSzPts val="1100"/>
              <a:buNone/>
            </a:pPr>
            <a:r>
              <a:rPr lang="en-US"/>
              <a:t>3.PNB Housing Finance- India's home loan provider from last 25 years offering home loans at fixed &amp; flexible rate of Interest.</a:t>
            </a:r>
            <a:endParaRPr/>
          </a:p>
          <a:p>
            <a:pPr indent="0" lvl="0" marL="158750" rtl="0" algn="l">
              <a:lnSpc>
                <a:spcPct val="100000"/>
              </a:lnSpc>
              <a:spcBef>
                <a:spcPts val="0"/>
              </a:spcBef>
              <a:spcAft>
                <a:spcPts val="0"/>
              </a:spcAft>
              <a:buSzPts val="1100"/>
              <a:buNone/>
            </a:pPr>
            <a:r>
              <a:rPr lang="en-US"/>
              <a:t>4.Capital Small Finance Bank- Small finance bank Company.</a:t>
            </a:r>
            <a:endParaRPr/>
          </a:p>
          <a:p>
            <a:pPr indent="0" lvl="0" marL="158750" rtl="0" algn="l">
              <a:lnSpc>
                <a:spcPct val="100000"/>
              </a:lnSpc>
              <a:spcBef>
                <a:spcPts val="0"/>
              </a:spcBef>
              <a:spcAft>
                <a:spcPts val="0"/>
              </a:spcAft>
              <a:buSzPts val="1100"/>
              <a:buNone/>
            </a:pPr>
            <a:r>
              <a:rPr lang="en-US"/>
              <a:t>5.Hero FinCorp-is a financial company present across categories like two-wheeler financing, supply chain finance and business loans.</a:t>
            </a:r>
            <a:endParaRPr/>
          </a:p>
          <a:p>
            <a:pPr indent="0" lvl="0" marL="158750" rtl="0" algn="l">
              <a:lnSpc>
                <a:spcPct val="100000"/>
              </a:lnSpc>
              <a:spcBef>
                <a:spcPts val="0"/>
              </a:spcBef>
              <a:spcAft>
                <a:spcPts val="0"/>
              </a:spcAft>
              <a:buSzPts val="1100"/>
              <a:buNone/>
            </a:pPr>
            <a:r>
              <a:rPr lang="en-US"/>
              <a:t>6.Five Star Business Finance-is a Registered Non Banking Finance Company (NBFC) with Reserve Bank of India (RBI).</a:t>
            </a:r>
            <a:endParaRPr/>
          </a:p>
          <a:p>
            <a:pPr indent="0" lvl="0" marL="158750" rtl="0" algn="l">
              <a:lnSpc>
                <a:spcPct val="100000"/>
              </a:lnSpc>
              <a:spcBef>
                <a:spcPts val="0"/>
              </a:spcBef>
              <a:spcAft>
                <a:spcPts val="0"/>
              </a:spcAft>
              <a:buSzPts val="1100"/>
              <a:buNone/>
            </a:pPr>
            <a:r>
              <a:rPr lang="en-US"/>
              <a:t>7.Kalyan Jewellers-The group derives its origins from textile retailing and wholesaling and has an experience of over 100 years in the trade.</a:t>
            </a:r>
            <a:endParaRPr/>
          </a:p>
          <a:p>
            <a:pPr indent="0" lvl="0" marL="158750" rtl="0" algn="l">
              <a:lnSpc>
                <a:spcPct val="100000"/>
              </a:lnSpc>
              <a:spcBef>
                <a:spcPts val="0"/>
              </a:spcBef>
              <a:spcAft>
                <a:spcPts val="0"/>
              </a:spcAft>
              <a:buSzPts val="1100"/>
              <a:buNone/>
            </a:pPr>
            <a:r>
              <a:rPr lang="en-US"/>
              <a:t>8.Aakash Educational Services-It is a conglomerate that offers educational services across India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2000-2005</a:t>
            </a:r>
            <a:endParaRPr/>
          </a:p>
          <a:p>
            <a:pPr indent="0" lvl="0" marL="158750" rtl="0" algn="l">
              <a:lnSpc>
                <a:spcPct val="100000"/>
              </a:lnSpc>
              <a:spcBef>
                <a:spcPts val="0"/>
              </a:spcBef>
              <a:spcAft>
                <a:spcPts val="0"/>
              </a:spcAft>
              <a:buSzPts val="1100"/>
              <a:buNone/>
            </a:pPr>
            <a:r>
              <a:rPr lang="en-US"/>
              <a:t>1.One97-  delivers mobile content and commerce services to its customers.</a:t>
            </a:r>
            <a:endParaRPr/>
          </a:p>
          <a:p>
            <a:pPr indent="0" lvl="0" marL="158750" rtl="0" algn="l">
              <a:lnSpc>
                <a:spcPct val="100000"/>
              </a:lnSpc>
              <a:spcBef>
                <a:spcPts val="0"/>
              </a:spcBef>
              <a:spcAft>
                <a:spcPts val="0"/>
              </a:spcAft>
              <a:buSzPts val="1100"/>
              <a:buNone/>
            </a:pPr>
            <a:r>
              <a:rPr lang="en-US"/>
              <a:t>2.BillDesk- was conceived in early 2000 to solve the frustrations of most of us when it comes to payments.</a:t>
            </a:r>
            <a:endParaRPr/>
          </a:p>
          <a:p>
            <a:pPr indent="0" lvl="0" marL="158750" rtl="0" algn="l">
              <a:lnSpc>
                <a:spcPct val="100000"/>
              </a:lnSpc>
              <a:spcBef>
                <a:spcPts val="0"/>
              </a:spcBef>
              <a:spcAft>
                <a:spcPts val="0"/>
              </a:spcAft>
              <a:buSzPts val="1100"/>
              <a:buNone/>
            </a:pPr>
            <a:r>
              <a:rPr lang="en-US"/>
              <a:t>3.Stovekraft-Is the largest Kitchen Appliances company in the Indian kitchen appliances industry.</a:t>
            </a:r>
            <a:endParaRPr/>
          </a:p>
          <a:p>
            <a:pPr indent="0" lvl="0" marL="158750" rtl="0" algn="l">
              <a:lnSpc>
                <a:spcPct val="100000"/>
              </a:lnSpc>
              <a:spcBef>
                <a:spcPts val="0"/>
              </a:spcBef>
              <a:spcAft>
                <a:spcPts val="0"/>
              </a:spcAft>
              <a:buSzPts val="1100"/>
              <a:buNone/>
            </a:pPr>
            <a:r>
              <a:rPr lang="en-US"/>
              <a:t>4.Greenko Group-Greenko Group, based in India, is an independent power producer developing clean energy assets.</a:t>
            </a:r>
            <a:endParaRPr/>
          </a:p>
          <a:p>
            <a:pPr indent="0" lvl="0" marL="158750" rtl="0" algn="l">
              <a:lnSpc>
                <a:spcPct val="100000"/>
              </a:lnSpc>
              <a:spcBef>
                <a:spcPts val="0"/>
              </a:spcBef>
              <a:spcAft>
                <a:spcPts val="0"/>
              </a:spcAft>
              <a:buSzPts val="1100"/>
              <a:buNone/>
            </a:pPr>
            <a:r>
              <a:rPr lang="en-US"/>
              <a:t>5.CLP India Pvt. Ltd. -is a foreign investor in the Indian power sector.</a:t>
            </a:r>
            <a:endParaRPr/>
          </a:p>
          <a:p>
            <a:pPr indent="0" lvl="0" marL="158750" rtl="0" algn="l">
              <a:lnSpc>
                <a:spcPct val="100000"/>
              </a:lnSpc>
              <a:spcBef>
                <a:spcPts val="0"/>
              </a:spcBef>
              <a:spcAft>
                <a:spcPts val="0"/>
              </a:spcAft>
              <a:buSzPts val="1100"/>
              <a:buNone/>
            </a:pPr>
            <a:r>
              <a:rPr lang="en-US"/>
              <a:t>6.Royal Sundaram provides comprehensive insurance plans and innovative insurance solutions to individuals, families and businesses.</a:t>
            </a:r>
            <a:endParaRPr/>
          </a:p>
          <a:p>
            <a:pPr indent="0" lvl="0" marL="158750" rtl="0" algn="l">
              <a:lnSpc>
                <a:spcPct val="100000"/>
              </a:lnSpc>
              <a:spcBef>
                <a:spcPts val="0"/>
              </a:spcBef>
              <a:spcAft>
                <a:spcPts val="0"/>
              </a:spcAft>
              <a:buSzPts val="1100"/>
              <a:buNone/>
            </a:pPr>
            <a:r>
              <a:rPr lang="en-US"/>
              <a:t>7.SBI Life -  Is one of the life insurance company that offers a range of life insurance plans and policies to protect you and your family.</a:t>
            </a:r>
            <a:endParaRPr/>
          </a:p>
          <a:p>
            <a:pPr indent="0" lvl="0" marL="158750" rtl="0" algn="l">
              <a:lnSpc>
                <a:spcPct val="100000"/>
              </a:lnSpc>
              <a:spcBef>
                <a:spcPts val="0"/>
              </a:spcBef>
              <a:spcAft>
                <a:spcPts val="0"/>
              </a:spcAft>
              <a:buSzPts val="1100"/>
              <a:buNone/>
            </a:pPr>
            <a:r>
              <a:rPr lang="en-US"/>
              <a:t>8.NIIT Technologies- Is a leading IT solutions organization, servicing customers in North America, Europe, Asia and Australia.</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lang="en-US"/>
              <a:t>2005-2010</a:t>
            </a:r>
            <a:endParaRPr/>
          </a:p>
          <a:p>
            <a:pPr indent="0" lvl="0" marL="158750" rtl="0" algn="l">
              <a:lnSpc>
                <a:spcPct val="100000"/>
              </a:lnSpc>
              <a:spcBef>
                <a:spcPts val="0"/>
              </a:spcBef>
              <a:spcAft>
                <a:spcPts val="0"/>
              </a:spcAft>
              <a:buSzPts val="1100"/>
              <a:buNone/>
            </a:pPr>
            <a:r>
              <a:rPr lang="en-US"/>
              <a:t>1.Quippo Infrastructure- is an equipment rental company servicing the high growth verticals of construction, telecom, energy, and oil and gas.</a:t>
            </a:r>
            <a:endParaRPr/>
          </a:p>
          <a:p>
            <a:pPr indent="0" lvl="0" marL="158750" rtl="0" algn="l">
              <a:lnSpc>
                <a:spcPct val="100000"/>
              </a:lnSpc>
              <a:spcBef>
                <a:spcPts val="0"/>
              </a:spcBef>
              <a:spcAft>
                <a:spcPts val="0"/>
              </a:spcAft>
              <a:buSzPts val="1100"/>
              <a:buNone/>
            </a:pPr>
            <a:r>
              <a:rPr lang="en-US"/>
              <a:t>2.Flipkart- owns and operates an online shopping website with a registered customer base of over 100 million. </a:t>
            </a:r>
            <a:endParaRPr/>
          </a:p>
          <a:p>
            <a:pPr indent="0" lvl="0" marL="158750" rtl="0" algn="l">
              <a:lnSpc>
                <a:spcPct val="100000"/>
              </a:lnSpc>
              <a:spcBef>
                <a:spcPts val="0"/>
              </a:spcBef>
              <a:spcAft>
                <a:spcPts val="0"/>
              </a:spcAft>
              <a:buSzPts val="1100"/>
              <a:buNone/>
            </a:pPr>
            <a:r>
              <a:rPr lang="en-US"/>
              <a:t>3.Quikr- Is a free classifieds and online marketplace that helps users to sell, buy, rent, or discover anything across India.</a:t>
            </a:r>
            <a:endParaRPr/>
          </a:p>
          <a:p>
            <a:pPr indent="0" lvl="0" marL="158750" rtl="0" algn="l">
              <a:lnSpc>
                <a:spcPct val="100000"/>
              </a:lnSpc>
              <a:spcBef>
                <a:spcPts val="0"/>
              </a:spcBef>
              <a:spcAft>
                <a:spcPts val="0"/>
              </a:spcAft>
              <a:buSzPts val="1100"/>
              <a:buNone/>
            </a:pPr>
            <a:r>
              <a:rPr lang="en-US"/>
              <a:t>4.Zomato- designs a web and mobile-based restaurant search, ordering, and discovery platform that searches and reviews restaurants.</a:t>
            </a:r>
            <a:endParaRPr/>
          </a:p>
          <a:p>
            <a:pPr indent="0" lvl="0" marL="158750" rtl="0" algn="l">
              <a:lnSpc>
                <a:spcPct val="100000"/>
              </a:lnSpc>
              <a:spcBef>
                <a:spcPts val="0"/>
              </a:spcBef>
              <a:spcAft>
                <a:spcPts val="0"/>
              </a:spcAft>
              <a:buSzPts val="1100"/>
              <a:buNone/>
            </a:pPr>
            <a:r>
              <a:rPr lang="en-US"/>
              <a:t>5.PolicyBazaar- designs an online life insurance and general insurance comparison portal that analyzes financial products.</a:t>
            </a:r>
            <a:endParaRPr/>
          </a:p>
          <a:p>
            <a:pPr indent="0" lvl="0" marL="158750" rtl="0" algn="l">
              <a:lnSpc>
                <a:spcPct val="100000"/>
              </a:lnSpc>
              <a:spcBef>
                <a:spcPts val="0"/>
              </a:spcBef>
              <a:spcAft>
                <a:spcPts val="0"/>
              </a:spcAft>
              <a:buSzPts val="1100"/>
              <a:buNone/>
            </a:pPr>
            <a:r>
              <a:rPr lang="en-US"/>
              <a:t>6.Aptus Value Housing Finance - Aptus is a company engaged in Affordable housing finance</a:t>
            </a:r>
            <a:endParaRPr/>
          </a:p>
          <a:p>
            <a:pPr indent="0" lvl="0" marL="158750" rtl="0" algn="l">
              <a:lnSpc>
                <a:spcPct val="100000"/>
              </a:lnSpc>
              <a:spcBef>
                <a:spcPts val="0"/>
              </a:spcBef>
              <a:spcAft>
                <a:spcPts val="0"/>
              </a:spcAft>
              <a:buSzPts val="1100"/>
              <a:buNone/>
            </a:pPr>
            <a:r>
              <a:rPr lang="en-US"/>
              <a:t>7.InMobi - Develops an advertisement serving algorithm that helps in optimizing the ranking of the advertisements served on mobile phones.</a:t>
            </a:r>
            <a:endParaRPr/>
          </a:p>
          <a:p>
            <a:pPr indent="0" lvl="0" marL="158750" rtl="0" algn="l">
              <a:lnSpc>
                <a:spcPct val="100000"/>
              </a:lnSpc>
              <a:spcBef>
                <a:spcPts val="0"/>
              </a:spcBef>
              <a:spcAft>
                <a:spcPts val="0"/>
              </a:spcAft>
              <a:buSzPts val="1100"/>
              <a:buNone/>
            </a:pPr>
            <a:r>
              <a:rPr lang="en-US"/>
              <a:t>8. Eris Lifesciences -  Is a domestic pharmaceutical company in India that focuses on the chronic and lifestyle diseases segment.</a:t>
            </a:r>
            <a:endParaRPr/>
          </a:p>
          <a:p>
            <a:pPr indent="0" lvl="0" marL="158750" rtl="0" algn="l">
              <a:lnSpc>
                <a:spcPct val="100000"/>
              </a:lnSpc>
              <a:spcBef>
                <a:spcPts val="0"/>
              </a:spcBef>
              <a:spcAft>
                <a:spcPts val="0"/>
              </a:spcAft>
              <a:buSzPts val="1100"/>
              <a:buNone/>
            </a:pPr>
            <a:r>
              <a:rPr lang="en-US"/>
              <a:t>9.DailyHunt develops mobile application software.</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spcBef>
                <a:spcPts val="0"/>
              </a:spcBef>
              <a:spcAft>
                <a:spcPts val="0"/>
              </a:spcAft>
              <a:buClr>
                <a:schemeClr val="dk1"/>
              </a:buClr>
              <a:buSzPts val="1100"/>
              <a:buFont typeface="Arial"/>
              <a:buNone/>
            </a:pPr>
            <a:r>
              <a:rPr lang="en-US">
                <a:solidFill>
                  <a:schemeClr val="dk1"/>
                </a:solidFill>
              </a:rPr>
              <a:t>Pre 2000, VC funding went primarily to Financial services. Not only payments infrastructure, but across value chain and basic credit solutions.</a:t>
            </a:r>
            <a:endParaRPr>
              <a:solidFill>
                <a:schemeClr val="dk1"/>
              </a:solidFill>
            </a:endParaRPr>
          </a:p>
          <a:p>
            <a:pPr indent="0" lvl="0" marL="158750" rtl="0" algn="l">
              <a:spcBef>
                <a:spcPts val="0"/>
              </a:spcBef>
              <a:spcAft>
                <a:spcPts val="0"/>
              </a:spcAft>
              <a:buClr>
                <a:schemeClr val="dk1"/>
              </a:buClr>
              <a:buSzPts val="1100"/>
              <a:buFont typeface="Arial"/>
              <a:buNone/>
            </a:pPr>
            <a:r>
              <a:t/>
            </a:r>
            <a:endParaRPr>
              <a:solidFill>
                <a:schemeClr val="dk1"/>
              </a:solidFill>
            </a:endParaRPr>
          </a:p>
          <a:p>
            <a:pPr indent="0" lvl="0" marL="158750" rtl="0" algn="l">
              <a:spcBef>
                <a:spcPts val="0"/>
              </a:spcBef>
              <a:spcAft>
                <a:spcPts val="0"/>
              </a:spcAft>
              <a:buClr>
                <a:schemeClr val="dk1"/>
              </a:buClr>
              <a:buSzPts val="1100"/>
              <a:buFont typeface="Arial"/>
              <a:buNone/>
            </a:pPr>
            <a:r>
              <a:rPr lang="en-US">
                <a:solidFill>
                  <a:schemeClr val="dk1"/>
                </a:solidFill>
              </a:rPr>
              <a:t>This continued between 2000-2005, along with Commerce, where it started to grow. </a:t>
            </a:r>
            <a:r>
              <a:rPr b="1" lang="en-US">
                <a:solidFill>
                  <a:schemeClr val="dk1"/>
                </a:solidFill>
              </a:rPr>
              <a:t>vad gjordes 2000-2005</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525" cy="2052675"/>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5175"/>
            </a:lvl1pPr>
            <a:lvl2pPr lvl="1" algn="ctr">
              <a:lnSpc>
                <a:spcPct val="100000"/>
              </a:lnSpc>
              <a:spcBef>
                <a:spcPts val="0"/>
              </a:spcBef>
              <a:spcAft>
                <a:spcPts val="0"/>
              </a:spcAft>
              <a:buSzPts val="6900"/>
              <a:buNone/>
              <a:defRPr sz="5175"/>
            </a:lvl2pPr>
            <a:lvl3pPr lvl="2" algn="ctr">
              <a:lnSpc>
                <a:spcPct val="100000"/>
              </a:lnSpc>
              <a:spcBef>
                <a:spcPts val="0"/>
              </a:spcBef>
              <a:spcAft>
                <a:spcPts val="0"/>
              </a:spcAft>
              <a:buSzPts val="6900"/>
              <a:buNone/>
              <a:defRPr sz="5175"/>
            </a:lvl3pPr>
            <a:lvl4pPr lvl="3" algn="ctr">
              <a:lnSpc>
                <a:spcPct val="100000"/>
              </a:lnSpc>
              <a:spcBef>
                <a:spcPts val="0"/>
              </a:spcBef>
              <a:spcAft>
                <a:spcPts val="0"/>
              </a:spcAft>
              <a:buSzPts val="6900"/>
              <a:buNone/>
              <a:defRPr sz="5175"/>
            </a:lvl4pPr>
            <a:lvl5pPr lvl="4" algn="ctr">
              <a:lnSpc>
                <a:spcPct val="100000"/>
              </a:lnSpc>
              <a:spcBef>
                <a:spcPts val="0"/>
              </a:spcBef>
              <a:spcAft>
                <a:spcPts val="0"/>
              </a:spcAft>
              <a:buSzPts val="6900"/>
              <a:buNone/>
              <a:defRPr sz="5175"/>
            </a:lvl5pPr>
            <a:lvl6pPr lvl="5" algn="ctr">
              <a:lnSpc>
                <a:spcPct val="100000"/>
              </a:lnSpc>
              <a:spcBef>
                <a:spcPts val="0"/>
              </a:spcBef>
              <a:spcAft>
                <a:spcPts val="0"/>
              </a:spcAft>
              <a:buSzPts val="6900"/>
              <a:buNone/>
              <a:defRPr sz="5175"/>
            </a:lvl6pPr>
            <a:lvl7pPr lvl="6" algn="ctr">
              <a:lnSpc>
                <a:spcPct val="100000"/>
              </a:lnSpc>
              <a:spcBef>
                <a:spcPts val="0"/>
              </a:spcBef>
              <a:spcAft>
                <a:spcPts val="0"/>
              </a:spcAft>
              <a:buSzPts val="6900"/>
              <a:buNone/>
              <a:defRPr sz="5175"/>
            </a:lvl7pPr>
            <a:lvl8pPr lvl="7" algn="ctr">
              <a:lnSpc>
                <a:spcPct val="100000"/>
              </a:lnSpc>
              <a:spcBef>
                <a:spcPts val="0"/>
              </a:spcBef>
              <a:spcAft>
                <a:spcPts val="0"/>
              </a:spcAft>
              <a:buSzPts val="6900"/>
              <a:buNone/>
              <a:defRPr sz="5175"/>
            </a:lvl8pPr>
            <a:lvl9pPr lvl="8" algn="ctr">
              <a:lnSpc>
                <a:spcPct val="100000"/>
              </a:lnSpc>
              <a:spcBef>
                <a:spcPts val="0"/>
              </a:spcBef>
              <a:spcAft>
                <a:spcPts val="0"/>
              </a:spcAft>
              <a:buSzPts val="6900"/>
              <a:buNone/>
              <a:defRPr sz="5175"/>
            </a:lvl9pPr>
          </a:lstStyle>
          <a:p/>
        </p:txBody>
      </p:sp>
      <p:sp>
        <p:nvSpPr>
          <p:cNvPr id="56" name="Google Shape;56;p14"/>
          <p:cNvSpPr txBox="1"/>
          <p:nvPr>
            <p:ph idx="1" type="subTitle"/>
          </p:nvPr>
        </p:nvSpPr>
        <p:spPr>
          <a:xfrm>
            <a:off x="311700" y="2834125"/>
            <a:ext cx="8520525" cy="792675"/>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2775"/>
            </a:lvl1pPr>
            <a:lvl2pPr lvl="1" algn="ctr">
              <a:lnSpc>
                <a:spcPct val="100000"/>
              </a:lnSpc>
              <a:spcBef>
                <a:spcPts val="0"/>
              </a:spcBef>
              <a:spcAft>
                <a:spcPts val="0"/>
              </a:spcAft>
              <a:buSzPts val="3700"/>
              <a:buNone/>
              <a:defRPr sz="2775"/>
            </a:lvl2pPr>
            <a:lvl3pPr lvl="2" algn="ctr">
              <a:lnSpc>
                <a:spcPct val="100000"/>
              </a:lnSpc>
              <a:spcBef>
                <a:spcPts val="0"/>
              </a:spcBef>
              <a:spcAft>
                <a:spcPts val="0"/>
              </a:spcAft>
              <a:buSzPts val="3700"/>
              <a:buNone/>
              <a:defRPr sz="2775"/>
            </a:lvl3pPr>
            <a:lvl4pPr lvl="3" algn="ctr">
              <a:lnSpc>
                <a:spcPct val="100000"/>
              </a:lnSpc>
              <a:spcBef>
                <a:spcPts val="0"/>
              </a:spcBef>
              <a:spcAft>
                <a:spcPts val="0"/>
              </a:spcAft>
              <a:buSzPts val="3700"/>
              <a:buNone/>
              <a:defRPr sz="2775"/>
            </a:lvl4pPr>
            <a:lvl5pPr lvl="4" algn="ctr">
              <a:lnSpc>
                <a:spcPct val="100000"/>
              </a:lnSpc>
              <a:spcBef>
                <a:spcPts val="0"/>
              </a:spcBef>
              <a:spcAft>
                <a:spcPts val="0"/>
              </a:spcAft>
              <a:buSzPts val="3700"/>
              <a:buNone/>
              <a:defRPr sz="2775"/>
            </a:lvl5pPr>
            <a:lvl6pPr lvl="5" algn="ctr">
              <a:lnSpc>
                <a:spcPct val="100000"/>
              </a:lnSpc>
              <a:spcBef>
                <a:spcPts val="0"/>
              </a:spcBef>
              <a:spcAft>
                <a:spcPts val="0"/>
              </a:spcAft>
              <a:buSzPts val="3700"/>
              <a:buNone/>
              <a:defRPr sz="2775"/>
            </a:lvl6pPr>
            <a:lvl7pPr lvl="6" algn="ctr">
              <a:lnSpc>
                <a:spcPct val="100000"/>
              </a:lnSpc>
              <a:spcBef>
                <a:spcPts val="0"/>
              </a:spcBef>
              <a:spcAft>
                <a:spcPts val="0"/>
              </a:spcAft>
              <a:buSzPts val="3700"/>
              <a:buNone/>
              <a:defRPr sz="2775"/>
            </a:lvl7pPr>
            <a:lvl8pPr lvl="7" algn="ctr">
              <a:lnSpc>
                <a:spcPct val="100000"/>
              </a:lnSpc>
              <a:spcBef>
                <a:spcPts val="0"/>
              </a:spcBef>
              <a:spcAft>
                <a:spcPts val="0"/>
              </a:spcAft>
              <a:buSzPts val="3700"/>
              <a:buNone/>
              <a:defRPr sz="2775"/>
            </a:lvl8pPr>
            <a:lvl9pPr lvl="8" algn="ctr">
              <a:lnSpc>
                <a:spcPct val="100000"/>
              </a:lnSpc>
              <a:spcBef>
                <a:spcPts val="0"/>
              </a:spcBef>
              <a:spcAft>
                <a:spcPts val="0"/>
              </a:spcAft>
              <a:buSzPts val="3700"/>
              <a:buNone/>
              <a:defRPr sz="2775"/>
            </a:lvl9pPr>
          </a:lstStyle>
          <a:p/>
        </p:txBody>
      </p:sp>
      <p:sp>
        <p:nvSpPr>
          <p:cNvPr id="57" name="Google Shape;57;p14"/>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525" cy="841725"/>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3600"/>
            </a:lvl1pPr>
            <a:lvl2pPr lvl="1" algn="ctr">
              <a:lnSpc>
                <a:spcPct val="100000"/>
              </a:lnSpc>
              <a:spcBef>
                <a:spcPts val="0"/>
              </a:spcBef>
              <a:spcAft>
                <a:spcPts val="0"/>
              </a:spcAft>
              <a:buSzPts val="4800"/>
              <a:buNone/>
              <a:defRPr sz="3600"/>
            </a:lvl2pPr>
            <a:lvl3pPr lvl="2" algn="ctr">
              <a:lnSpc>
                <a:spcPct val="100000"/>
              </a:lnSpc>
              <a:spcBef>
                <a:spcPts val="0"/>
              </a:spcBef>
              <a:spcAft>
                <a:spcPts val="0"/>
              </a:spcAft>
              <a:buSzPts val="4800"/>
              <a:buNone/>
              <a:defRPr sz="3600"/>
            </a:lvl3pPr>
            <a:lvl4pPr lvl="3" algn="ctr">
              <a:lnSpc>
                <a:spcPct val="100000"/>
              </a:lnSpc>
              <a:spcBef>
                <a:spcPts val="0"/>
              </a:spcBef>
              <a:spcAft>
                <a:spcPts val="0"/>
              </a:spcAft>
              <a:buSzPts val="4800"/>
              <a:buNone/>
              <a:defRPr sz="3600"/>
            </a:lvl4pPr>
            <a:lvl5pPr lvl="4" algn="ctr">
              <a:lnSpc>
                <a:spcPct val="100000"/>
              </a:lnSpc>
              <a:spcBef>
                <a:spcPts val="0"/>
              </a:spcBef>
              <a:spcAft>
                <a:spcPts val="0"/>
              </a:spcAft>
              <a:buSzPts val="4800"/>
              <a:buNone/>
              <a:defRPr sz="3600"/>
            </a:lvl5pPr>
            <a:lvl6pPr lvl="5" algn="ctr">
              <a:lnSpc>
                <a:spcPct val="100000"/>
              </a:lnSpc>
              <a:spcBef>
                <a:spcPts val="0"/>
              </a:spcBef>
              <a:spcAft>
                <a:spcPts val="0"/>
              </a:spcAft>
              <a:buSzPts val="4800"/>
              <a:buNone/>
              <a:defRPr sz="3600"/>
            </a:lvl6pPr>
            <a:lvl7pPr lvl="6" algn="ctr">
              <a:lnSpc>
                <a:spcPct val="100000"/>
              </a:lnSpc>
              <a:spcBef>
                <a:spcPts val="0"/>
              </a:spcBef>
              <a:spcAft>
                <a:spcPts val="0"/>
              </a:spcAft>
              <a:buSzPts val="4800"/>
              <a:buNone/>
              <a:defRPr sz="3600"/>
            </a:lvl7pPr>
            <a:lvl8pPr lvl="7" algn="ctr">
              <a:lnSpc>
                <a:spcPct val="100000"/>
              </a:lnSpc>
              <a:spcBef>
                <a:spcPts val="0"/>
              </a:spcBef>
              <a:spcAft>
                <a:spcPts val="0"/>
              </a:spcAft>
              <a:buSzPts val="4800"/>
              <a:buNone/>
              <a:defRPr sz="3600"/>
            </a:lvl8pPr>
            <a:lvl9pPr lvl="8" algn="ctr">
              <a:lnSpc>
                <a:spcPct val="100000"/>
              </a:lnSpc>
              <a:spcBef>
                <a:spcPts val="0"/>
              </a:spcBef>
              <a:spcAft>
                <a:spcPts val="0"/>
              </a:spcAft>
              <a:buSzPts val="4800"/>
              <a:buNone/>
              <a:defRPr sz="3600"/>
            </a:lvl9pPr>
          </a:lstStyle>
          <a:p/>
        </p:txBody>
      </p:sp>
      <p:sp>
        <p:nvSpPr>
          <p:cNvPr id="60" name="Google Shape;60;p15"/>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525" cy="572625"/>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311700" y="1152475"/>
            <a:ext cx="8520525" cy="34164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1575"/>
              </a:spcBef>
              <a:spcAft>
                <a:spcPts val="0"/>
              </a:spcAft>
              <a:buSzPts val="1900"/>
              <a:buChar char="○"/>
              <a:defRPr/>
            </a:lvl2pPr>
            <a:lvl3pPr indent="-349250" lvl="2" marL="1371600" algn="l">
              <a:lnSpc>
                <a:spcPct val="115000"/>
              </a:lnSpc>
              <a:spcBef>
                <a:spcPts val="1575"/>
              </a:spcBef>
              <a:spcAft>
                <a:spcPts val="0"/>
              </a:spcAft>
              <a:buSzPts val="1900"/>
              <a:buChar char="■"/>
              <a:defRPr/>
            </a:lvl3pPr>
            <a:lvl4pPr indent="-349250" lvl="3" marL="1828800" algn="l">
              <a:lnSpc>
                <a:spcPct val="115000"/>
              </a:lnSpc>
              <a:spcBef>
                <a:spcPts val="1575"/>
              </a:spcBef>
              <a:spcAft>
                <a:spcPts val="0"/>
              </a:spcAft>
              <a:buSzPts val="1900"/>
              <a:buChar char="●"/>
              <a:defRPr/>
            </a:lvl4pPr>
            <a:lvl5pPr indent="-349250" lvl="4" marL="2286000" algn="l">
              <a:lnSpc>
                <a:spcPct val="115000"/>
              </a:lnSpc>
              <a:spcBef>
                <a:spcPts val="1575"/>
              </a:spcBef>
              <a:spcAft>
                <a:spcPts val="0"/>
              </a:spcAft>
              <a:buSzPts val="1900"/>
              <a:buChar char="○"/>
              <a:defRPr/>
            </a:lvl5pPr>
            <a:lvl6pPr indent="-349250" lvl="5" marL="2743200" algn="l">
              <a:lnSpc>
                <a:spcPct val="115000"/>
              </a:lnSpc>
              <a:spcBef>
                <a:spcPts val="1575"/>
              </a:spcBef>
              <a:spcAft>
                <a:spcPts val="0"/>
              </a:spcAft>
              <a:buSzPts val="1900"/>
              <a:buChar char="■"/>
              <a:defRPr/>
            </a:lvl6pPr>
            <a:lvl7pPr indent="-349250" lvl="6" marL="3200400" algn="l">
              <a:lnSpc>
                <a:spcPct val="115000"/>
              </a:lnSpc>
              <a:spcBef>
                <a:spcPts val="1575"/>
              </a:spcBef>
              <a:spcAft>
                <a:spcPts val="0"/>
              </a:spcAft>
              <a:buSzPts val="1900"/>
              <a:buChar char="●"/>
              <a:defRPr/>
            </a:lvl7pPr>
            <a:lvl8pPr indent="-349250" lvl="7" marL="3657600" algn="l">
              <a:lnSpc>
                <a:spcPct val="115000"/>
              </a:lnSpc>
              <a:spcBef>
                <a:spcPts val="1575"/>
              </a:spcBef>
              <a:spcAft>
                <a:spcPts val="0"/>
              </a:spcAft>
              <a:buSzPts val="1900"/>
              <a:buChar char="○"/>
              <a:defRPr/>
            </a:lvl8pPr>
            <a:lvl9pPr indent="-349250" lvl="8" marL="4114800" algn="l">
              <a:lnSpc>
                <a:spcPct val="115000"/>
              </a:lnSpc>
              <a:spcBef>
                <a:spcPts val="1575"/>
              </a:spcBef>
              <a:spcAft>
                <a:spcPts val="1575"/>
              </a:spcAft>
              <a:buSzPts val="1900"/>
              <a:buChar char="■"/>
              <a:defRPr/>
            </a:lvl9pPr>
          </a:lstStyle>
          <a:p/>
        </p:txBody>
      </p:sp>
      <p:sp>
        <p:nvSpPr>
          <p:cNvPr id="64" name="Google Shape;64;p16"/>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525" cy="572625"/>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7" name="Google Shape;67;p17"/>
          <p:cNvSpPr txBox="1"/>
          <p:nvPr>
            <p:ph idx="1" type="body"/>
          </p:nvPr>
        </p:nvSpPr>
        <p:spPr>
          <a:xfrm>
            <a:off x="311700" y="1152475"/>
            <a:ext cx="3999825" cy="34164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425"/>
            </a:lvl1pPr>
            <a:lvl2pPr indent="-330200" lvl="1" marL="914400" algn="l">
              <a:lnSpc>
                <a:spcPct val="115000"/>
              </a:lnSpc>
              <a:spcBef>
                <a:spcPts val="1575"/>
              </a:spcBef>
              <a:spcAft>
                <a:spcPts val="0"/>
              </a:spcAft>
              <a:buSzPts val="1600"/>
              <a:buChar char="○"/>
              <a:defRPr sz="1200"/>
            </a:lvl2pPr>
            <a:lvl3pPr indent="-330200" lvl="2" marL="1371600" algn="l">
              <a:lnSpc>
                <a:spcPct val="115000"/>
              </a:lnSpc>
              <a:spcBef>
                <a:spcPts val="1575"/>
              </a:spcBef>
              <a:spcAft>
                <a:spcPts val="0"/>
              </a:spcAft>
              <a:buSzPts val="1600"/>
              <a:buChar char="■"/>
              <a:defRPr sz="1200"/>
            </a:lvl3pPr>
            <a:lvl4pPr indent="-330200" lvl="3" marL="1828800" algn="l">
              <a:lnSpc>
                <a:spcPct val="115000"/>
              </a:lnSpc>
              <a:spcBef>
                <a:spcPts val="1575"/>
              </a:spcBef>
              <a:spcAft>
                <a:spcPts val="0"/>
              </a:spcAft>
              <a:buSzPts val="1600"/>
              <a:buChar char="●"/>
              <a:defRPr sz="1200"/>
            </a:lvl4pPr>
            <a:lvl5pPr indent="-330200" lvl="4" marL="2286000" algn="l">
              <a:lnSpc>
                <a:spcPct val="115000"/>
              </a:lnSpc>
              <a:spcBef>
                <a:spcPts val="1575"/>
              </a:spcBef>
              <a:spcAft>
                <a:spcPts val="0"/>
              </a:spcAft>
              <a:buSzPts val="1600"/>
              <a:buChar char="○"/>
              <a:defRPr sz="1200"/>
            </a:lvl5pPr>
            <a:lvl6pPr indent="-330200" lvl="5" marL="2743200" algn="l">
              <a:lnSpc>
                <a:spcPct val="115000"/>
              </a:lnSpc>
              <a:spcBef>
                <a:spcPts val="1575"/>
              </a:spcBef>
              <a:spcAft>
                <a:spcPts val="0"/>
              </a:spcAft>
              <a:buSzPts val="1600"/>
              <a:buChar char="■"/>
              <a:defRPr sz="1200"/>
            </a:lvl6pPr>
            <a:lvl7pPr indent="-330200" lvl="6" marL="3200400" algn="l">
              <a:lnSpc>
                <a:spcPct val="115000"/>
              </a:lnSpc>
              <a:spcBef>
                <a:spcPts val="1575"/>
              </a:spcBef>
              <a:spcAft>
                <a:spcPts val="0"/>
              </a:spcAft>
              <a:buSzPts val="1600"/>
              <a:buChar char="●"/>
              <a:defRPr sz="1200"/>
            </a:lvl7pPr>
            <a:lvl8pPr indent="-330200" lvl="7" marL="3657600" algn="l">
              <a:lnSpc>
                <a:spcPct val="115000"/>
              </a:lnSpc>
              <a:spcBef>
                <a:spcPts val="1575"/>
              </a:spcBef>
              <a:spcAft>
                <a:spcPts val="0"/>
              </a:spcAft>
              <a:buSzPts val="1600"/>
              <a:buChar char="○"/>
              <a:defRPr sz="1200"/>
            </a:lvl8pPr>
            <a:lvl9pPr indent="-330200" lvl="8" marL="4114800" algn="l">
              <a:lnSpc>
                <a:spcPct val="115000"/>
              </a:lnSpc>
              <a:spcBef>
                <a:spcPts val="1575"/>
              </a:spcBef>
              <a:spcAft>
                <a:spcPts val="1575"/>
              </a:spcAft>
              <a:buSzPts val="1600"/>
              <a:buChar char="■"/>
              <a:defRPr sz="1200"/>
            </a:lvl9pPr>
          </a:lstStyle>
          <a:p/>
        </p:txBody>
      </p:sp>
      <p:sp>
        <p:nvSpPr>
          <p:cNvPr id="68" name="Google Shape;68;p17"/>
          <p:cNvSpPr txBox="1"/>
          <p:nvPr>
            <p:ph idx="2" type="body"/>
          </p:nvPr>
        </p:nvSpPr>
        <p:spPr>
          <a:xfrm>
            <a:off x="4832400" y="1152475"/>
            <a:ext cx="3999825" cy="34164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425"/>
            </a:lvl1pPr>
            <a:lvl2pPr indent="-330200" lvl="1" marL="914400" algn="l">
              <a:lnSpc>
                <a:spcPct val="115000"/>
              </a:lnSpc>
              <a:spcBef>
                <a:spcPts val="1575"/>
              </a:spcBef>
              <a:spcAft>
                <a:spcPts val="0"/>
              </a:spcAft>
              <a:buSzPts val="1600"/>
              <a:buChar char="○"/>
              <a:defRPr sz="1200"/>
            </a:lvl2pPr>
            <a:lvl3pPr indent="-330200" lvl="2" marL="1371600" algn="l">
              <a:lnSpc>
                <a:spcPct val="115000"/>
              </a:lnSpc>
              <a:spcBef>
                <a:spcPts val="1575"/>
              </a:spcBef>
              <a:spcAft>
                <a:spcPts val="0"/>
              </a:spcAft>
              <a:buSzPts val="1600"/>
              <a:buChar char="■"/>
              <a:defRPr sz="1200"/>
            </a:lvl3pPr>
            <a:lvl4pPr indent="-330200" lvl="3" marL="1828800" algn="l">
              <a:lnSpc>
                <a:spcPct val="115000"/>
              </a:lnSpc>
              <a:spcBef>
                <a:spcPts val="1575"/>
              </a:spcBef>
              <a:spcAft>
                <a:spcPts val="0"/>
              </a:spcAft>
              <a:buSzPts val="1600"/>
              <a:buChar char="●"/>
              <a:defRPr sz="1200"/>
            </a:lvl4pPr>
            <a:lvl5pPr indent="-330200" lvl="4" marL="2286000" algn="l">
              <a:lnSpc>
                <a:spcPct val="115000"/>
              </a:lnSpc>
              <a:spcBef>
                <a:spcPts val="1575"/>
              </a:spcBef>
              <a:spcAft>
                <a:spcPts val="0"/>
              </a:spcAft>
              <a:buSzPts val="1600"/>
              <a:buChar char="○"/>
              <a:defRPr sz="1200"/>
            </a:lvl5pPr>
            <a:lvl6pPr indent="-330200" lvl="5" marL="2743200" algn="l">
              <a:lnSpc>
                <a:spcPct val="115000"/>
              </a:lnSpc>
              <a:spcBef>
                <a:spcPts val="1575"/>
              </a:spcBef>
              <a:spcAft>
                <a:spcPts val="0"/>
              </a:spcAft>
              <a:buSzPts val="1600"/>
              <a:buChar char="■"/>
              <a:defRPr sz="1200"/>
            </a:lvl6pPr>
            <a:lvl7pPr indent="-330200" lvl="6" marL="3200400" algn="l">
              <a:lnSpc>
                <a:spcPct val="115000"/>
              </a:lnSpc>
              <a:spcBef>
                <a:spcPts val="1575"/>
              </a:spcBef>
              <a:spcAft>
                <a:spcPts val="0"/>
              </a:spcAft>
              <a:buSzPts val="1600"/>
              <a:buChar char="●"/>
              <a:defRPr sz="1200"/>
            </a:lvl7pPr>
            <a:lvl8pPr indent="-330200" lvl="7" marL="3657600" algn="l">
              <a:lnSpc>
                <a:spcPct val="115000"/>
              </a:lnSpc>
              <a:spcBef>
                <a:spcPts val="1575"/>
              </a:spcBef>
              <a:spcAft>
                <a:spcPts val="0"/>
              </a:spcAft>
              <a:buSzPts val="1600"/>
              <a:buChar char="○"/>
              <a:defRPr sz="1200"/>
            </a:lvl8pPr>
            <a:lvl9pPr indent="-330200" lvl="8" marL="4114800" algn="l">
              <a:lnSpc>
                <a:spcPct val="115000"/>
              </a:lnSpc>
              <a:spcBef>
                <a:spcPts val="1575"/>
              </a:spcBef>
              <a:spcAft>
                <a:spcPts val="1575"/>
              </a:spcAft>
              <a:buSzPts val="1600"/>
              <a:buChar char="■"/>
              <a:defRPr sz="1200"/>
            </a:lvl9pPr>
          </a:lstStyle>
          <a:p/>
        </p:txBody>
      </p:sp>
      <p:sp>
        <p:nvSpPr>
          <p:cNvPr id="69" name="Google Shape;69;p17"/>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525" cy="572625"/>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2" name="Google Shape;72;p18"/>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75"/>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2400"/>
            </a:lvl1pPr>
            <a:lvl2pPr lvl="1" algn="l">
              <a:lnSpc>
                <a:spcPct val="100000"/>
              </a:lnSpc>
              <a:spcBef>
                <a:spcPts val="0"/>
              </a:spcBef>
              <a:spcAft>
                <a:spcPts val="0"/>
              </a:spcAft>
              <a:buSzPts val="3200"/>
              <a:buNone/>
              <a:defRPr sz="2400"/>
            </a:lvl2pPr>
            <a:lvl3pPr lvl="2" algn="l">
              <a:lnSpc>
                <a:spcPct val="100000"/>
              </a:lnSpc>
              <a:spcBef>
                <a:spcPts val="0"/>
              </a:spcBef>
              <a:spcAft>
                <a:spcPts val="0"/>
              </a:spcAft>
              <a:buSzPts val="3200"/>
              <a:buNone/>
              <a:defRPr sz="2400"/>
            </a:lvl3pPr>
            <a:lvl4pPr lvl="3" algn="l">
              <a:lnSpc>
                <a:spcPct val="100000"/>
              </a:lnSpc>
              <a:spcBef>
                <a:spcPts val="0"/>
              </a:spcBef>
              <a:spcAft>
                <a:spcPts val="0"/>
              </a:spcAft>
              <a:buSzPts val="3200"/>
              <a:buNone/>
              <a:defRPr sz="2400"/>
            </a:lvl4pPr>
            <a:lvl5pPr lvl="4" algn="l">
              <a:lnSpc>
                <a:spcPct val="100000"/>
              </a:lnSpc>
              <a:spcBef>
                <a:spcPts val="0"/>
              </a:spcBef>
              <a:spcAft>
                <a:spcPts val="0"/>
              </a:spcAft>
              <a:buSzPts val="3200"/>
              <a:buNone/>
              <a:defRPr sz="2400"/>
            </a:lvl5pPr>
            <a:lvl6pPr lvl="5" algn="l">
              <a:lnSpc>
                <a:spcPct val="100000"/>
              </a:lnSpc>
              <a:spcBef>
                <a:spcPts val="0"/>
              </a:spcBef>
              <a:spcAft>
                <a:spcPts val="0"/>
              </a:spcAft>
              <a:buSzPts val="3200"/>
              <a:buNone/>
              <a:defRPr sz="2400"/>
            </a:lvl6pPr>
            <a:lvl7pPr lvl="6" algn="l">
              <a:lnSpc>
                <a:spcPct val="100000"/>
              </a:lnSpc>
              <a:spcBef>
                <a:spcPts val="0"/>
              </a:spcBef>
              <a:spcAft>
                <a:spcPts val="0"/>
              </a:spcAft>
              <a:buSzPts val="3200"/>
              <a:buNone/>
              <a:defRPr sz="2400"/>
            </a:lvl7pPr>
            <a:lvl8pPr lvl="7" algn="l">
              <a:lnSpc>
                <a:spcPct val="100000"/>
              </a:lnSpc>
              <a:spcBef>
                <a:spcPts val="0"/>
              </a:spcBef>
              <a:spcAft>
                <a:spcPts val="0"/>
              </a:spcAft>
              <a:buSzPts val="3200"/>
              <a:buNone/>
              <a:defRPr sz="2400"/>
            </a:lvl8pPr>
            <a:lvl9pPr lvl="8" algn="l">
              <a:lnSpc>
                <a:spcPct val="100000"/>
              </a:lnSpc>
              <a:spcBef>
                <a:spcPts val="0"/>
              </a:spcBef>
              <a:spcAft>
                <a:spcPts val="0"/>
              </a:spcAft>
              <a:buSzPts val="3200"/>
              <a:buNone/>
              <a:defRPr sz="2400"/>
            </a:lvl9pPr>
          </a:lstStyle>
          <a:p/>
        </p:txBody>
      </p:sp>
      <p:sp>
        <p:nvSpPr>
          <p:cNvPr id="75" name="Google Shape;75;p19"/>
          <p:cNvSpPr txBox="1"/>
          <p:nvPr>
            <p:ph idx="1" type="body"/>
          </p:nvPr>
        </p:nvSpPr>
        <p:spPr>
          <a:xfrm>
            <a:off x="311700" y="1389600"/>
            <a:ext cx="2808000" cy="3179475"/>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200"/>
            </a:lvl1pPr>
            <a:lvl2pPr indent="-330200" lvl="1" marL="914400" algn="l">
              <a:lnSpc>
                <a:spcPct val="115000"/>
              </a:lnSpc>
              <a:spcBef>
                <a:spcPts val="1575"/>
              </a:spcBef>
              <a:spcAft>
                <a:spcPts val="0"/>
              </a:spcAft>
              <a:buSzPts val="1600"/>
              <a:buChar char="○"/>
              <a:defRPr sz="1200"/>
            </a:lvl2pPr>
            <a:lvl3pPr indent="-330200" lvl="2" marL="1371600" algn="l">
              <a:lnSpc>
                <a:spcPct val="115000"/>
              </a:lnSpc>
              <a:spcBef>
                <a:spcPts val="1575"/>
              </a:spcBef>
              <a:spcAft>
                <a:spcPts val="0"/>
              </a:spcAft>
              <a:buSzPts val="1600"/>
              <a:buChar char="■"/>
              <a:defRPr sz="1200"/>
            </a:lvl3pPr>
            <a:lvl4pPr indent="-330200" lvl="3" marL="1828800" algn="l">
              <a:lnSpc>
                <a:spcPct val="115000"/>
              </a:lnSpc>
              <a:spcBef>
                <a:spcPts val="1575"/>
              </a:spcBef>
              <a:spcAft>
                <a:spcPts val="0"/>
              </a:spcAft>
              <a:buSzPts val="1600"/>
              <a:buChar char="●"/>
              <a:defRPr sz="1200"/>
            </a:lvl4pPr>
            <a:lvl5pPr indent="-330200" lvl="4" marL="2286000" algn="l">
              <a:lnSpc>
                <a:spcPct val="115000"/>
              </a:lnSpc>
              <a:spcBef>
                <a:spcPts val="1575"/>
              </a:spcBef>
              <a:spcAft>
                <a:spcPts val="0"/>
              </a:spcAft>
              <a:buSzPts val="1600"/>
              <a:buChar char="○"/>
              <a:defRPr sz="1200"/>
            </a:lvl5pPr>
            <a:lvl6pPr indent="-330200" lvl="5" marL="2743200" algn="l">
              <a:lnSpc>
                <a:spcPct val="115000"/>
              </a:lnSpc>
              <a:spcBef>
                <a:spcPts val="1575"/>
              </a:spcBef>
              <a:spcAft>
                <a:spcPts val="0"/>
              </a:spcAft>
              <a:buSzPts val="1600"/>
              <a:buChar char="■"/>
              <a:defRPr sz="1200"/>
            </a:lvl6pPr>
            <a:lvl7pPr indent="-330200" lvl="6" marL="3200400" algn="l">
              <a:lnSpc>
                <a:spcPct val="115000"/>
              </a:lnSpc>
              <a:spcBef>
                <a:spcPts val="1575"/>
              </a:spcBef>
              <a:spcAft>
                <a:spcPts val="0"/>
              </a:spcAft>
              <a:buSzPts val="1600"/>
              <a:buChar char="●"/>
              <a:defRPr sz="1200"/>
            </a:lvl7pPr>
            <a:lvl8pPr indent="-330200" lvl="7" marL="3657600" algn="l">
              <a:lnSpc>
                <a:spcPct val="115000"/>
              </a:lnSpc>
              <a:spcBef>
                <a:spcPts val="1575"/>
              </a:spcBef>
              <a:spcAft>
                <a:spcPts val="0"/>
              </a:spcAft>
              <a:buSzPts val="1600"/>
              <a:buChar char="○"/>
              <a:defRPr sz="1200"/>
            </a:lvl8pPr>
            <a:lvl9pPr indent="-330200" lvl="8" marL="4114800" algn="l">
              <a:lnSpc>
                <a:spcPct val="115000"/>
              </a:lnSpc>
              <a:spcBef>
                <a:spcPts val="1575"/>
              </a:spcBef>
              <a:spcAft>
                <a:spcPts val="1575"/>
              </a:spcAft>
              <a:buSzPts val="1600"/>
              <a:buChar char="■"/>
              <a:defRPr sz="1200"/>
            </a:lvl9pPr>
          </a:lstStyle>
          <a:p/>
        </p:txBody>
      </p:sp>
      <p:sp>
        <p:nvSpPr>
          <p:cNvPr id="76" name="Google Shape;76;p19"/>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725" cy="4090725"/>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4800"/>
            </a:lvl1pPr>
            <a:lvl2pPr lvl="1" algn="l">
              <a:lnSpc>
                <a:spcPct val="100000"/>
              </a:lnSpc>
              <a:spcBef>
                <a:spcPts val="0"/>
              </a:spcBef>
              <a:spcAft>
                <a:spcPts val="0"/>
              </a:spcAft>
              <a:buSzPts val="6400"/>
              <a:buNone/>
              <a:defRPr sz="4800"/>
            </a:lvl2pPr>
            <a:lvl3pPr lvl="2" algn="l">
              <a:lnSpc>
                <a:spcPct val="100000"/>
              </a:lnSpc>
              <a:spcBef>
                <a:spcPts val="0"/>
              </a:spcBef>
              <a:spcAft>
                <a:spcPts val="0"/>
              </a:spcAft>
              <a:buSzPts val="6400"/>
              <a:buNone/>
              <a:defRPr sz="4800"/>
            </a:lvl3pPr>
            <a:lvl4pPr lvl="3" algn="l">
              <a:lnSpc>
                <a:spcPct val="100000"/>
              </a:lnSpc>
              <a:spcBef>
                <a:spcPts val="0"/>
              </a:spcBef>
              <a:spcAft>
                <a:spcPts val="0"/>
              </a:spcAft>
              <a:buSzPts val="6400"/>
              <a:buNone/>
              <a:defRPr sz="4800"/>
            </a:lvl4pPr>
            <a:lvl5pPr lvl="4" algn="l">
              <a:lnSpc>
                <a:spcPct val="100000"/>
              </a:lnSpc>
              <a:spcBef>
                <a:spcPts val="0"/>
              </a:spcBef>
              <a:spcAft>
                <a:spcPts val="0"/>
              </a:spcAft>
              <a:buSzPts val="6400"/>
              <a:buNone/>
              <a:defRPr sz="4800"/>
            </a:lvl5pPr>
            <a:lvl6pPr lvl="5" algn="l">
              <a:lnSpc>
                <a:spcPct val="100000"/>
              </a:lnSpc>
              <a:spcBef>
                <a:spcPts val="0"/>
              </a:spcBef>
              <a:spcAft>
                <a:spcPts val="0"/>
              </a:spcAft>
              <a:buSzPts val="6400"/>
              <a:buNone/>
              <a:defRPr sz="4800"/>
            </a:lvl6pPr>
            <a:lvl7pPr lvl="6" algn="l">
              <a:lnSpc>
                <a:spcPct val="100000"/>
              </a:lnSpc>
              <a:spcBef>
                <a:spcPts val="0"/>
              </a:spcBef>
              <a:spcAft>
                <a:spcPts val="0"/>
              </a:spcAft>
              <a:buSzPts val="6400"/>
              <a:buNone/>
              <a:defRPr sz="4800"/>
            </a:lvl7pPr>
            <a:lvl8pPr lvl="7" algn="l">
              <a:lnSpc>
                <a:spcPct val="100000"/>
              </a:lnSpc>
              <a:spcBef>
                <a:spcPts val="0"/>
              </a:spcBef>
              <a:spcAft>
                <a:spcPts val="0"/>
              </a:spcAft>
              <a:buSzPts val="6400"/>
              <a:buNone/>
              <a:defRPr sz="4800"/>
            </a:lvl8pPr>
            <a:lvl9pPr lvl="8" algn="l">
              <a:lnSpc>
                <a:spcPct val="100000"/>
              </a:lnSpc>
              <a:spcBef>
                <a:spcPts val="0"/>
              </a:spcBef>
              <a:spcAft>
                <a:spcPts val="0"/>
              </a:spcAft>
              <a:buSzPts val="6400"/>
              <a:buNone/>
              <a:defRPr sz="4800"/>
            </a:lvl9pPr>
          </a:lstStyle>
          <a:p/>
        </p:txBody>
      </p:sp>
      <p:sp>
        <p:nvSpPr>
          <p:cNvPr id="79" name="Google Shape;79;p20"/>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425"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75" cy="1482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4200"/>
            </a:lvl1pPr>
            <a:lvl2pPr lvl="1" algn="ctr">
              <a:lnSpc>
                <a:spcPct val="100000"/>
              </a:lnSpc>
              <a:spcBef>
                <a:spcPts val="0"/>
              </a:spcBef>
              <a:spcAft>
                <a:spcPts val="0"/>
              </a:spcAft>
              <a:buSzPts val="5600"/>
              <a:buNone/>
              <a:defRPr sz="4200"/>
            </a:lvl2pPr>
            <a:lvl3pPr lvl="2" algn="ctr">
              <a:lnSpc>
                <a:spcPct val="100000"/>
              </a:lnSpc>
              <a:spcBef>
                <a:spcPts val="0"/>
              </a:spcBef>
              <a:spcAft>
                <a:spcPts val="0"/>
              </a:spcAft>
              <a:buSzPts val="5600"/>
              <a:buNone/>
              <a:defRPr sz="4200"/>
            </a:lvl3pPr>
            <a:lvl4pPr lvl="3" algn="ctr">
              <a:lnSpc>
                <a:spcPct val="100000"/>
              </a:lnSpc>
              <a:spcBef>
                <a:spcPts val="0"/>
              </a:spcBef>
              <a:spcAft>
                <a:spcPts val="0"/>
              </a:spcAft>
              <a:buSzPts val="5600"/>
              <a:buNone/>
              <a:defRPr sz="4200"/>
            </a:lvl4pPr>
            <a:lvl5pPr lvl="4" algn="ctr">
              <a:lnSpc>
                <a:spcPct val="100000"/>
              </a:lnSpc>
              <a:spcBef>
                <a:spcPts val="0"/>
              </a:spcBef>
              <a:spcAft>
                <a:spcPts val="0"/>
              </a:spcAft>
              <a:buSzPts val="5600"/>
              <a:buNone/>
              <a:defRPr sz="4200"/>
            </a:lvl5pPr>
            <a:lvl6pPr lvl="5" algn="ctr">
              <a:lnSpc>
                <a:spcPct val="100000"/>
              </a:lnSpc>
              <a:spcBef>
                <a:spcPts val="0"/>
              </a:spcBef>
              <a:spcAft>
                <a:spcPts val="0"/>
              </a:spcAft>
              <a:buSzPts val="5600"/>
              <a:buNone/>
              <a:defRPr sz="4200"/>
            </a:lvl6pPr>
            <a:lvl7pPr lvl="6" algn="ctr">
              <a:lnSpc>
                <a:spcPct val="100000"/>
              </a:lnSpc>
              <a:spcBef>
                <a:spcPts val="0"/>
              </a:spcBef>
              <a:spcAft>
                <a:spcPts val="0"/>
              </a:spcAft>
              <a:buSzPts val="5600"/>
              <a:buNone/>
              <a:defRPr sz="4200"/>
            </a:lvl7pPr>
            <a:lvl8pPr lvl="7" algn="ctr">
              <a:lnSpc>
                <a:spcPct val="100000"/>
              </a:lnSpc>
              <a:spcBef>
                <a:spcPts val="0"/>
              </a:spcBef>
              <a:spcAft>
                <a:spcPts val="0"/>
              </a:spcAft>
              <a:buSzPts val="5600"/>
              <a:buNone/>
              <a:defRPr sz="4200"/>
            </a:lvl8pPr>
            <a:lvl9pPr lvl="8" algn="ctr">
              <a:lnSpc>
                <a:spcPct val="100000"/>
              </a:lnSpc>
              <a:spcBef>
                <a:spcPts val="0"/>
              </a:spcBef>
              <a:spcAft>
                <a:spcPts val="0"/>
              </a:spcAft>
              <a:buSzPts val="5600"/>
              <a:buNone/>
              <a:defRPr sz="4200"/>
            </a:lvl9pPr>
          </a:lstStyle>
          <a:p/>
        </p:txBody>
      </p:sp>
      <p:sp>
        <p:nvSpPr>
          <p:cNvPr id="83" name="Google Shape;83;p21"/>
          <p:cNvSpPr txBox="1"/>
          <p:nvPr>
            <p:ph idx="1" type="subTitle"/>
          </p:nvPr>
        </p:nvSpPr>
        <p:spPr>
          <a:xfrm>
            <a:off x="265500" y="2803075"/>
            <a:ext cx="4045275" cy="1235025"/>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p:txBody>
      </p:sp>
      <p:sp>
        <p:nvSpPr>
          <p:cNvPr id="84" name="Google Shape;84;p21"/>
          <p:cNvSpPr txBox="1"/>
          <p:nvPr>
            <p:ph idx="2" type="body"/>
          </p:nvPr>
        </p:nvSpPr>
        <p:spPr>
          <a:xfrm>
            <a:off x="4939500" y="724075"/>
            <a:ext cx="3836925" cy="3695175"/>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1575"/>
              </a:spcBef>
              <a:spcAft>
                <a:spcPts val="0"/>
              </a:spcAft>
              <a:buSzPts val="1900"/>
              <a:buChar char="○"/>
              <a:defRPr/>
            </a:lvl2pPr>
            <a:lvl3pPr indent="-349250" lvl="2" marL="1371600" algn="l">
              <a:lnSpc>
                <a:spcPct val="115000"/>
              </a:lnSpc>
              <a:spcBef>
                <a:spcPts val="1575"/>
              </a:spcBef>
              <a:spcAft>
                <a:spcPts val="0"/>
              </a:spcAft>
              <a:buSzPts val="1900"/>
              <a:buChar char="■"/>
              <a:defRPr/>
            </a:lvl3pPr>
            <a:lvl4pPr indent="-349250" lvl="3" marL="1828800" algn="l">
              <a:lnSpc>
                <a:spcPct val="115000"/>
              </a:lnSpc>
              <a:spcBef>
                <a:spcPts val="1575"/>
              </a:spcBef>
              <a:spcAft>
                <a:spcPts val="0"/>
              </a:spcAft>
              <a:buSzPts val="1900"/>
              <a:buChar char="●"/>
              <a:defRPr/>
            </a:lvl4pPr>
            <a:lvl5pPr indent="-349250" lvl="4" marL="2286000" algn="l">
              <a:lnSpc>
                <a:spcPct val="115000"/>
              </a:lnSpc>
              <a:spcBef>
                <a:spcPts val="1575"/>
              </a:spcBef>
              <a:spcAft>
                <a:spcPts val="0"/>
              </a:spcAft>
              <a:buSzPts val="1900"/>
              <a:buChar char="○"/>
              <a:defRPr/>
            </a:lvl5pPr>
            <a:lvl6pPr indent="-349250" lvl="5" marL="2743200" algn="l">
              <a:lnSpc>
                <a:spcPct val="115000"/>
              </a:lnSpc>
              <a:spcBef>
                <a:spcPts val="1575"/>
              </a:spcBef>
              <a:spcAft>
                <a:spcPts val="0"/>
              </a:spcAft>
              <a:buSzPts val="1900"/>
              <a:buChar char="■"/>
              <a:defRPr/>
            </a:lvl6pPr>
            <a:lvl7pPr indent="-349250" lvl="6" marL="3200400" algn="l">
              <a:lnSpc>
                <a:spcPct val="115000"/>
              </a:lnSpc>
              <a:spcBef>
                <a:spcPts val="1575"/>
              </a:spcBef>
              <a:spcAft>
                <a:spcPts val="0"/>
              </a:spcAft>
              <a:buSzPts val="1900"/>
              <a:buChar char="●"/>
              <a:defRPr/>
            </a:lvl7pPr>
            <a:lvl8pPr indent="-349250" lvl="7" marL="3657600" algn="l">
              <a:lnSpc>
                <a:spcPct val="115000"/>
              </a:lnSpc>
              <a:spcBef>
                <a:spcPts val="1575"/>
              </a:spcBef>
              <a:spcAft>
                <a:spcPts val="0"/>
              </a:spcAft>
              <a:buSzPts val="1900"/>
              <a:buChar char="○"/>
              <a:defRPr/>
            </a:lvl8pPr>
            <a:lvl9pPr indent="-349250" lvl="8" marL="4114800" algn="l">
              <a:lnSpc>
                <a:spcPct val="115000"/>
              </a:lnSpc>
              <a:spcBef>
                <a:spcPts val="1575"/>
              </a:spcBef>
              <a:spcAft>
                <a:spcPts val="1575"/>
              </a:spcAft>
              <a:buSzPts val="1900"/>
              <a:buChar char="■"/>
              <a:defRPr/>
            </a:lvl9pPr>
          </a:lstStyle>
          <a:p/>
        </p:txBody>
      </p:sp>
      <p:sp>
        <p:nvSpPr>
          <p:cNvPr id="85" name="Google Shape;85;p21"/>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725" cy="605025"/>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88" name="Google Shape;88;p22"/>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9" name="Shape 89"/>
        <p:cNvGrpSpPr/>
        <p:nvPr/>
      </p:nvGrpSpPr>
      <p:grpSpPr>
        <a:xfrm>
          <a:off x="0" y="0"/>
          <a:ext cx="0" cy="0"/>
          <a:chOff x="0" y="0"/>
          <a:chExt cx="0" cy="0"/>
        </a:xfrm>
      </p:grpSpPr>
      <p:sp>
        <p:nvSpPr>
          <p:cNvPr id="90" name="Google Shape;90;p23"/>
          <p:cNvSpPr txBox="1"/>
          <p:nvPr>
            <p:ph type="title"/>
          </p:nvPr>
        </p:nvSpPr>
        <p:spPr>
          <a:xfrm>
            <a:off x="311700" y="1106125"/>
            <a:ext cx="8520525" cy="1963575"/>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2000"/>
            </a:lvl1pPr>
            <a:lvl2pPr lvl="1" algn="ctr">
              <a:lnSpc>
                <a:spcPct val="100000"/>
              </a:lnSpc>
              <a:spcBef>
                <a:spcPts val="0"/>
              </a:spcBef>
              <a:spcAft>
                <a:spcPts val="0"/>
              </a:spcAft>
              <a:buSzPts val="16000"/>
              <a:buNone/>
              <a:defRPr sz="12000"/>
            </a:lvl2pPr>
            <a:lvl3pPr lvl="2" algn="ctr">
              <a:lnSpc>
                <a:spcPct val="100000"/>
              </a:lnSpc>
              <a:spcBef>
                <a:spcPts val="0"/>
              </a:spcBef>
              <a:spcAft>
                <a:spcPts val="0"/>
              </a:spcAft>
              <a:buSzPts val="16000"/>
              <a:buNone/>
              <a:defRPr sz="12000"/>
            </a:lvl3pPr>
            <a:lvl4pPr lvl="3" algn="ctr">
              <a:lnSpc>
                <a:spcPct val="100000"/>
              </a:lnSpc>
              <a:spcBef>
                <a:spcPts val="0"/>
              </a:spcBef>
              <a:spcAft>
                <a:spcPts val="0"/>
              </a:spcAft>
              <a:buSzPts val="16000"/>
              <a:buNone/>
              <a:defRPr sz="12000"/>
            </a:lvl4pPr>
            <a:lvl5pPr lvl="4" algn="ctr">
              <a:lnSpc>
                <a:spcPct val="100000"/>
              </a:lnSpc>
              <a:spcBef>
                <a:spcPts val="0"/>
              </a:spcBef>
              <a:spcAft>
                <a:spcPts val="0"/>
              </a:spcAft>
              <a:buSzPts val="16000"/>
              <a:buNone/>
              <a:defRPr sz="12000"/>
            </a:lvl5pPr>
            <a:lvl6pPr lvl="5" algn="ctr">
              <a:lnSpc>
                <a:spcPct val="100000"/>
              </a:lnSpc>
              <a:spcBef>
                <a:spcPts val="0"/>
              </a:spcBef>
              <a:spcAft>
                <a:spcPts val="0"/>
              </a:spcAft>
              <a:buSzPts val="16000"/>
              <a:buNone/>
              <a:defRPr sz="12000"/>
            </a:lvl6pPr>
            <a:lvl7pPr lvl="6" algn="ctr">
              <a:lnSpc>
                <a:spcPct val="100000"/>
              </a:lnSpc>
              <a:spcBef>
                <a:spcPts val="0"/>
              </a:spcBef>
              <a:spcAft>
                <a:spcPts val="0"/>
              </a:spcAft>
              <a:buSzPts val="16000"/>
              <a:buNone/>
              <a:defRPr sz="12000"/>
            </a:lvl7pPr>
            <a:lvl8pPr lvl="7" algn="ctr">
              <a:lnSpc>
                <a:spcPct val="100000"/>
              </a:lnSpc>
              <a:spcBef>
                <a:spcPts val="0"/>
              </a:spcBef>
              <a:spcAft>
                <a:spcPts val="0"/>
              </a:spcAft>
              <a:buSzPts val="16000"/>
              <a:buNone/>
              <a:defRPr sz="12000"/>
            </a:lvl8pPr>
            <a:lvl9pPr lvl="8" algn="ctr">
              <a:lnSpc>
                <a:spcPct val="100000"/>
              </a:lnSpc>
              <a:spcBef>
                <a:spcPts val="0"/>
              </a:spcBef>
              <a:spcAft>
                <a:spcPts val="0"/>
              </a:spcAft>
              <a:buSzPts val="16000"/>
              <a:buNone/>
              <a:defRPr sz="12000"/>
            </a:lvl9pPr>
          </a:lstStyle>
          <a:p/>
        </p:txBody>
      </p:sp>
      <p:sp>
        <p:nvSpPr>
          <p:cNvPr id="91" name="Google Shape;91;p23"/>
          <p:cNvSpPr txBox="1"/>
          <p:nvPr>
            <p:ph idx="1" type="body"/>
          </p:nvPr>
        </p:nvSpPr>
        <p:spPr>
          <a:xfrm>
            <a:off x="311700" y="3152225"/>
            <a:ext cx="8520525" cy="1300725"/>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1575"/>
              </a:spcBef>
              <a:spcAft>
                <a:spcPts val="0"/>
              </a:spcAft>
              <a:buSzPts val="1900"/>
              <a:buChar char="○"/>
              <a:defRPr/>
            </a:lvl2pPr>
            <a:lvl3pPr indent="-349250" lvl="2" marL="1371600" algn="ctr">
              <a:lnSpc>
                <a:spcPct val="115000"/>
              </a:lnSpc>
              <a:spcBef>
                <a:spcPts val="1575"/>
              </a:spcBef>
              <a:spcAft>
                <a:spcPts val="0"/>
              </a:spcAft>
              <a:buSzPts val="1900"/>
              <a:buChar char="■"/>
              <a:defRPr/>
            </a:lvl3pPr>
            <a:lvl4pPr indent="-349250" lvl="3" marL="1828800" algn="ctr">
              <a:lnSpc>
                <a:spcPct val="115000"/>
              </a:lnSpc>
              <a:spcBef>
                <a:spcPts val="1575"/>
              </a:spcBef>
              <a:spcAft>
                <a:spcPts val="0"/>
              </a:spcAft>
              <a:buSzPts val="1900"/>
              <a:buChar char="●"/>
              <a:defRPr/>
            </a:lvl4pPr>
            <a:lvl5pPr indent="-349250" lvl="4" marL="2286000" algn="ctr">
              <a:lnSpc>
                <a:spcPct val="115000"/>
              </a:lnSpc>
              <a:spcBef>
                <a:spcPts val="1575"/>
              </a:spcBef>
              <a:spcAft>
                <a:spcPts val="0"/>
              </a:spcAft>
              <a:buSzPts val="1900"/>
              <a:buChar char="○"/>
              <a:defRPr/>
            </a:lvl5pPr>
            <a:lvl6pPr indent="-349250" lvl="5" marL="2743200" algn="ctr">
              <a:lnSpc>
                <a:spcPct val="115000"/>
              </a:lnSpc>
              <a:spcBef>
                <a:spcPts val="1575"/>
              </a:spcBef>
              <a:spcAft>
                <a:spcPts val="0"/>
              </a:spcAft>
              <a:buSzPts val="1900"/>
              <a:buChar char="■"/>
              <a:defRPr/>
            </a:lvl6pPr>
            <a:lvl7pPr indent="-349250" lvl="6" marL="3200400" algn="ctr">
              <a:lnSpc>
                <a:spcPct val="115000"/>
              </a:lnSpc>
              <a:spcBef>
                <a:spcPts val="1575"/>
              </a:spcBef>
              <a:spcAft>
                <a:spcPts val="0"/>
              </a:spcAft>
              <a:buSzPts val="1900"/>
              <a:buChar char="●"/>
              <a:defRPr/>
            </a:lvl7pPr>
            <a:lvl8pPr indent="-349250" lvl="7" marL="3657600" algn="ctr">
              <a:lnSpc>
                <a:spcPct val="115000"/>
              </a:lnSpc>
              <a:spcBef>
                <a:spcPts val="1575"/>
              </a:spcBef>
              <a:spcAft>
                <a:spcPts val="0"/>
              </a:spcAft>
              <a:buSzPts val="1900"/>
              <a:buChar char="○"/>
              <a:defRPr/>
            </a:lvl8pPr>
            <a:lvl9pPr indent="-349250" lvl="8" marL="4114800" algn="ctr">
              <a:lnSpc>
                <a:spcPct val="115000"/>
              </a:lnSpc>
              <a:spcBef>
                <a:spcPts val="1575"/>
              </a:spcBef>
              <a:spcAft>
                <a:spcPts val="1575"/>
              </a:spcAft>
              <a:buSzPts val="1900"/>
              <a:buChar char="■"/>
              <a:defRPr/>
            </a:lvl9pPr>
          </a:lstStyle>
          <a:p/>
        </p:txBody>
      </p:sp>
      <p:sp>
        <p:nvSpPr>
          <p:cNvPr id="92" name="Google Shape;92;p23"/>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8" name="Google Shape;108;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2" name="Google Shape;1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5" name="Google Shape;11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6" name="Google Shape;1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sp>
        <p:nvSpPr>
          <p:cNvPr id="121" name="Google Shape;12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2" name="Google Shape;12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3" name="Google Shape;12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6" name="Google Shape;12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0" name="Google Shape;13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1" name="Google Shape;13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2" name="Google Shape;1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 name="Shape 133"/>
        <p:cNvGrpSpPr/>
        <p:nvPr/>
      </p:nvGrpSpPr>
      <p:grpSpPr>
        <a:xfrm>
          <a:off x="0" y="0"/>
          <a:ext cx="0" cy="0"/>
          <a:chOff x="0" y="0"/>
          <a:chExt cx="0" cy="0"/>
        </a:xfrm>
      </p:grpSpPr>
      <p:sp>
        <p:nvSpPr>
          <p:cNvPr id="134" name="Google Shape;13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35" name="Google Shape;13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sp>
        <p:nvSpPr>
          <p:cNvPr id="137" name="Google Shape;137;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8" name="Google Shape;13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525" cy="572625"/>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525" cy="34164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75" cy="393525"/>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975"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20" Type="http://schemas.openxmlformats.org/officeDocument/2006/relationships/image" Target="../media/image22.png"/><Relationship Id="rId22" Type="http://schemas.openxmlformats.org/officeDocument/2006/relationships/image" Target="../media/image27.png"/><Relationship Id="rId21" Type="http://schemas.openxmlformats.org/officeDocument/2006/relationships/image" Target="../media/image25.png"/><Relationship Id="rId24" Type="http://schemas.openxmlformats.org/officeDocument/2006/relationships/image" Target="../media/image32.png"/><Relationship Id="rId23"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6.png"/><Relationship Id="rId9" Type="http://schemas.openxmlformats.org/officeDocument/2006/relationships/image" Target="../media/image9.png"/><Relationship Id="rId26" Type="http://schemas.openxmlformats.org/officeDocument/2006/relationships/image" Target="../media/image31.png"/><Relationship Id="rId25" Type="http://schemas.openxmlformats.org/officeDocument/2006/relationships/image" Target="../media/image42.png"/><Relationship Id="rId28" Type="http://schemas.openxmlformats.org/officeDocument/2006/relationships/image" Target="../media/image34.png"/><Relationship Id="rId27" Type="http://schemas.openxmlformats.org/officeDocument/2006/relationships/image" Target="../media/image33.png"/><Relationship Id="rId5" Type="http://schemas.openxmlformats.org/officeDocument/2006/relationships/image" Target="../media/image19.png"/><Relationship Id="rId6" Type="http://schemas.openxmlformats.org/officeDocument/2006/relationships/image" Target="../media/image11.png"/><Relationship Id="rId29" Type="http://schemas.openxmlformats.org/officeDocument/2006/relationships/image" Target="../media/image35.png"/><Relationship Id="rId7" Type="http://schemas.openxmlformats.org/officeDocument/2006/relationships/image" Target="../media/image20.png"/><Relationship Id="rId8" Type="http://schemas.openxmlformats.org/officeDocument/2006/relationships/image" Target="../media/image12.png"/><Relationship Id="rId11" Type="http://schemas.openxmlformats.org/officeDocument/2006/relationships/image" Target="../media/image17.png"/><Relationship Id="rId10" Type="http://schemas.openxmlformats.org/officeDocument/2006/relationships/image" Target="../media/image13.png"/><Relationship Id="rId13" Type="http://schemas.openxmlformats.org/officeDocument/2006/relationships/image" Target="../media/image29.png"/><Relationship Id="rId12" Type="http://schemas.openxmlformats.org/officeDocument/2006/relationships/image" Target="../media/image15.png"/><Relationship Id="rId15" Type="http://schemas.openxmlformats.org/officeDocument/2006/relationships/image" Target="../media/image28.png"/><Relationship Id="rId14" Type="http://schemas.openxmlformats.org/officeDocument/2006/relationships/image" Target="../media/image21.png"/><Relationship Id="rId17" Type="http://schemas.openxmlformats.org/officeDocument/2006/relationships/image" Target="../media/image24.png"/><Relationship Id="rId16" Type="http://schemas.openxmlformats.org/officeDocument/2006/relationships/image" Target="../media/image30.png"/><Relationship Id="rId19" Type="http://schemas.openxmlformats.org/officeDocument/2006/relationships/image" Target="../media/image23.png"/><Relationship Id="rId18" Type="http://schemas.openxmlformats.org/officeDocument/2006/relationships/image" Target="../media/image18.png"/></Relationships>
</file>

<file path=ppt/slides/_rels/slide15.xml.rels><?xml version="1.0" encoding="UTF-8" standalone="yes"?><Relationships xmlns="http://schemas.openxmlformats.org/package/2006/relationships"><Relationship Id="rId20" Type="http://schemas.openxmlformats.org/officeDocument/2006/relationships/image" Target="../media/image25.png"/><Relationship Id="rId22" Type="http://schemas.openxmlformats.org/officeDocument/2006/relationships/image" Target="../media/image32.png"/><Relationship Id="rId21" Type="http://schemas.openxmlformats.org/officeDocument/2006/relationships/image" Target="../media/image42.png"/><Relationship Id="rId24" Type="http://schemas.openxmlformats.org/officeDocument/2006/relationships/image" Target="../media/image31.png"/><Relationship Id="rId23"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6.png"/><Relationship Id="rId9" Type="http://schemas.openxmlformats.org/officeDocument/2006/relationships/image" Target="../media/image9.png"/><Relationship Id="rId26" Type="http://schemas.openxmlformats.org/officeDocument/2006/relationships/image" Target="../media/image34.png"/><Relationship Id="rId25" Type="http://schemas.openxmlformats.org/officeDocument/2006/relationships/image" Target="../media/image41.png"/><Relationship Id="rId28" Type="http://schemas.openxmlformats.org/officeDocument/2006/relationships/image" Target="../media/image38.png"/><Relationship Id="rId27" Type="http://schemas.openxmlformats.org/officeDocument/2006/relationships/image" Target="../media/image33.png"/><Relationship Id="rId5" Type="http://schemas.openxmlformats.org/officeDocument/2006/relationships/image" Target="../media/image19.png"/><Relationship Id="rId6" Type="http://schemas.openxmlformats.org/officeDocument/2006/relationships/image" Target="../media/image11.png"/><Relationship Id="rId29" Type="http://schemas.openxmlformats.org/officeDocument/2006/relationships/image" Target="../media/image35.png"/><Relationship Id="rId7" Type="http://schemas.openxmlformats.org/officeDocument/2006/relationships/image" Target="../media/image20.png"/><Relationship Id="rId8" Type="http://schemas.openxmlformats.org/officeDocument/2006/relationships/image" Target="../media/image12.png"/><Relationship Id="rId11" Type="http://schemas.openxmlformats.org/officeDocument/2006/relationships/image" Target="../media/image17.png"/><Relationship Id="rId10" Type="http://schemas.openxmlformats.org/officeDocument/2006/relationships/image" Target="../media/image13.png"/><Relationship Id="rId13" Type="http://schemas.openxmlformats.org/officeDocument/2006/relationships/image" Target="../media/image21.png"/><Relationship Id="rId12" Type="http://schemas.openxmlformats.org/officeDocument/2006/relationships/image" Target="../media/image15.png"/><Relationship Id="rId15" Type="http://schemas.openxmlformats.org/officeDocument/2006/relationships/image" Target="../media/image28.png"/><Relationship Id="rId14" Type="http://schemas.openxmlformats.org/officeDocument/2006/relationships/image" Target="../media/image36.png"/><Relationship Id="rId17" Type="http://schemas.openxmlformats.org/officeDocument/2006/relationships/image" Target="../media/image18.png"/><Relationship Id="rId16" Type="http://schemas.openxmlformats.org/officeDocument/2006/relationships/image" Target="../media/image30.png"/><Relationship Id="rId19" Type="http://schemas.openxmlformats.org/officeDocument/2006/relationships/image" Target="../media/image22.png"/><Relationship Id="rId1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143" name="Shape 143"/>
        <p:cNvGrpSpPr/>
        <p:nvPr/>
      </p:nvGrpSpPr>
      <p:grpSpPr>
        <a:xfrm>
          <a:off x="0" y="0"/>
          <a:ext cx="0" cy="0"/>
          <a:chOff x="0" y="0"/>
          <a:chExt cx="0" cy="0"/>
        </a:xfrm>
      </p:grpSpPr>
      <p:sp>
        <p:nvSpPr>
          <p:cNvPr id="144" name="Google Shape;144;p37"/>
          <p:cNvSpPr txBox="1"/>
          <p:nvPr/>
        </p:nvSpPr>
        <p:spPr>
          <a:xfrm>
            <a:off x="5887450" y="4561525"/>
            <a:ext cx="2931900" cy="382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FFFFFF"/>
                </a:solidFill>
                <a:latin typeface="Open Sans"/>
                <a:ea typeface="Open Sans"/>
                <a:cs typeface="Open Sans"/>
                <a:sym typeface="Open Sans"/>
              </a:rPr>
              <a:t>www.antler.co</a:t>
            </a:r>
            <a:endParaRPr b="0" i="0" sz="1100" u="none" cap="none" strike="noStrike">
              <a:solidFill>
                <a:srgbClr val="FFFFFF"/>
              </a:solidFill>
              <a:latin typeface="Open Sans"/>
              <a:ea typeface="Open Sans"/>
              <a:cs typeface="Open Sans"/>
              <a:sym typeface="Open Sans"/>
            </a:endParaRPr>
          </a:p>
        </p:txBody>
      </p:sp>
      <p:pic>
        <p:nvPicPr>
          <p:cNvPr id="145" name="Google Shape;145;p37"/>
          <p:cNvPicPr preferRelativeResize="0"/>
          <p:nvPr/>
        </p:nvPicPr>
        <p:blipFill rotWithShape="1">
          <a:blip r:embed="rId3">
            <a:alphaModFix/>
          </a:blip>
          <a:srcRect b="0" l="0" r="0" t="0"/>
          <a:stretch/>
        </p:blipFill>
        <p:spPr>
          <a:xfrm>
            <a:off x="582625" y="578546"/>
            <a:ext cx="3851424" cy="1069850"/>
          </a:xfrm>
          <a:prstGeom prst="rect">
            <a:avLst/>
          </a:prstGeom>
          <a:noFill/>
          <a:ln>
            <a:noFill/>
          </a:ln>
        </p:spPr>
      </p:pic>
      <p:sp>
        <p:nvSpPr>
          <p:cNvPr id="146" name="Google Shape;146;p37"/>
          <p:cNvSpPr txBox="1"/>
          <p:nvPr/>
        </p:nvSpPr>
        <p:spPr>
          <a:xfrm>
            <a:off x="507650" y="1951050"/>
            <a:ext cx="7281600" cy="11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OPPORTUNITIES IN EMERGING MARKETS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endParaRPr>
          </a:p>
          <a:p>
            <a:pPr indent="0" lvl="0" marL="0" marR="0" rtl="0" algn="l">
              <a:lnSpc>
                <a:spcPct val="100000"/>
              </a:lnSpc>
              <a:spcBef>
                <a:spcPts val="0"/>
              </a:spcBef>
              <a:spcAft>
                <a:spcPts val="0"/>
              </a:spcAft>
              <a:buClr>
                <a:srgbClr val="000000"/>
              </a:buClr>
              <a:buSzPts val="1800"/>
              <a:buFont typeface="Arial"/>
              <a:buNone/>
            </a:pPr>
            <a:r>
              <a:rPr lang="en-US" sz="1800">
                <a:solidFill>
                  <a:srgbClr val="FFFFFF"/>
                </a:solidFill>
              </a:rPr>
              <a:t>Sept 11, 2020</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p:nvPr/>
        </p:nvSpPr>
        <p:spPr>
          <a:xfrm>
            <a:off x="335532" y="1121951"/>
            <a:ext cx="4227841" cy="3898624"/>
          </a:xfrm>
          <a:prstGeom prst="rect">
            <a:avLst/>
          </a:prstGeom>
          <a:no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00" name="Google Shape;400;p46"/>
          <p:cNvSpPr/>
          <p:nvPr/>
        </p:nvSpPr>
        <p:spPr>
          <a:xfrm>
            <a:off x="355591" y="127387"/>
            <a:ext cx="8229600" cy="8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2400">
                <a:solidFill>
                  <a:schemeClr val="dk2"/>
                </a:solidFill>
              </a:rPr>
              <a:t>Evolution of tech investments</a:t>
            </a:r>
            <a:endParaRPr sz="2400"/>
          </a:p>
        </p:txBody>
      </p:sp>
      <p:pic>
        <p:nvPicPr>
          <p:cNvPr id="401" name="Google Shape;401;p46"/>
          <p:cNvPicPr preferRelativeResize="0"/>
          <p:nvPr/>
        </p:nvPicPr>
        <p:blipFill rotWithShape="1">
          <a:blip r:embed="rId3">
            <a:alphaModFix/>
          </a:blip>
          <a:srcRect b="0" l="0" r="0" t="0"/>
          <a:stretch/>
        </p:blipFill>
        <p:spPr>
          <a:xfrm>
            <a:off x="226986" y="1747545"/>
            <a:ext cx="4254799" cy="3031489"/>
          </a:xfrm>
          <a:prstGeom prst="rect">
            <a:avLst/>
          </a:prstGeom>
          <a:noFill/>
          <a:ln>
            <a:noFill/>
          </a:ln>
        </p:spPr>
      </p:pic>
      <p:sp>
        <p:nvSpPr>
          <p:cNvPr id="402" name="Google Shape;402;p46"/>
          <p:cNvSpPr/>
          <p:nvPr/>
        </p:nvSpPr>
        <p:spPr>
          <a:xfrm>
            <a:off x="1083782" y="4393721"/>
            <a:ext cx="2731339" cy="385313"/>
          </a:xfrm>
          <a:prstGeom prst="rect">
            <a:avLst/>
          </a:prstGeom>
          <a:no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03" name="Google Shape;403;p46"/>
          <p:cNvSpPr txBox="1"/>
          <p:nvPr/>
        </p:nvSpPr>
        <p:spPr>
          <a:xfrm>
            <a:off x="474453" y="1199072"/>
            <a:ext cx="4007332"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595959"/>
                </a:solidFill>
                <a:latin typeface="Arial"/>
                <a:ea typeface="Arial"/>
                <a:cs typeface="Arial"/>
                <a:sym typeface="Arial"/>
              </a:rPr>
              <a:t>Evolution of Investment </a:t>
            </a:r>
            <a:r>
              <a:rPr b="1" lang="en-US">
                <a:solidFill>
                  <a:srgbClr val="595959"/>
                </a:solidFill>
              </a:rPr>
              <a:t>Trends ($B)</a:t>
            </a:r>
            <a:endParaRPr b="1" i="0" sz="1400" u="none" cap="none" strike="noStrike">
              <a:solidFill>
                <a:srgbClr val="595959"/>
              </a:solidFill>
              <a:latin typeface="Arial"/>
              <a:ea typeface="Arial"/>
              <a:cs typeface="Arial"/>
              <a:sym typeface="Arial"/>
            </a:endParaRPr>
          </a:p>
        </p:txBody>
      </p:sp>
      <p:sp>
        <p:nvSpPr>
          <p:cNvPr id="404" name="Google Shape;404;p46"/>
          <p:cNvSpPr/>
          <p:nvPr/>
        </p:nvSpPr>
        <p:spPr>
          <a:xfrm>
            <a:off x="4655748" y="1121950"/>
            <a:ext cx="4227900" cy="3898500"/>
          </a:xfrm>
          <a:prstGeom prst="rect">
            <a:avLst/>
          </a:prstGeom>
          <a:solidFill>
            <a:srgbClr val="FFFFFF"/>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pic>
        <p:nvPicPr>
          <p:cNvPr id="405" name="Google Shape;405;p46"/>
          <p:cNvPicPr preferRelativeResize="0"/>
          <p:nvPr/>
        </p:nvPicPr>
        <p:blipFill rotWithShape="1">
          <a:blip r:embed="rId4">
            <a:alphaModFix/>
          </a:blip>
          <a:srcRect b="0" l="0" r="0" t="0"/>
          <a:stretch/>
        </p:blipFill>
        <p:spPr>
          <a:xfrm>
            <a:off x="4590331" y="1747545"/>
            <a:ext cx="4572000" cy="3756000"/>
          </a:xfrm>
          <a:prstGeom prst="rect">
            <a:avLst/>
          </a:prstGeom>
          <a:noFill/>
          <a:ln>
            <a:noFill/>
          </a:ln>
        </p:spPr>
      </p:pic>
      <p:sp>
        <p:nvSpPr>
          <p:cNvPr id="406" name="Google Shape;406;p46"/>
          <p:cNvSpPr txBox="1"/>
          <p:nvPr/>
        </p:nvSpPr>
        <p:spPr>
          <a:xfrm>
            <a:off x="4766002" y="1199072"/>
            <a:ext cx="40074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a:solidFill>
                  <a:srgbClr val="595959"/>
                </a:solidFill>
              </a:rPr>
              <a:t>I</a:t>
            </a:r>
            <a:r>
              <a:rPr b="1" i="0" lang="en-US" sz="1400" u="none" cap="none" strike="noStrike">
                <a:solidFill>
                  <a:srgbClr val="595959"/>
                </a:solidFill>
                <a:latin typeface="Arial"/>
                <a:ea typeface="Arial"/>
                <a:cs typeface="Arial"/>
                <a:sym typeface="Arial"/>
              </a:rPr>
              <a:t>nvestment by Sector</a:t>
            </a:r>
            <a:r>
              <a:rPr b="1" lang="en-US">
                <a:solidFill>
                  <a:srgbClr val="595959"/>
                </a:solidFill>
              </a:rPr>
              <a:t> to Date ($B)</a:t>
            </a:r>
            <a:r>
              <a:rPr b="1" i="0" lang="en-US" sz="1400" u="none" cap="none" strike="noStrike">
                <a:solidFill>
                  <a:srgbClr val="595959"/>
                </a:solidFill>
                <a:latin typeface="Arial"/>
                <a:ea typeface="Arial"/>
                <a:cs typeface="Arial"/>
                <a:sym typeface="Arial"/>
              </a:rPr>
              <a:t> </a:t>
            </a:r>
            <a:endParaRPr b="1" i="0" sz="1400" u="none" cap="none" strike="noStrike">
              <a:solidFill>
                <a:srgbClr val="595959"/>
              </a:solidFill>
              <a:latin typeface="Arial"/>
              <a:ea typeface="Arial"/>
              <a:cs typeface="Arial"/>
              <a:sym typeface="Arial"/>
            </a:endParaRPr>
          </a:p>
        </p:txBody>
      </p:sp>
      <p:sp>
        <p:nvSpPr>
          <p:cNvPr id="407" name="Google Shape;407;p46"/>
          <p:cNvSpPr/>
          <p:nvPr/>
        </p:nvSpPr>
        <p:spPr>
          <a:xfrm>
            <a:off x="5880278" y="2024990"/>
            <a:ext cx="1178100" cy="833700"/>
          </a:xfrm>
          <a:prstGeom prst="wedgeRectCallout">
            <a:avLst>
              <a:gd fmla="val -72677" name="adj1"/>
              <a:gd fmla="val 47648" name="adj2"/>
            </a:avLst>
          </a:prstGeom>
          <a:noFill/>
          <a:ln cap="flat" cmpd="sng" w="25400">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900" u="none" cap="none" strike="noStrike">
                <a:solidFill>
                  <a:srgbClr val="595959"/>
                </a:solidFill>
                <a:latin typeface="Arial"/>
                <a:ea typeface="Arial"/>
                <a:cs typeface="Arial"/>
                <a:sym typeface="Arial"/>
              </a:rPr>
              <a:t>- Flipkart  ($7.7B)</a:t>
            </a:r>
            <a:endParaRPr b="0" i="0" sz="9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595959"/>
                </a:solidFill>
                <a:latin typeface="Arial"/>
                <a:ea typeface="Arial"/>
                <a:cs typeface="Arial"/>
                <a:sym typeface="Arial"/>
              </a:rPr>
              <a:t>- One97 ($4.4B)</a:t>
            </a:r>
            <a:endParaRPr b="0" i="0" sz="9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595959"/>
                </a:solidFill>
                <a:latin typeface="Arial"/>
                <a:ea typeface="Arial"/>
                <a:cs typeface="Arial"/>
                <a:sym typeface="Arial"/>
              </a:rPr>
              <a:t>- Snapdeal ($1.8B)</a:t>
            </a:r>
            <a:endParaRPr b="0" i="0" sz="9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595959"/>
                </a:solidFill>
                <a:latin typeface="Arial"/>
                <a:ea typeface="Arial"/>
                <a:cs typeface="Arial"/>
                <a:sym typeface="Arial"/>
              </a:rPr>
              <a:t>- BigBasket ($1.0B)</a:t>
            </a:r>
            <a:endParaRPr b="0" i="0" sz="9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595959"/>
                </a:solidFill>
                <a:latin typeface="Arial"/>
                <a:ea typeface="Arial"/>
                <a:cs typeface="Arial"/>
                <a:sym typeface="Arial"/>
              </a:rPr>
              <a:t> -Udaan ($0.9B)</a:t>
            </a:r>
            <a:endParaRPr b="0" i="0" sz="900" u="none" cap="none" strike="noStrike">
              <a:solidFill>
                <a:srgbClr val="595959"/>
              </a:solidFill>
              <a:latin typeface="Arial"/>
              <a:ea typeface="Arial"/>
              <a:cs typeface="Arial"/>
              <a:sym typeface="Arial"/>
            </a:endParaRPr>
          </a:p>
        </p:txBody>
      </p:sp>
      <p:cxnSp>
        <p:nvCxnSpPr>
          <p:cNvPr id="408" name="Google Shape;408;p46"/>
          <p:cNvCxnSpPr/>
          <p:nvPr/>
        </p:nvCxnSpPr>
        <p:spPr>
          <a:xfrm flipH="1" rot="10800000">
            <a:off x="303200" y="700950"/>
            <a:ext cx="3399300" cy="300"/>
          </a:xfrm>
          <a:prstGeom prst="straightConnector1">
            <a:avLst/>
          </a:prstGeom>
          <a:noFill/>
          <a:ln cap="flat" cmpd="sng" w="9525">
            <a:solidFill>
              <a:srgbClr val="EF4747"/>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412" name="Shape 412"/>
        <p:cNvGrpSpPr/>
        <p:nvPr/>
      </p:nvGrpSpPr>
      <p:grpSpPr>
        <a:xfrm>
          <a:off x="0" y="0"/>
          <a:ext cx="0" cy="0"/>
          <a:chOff x="0" y="0"/>
          <a:chExt cx="0" cy="0"/>
        </a:xfrm>
      </p:grpSpPr>
      <p:sp>
        <p:nvSpPr>
          <p:cNvPr id="413" name="Google Shape;413;p47"/>
          <p:cNvSpPr txBox="1"/>
          <p:nvPr/>
        </p:nvSpPr>
        <p:spPr>
          <a:xfrm>
            <a:off x="392550" y="604950"/>
            <a:ext cx="8358900" cy="3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a:solidFill>
                  <a:srgbClr val="FFFFFF"/>
                </a:solidFill>
              </a:rPr>
              <a:t>We do not always have to </a:t>
            </a:r>
            <a:endParaRPr sz="4000">
              <a:solidFill>
                <a:srgbClr val="FFFFFF"/>
              </a:solidFill>
            </a:endParaRPr>
          </a:p>
          <a:p>
            <a:pPr indent="0" lvl="0" marL="0" rtl="0" algn="ctr">
              <a:spcBef>
                <a:spcPts val="0"/>
              </a:spcBef>
              <a:spcAft>
                <a:spcPts val="0"/>
              </a:spcAft>
              <a:buNone/>
            </a:pPr>
            <a:r>
              <a:rPr lang="en-US" sz="4000">
                <a:solidFill>
                  <a:srgbClr val="FFFFFF"/>
                </a:solidFill>
              </a:rPr>
              <a:t>reinvent the wheel ...</a:t>
            </a:r>
            <a:endParaRPr sz="4000">
              <a:solidFill>
                <a:srgbClr val="FFFFFF"/>
              </a:solidFill>
            </a:endParaRPr>
          </a:p>
          <a:p>
            <a:pPr indent="0" lvl="0" marL="914400" rtl="0" algn="ctr">
              <a:spcBef>
                <a:spcPts val="0"/>
              </a:spcBef>
              <a:spcAft>
                <a:spcPts val="0"/>
              </a:spcAft>
              <a:buNone/>
            </a:pPr>
            <a:r>
              <a:t/>
            </a:r>
            <a:endParaRPr sz="4000">
              <a:solidFill>
                <a:srgbClr val="FFFFFF"/>
              </a:solidFill>
            </a:endParaRPr>
          </a:p>
          <a:p>
            <a:pPr indent="0" lvl="0" marL="0" rtl="0" algn="ctr">
              <a:spcBef>
                <a:spcPts val="0"/>
              </a:spcBef>
              <a:spcAft>
                <a:spcPts val="0"/>
              </a:spcAft>
              <a:buNone/>
            </a:pPr>
            <a:r>
              <a:rPr lang="en-US" sz="4000">
                <a:solidFill>
                  <a:srgbClr val="FFFFFF"/>
                </a:solidFill>
              </a:rPr>
              <a:t>Sometimes we can localize big ideas and be ahead of the</a:t>
            </a:r>
            <a:endParaRPr sz="4000">
              <a:solidFill>
                <a:srgbClr val="FFFFFF"/>
              </a:solidFill>
            </a:endParaRPr>
          </a:p>
          <a:p>
            <a:pPr indent="0" lvl="0" marL="0" rtl="0" algn="ctr">
              <a:spcBef>
                <a:spcPts val="0"/>
              </a:spcBef>
              <a:spcAft>
                <a:spcPts val="0"/>
              </a:spcAft>
              <a:buNone/>
            </a:pPr>
            <a:r>
              <a:rPr lang="en-US" sz="4000">
                <a:solidFill>
                  <a:srgbClr val="FFFFFF"/>
                </a:solidFill>
              </a:rPr>
              <a:t>“global game”</a:t>
            </a:r>
            <a:endParaRPr sz="4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8"/>
          <p:cNvPicPr preferRelativeResize="0"/>
          <p:nvPr/>
        </p:nvPicPr>
        <p:blipFill rotWithShape="1">
          <a:blip r:embed="rId3">
            <a:alphaModFix/>
          </a:blip>
          <a:srcRect b="33508" l="15565" r="15191" t="32166"/>
          <a:stretch/>
        </p:blipFill>
        <p:spPr>
          <a:xfrm>
            <a:off x="1384825" y="233450"/>
            <a:ext cx="6679150" cy="2069350"/>
          </a:xfrm>
          <a:prstGeom prst="rect">
            <a:avLst/>
          </a:prstGeom>
          <a:noFill/>
          <a:ln>
            <a:noFill/>
          </a:ln>
        </p:spPr>
      </p:pic>
      <p:sp>
        <p:nvSpPr>
          <p:cNvPr id="419" name="Google Shape;419;p48"/>
          <p:cNvSpPr txBox="1"/>
          <p:nvPr/>
        </p:nvSpPr>
        <p:spPr>
          <a:xfrm>
            <a:off x="346875" y="2419350"/>
            <a:ext cx="8516700" cy="24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rPr>
              <a:t>Careem was set up in Dubai, United Arab Emirates, in 2012. It has around one million drivers and is available in 90 cities in 15 countries, stretching from Algeria to Pakistan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US">
                <a:solidFill>
                  <a:schemeClr val="dk1"/>
                </a:solidFill>
              </a:rPr>
              <a:t>Acquired by Uber for $3.1 billion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How did Careem “win” the Middle Eastern market?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Drivers called Captains (rather than drivers) to increase the prestige of the job</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Cash functionality (vs. credit card only)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Better local street mapping</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4747"/>
        </a:solidFill>
      </p:bgPr>
    </p:bg>
    <p:spTree>
      <p:nvGrpSpPr>
        <p:cNvPr id="423" name="Shape 423"/>
        <p:cNvGrpSpPr/>
        <p:nvPr/>
      </p:nvGrpSpPr>
      <p:grpSpPr>
        <a:xfrm>
          <a:off x="0" y="0"/>
          <a:ext cx="0" cy="0"/>
          <a:chOff x="0" y="0"/>
          <a:chExt cx="0" cy="0"/>
        </a:xfrm>
      </p:grpSpPr>
      <p:sp>
        <p:nvSpPr>
          <p:cNvPr id="424" name="Google Shape;424;p49"/>
          <p:cNvSpPr txBox="1"/>
          <p:nvPr/>
        </p:nvSpPr>
        <p:spPr>
          <a:xfrm>
            <a:off x="3106010" y="4552487"/>
            <a:ext cx="2931900" cy="38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25"/>
              <a:buFont typeface="Arial"/>
              <a:buNone/>
            </a:pPr>
            <a:r>
              <a:rPr b="0" i="0" lang="en-US" sz="1125" u="none" cap="none" strike="noStrike">
                <a:solidFill>
                  <a:srgbClr val="FFFFFF"/>
                </a:solidFill>
                <a:latin typeface="Open Sans"/>
                <a:ea typeface="Open Sans"/>
                <a:cs typeface="Open Sans"/>
                <a:sym typeface="Open Sans"/>
              </a:rPr>
              <a:t>www.antler.co</a:t>
            </a:r>
            <a:endParaRPr b="0" i="0" sz="1125" u="none" cap="none" strike="noStrike">
              <a:solidFill>
                <a:srgbClr val="FFFFFF"/>
              </a:solidFill>
              <a:latin typeface="Open Sans"/>
              <a:ea typeface="Open Sans"/>
              <a:cs typeface="Open Sans"/>
              <a:sym typeface="Open Sans"/>
            </a:endParaRPr>
          </a:p>
        </p:txBody>
      </p:sp>
      <p:pic>
        <p:nvPicPr>
          <p:cNvPr id="425" name="Google Shape;425;p49"/>
          <p:cNvPicPr preferRelativeResize="0"/>
          <p:nvPr/>
        </p:nvPicPr>
        <p:blipFill rotWithShape="1">
          <a:blip r:embed="rId3">
            <a:alphaModFix/>
          </a:blip>
          <a:srcRect b="0" l="0" r="72409" t="0"/>
          <a:stretch/>
        </p:blipFill>
        <p:spPr>
          <a:xfrm>
            <a:off x="3872627" y="1867615"/>
            <a:ext cx="1398750" cy="1408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cxnSp>
        <p:nvCxnSpPr>
          <p:cNvPr id="430" name="Google Shape;430;p50"/>
          <p:cNvCxnSpPr/>
          <p:nvPr/>
        </p:nvCxnSpPr>
        <p:spPr>
          <a:xfrm>
            <a:off x="382808" y="2906289"/>
            <a:ext cx="8270400" cy="0"/>
          </a:xfrm>
          <a:prstGeom prst="straightConnector1">
            <a:avLst/>
          </a:prstGeom>
          <a:noFill/>
          <a:ln cap="flat" cmpd="sng" w="28575">
            <a:solidFill>
              <a:srgbClr val="EF4747"/>
            </a:solidFill>
            <a:prstDash val="solid"/>
            <a:round/>
            <a:headEnd len="med" w="med" type="triangle"/>
            <a:tailEnd len="med" w="med" type="triangle"/>
          </a:ln>
        </p:spPr>
      </p:cxnSp>
      <p:sp>
        <p:nvSpPr>
          <p:cNvPr id="431" name="Google Shape;431;p50"/>
          <p:cNvSpPr txBox="1"/>
          <p:nvPr/>
        </p:nvSpPr>
        <p:spPr>
          <a:xfrm>
            <a:off x="6484172" y="2957260"/>
            <a:ext cx="1208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2005 - 2010</a:t>
            </a:r>
            <a:endParaRPr b="0" i="0" sz="1400" u="none" cap="none" strike="noStrike">
              <a:solidFill>
                <a:srgbClr val="000000"/>
              </a:solidFill>
              <a:latin typeface="Arial"/>
              <a:ea typeface="Arial"/>
              <a:cs typeface="Arial"/>
              <a:sym typeface="Arial"/>
            </a:endParaRPr>
          </a:p>
        </p:txBody>
      </p:sp>
      <p:sp>
        <p:nvSpPr>
          <p:cNvPr id="432" name="Google Shape;432;p50"/>
          <p:cNvSpPr/>
          <p:nvPr/>
        </p:nvSpPr>
        <p:spPr>
          <a:xfrm>
            <a:off x="2296500" y="670175"/>
            <a:ext cx="4512300" cy="18924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3" name="Google Shape;433;p50"/>
          <p:cNvSpPr/>
          <p:nvPr/>
        </p:nvSpPr>
        <p:spPr>
          <a:xfrm>
            <a:off x="4995625" y="3277900"/>
            <a:ext cx="3932700" cy="17724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4" name="Google Shape;434;p50"/>
          <p:cNvSpPr/>
          <p:nvPr/>
        </p:nvSpPr>
        <p:spPr>
          <a:xfrm>
            <a:off x="2516210" y="709681"/>
            <a:ext cx="2498400" cy="1785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Health Care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Content and Publishing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Information Technology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Data and Analytics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Clothing and Apparel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100"/>
          </a:p>
          <a:p>
            <a:pPr indent="0" lvl="0" marL="0" marR="0" rtl="0" algn="l">
              <a:lnSpc>
                <a:spcPct val="100000"/>
              </a:lnSpc>
              <a:spcBef>
                <a:spcPts val="0"/>
              </a:spcBef>
              <a:spcAft>
                <a:spcPts val="0"/>
              </a:spcAft>
              <a:buNone/>
            </a:pPr>
            <a:r>
              <a:t/>
            </a:r>
            <a:endParaRPr sz="1100"/>
          </a:p>
          <a:p>
            <a:pPr indent="0" lvl="0" marL="0" marR="0" rtl="0" algn="l">
              <a:lnSpc>
                <a:spcPct val="100000"/>
              </a:lnSpc>
              <a:spcBef>
                <a:spcPts val="0"/>
              </a:spcBef>
              <a:spcAft>
                <a:spcPts val="0"/>
              </a:spcAft>
              <a:buNone/>
            </a:pPr>
            <a:r>
              <a:rPr b="1" lang="en-US" sz="1100">
                <a:solidFill>
                  <a:srgbClr val="CC0000"/>
                </a:solidFill>
              </a:rPr>
              <a:t>Total funding amount - $10.47B</a:t>
            </a:r>
            <a:endParaRPr b="1" sz="1100">
              <a:solidFill>
                <a:srgbClr val="CC0000"/>
              </a:solidFill>
            </a:endParaRPr>
          </a:p>
        </p:txBody>
      </p:sp>
      <p:sp>
        <p:nvSpPr>
          <p:cNvPr id="435" name="Google Shape;435;p50"/>
          <p:cNvSpPr/>
          <p:nvPr/>
        </p:nvSpPr>
        <p:spPr>
          <a:xfrm>
            <a:off x="5013550" y="3271212"/>
            <a:ext cx="2977500" cy="1772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(10)</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Software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Health Care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Food and Beverage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Community and Lifestyle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Content and Publishing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Advertising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100"/>
              <a:t>   </a:t>
            </a:r>
            <a:endParaRPr sz="1100"/>
          </a:p>
          <a:p>
            <a:pPr indent="0" lvl="0" marL="0" marR="0" rtl="0" algn="l">
              <a:lnSpc>
                <a:spcPct val="100000"/>
              </a:lnSpc>
              <a:spcBef>
                <a:spcPts val="0"/>
              </a:spcBef>
              <a:spcAft>
                <a:spcPts val="0"/>
              </a:spcAft>
              <a:buNone/>
            </a:pPr>
            <a:r>
              <a:rPr b="1" lang="en-US" sz="1100">
                <a:solidFill>
                  <a:srgbClr val="CC0000"/>
                </a:solidFill>
              </a:rPr>
              <a:t>Total funding amount - $12.05B</a:t>
            </a:r>
            <a:endParaRPr sz="1100"/>
          </a:p>
        </p:txBody>
      </p:sp>
      <p:sp>
        <p:nvSpPr>
          <p:cNvPr id="436" name="Google Shape;436;p50"/>
          <p:cNvSpPr txBox="1"/>
          <p:nvPr>
            <p:ph type="title"/>
          </p:nvPr>
        </p:nvSpPr>
        <p:spPr>
          <a:xfrm>
            <a:off x="311693" y="1220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chemeClr val="dk2"/>
                </a:solidFill>
              </a:rPr>
              <a:t>Evolution of $100M+ start-up sectors in India pre-2010</a:t>
            </a:r>
            <a:endParaRPr sz="2400">
              <a:solidFill>
                <a:schemeClr val="dk2"/>
              </a:solidFill>
            </a:endParaRPr>
          </a:p>
        </p:txBody>
      </p:sp>
      <p:cxnSp>
        <p:nvCxnSpPr>
          <p:cNvPr id="437" name="Google Shape;437;p50"/>
          <p:cNvCxnSpPr/>
          <p:nvPr/>
        </p:nvCxnSpPr>
        <p:spPr>
          <a:xfrm>
            <a:off x="4609307" y="710829"/>
            <a:ext cx="0" cy="1650300"/>
          </a:xfrm>
          <a:prstGeom prst="straightConnector1">
            <a:avLst/>
          </a:prstGeom>
          <a:noFill/>
          <a:ln cap="flat" cmpd="sng" w="9525">
            <a:solidFill>
              <a:srgbClr val="DDDDDD"/>
            </a:solidFill>
            <a:prstDash val="solid"/>
            <a:round/>
            <a:headEnd len="sm" w="sm" type="none"/>
            <a:tailEnd len="sm" w="sm" type="none"/>
          </a:ln>
        </p:spPr>
      </p:cxnSp>
      <p:cxnSp>
        <p:nvCxnSpPr>
          <p:cNvPr id="438" name="Google Shape;438;p50"/>
          <p:cNvCxnSpPr/>
          <p:nvPr/>
        </p:nvCxnSpPr>
        <p:spPr>
          <a:xfrm>
            <a:off x="7197852" y="3393090"/>
            <a:ext cx="0" cy="1650300"/>
          </a:xfrm>
          <a:prstGeom prst="straightConnector1">
            <a:avLst/>
          </a:prstGeom>
          <a:noFill/>
          <a:ln cap="flat" cmpd="sng" w="9525">
            <a:solidFill>
              <a:srgbClr val="DDDDDD"/>
            </a:solidFill>
            <a:prstDash val="solid"/>
            <a:round/>
            <a:headEnd len="sm" w="sm" type="none"/>
            <a:tailEnd len="sm" w="sm" type="none"/>
          </a:ln>
        </p:spPr>
      </p:cxnSp>
      <p:pic>
        <p:nvPicPr>
          <p:cNvPr id="439" name="Google Shape;439;p50"/>
          <p:cNvPicPr preferRelativeResize="0"/>
          <p:nvPr/>
        </p:nvPicPr>
        <p:blipFill rotWithShape="1">
          <a:blip r:embed="rId3">
            <a:alphaModFix/>
          </a:blip>
          <a:srcRect b="0" l="0" r="0" t="0"/>
          <a:stretch/>
        </p:blipFill>
        <p:spPr>
          <a:xfrm>
            <a:off x="7335900" y="3500735"/>
            <a:ext cx="374904" cy="438912"/>
          </a:xfrm>
          <a:prstGeom prst="rect">
            <a:avLst/>
          </a:prstGeom>
          <a:noFill/>
          <a:ln>
            <a:noFill/>
          </a:ln>
        </p:spPr>
      </p:pic>
      <p:pic>
        <p:nvPicPr>
          <p:cNvPr id="440" name="Google Shape;440;p50"/>
          <p:cNvPicPr preferRelativeResize="0"/>
          <p:nvPr/>
        </p:nvPicPr>
        <p:blipFill rotWithShape="1">
          <a:blip r:embed="rId4">
            <a:alphaModFix/>
          </a:blip>
          <a:srcRect b="0" l="0" r="0" t="0"/>
          <a:stretch/>
        </p:blipFill>
        <p:spPr>
          <a:xfrm>
            <a:off x="7303575" y="4049023"/>
            <a:ext cx="438912" cy="438912"/>
          </a:xfrm>
          <a:prstGeom prst="rect">
            <a:avLst/>
          </a:prstGeom>
          <a:noFill/>
          <a:ln>
            <a:noFill/>
          </a:ln>
        </p:spPr>
      </p:pic>
      <p:pic>
        <p:nvPicPr>
          <p:cNvPr id="441" name="Google Shape;441;p50"/>
          <p:cNvPicPr preferRelativeResize="0"/>
          <p:nvPr/>
        </p:nvPicPr>
        <p:blipFill rotWithShape="1">
          <a:blip r:embed="rId5">
            <a:alphaModFix/>
          </a:blip>
          <a:srcRect b="0" l="0" r="0" t="0"/>
          <a:stretch/>
        </p:blipFill>
        <p:spPr>
          <a:xfrm>
            <a:off x="7848850" y="3500735"/>
            <a:ext cx="438912" cy="438912"/>
          </a:xfrm>
          <a:prstGeom prst="rect">
            <a:avLst/>
          </a:prstGeom>
          <a:noFill/>
          <a:ln>
            <a:noFill/>
          </a:ln>
        </p:spPr>
      </p:pic>
      <p:pic>
        <p:nvPicPr>
          <p:cNvPr id="442" name="Google Shape;442;p50"/>
          <p:cNvPicPr preferRelativeResize="0"/>
          <p:nvPr/>
        </p:nvPicPr>
        <p:blipFill rotWithShape="1">
          <a:blip r:embed="rId6">
            <a:alphaModFix/>
          </a:blip>
          <a:srcRect b="0" l="0" r="0" t="0"/>
          <a:stretch/>
        </p:blipFill>
        <p:spPr>
          <a:xfrm>
            <a:off x="7862575" y="4110853"/>
            <a:ext cx="411480" cy="411480"/>
          </a:xfrm>
          <a:prstGeom prst="rect">
            <a:avLst/>
          </a:prstGeom>
          <a:noFill/>
          <a:ln>
            <a:noFill/>
          </a:ln>
        </p:spPr>
      </p:pic>
      <p:pic>
        <p:nvPicPr>
          <p:cNvPr id="443" name="Google Shape;443;p50"/>
          <p:cNvPicPr preferRelativeResize="0"/>
          <p:nvPr/>
        </p:nvPicPr>
        <p:blipFill rotWithShape="1">
          <a:blip r:embed="rId7">
            <a:alphaModFix/>
          </a:blip>
          <a:srcRect b="0" l="0" r="0" t="0"/>
          <a:stretch/>
        </p:blipFill>
        <p:spPr>
          <a:xfrm>
            <a:off x="7742475" y="4597310"/>
            <a:ext cx="438912" cy="438912"/>
          </a:xfrm>
          <a:prstGeom prst="rect">
            <a:avLst/>
          </a:prstGeom>
          <a:noFill/>
          <a:ln>
            <a:noFill/>
          </a:ln>
        </p:spPr>
      </p:pic>
      <p:pic>
        <p:nvPicPr>
          <p:cNvPr id="444" name="Google Shape;444;p50"/>
          <p:cNvPicPr preferRelativeResize="0"/>
          <p:nvPr/>
        </p:nvPicPr>
        <p:blipFill rotWithShape="1">
          <a:blip r:embed="rId8">
            <a:alphaModFix/>
          </a:blip>
          <a:srcRect b="0" l="0" r="0" t="0"/>
          <a:stretch/>
        </p:blipFill>
        <p:spPr>
          <a:xfrm>
            <a:off x="8398713" y="3487023"/>
            <a:ext cx="402336" cy="402336"/>
          </a:xfrm>
          <a:prstGeom prst="rect">
            <a:avLst/>
          </a:prstGeom>
          <a:noFill/>
          <a:ln>
            <a:noFill/>
          </a:ln>
        </p:spPr>
      </p:pic>
      <p:pic>
        <p:nvPicPr>
          <p:cNvPr id="445" name="Google Shape;445;p50"/>
          <p:cNvPicPr preferRelativeResize="0"/>
          <p:nvPr/>
        </p:nvPicPr>
        <p:blipFill rotWithShape="1">
          <a:blip r:embed="rId9">
            <a:alphaModFix/>
          </a:blip>
          <a:srcRect b="0" l="0" r="0" t="0"/>
          <a:stretch/>
        </p:blipFill>
        <p:spPr>
          <a:xfrm>
            <a:off x="8394150" y="4005603"/>
            <a:ext cx="411480" cy="411480"/>
          </a:xfrm>
          <a:prstGeom prst="rect">
            <a:avLst/>
          </a:prstGeom>
          <a:noFill/>
          <a:ln>
            <a:noFill/>
          </a:ln>
        </p:spPr>
      </p:pic>
      <p:pic>
        <p:nvPicPr>
          <p:cNvPr id="446" name="Google Shape;446;p50"/>
          <p:cNvPicPr preferRelativeResize="0"/>
          <p:nvPr/>
        </p:nvPicPr>
        <p:blipFill rotWithShape="1">
          <a:blip r:embed="rId10">
            <a:alphaModFix/>
          </a:blip>
          <a:srcRect b="0" l="0" r="0" t="0"/>
          <a:stretch/>
        </p:blipFill>
        <p:spPr>
          <a:xfrm>
            <a:off x="8394138" y="4533328"/>
            <a:ext cx="411480" cy="411480"/>
          </a:xfrm>
          <a:prstGeom prst="rect">
            <a:avLst/>
          </a:prstGeom>
          <a:noFill/>
          <a:ln>
            <a:noFill/>
          </a:ln>
        </p:spPr>
      </p:pic>
      <p:sp>
        <p:nvSpPr>
          <p:cNvPr id="447" name="Google Shape;447;p50"/>
          <p:cNvSpPr txBox="1"/>
          <p:nvPr/>
        </p:nvSpPr>
        <p:spPr>
          <a:xfrm>
            <a:off x="3955031" y="2545609"/>
            <a:ext cx="1208400" cy="2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2000 - 2005</a:t>
            </a:r>
            <a:endParaRPr b="0" i="0" sz="1400" u="none" cap="none" strike="noStrike">
              <a:solidFill>
                <a:srgbClr val="000000"/>
              </a:solidFill>
              <a:latin typeface="Arial"/>
              <a:ea typeface="Arial"/>
              <a:cs typeface="Arial"/>
              <a:sym typeface="Arial"/>
            </a:endParaRPr>
          </a:p>
        </p:txBody>
      </p:sp>
      <p:sp>
        <p:nvSpPr>
          <p:cNvPr id="448" name="Google Shape;448;p50"/>
          <p:cNvSpPr/>
          <p:nvPr/>
        </p:nvSpPr>
        <p:spPr>
          <a:xfrm>
            <a:off x="196100" y="3265400"/>
            <a:ext cx="4212300" cy="17850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9" name="Google Shape;449;p50"/>
          <p:cNvSpPr/>
          <p:nvPr/>
        </p:nvSpPr>
        <p:spPr>
          <a:xfrm>
            <a:off x="217800" y="3294550"/>
            <a:ext cx="2168700" cy="1785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(14)</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Manufacturing (4)</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Health Care (3)</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Hardware (1) </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Internet Services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Clothing and Apparel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Social Media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Education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US" sz="1100">
                <a:solidFill>
                  <a:srgbClr val="CC0000"/>
                </a:solidFill>
              </a:rPr>
              <a:t>Total funding amount - $5.4B</a:t>
            </a:r>
            <a:endParaRPr sz="1000"/>
          </a:p>
        </p:txBody>
      </p:sp>
      <p:cxnSp>
        <p:nvCxnSpPr>
          <p:cNvPr id="450" name="Google Shape;450;p50"/>
          <p:cNvCxnSpPr/>
          <p:nvPr/>
        </p:nvCxnSpPr>
        <p:spPr>
          <a:xfrm>
            <a:off x="2392608" y="3366115"/>
            <a:ext cx="0" cy="1407300"/>
          </a:xfrm>
          <a:prstGeom prst="straightConnector1">
            <a:avLst/>
          </a:prstGeom>
          <a:noFill/>
          <a:ln cap="flat" cmpd="sng" w="9525">
            <a:solidFill>
              <a:srgbClr val="DDDDDD"/>
            </a:solidFill>
            <a:prstDash val="solid"/>
            <a:round/>
            <a:headEnd len="sm" w="sm" type="none"/>
            <a:tailEnd len="sm" w="sm" type="none"/>
          </a:ln>
        </p:spPr>
      </p:cxnSp>
      <p:sp>
        <p:nvSpPr>
          <p:cNvPr id="451" name="Google Shape;451;p50"/>
          <p:cNvSpPr txBox="1"/>
          <p:nvPr/>
        </p:nvSpPr>
        <p:spPr>
          <a:xfrm>
            <a:off x="1880474" y="2950880"/>
            <a:ext cx="730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&lt;2000</a:t>
            </a:r>
            <a:endParaRPr b="0" i="0" sz="1400" u="none" cap="none" strike="noStrike">
              <a:solidFill>
                <a:srgbClr val="000000"/>
              </a:solidFill>
              <a:latin typeface="Arial"/>
              <a:ea typeface="Arial"/>
              <a:cs typeface="Arial"/>
              <a:sym typeface="Arial"/>
            </a:endParaRPr>
          </a:p>
        </p:txBody>
      </p:sp>
      <p:grpSp>
        <p:nvGrpSpPr>
          <p:cNvPr id="452" name="Google Shape;452;p50"/>
          <p:cNvGrpSpPr/>
          <p:nvPr/>
        </p:nvGrpSpPr>
        <p:grpSpPr>
          <a:xfrm>
            <a:off x="2926657" y="3441415"/>
            <a:ext cx="966315" cy="1539832"/>
            <a:chOff x="5007857" y="642568"/>
            <a:chExt cx="966315" cy="1539832"/>
          </a:xfrm>
        </p:grpSpPr>
        <p:pic>
          <p:nvPicPr>
            <p:cNvPr id="453" name="Google Shape;453;p50"/>
            <p:cNvPicPr preferRelativeResize="0"/>
            <p:nvPr/>
          </p:nvPicPr>
          <p:blipFill rotWithShape="1">
            <a:blip r:embed="rId11">
              <a:alphaModFix/>
            </a:blip>
            <a:srcRect b="0" l="0" r="0" t="0"/>
            <a:stretch/>
          </p:blipFill>
          <p:spPr>
            <a:xfrm>
              <a:off x="5007857" y="642568"/>
              <a:ext cx="402337" cy="374903"/>
            </a:xfrm>
            <a:prstGeom prst="rect">
              <a:avLst/>
            </a:prstGeom>
            <a:noFill/>
            <a:ln>
              <a:noFill/>
            </a:ln>
          </p:spPr>
        </p:pic>
        <p:pic>
          <p:nvPicPr>
            <p:cNvPr id="454" name="Google Shape;454;p50"/>
            <p:cNvPicPr preferRelativeResize="0"/>
            <p:nvPr/>
          </p:nvPicPr>
          <p:blipFill rotWithShape="1">
            <a:blip r:embed="rId12">
              <a:alphaModFix/>
            </a:blip>
            <a:srcRect b="0" l="0" r="0" t="0"/>
            <a:stretch/>
          </p:blipFill>
          <p:spPr>
            <a:xfrm>
              <a:off x="5492670" y="642568"/>
              <a:ext cx="438912" cy="438912"/>
            </a:xfrm>
            <a:prstGeom prst="rect">
              <a:avLst/>
            </a:prstGeom>
            <a:noFill/>
            <a:ln>
              <a:noFill/>
            </a:ln>
          </p:spPr>
        </p:pic>
        <p:pic>
          <p:nvPicPr>
            <p:cNvPr id="455" name="Google Shape;455;p50"/>
            <p:cNvPicPr preferRelativeResize="0"/>
            <p:nvPr/>
          </p:nvPicPr>
          <p:blipFill rotWithShape="1">
            <a:blip r:embed="rId13">
              <a:alphaModFix/>
            </a:blip>
            <a:srcRect b="-8160" l="0" r="0" t="8160"/>
            <a:stretch/>
          </p:blipFill>
          <p:spPr>
            <a:xfrm>
              <a:off x="5443822" y="1194613"/>
              <a:ext cx="530350" cy="530350"/>
            </a:xfrm>
            <a:prstGeom prst="rect">
              <a:avLst/>
            </a:prstGeom>
            <a:noFill/>
            <a:ln>
              <a:noFill/>
            </a:ln>
          </p:spPr>
        </p:pic>
        <p:pic>
          <p:nvPicPr>
            <p:cNvPr id="456" name="Google Shape;456;p50"/>
            <p:cNvPicPr preferRelativeResize="0"/>
            <p:nvPr/>
          </p:nvPicPr>
          <p:blipFill rotWithShape="1">
            <a:blip r:embed="rId14">
              <a:alphaModFix/>
            </a:blip>
            <a:srcRect b="0" l="0" r="0" t="0"/>
            <a:stretch/>
          </p:blipFill>
          <p:spPr>
            <a:xfrm>
              <a:off x="5507838" y="1780075"/>
              <a:ext cx="402325" cy="402325"/>
            </a:xfrm>
            <a:prstGeom prst="rect">
              <a:avLst/>
            </a:prstGeom>
            <a:noFill/>
            <a:ln>
              <a:noFill/>
            </a:ln>
          </p:spPr>
        </p:pic>
      </p:grpSp>
      <p:pic>
        <p:nvPicPr>
          <p:cNvPr id="457" name="Google Shape;457;p50"/>
          <p:cNvPicPr preferRelativeResize="0"/>
          <p:nvPr/>
        </p:nvPicPr>
        <p:blipFill rotWithShape="1">
          <a:blip r:embed="rId15">
            <a:alphaModFix/>
          </a:blip>
          <a:srcRect b="0" l="0" r="0" t="0"/>
          <a:stretch/>
        </p:blipFill>
        <p:spPr>
          <a:xfrm>
            <a:off x="5335575" y="872563"/>
            <a:ext cx="521206" cy="374903"/>
          </a:xfrm>
          <a:prstGeom prst="rect">
            <a:avLst/>
          </a:prstGeom>
          <a:noFill/>
          <a:ln>
            <a:noFill/>
          </a:ln>
        </p:spPr>
      </p:pic>
      <p:pic>
        <p:nvPicPr>
          <p:cNvPr id="458" name="Google Shape;458;p50"/>
          <p:cNvPicPr preferRelativeResize="0"/>
          <p:nvPr/>
        </p:nvPicPr>
        <p:blipFill rotWithShape="1">
          <a:blip r:embed="rId16">
            <a:alphaModFix/>
          </a:blip>
          <a:srcRect b="0" l="0" r="0" t="0"/>
          <a:stretch/>
        </p:blipFill>
        <p:spPr>
          <a:xfrm>
            <a:off x="5922023" y="867988"/>
            <a:ext cx="521206" cy="384048"/>
          </a:xfrm>
          <a:prstGeom prst="rect">
            <a:avLst/>
          </a:prstGeom>
          <a:noFill/>
          <a:ln>
            <a:noFill/>
          </a:ln>
        </p:spPr>
      </p:pic>
      <p:pic>
        <p:nvPicPr>
          <p:cNvPr id="459" name="Google Shape;459;p50"/>
          <p:cNvPicPr preferRelativeResize="0"/>
          <p:nvPr/>
        </p:nvPicPr>
        <p:blipFill rotWithShape="1">
          <a:blip r:embed="rId17">
            <a:alphaModFix/>
          </a:blip>
          <a:srcRect b="0" l="0" r="0" t="0"/>
          <a:stretch/>
        </p:blipFill>
        <p:spPr>
          <a:xfrm>
            <a:off x="4729000" y="1317763"/>
            <a:ext cx="438912" cy="438912"/>
          </a:xfrm>
          <a:prstGeom prst="rect">
            <a:avLst/>
          </a:prstGeom>
          <a:noFill/>
          <a:ln>
            <a:noFill/>
          </a:ln>
        </p:spPr>
      </p:pic>
      <p:pic>
        <p:nvPicPr>
          <p:cNvPr id="460" name="Google Shape;460;p50"/>
          <p:cNvPicPr preferRelativeResize="0"/>
          <p:nvPr/>
        </p:nvPicPr>
        <p:blipFill rotWithShape="1">
          <a:blip r:embed="rId18">
            <a:alphaModFix/>
          </a:blip>
          <a:srcRect b="0" l="0" r="0" t="0"/>
          <a:stretch/>
        </p:blipFill>
        <p:spPr>
          <a:xfrm>
            <a:off x="5335575" y="1384850"/>
            <a:ext cx="493776" cy="493776"/>
          </a:xfrm>
          <a:prstGeom prst="rect">
            <a:avLst/>
          </a:prstGeom>
          <a:noFill/>
          <a:ln>
            <a:noFill/>
          </a:ln>
        </p:spPr>
      </p:pic>
      <p:pic>
        <p:nvPicPr>
          <p:cNvPr id="461" name="Google Shape;461;p50"/>
          <p:cNvPicPr preferRelativeResize="0"/>
          <p:nvPr/>
        </p:nvPicPr>
        <p:blipFill rotWithShape="1">
          <a:blip r:embed="rId19">
            <a:alphaModFix/>
          </a:blip>
          <a:srcRect b="0" l="0" r="0" t="0"/>
          <a:stretch/>
        </p:blipFill>
        <p:spPr>
          <a:xfrm>
            <a:off x="5917450" y="1406513"/>
            <a:ext cx="530352" cy="438912"/>
          </a:xfrm>
          <a:prstGeom prst="rect">
            <a:avLst/>
          </a:prstGeom>
          <a:noFill/>
          <a:ln>
            <a:noFill/>
          </a:ln>
        </p:spPr>
      </p:pic>
      <p:pic>
        <p:nvPicPr>
          <p:cNvPr id="462" name="Google Shape;462;p50"/>
          <p:cNvPicPr preferRelativeResize="0"/>
          <p:nvPr/>
        </p:nvPicPr>
        <p:blipFill rotWithShape="1">
          <a:blip r:embed="rId20">
            <a:alphaModFix/>
          </a:blip>
          <a:srcRect b="0" l="0" r="0" t="0"/>
          <a:stretch/>
        </p:blipFill>
        <p:spPr>
          <a:xfrm>
            <a:off x="4729000" y="1904163"/>
            <a:ext cx="438912" cy="438912"/>
          </a:xfrm>
          <a:prstGeom prst="rect">
            <a:avLst/>
          </a:prstGeom>
          <a:noFill/>
          <a:ln>
            <a:noFill/>
          </a:ln>
        </p:spPr>
      </p:pic>
      <p:pic>
        <p:nvPicPr>
          <p:cNvPr id="463" name="Google Shape;463;p50"/>
          <p:cNvPicPr preferRelativeResize="0"/>
          <p:nvPr/>
        </p:nvPicPr>
        <p:blipFill rotWithShape="1">
          <a:blip r:embed="rId21">
            <a:alphaModFix/>
          </a:blip>
          <a:srcRect b="0" l="0" r="0" t="0"/>
          <a:stretch/>
        </p:blipFill>
        <p:spPr>
          <a:xfrm>
            <a:off x="5478765" y="1903670"/>
            <a:ext cx="438912" cy="438912"/>
          </a:xfrm>
          <a:prstGeom prst="rect">
            <a:avLst/>
          </a:prstGeom>
          <a:noFill/>
          <a:ln>
            <a:noFill/>
          </a:ln>
        </p:spPr>
      </p:pic>
      <p:sp>
        <p:nvSpPr>
          <p:cNvPr id="464" name="Google Shape;464;p50"/>
          <p:cNvSpPr/>
          <p:nvPr/>
        </p:nvSpPr>
        <p:spPr>
          <a:xfrm>
            <a:off x="21985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0"/>
          <p:cNvSpPr/>
          <p:nvPr/>
        </p:nvSpPr>
        <p:spPr>
          <a:xfrm>
            <a:off x="44083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0"/>
          <p:cNvSpPr/>
          <p:nvPr/>
        </p:nvSpPr>
        <p:spPr>
          <a:xfrm>
            <a:off x="69229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0"/>
          <p:cNvSpPr/>
          <p:nvPr/>
        </p:nvSpPr>
        <p:spPr>
          <a:xfrm>
            <a:off x="5618125" y="346450"/>
            <a:ext cx="6535800" cy="2182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Observations</a:t>
            </a:r>
            <a:endParaRPr b="1"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Add logos that are missing</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Total investment per 5 year period</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Duplicate this slide to say how many are tech enabled</a:t>
            </a:r>
            <a:endParaRPr b="0" i="0" sz="12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Take away categories that aren’t tech enabled in the duplicate</a:t>
            </a:r>
            <a:endParaRPr b="0"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Add 2010 - 2015  and 2015 - 2020, change to a table  (order by amount invested)</a:t>
            </a:r>
            <a:endParaRPr sz="1200">
              <a:solidFill>
                <a:schemeClr val="dk1"/>
              </a:solidFill>
            </a:endParaRPr>
          </a:p>
        </p:txBody>
      </p:sp>
      <p:pic>
        <p:nvPicPr>
          <p:cNvPr id="468" name="Google Shape;468;p50"/>
          <p:cNvPicPr preferRelativeResize="0"/>
          <p:nvPr/>
        </p:nvPicPr>
        <p:blipFill rotWithShape="1">
          <a:blip r:embed="rId22">
            <a:alphaModFix/>
          </a:blip>
          <a:srcRect b="0" l="0" r="0" t="0"/>
          <a:stretch/>
        </p:blipFill>
        <p:spPr>
          <a:xfrm>
            <a:off x="2926657" y="3961303"/>
            <a:ext cx="393192" cy="393192"/>
          </a:xfrm>
          <a:prstGeom prst="rect">
            <a:avLst/>
          </a:prstGeom>
          <a:noFill/>
          <a:ln>
            <a:noFill/>
          </a:ln>
        </p:spPr>
      </p:pic>
      <p:pic>
        <p:nvPicPr>
          <p:cNvPr id="469" name="Google Shape;469;p50"/>
          <p:cNvPicPr preferRelativeResize="0"/>
          <p:nvPr/>
        </p:nvPicPr>
        <p:blipFill rotWithShape="1">
          <a:blip r:embed="rId23">
            <a:alphaModFix/>
          </a:blip>
          <a:srcRect b="0" l="0" r="0" t="0"/>
          <a:stretch/>
        </p:blipFill>
        <p:spPr>
          <a:xfrm>
            <a:off x="3896023" y="3393103"/>
            <a:ext cx="374904" cy="411480"/>
          </a:xfrm>
          <a:prstGeom prst="rect">
            <a:avLst/>
          </a:prstGeom>
          <a:noFill/>
          <a:ln>
            <a:noFill/>
          </a:ln>
        </p:spPr>
      </p:pic>
      <p:pic>
        <p:nvPicPr>
          <p:cNvPr id="470" name="Google Shape;470;p50"/>
          <p:cNvPicPr preferRelativeResize="0"/>
          <p:nvPr/>
        </p:nvPicPr>
        <p:blipFill>
          <a:blip r:embed="rId24">
            <a:alphaModFix/>
          </a:blip>
          <a:stretch>
            <a:fillRect/>
          </a:stretch>
        </p:blipFill>
        <p:spPr>
          <a:xfrm>
            <a:off x="2790638" y="4473875"/>
            <a:ext cx="530352" cy="530352"/>
          </a:xfrm>
          <a:prstGeom prst="rect">
            <a:avLst/>
          </a:prstGeom>
          <a:noFill/>
          <a:ln>
            <a:noFill/>
          </a:ln>
        </p:spPr>
      </p:pic>
      <p:pic>
        <p:nvPicPr>
          <p:cNvPr id="471" name="Google Shape;471;p50"/>
          <p:cNvPicPr preferRelativeResize="0"/>
          <p:nvPr/>
        </p:nvPicPr>
        <p:blipFill>
          <a:blip r:embed="rId25">
            <a:alphaModFix/>
          </a:blip>
          <a:stretch>
            <a:fillRect/>
          </a:stretch>
        </p:blipFill>
        <p:spPr>
          <a:xfrm>
            <a:off x="3855050" y="3990600"/>
            <a:ext cx="393192" cy="393192"/>
          </a:xfrm>
          <a:prstGeom prst="rect">
            <a:avLst/>
          </a:prstGeom>
          <a:noFill/>
          <a:ln>
            <a:noFill/>
          </a:ln>
        </p:spPr>
      </p:pic>
      <p:pic>
        <p:nvPicPr>
          <p:cNvPr id="472" name="Google Shape;472;p50"/>
          <p:cNvPicPr preferRelativeResize="0"/>
          <p:nvPr/>
        </p:nvPicPr>
        <p:blipFill>
          <a:blip r:embed="rId26">
            <a:alphaModFix/>
          </a:blip>
          <a:stretch>
            <a:fillRect/>
          </a:stretch>
        </p:blipFill>
        <p:spPr>
          <a:xfrm>
            <a:off x="3893138" y="4473875"/>
            <a:ext cx="438912" cy="438912"/>
          </a:xfrm>
          <a:prstGeom prst="rect">
            <a:avLst/>
          </a:prstGeom>
          <a:noFill/>
          <a:ln>
            <a:noFill/>
          </a:ln>
        </p:spPr>
      </p:pic>
      <p:pic>
        <p:nvPicPr>
          <p:cNvPr id="473" name="Google Shape;473;p50"/>
          <p:cNvPicPr preferRelativeResize="0"/>
          <p:nvPr/>
        </p:nvPicPr>
        <p:blipFill>
          <a:blip r:embed="rId27">
            <a:alphaModFix/>
          </a:blip>
          <a:stretch>
            <a:fillRect/>
          </a:stretch>
        </p:blipFill>
        <p:spPr>
          <a:xfrm>
            <a:off x="4752988" y="902050"/>
            <a:ext cx="438912" cy="438912"/>
          </a:xfrm>
          <a:prstGeom prst="rect">
            <a:avLst/>
          </a:prstGeom>
          <a:noFill/>
          <a:ln>
            <a:noFill/>
          </a:ln>
        </p:spPr>
      </p:pic>
      <p:pic>
        <p:nvPicPr>
          <p:cNvPr id="474" name="Google Shape;474;p50"/>
          <p:cNvPicPr preferRelativeResize="0"/>
          <p:nvPr/>
        </p:nvPicPr>
        <p:blipFill>
          <a:blip r:embed="rId28">
            <a:alphaModFix/>
          </a:blip>
          <a:stretch>
            <a:fillRect/>
          </a:stretch>
        </p:blipFill>
        <p:spPr>
          <a:xfrm>
            <a:off x="5963163" y="1999925"/>
            <a:ext cx="438912" cy="438912"/>
          </a:xfrm>
          <a:prstGeom prst="rect">
            <a:avLst/>
          </a:prstGeom>
          <a:noFill/>
          <a:ln>
            <a:noFill/>
          </a:ln>
        </p:spPr>
      </p:pic>
      <p:pic>
        <p:nvPicPr>
          <p:cNvPr id="475" name="Google Shape;475;p50"/>
          <p:cNvPicPr preferRelativeResize="0"/>
          <p:nvPr/>
        </p:nvPicPr>
        <p:blipFill>
          <a:blip r:embed="rId29">
            <a:alphaModFix/>
          </a:blip>
          <a:stretch>
            <a:fillRect/>
          </a:stretch>
        </p:blipFill>
        <p:spPr>
          <a:xfrm>
            <a:off x="7326900" y="4534075"/>
            <a:ext cx="438912" cy="438912"/>
          </a:xfrm>
          <a:prstGeom prst="rect">
            <a:avLst/>
          </a:prstGeom>
          <a:noFill/>
          <a:ln>
            <a:noFill/>
          </a:ln>
        </p:spPr>
      </p:pic>
      <p:sp>
        <p:nvSpPr>
          <p:cNvPr id="476" name="Google Shape;476;p50"/>
          <p:cNvSpPr/>
          <p:nvPr/>
        </p:nvSpPr>
        <p:spPr>
          <a:xfrm>
            <a:off x="5877025" y="186225"/>
            <a:ext cx="5488800" cy="1095300"/>
          </a:xfrm>
          <a:prstGeom prst="rect">
            <a:avLst/>
          </a:prstGeom>
          <a:solidFill>
            <a:srgbClr val="FFFF00"/>
          </a:solidFill>
          <a:ln>
            <a:noFill/>
          </a:ln>
        </p:spPr>
        <p:txBody>
          <a:bodyPr anchorCtr="0" anchor="ctr" bIns="45700" lIns="91425" spcFirstLastPara="1" rIns="91425" wrap="square" tIns="45700">
            <a:noAutofit/>
          </a:bodyPr>
          <a:lstStyle/>
          <a:p>
            <a:pPr indent="-279400" lvl="1" marL="914400" marR="0" rtl="0" algn="l">
              <a:lnSpc>
                <a:spcPct val="100000"/>
              </a:lnSpc>
              <a:spcBef>
                <a:spcPts val="0"/>
              </a:spcBef>
              <a:spcAft>
                <a:spcPts val="0"/>
              </a:spcAft>
              <a:buClr>
                <a:schemeClr val="dk1"/>
              </a:buClr>
              <a:buSzPts val="800"/>
              <a:buChar char="○"/>
            </a:pPr>
            <a:r>
              <a:rPr b="1" lang="en-US" sz="800">
                <a:solidFill>
                  <a:schemeClr val="dk1"/>
                </a:solidFill>
              </a:rPr>
              <a:t>Melalite: separate brick and mortar into “techable</a:t>
            </a:r>
            <a:endParaRPr b="1" sz="800">
              <a:solidFill>
                <a:schemeClr val="dk1"/>
              </a:solidFill>
            </a:endParaRPr>
          </a:p>
          <a:p>
            <a:pPr indent="-279400" lvl="1" marL="914400" marR="0" rtl="0" algn="l">
              <a:lnSpc>
                <a:spcPct val="100000"/>
              </a:lnSpc>
              <a:spcBef>
                <a:spcPts val="0"/>
              </a:spcBef>
              <a:spcAft>
                <a:spcPts val="0"/>
              </a:spcAft>
              <a:buClr>
                <a:schemeClr val="dk1"/>
              </a:buClr>
              <a:buSzPts val="800"/>
              <a:buChar char="○"/>
            </a:pPr>
            <a:r>
              <a:rPr b="1" lang="en-US" sz="800">
                <a:solidFill>
                  <a:schemeClr val="dk1"/>
                </a:solidFill>
              </a:rPr>
              <a:t>Euler: separate b2c vs b2b (last task)</a:t>
            </a:r>
            <a:endParaRPr b="1" sz="800">
              <a:solidFill>
                <a:schemeClr val="dk1"/>
              </a:solidFill>
            </a:endParaRPr>
          </a:p>
          <a:p>
            <a:pPr indent="-279400" lvl="1" marL="914400" marR="0" rtl="0" algn="l">
              <a:lnSpc>
                <a:spcPct val="100000"/>
              </a:lnSpc>
              <a:spcBef>
                <a:spcPts val="0"/>
              </a:spcBef>
              <a:spcAft>
                <a:spcPts val="0"/>
              </a:spcAft>
              <a:buClr>
                <a:schemeClr val="dk1"/>
              </a:buClr>
              <a:buSzPts val="800"/>
              <a:buChar char="○"/>
            </a:pPr>
            <a:r>
              <a:rPr b="1" lang="en-US" sz="800">
                <a:solidFill>
                  <a:schemeClr val="dk1"/>
                </a:solidFill>
              </a:rPr>
              <a:t>Melalite: What are things that are growing fast in india / indonesia / china </a:t>
            </a:r>
            <a:endParaRPr b="1" sz="800">
              <a:solidFill>
                <a:schemeClr val="dk1"/>
              </a:solidFill>
            </a:endParaRPr>
          </a:p>
          <a:p>
            <a:pPr indent="-279400" lvl="1" marL="914400" marR="0" rtl="0" algn="l">
              <a:lnSpc>
                <a:spcPct val="100000"/>
              </a:lnSpc>
              <a:spcBef>
                <a:spcPts val="0"/>
              </a:spcBef>
              <a:spcAft>
                <a:spcPts val="0"/>
              </a:spcAft>
              <a:buClr>
                <a:srgbClr val="6AA84F"/>
              </a:buClr>
              <a:buSzPts val="800"/>
              <a:buChar char="○"/>
            </a:pPr>
            <a:r>
              <a:rPr b="1" lang="en-US" sz="800">
                <a:solidFill>
                  <a:srgbClr val="6AA84F"/>
                </a:solidFill>
              </a:rPr>
              <a:t>Marie: add conceptual elements -&gt; DONE</a:t>
            </a:r>
            <a:endParaRPr b="1" sz="800">
              <a:solidFill>
                <a:srgbClr val="6AA84F"/>
              </a:solidFill>
            </a:endParaRPr>
          </a:p>
          <a:p>
            <a:pPr indent="-279400" lvl="1" marL="914400" marR="0" rtl="0" algn="l">
              <a:lnSpc>
                <a:spcPct val="100000"/>
              </a:lnSpc>
              <a:spcBef>
                <a:spcPts val="0"/>
              </a:spcBef>
              <a:spcAft>
                <a:spcPts val="0"/>
              </a:spcAft>
              <a:buClr>
                <a:srgbClr val="6AA84F"/>
              </a:buClr>
              <a:buSzPts val="800"/>
              <a:buChar char="○"/>
            </a:pPr>
            <a:r>
              <a:rPr b="1" lang="en-US" sz="800">
                <a:solidFill>
                  <a:srgbClr val="6AA84F"/>
                </a:solidFill>
              </a:rPr>
              <a:t>Marie: Kareem example in Asia for success -&gt; DONE</a:t>
            </a:r>
            <a:endParaRPr b="1" sz="800">
              <a:solidFill>
                <a:srgbClr val="6AA84F"/>
              </a:solidFill>
            </a:endParaRPr>
          </a:p>
          <a:p>
            <a:pPr indent="-279400" lvl="1" marL="914400" marR="0" rtl="0" algn="l">
              <a:lnSpc>
                <a:spcPct val="100000"/>
              </a:lnSpc>
              <a:spcBef>
                <a:spcPts val="0"/>
              </a:spcBef>
              <a:spcAft>
                <a:spcPts val="0"/>
              </a:spcAft>
              <a:buClr>
                <a:srgbClr val="6AA84F"/>
              </a:buClr>
              <a:buSzPts val="800"/>
              <a:buChar char="○"/>
            </a:pPr>
            <a:r>
              <a:rPr b="1" lang="en-US" sz="800">
                <a:solidFill>
                  <a:srgbClr val="6AA84F"/>
                </a:solidFill>
              </a:rPr>
              <a:t>Find a failure example of non-localization -&gt; Think this can be Uber in the same case (AAB: Agree)</a:t>
            </a:r>
            <a:endParaRPr b="1" sz="800">
              <a:solidFill>
                <a:srgbClr val="6AA84F"/>
              </a:solidFill>
            </a:endParaRPr>
          </a:p>
          <a:p>
            <a:pPr indent="-279400" lvl="1" marL="914400" marR="0" rtl="0" algn="l">
              <a:lnSpc>
                <a:spcPct val="100000"/>
              </a:lnSpc>
              <a:spcBef>
                <a:spcPts val="0"/>
              </a:spcBef>
              <a:spcAft>
                <a:spcPts val="0"/>
              </a:spcAft>
              <a:buClr>
                <a:schemeClr val="dk1"/>
              </a:buClr>
              <a:buSzPts val="800"/>
              <a:buChar char="○"/>
            </a:pPr>
            <a:r>
              <a:rPr b="1" lang="en-US" sz="800">
                <a:solidFill>
                  <a:schemeClr val="dk1"/>
                </a:solidFill>
              </a:rPr>
              <a:t>Adrian : Executive summary finish  (Marie to help)</a:t>
            </a:r>
            <a:endParaRPr b="1" sz="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0" name="Shape 480"/>
        <p:cNvGrpSpPr/>
        <p:nvPr/>
      </p:nvGrpSpPr>
      <p:grpSpPr>
        <a:xfrm>
          <a:off x="0" y="0"/>
          <a:ext cx="0" cy="0"/>
          <a:chOff x="0" y="0"/>
          <a:chExt cx="0" cy="0"/>
        </a:xfrm>
      </p:grpSpPr>
      <p:cxnSp>
        <p:nvCxnSpPr>
          <p:cNvPr id="481" name="Google Shape;481;p51"/>
          <p:cNvCxnSpPr/>
          <p:nvPr/>
        </p:nvCxnSpPr>
        <p:spPr>
          <a:xfrm>
            <a:off x="382808" y="2906289"/>
            <a:ext cx="8270400" cy="0"/>
          </a:xfrm>
          <a:prstGeom prst="straightConnector1">
            <a:avLst/>
          </a:prstGeom>
          <a:noFill/>
          <a:ln cap="flat" cmpd="sng" w="28575">
            <a:solidFill>
              <a:srgbClr val="EF4747"/>
            </a:solidFill>
            <a:prstDash val="solid"/>
            <a:round/>
            <a:headEnd len="med" w="med" type="triangle"/>
            <a:tailEnd len="med" w="med" type="triangle"/>
          </a:ln>
        </p:spPr>
      </p:cxnSp>
      <p:sp>
        <p:nvSpPr>
          <p:cNvPr id="482" name="Google Shape;482;p51"/>
          <p:cNvSpPr txBox="1"/>
          <p:nvPr/>
        </p:nvSpPr>
        <p:spPr>
          <a:xfrm>
            <a:off x="6484172" y="2957260"/>
            <a:ext cx="1208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2005 - 2010</a:t>
            </a:r>
            <a:endParaRPr b="0" i="0" sz="1400" u="none" cap="none" strike="noStrike">
              <a:solidFill>
                <a:srgbClr val="000000"/>
              </a:solidFill>
              <a:latin typeface="Arial"/>
              <a:ea typeface="Arial"/>
              <a:cs typeface="Arial"/>
              <a:sym typeface="Arial"/>
            </a:endParaRPr>
          </a:p>
        </p:txBody>
      </p:sp>
      <p:sp>
        <p:nvSpPr>
          <p:cNvPr id="483" name="Google Shape;483;p51"/>
          <p:cNvSpPr/>
          <p:nvPr/>
        </p:nvSpPr>
        <p:spPr>
          <a:xfrm>
            <a:off x="2296500" y="670175"/>
            <a:ext cx="4512300" cy="18924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4" name="Google Shape;484;p51"/>
          <p:cNvSpPr/>
          <p:nvPr/>
        </p:nvSpPr>
        <p:spPr>
          <a:xfrm>
            <a:off x="4995625" y="3277900"/>
            <a:ext cx="3932700" cy="17724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p51"/>
          <p:cNvSpPr/>
          <p:nvPr/>
        </p:nvSpPr>
        <p:spPr>
          <a:xfrm>
            <a:off x="2516210" y="709681"/>
            <a:ext cx="2498400" cy="1785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Health Care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Content and Publishing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Information Technology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Data and Analytics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100"/>
          </a:p>
          <a:p>
            <a:pPr indent="0" lvl="0" marL="0" marR="0" rtl="0" algn="l">
              <a:lnSpc>
                <a:spcPct val="100000"/>
              </a:lnSpc>
              <a:spcBef>
                <a:spcPts val="0"/>
              </a:spcBef>
              <a:spcAft>
                <a:spcPts val="0"/>
              </a:spcAft>
              <a:buNone/>
            </a:pPr>
            <a:r>
              <a:rPr b="1" lang="en-US" sz="1100"/>
              <a:t>Total funding amount - $5.7B</a:t>
            </a:r>
            <a:endParaRPr b="1" sz="1100"/>
          </a:p>
        </p:txBody>
      </p:sp>
      <p:sp>
        <p:nvSpPr>
          <p:cNvPr id="486" name="Google Shape;486;p51"/>
          <p:cNvSpPr/>
          <p:nvPr/>
        </p:nvSpPr>
        <p:spPr>
          <a:xfrm>
            <a:off x="5013550" y="3271212"/>
            <a:ext cx="2977500" cy="1772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(10)</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Software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Health Care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Food and Beverage (2)</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Community and Lifestyle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Content and Publishing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Advertising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100"/>
              <a:t>   </a:t>
            </a:r>
            <a:endParaRPr sz="1100"/>
          </a:p>
          <a:p>
            <a:pPr indent="0" lvl="0" marL="0" marR="0" rtl="0" algn="l">
              <a:lnSpc>
                <a:spcPct val="100000"/>
              </a:lnSpc>
              <a:spcBef>
                <a:spcPts val="0"/>
              </a:spcBef>
              <a:spcAft>
                <a:spcPts val="0"/>
              </a:spcAft>
              <a:buNone/>
            </a:pPr>
            <a:r>
              <a:rPr b="1" lang="en-US" sz="1100">
                <a:solidFill>
                  <a:schemeClr val="dk1"/>
                </a:solidFill>
              </a:rPr>
              <a:t>Total funding amount - $11.6B</a:t>
            </a:r>
            <a:endParaRPr b="1" sz="1100"/>
          </a:p>
        </p:txBody>
      </p:sp>
      <p:sp>
        <p:nvSpPr>
          <p:cNvPr id="487" name="Google Shape;487;p51"/>
          <p:cNvSpPr txBox="1"/>
          <p:nvPr>
            <p:ph type="title"/>
          </p:nvPr>
        </p:nvSpPr>
        <p:spPr>
          <a:xfrm>
            <a:off x="311693" y="122093"/>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400">
                <a:solidFill>
                  <a:schemeClr val="dk2"/>
                </a:solidFill>
              </a:rPr>
              <a:t>Evolution of $100M+ </a:t>
            </a:r>
            <a:r>
              <a:rPr b="1" lang="en-US" sz="2400">
                <a:solidFill>
                  <a:schemeClr val="dk2"/>
                </a:solidFill>
              </a:rPr>
              <a:t>tech-enabled sectors</a:t>
            </a:r>
            <a:r>
              <a:rPr lang="en-US" sz="2400">
                <a:solidFill>
                  <a:schemeClr val="dk2"/>
                </a:solidFill>
              </a:rPr>
              <a:t> in India pre-2010</a:t>
            </a:r>
            <a:endParaRPr sz="2400">
              <a:solidFill>
                <a:schemeClr val="dk2"/>
              </a:solidFill>
            </a:endParaRPr>
          </a:p>
        </p:txBody>
      </p:sp>
      <p:cxnSp>
        <p:nvCxnSpPr>
          <p:cNvPr id="488" name="Google Shape;488;p51"/>
          <p:cNvCxnSpPr/>
          <p:nvPr/>
        </p:nvCxnSpPr>
        <p:spPr>
          <a:xfrm>
            <a:off x="4609307" y="710829"/>
            <a:ext cx="0" cy="1650300"/>
          </a:xfrm>
          <a:prstGeom prst="straightConnector1">
            <a:avLst/>
          </a:prstGeom>
          <a:noFill/>
          <a:ln cap="flat" cmpd="sng" w="9525">
            <a:solidFill>
              <a:srgbClr val="DDDDDD"/>
            </a:solidFill>
            <a:prstDash val="solid"/>
            <a:round/>
            <a:headEnd len="sm" w="sm" type="none"/>
            <a:tailEnd len="sm" w="sm" type="none"/>
          </a:ln>
        </p:spPr>
      </p:cxnSp>
      <p:cxnSp>
        <p:nvCxnSpPr>
          <p:cNvPr id="489" name="Google Shape;489;p51"/>
          <p:cNvCxnSpPr/>
          <p:nvPr/>
        </p:nvCxnSpPr>
        <p:spPr>
          <a:xfrm>
            <a:off x="7197852" y="3393090"/>
            <a:ext cx="0" cy="1650300"/>
          </a:xfrm>
          <a:prstGeom prst="straightConnector1">
            <a:avLst/>
          </a:prstGeom>
          <a:noFill/>
          <a:ln cap="flat" cmpd="sng" w="9525">
            <a:solidFill>
              <a:srgbClr val="DDDDDD"/>
            </a:solidFill>
            <a:prstDash val="solid"/>
            <a:round/>
            <a:headEnd len="sm" w="sm" type="none"/>
            <a:tailEnd len="sm" w="sm" type="none"/>
          </a:ln>
        </p:spPr>
      </p:cxnSp>
      <p:pic>
        <p:nvPicPr>
          <p:cNvPr id="490" name="Google Shape;490;p51"/>
          <p:cNvPicPr preferRelativeResize="0"/>
          <p:nvPr/>
        </p:nvPicPr>
        <p:blipFill rotWithShape="1">
          <a:blip r:embed="rId3">
            <a:alphaModFix/>
          </a:blip>
          <a:srcRect b="0" l="0" r="0" t="0"/>
          <a:stretch/>
        </p:blipFill>
        <p:spPr>
          <a:xfrm>
            <a:off x="7335900" y="3500735"/>
            <a:ext cx="374904" cy="438912"/>
          </a:xfrm>
          <a:prstGeom prst="rect">
            <a:avLst/>
          </a:prstGeom>
          <a:noFill/>
          <a:ln>
            <a:noFill/>
          </a:ln>
        </p:spPr>
      </p:pic>
      <p:pic>
        <p:nvPicPr>
          <p:cNvPr id="491" name="Google Shape;491;p51"/>
          <p:cNvPicPr preferRelativeResize="0"/>
          <p:nvPr/>
        </p:nvPicPr>
        <p:blipFill rotWithShape="1">
          <a:blip r:embed="rId4">
            <a:alphaModFix/>
          </a:blip>
          <a:srcRect b="0" l="0" r="0" t="0"/>
          <a:stretch/>
        </p:blipFill>
        <p:spPr>
          <a:xfrm>
            <a:off x="7303575" y="4049023"/>
            <a:ext cx="438912" cy="438912"/>
          </a:xfrm>
          <a:prstGeom prst="rect">
            <a:avLst/>
          </a:prstGeom>
          <a:noFill/>
          <a:ln>
            <a:noFill/>
          </a:ln>
        </p:spPr>
      </p:pic>
      <p:pic>
        <p:nvPicPr>
          <p:cNvPr id="492" name="Google Shape;492;p51"/>
          <p:cNvPicPr preferRelativeResize="0"/>
          <p:nvPr/>
        </p:nvPicPr>
        <p:blipFill rotWithShape="1">
          <a:blip r:embed="rId5">
            <a:alphaModFix/>
          </a:blip>
          <a:srcRect b="0" l="0" r="0" t="0"/>
          <a:stretch/>
        </p:blipFill>
        <p:spPr>
          <a:xfrm>
            <a:off x="7848850" y="3500735"/>
            <a:ext cx="438912" cy="438912"/>
          </a:xfrm>
          <a:prstGeom prst="rect">
            <a:avLst/>
          </a:prstGeom>
          <a:noFill/>
          <a:ln>
            <a:noFill/>
          </a:ln>
        </p:spPr>
      </p:pic>
      <p:pic>
        <p:nvPicPr>
          <p:cNvPr id="493" name="Google Shape;493;p51"/>
          <p:cNvPicPr preferRelativeResize="0"/>
          <p:nvPr/>
        </p:nvPicPr>
        <p:blipFill rotWithShape="1">
          <a:blip r:embed="rId6">
            <a:alphaModFix/>
          </a:blip>
          <a:srcRect b="0" l="0" r="0" t="0"/>
          <a:stretch/>
        </p:blipFill>
        <p:spPr>
          <a:xfrm>
            <a:off x="7862575" y="4110853"/>
            <a:ext cx="411480" cy="411480"/>
          </a:xfrm>
          <a:prstGeom prst="rect">
            <a:avLst/>
          </a:prstGeom>
          <a:noFill/>
          <a:ln>
            <a:noFill/>
          </a:ln>
        </p:spPr>
      </p:pic>
      <p:pic>
        <p:nvPicPr>
          <p:cNvPr id="494" name="Google Shape;494;p51"/>
          <p:cNvPicPr preferRelativeResize="0"/>
          <p:nvPr/>
        </p:nvPicPr>
        <p:blipFill rotWithShape="1">
          <a:blip r:embed="rId7">
            <a:alphaModFix/>
          </a:blip>
          <a:srcRect b="0" l="0" r="0" t="0"/>
          <a:stretch/>
        </p:blipFill>
        <p:spPr>
          <a:xfrm>
            <a:off x="7894875" y="4521110"/>
            <a:ext cx="438912" cy="438912"/>
          </a:xfrm>
          <a:prstGeom prst="rect">
            <a:avLst/>
          </a:prstGeom>
          <a:noFill/>
          <a:ln>
            <a:noFill/>
          </a:ln>
        </p:spPr>
      </p:pic>
      <p:pic>
        <p:nvPicPr>
          <p:cNvPr id="495" name="Google Shape;495;p51"/>
          <p:cNvPicPr preferRelativeResize="0"/>
          <p:nvPr/>
        </p:nvPicPr>
        <p:blipFill rotWithShape="1">
          <a:blip r:embed="rId8">
            <a:alphaModFix/>
          </a:blip>
          <a:srcRect b="0" l="0" r="0" t="0"/>
          <a:stretch/>
        </p:blipFill>
        <p:spPr>
          <a:xfrm>
            <a:off x="8398713" y="3487023"/>
            <a:ext cx="402336" cy="402336"/>
          </a:xfrm>
          <a:prstGeom prst="rect">
            <a:avLst/>
          </a:prstGeom>
          <a:noFill/>
          <a:ln>
            <a:noFill/>
          </a:ln>
        </p:spPr>
      </p:pic>
      <p:pic>
        <p:nvPicPr>
          <p:cNvPr id="496" name="Google Shape;496;p51"/>
          <p:cNvPicPr preferRelativeResize="0"/>
          <p:nvPr/>
        </p:nvPicPr>
        <p:blipFill rotWithShape="1">
          <a:blip r:embed="rId9">
            <a:alphaModFix/>
          </a:blip>
          <a:srcRect b="0" l="0" r="0" t="0"/>
          <a:stretch/>
        </p:blipFill>
        <p:spPr>
          <a:xfrm>
            <a:off x="8394150" y="4005603"/>
            <a:ext cx="411480" cy="411480"/>
          </a:xfrm>
          <a:prstGeom prst="rect">
            <a:avLst/>
          </a:prstGeom>
          <a:noFill/>
          <a:ln>
            <a:noFill/>
          </a:ln>
        </p:spPr>
      </p:pic>
      <p:pic>
        <p:nvPicPr>
          <p:cNvPr id="497" name="Google Shape;497;p51"/>
          <p:cNvPicPr preferRelativeResize="0"/>
          <p:nvPr/>
        </p:nvPicPr>
        <p:blipFill rotWithShape="1">
          <a:blip r:embed="rId10">
            <a:alphaModFix/>
          </a:blip>
          <a:srcRect b="0" l="0" r="0" t="0"/>
          <a:stretch/>
        </p:blipFill>
        <p:spPr>
          <a:xfrm>
            <a:off x="8394138" y="4533328"/>
            <a:ext cx="411480" cy="411480"/>
          </a:xfrm>
          <a:prstGeom prst="rect">
            <a:avLst/>
          </a:prstGeom>
          <a:noFill/>
          <a:ln>
            <a:noFill/>
          </a:ln>
        </p:spPr>
      </p:pic>
      <p:sp>
        <p:nvSpPr>
          <p:cNvPr id="498" name="Google Shape;498;p51"/>
          <p:cNvSpPr txBox="1"/>
          <p:nvPr/>
        </p:nvSpPr>
        <p:spPr>
          <a:xfrm>
            <a:off x="3955031" y="2545609"/>
            <a:ext cx="1208400" cy="2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2000 - 2005</a:t>
            </a:r>
            <a:endParaRPr b="0" i="0" sz="1400" u="none" cap="none" strike="noStrike">
              <a:solidFill>
                <a:srgbClr val="000000"/>
              </a:solidFill>
              <a:latin typeface="Arial"/>
              <a:ea typeface="Arial"/>
              <a:cs typeface="Arial"/>
              <a:sym typeface="Arial"/>
            </a:endParaRPr>
          </a:p>
        </p:txBody>
      </p:sp>
      <p:sp>
        <p:nvSpPr>
          <p:cNvPr id="499" name="Google Shape;499;p51"/>
          <p:cNvSpPr/>
          <p:nvPr/>
        </p:nvSpPr>
        <p:spPr>
          <a:xfrm>
            <a:off x="196100" y="3265400"/>
            <a:ext cx="4212300" cy="17850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0" name="Google Shape;500;p51"/>
          <p:cNvSpPr/>
          <p:nvPr/>
        </p:nvSpPr>
        <p:spPr>
          <a:xfrm>
            <a:off x="217800" y="3294550"/>
            <a:ext cx="2078700" cy="1785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Financial Services (14)</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Commerce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Internet Services (1)</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Social Media (1)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rPr b="1" lang="en-US" sz="1100"/>
              <a:t>Total funding amount - $ 0.79B</a:t>
            </a:r>
            <a:endParaRPr b="1" sz="1100"/>
          </a:p>
        </p:txBody>
      </p:sp>
      <p:cxnSp>
        <p:nvCxnSpPr>
          <p:cNvPr id="501" name="Google Shape;501;p51"/>
          <p:cNvCxnSpPr/>
          <p:nvPr/>
        </p:nvCxnSpPr>
        <p:spPr>
          <a:xfrm>
            <a:off x="2240208" y="3366115"/>
            <a:ext cx="0" cy="1407300"/>
          </a:xfrm>
          <a:prstGeom prst="straightConnector1">
            <a:avLst/>
          </a:prstGeom>
          <a:noFill/>
          <a:ln cap="flat" cmpd="sng" w="9525">
            <a:solidFill>
              <a:srgbClr val="DDDDDD"/>
            </a:solidFill>
            <a:prstDash val="solid"/>
            <a:round/>
            <a:headEnd len="sm" w="sm" type="none"/>
            <a:tailEnd len="sm" w="sm" type="none"/>
          </a:ln>
        </p:spPr>
      </p:cxnSp>
      <p:sp>
        <p:nvSpPr>
          <p:cNvPr id="502" name="Google Shape;502;p51"/>
          <p:cNvSpPr txBox="1"/>
          <p:nvPr/>
        </p:nvSpPr>
        <p:spPr>
          <a:xfrm>
            <a:off x="1880474" y="2950880"/>
            <a:ext cx="730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&lt;2000</a:t>
            </a:r>
            <a:endParaRPr b="0" i="0" sz="1400" u="none" cap="none" strike="noStrike">
              <a:solidFill>
                <a:srgbClr val="000000"/>
              </a:solidFill>
              <a:latin typeface="Arial"/>
              <a:ea typeface="Arial"/>
              <a:cs typeface="Arial"/>
              <a:sym typeface="Arial"/>
            </a:endParaRPr>
          </a:p>
        </p:txBody>
      </p:sp>
      <p:grpSp>
        <p:nvGrpSpPr>
          <p:cNvPr id="503" name="Google Shape;503;p51"/>
          <p:cNvGrpSpPr/>
          <p:nvPr/>
        </p:nvGrpSpPr>
        <p:grpSpPr>
          <a:xfrm>
            <a:off x="3087610" y="3376536"/>
            <a:ext cx="1221349" cy="1586328"/>
            <a:chOff x="5007857" y="642568"/>
            <a:chExt cx="923725" cy="1539825"/>
          </a:xfrm>
        </p:grpSpPr>
        <p:pic>
          <p:nvPicPr>
            <p:cNvPr id="504" name="Google Shape;504;p51"/>
            <p:cNvPicPr preferRelativeResize="0"/>
            <p:nvPr/>
          </p:nvPicPr>
          <p:blipFill rotWithShape="1">
            <a:blip r:embed="rId11">
              <a:alphaModFix/>
            </a:blip>
            <a:srcRect b="0" l="0" r="0" t="0"/>
            <a:stretch/>
          </p:blipFill>
          <p:spPr>
            <a:xfrm>
              <a:off x="5007857" y="642568"/>
              <a:ext cx="402337" cy="374903"/>
            </a:xfrm>
            <a:prstGeom prst="rect">
              <a:avLst/>
            </a:prstGeom>
            <a:noFill/>
            <a:ln>
              <a:noFill/>
            </a:ln>
          </p:spPr>
        </p:pic>
        <p:pic>
          <p:nvPicPr>
            <p:cNvPr id="505" name="Google Shape;505;p51"/>
            <p:cNvPicPr preferRelativeResize="0"/>
            <p:nvPr/>
          </p:nvPicPr>
          <p:blipFill rotWithShape="1">
            <a:blip r:embed="rId12">
              <a:alphaModFix/>
            </a:blip>
            <a:srcRect b="0" l="0" r="0" t="0"/>
            <a:stretch/>
          </p:blipFill>
          <p:spPr>
            <a:xfrm>
              <a:off x="5492670" y="642568"/>
              <a:ext cx="438912" cy="438912"/>
            </a:xfrm>
            <a:prstGeom prst="rect">
              <a:avLst/>
            </a:prstGeom>
            <a:noFill/>
            <a:ln>
              <a:noFill/>
            </a:ln>
          </p:spPr>
        </p:pic>
        <p:pic>
          <p:nvPicPr>
            <p:cNvPr id="506" name="Google Shape;506;p51"/>
            <p:cNvPicPr preferRelativeResize="0"/>
            <p:nvPr/>
          </p:nvPicPr>
          <p:blipFill rotWithShape="1">
            <a:blip r:embed="rId13">
              <a:alphaModFix/>
            </a:blip>
            <a:srcRect b="0" l="0" r="0" t="0"/>
            <a:stretch/>
          </p:blipFill>
          <p:spPr>
            <a:xfrm>
              <a:off x="5507841" y="1780068"/>
              <a:ext cx="331956" cy="402325"/>
            </a:xfrm>
            <a:prstGeom prst="rect">
              <a:avLst/>
            </a:prstGeom>
            <a:noFill/>
            <a:ln>
              <a:noFill/>
            </a:ln>
          </p:spPr>
        </p:pic>
      </p:grpSp>
      <p:pic>
        <p:nvPicPr>
          <p:cNvPr id="507" name="Google Shape;507;p51"/>
          <p:cNvPicPr preferRelativeResize="0"/>
          <p:nvPr/>
        </p:nvPicPr>
        <p:blipFill rotWithShape="1">
          <a:blip r:embed="rId14">
            <a:alphaModFix/>
          </a:blip>
          <a:srcRect b="0" l="0" r="0" t="0"/>
          <a:stretch/>
        </p:blipFill>
        <p:spPr>
          <a:xfrm>
            <a:off x="4729000" y="796375"/>
            <a:ext cx="438912" cy="438912"/>
          </a:xfrm>
          <a:prstGeom prst="rect">
            <a:avLst/>
          </a:prstGeom>
          <a:noFill/>
          <a:ln>
            <a:noFill/>
          </a:ln>
        </p:spPr>
      </p:pic>
      <p:pic>
        <p:nvPicPr>
          <p:cNvPr id="508" name="Google Shape;508;p51"/>
          <p:cNvPicPr preferRelativeResize="0"/>
          <p:nvPr/>
        </p:nvPicPr>
        <p:blipFill rotWithShape="1">
          <a:blip r:embed="rId15">
            <a:alphaModFix/>
          </a:blip>
          <a:srcRect b="0" l="0" r="0" t="0"/>
          <a:stretch/>
        </p:blipFill>
        <p:spPr>
          <a:xfrm>
            <a:off x="5335575" y="872563"/>
            <a:ext cx="521206" cy="374903"/>
          </a:xfrm>
          <a:prstGeom prst="rect">
            <a:avLst/>
          </a:prstGeom>
          <a:noFill/>
          <a:ln>
            <a:noFill/>
          </a:ln>
        </p:spPr>
      </p:pic>
      <p:pic>
        <p:nvPicPr>
          <p:cNvPr id="509" name="Google Shape;509;p51"/>
          <p:cNvPicPr preferRelativeResize="0"/>
          <p:nvPr/>
        </p:nvPicPr>
        <p:blipFill rotWithShape="1">
          <a:blip r:embed="rId16">
            <a:alphaModFix/>
          </a:blip>
          <a:srcRect b="0" l="0" r="0" t="0"/>
          <a:stretch/>
        </p:blipFill>
        <p:spPr>
          <a:xfrm>
            <a:off x="5922023" y="867988"/>
            <a:ext cx="521206" cy="384048"/>
          </a:xfrm>
          <a:prstGeom prst="rect">
            <a:avLst/>
          </a:prstGeom>
          <a:noFill/>
          <a:ln>
            <a:noFill/>
          </a:ln>
        </p:spPr>
      </p:pic>
      <p:pic>
        <p:nvPicPr>
          <p:cNvPr id="510" name="Google Shape;510;p51"/>
          <p:cNvPicPr preferRelativeResize="0"/>
          <p:nvPr/>
        </p:nvPicPr>
        <p:blipFill rotWithShape="1">
          <a:blip r:embed="rId17">
            <a:alphaModFix/>
          </a:blip>
          <a:srcRect b="0" l="0" r="0" t="0"/>
          <a:stretch/>
        </p:blipFill>
        <p:spPr>
          <a:xfrm>
            <a:off x="5335575" y="1384850"/>
            <a:ext cx="493776" cy="493776"/>
          </a:xfrm>
          <a:prstGeom prst="rect">
            <a:avLst/>
          </a:prstGeom>
          <a:noFill/>
          <a:ln>
            <a:noFill/>
          </a:ln>
        </p:spPr>
      </p:pic>
      <p:pic>
        <p:nvPicPr>
          <p:cNvPr id="511" name="Google Shape;511;p51"/>
          <p:cNvPicPr preferRelativeResize="0"/>
          <p:nvPr/>
        </p:nvPicPr>
        <p:blipFill rotWithShape="1">
          <a:blip r:embed="rId18">
            <a:alphaModFix/>
          </a:blip>
          <a:srcRect b="0" l="0" r="0" t="0"/>
          <a:stretch/>
        </p:blipFill>
        <p:spPr>
          <a:xfrm>
            <a:off x="5917450" y="1406513"/>
            <a:ext cx="530352" cy="438912"/>
          </a:xfrm>
          <a:prstGeom prst="rect">
            <a:avLst/>
          </a:prstGeom>
          <a:noFill/>
          <a:ln>
            <a:noFill/>
          </a:ln>
        </p:spPr>
      </p:pic>
      <p:pic>
        <p:nvPicPr>
          <p:cNvPr id="512" name="Google Shape;512;p51"/>
          <p:cNvPicPr preferRelativeResize="0"/>
          <p:nvPr/>
        </p:nvPicPr>
        <p:blipFill rotWithShape="1">
          <a:blip r:embed="rId19">
            <a:alphaModFix/>
          </a:blip>
          <a:srcRect b="0" l="0" r="0" t="0"/>
          <a:stretch/>
        </p:blipFill>
        <p:spPr>
          <a:xfrm>
            <a:off x="4729000" y="1904163"/>
            <a:ext cx="438912" cy="438912"/>
          </a:xfrm>
          <a:prstGeom prst="rect">
            <a:avLst/>
          </a:prstGeom>
          <a:noFill/>
          <a:ln>
            <a:noFill/>
          </a:ln>
        </p:spPr>
      </p:pic>
      <p:pic>
        <p:nvPicPr>
          <p:cNvPr id="513" name="Google Shape;513;p51"/>
          <p:cNvPicPr preferRelativeResize="0"/>
          <p:nvPr/>
        </p:nvPicPr>
        <p:blipFill rotWithShape="1">
          <a:blip r:embed="rId20">
            <a:alphaModFix/>
          </a:blip>
          <a:srcRect b="0" l="0" r="0" t="0"/>
          <a:stretch/>
        </p:blipFill>
        <p:spPr>
          <a:xfrm>
            <a:off x="5478765" y="1903670"/>
            <a:ext cx="438912" cy="438912"/>
          </a:xfrm>
          <a:prstGeom prst="rect">
            <a:avLst/>
          </a:prstGeom>
          <a:noFill/>
          <a:ln>
            <a:noFill/>
          </a:ln>
        </p:spPr>
      </p:pic>
      <p:sp>
        <p:nvSpPr>
          <p:cNvPr id="514" name="Google Shape;514;p51"/>
          <p:cNvSpPr/>
          <p:nvPr/>
        </p:nvSpPr>
        <p:spPr>
          <a:xfrm>
            <a:off x="21985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1"/>
          <p:cNvSpPr/>
          <p:nvPr/>
        </p:nvSpPr>
        <p:spPr>
          <a:xfrm>
            <a:off x="44083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1"/>
          <p:cNvSpPr/>
          <p:nvPr/>
        </p:nvSpPr>
        <p:spPr>
          <a:xfrm>
            <a:off x="6922950" y="2806170"/>
            <a:ext cx="188100" cy="188100"/>
          </a:xfrm>
          <a:prstGeom prst="ellipse">
            <a:avLst/>
          </a:prstGeom>
          <a:solidFill>
            <a:srgbClr val="EF47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1"/>
          <p:cNvSpPr/>
          <p:nvPr/>
        </p:nvSpPr>
        <p:spPr>
          <a:xfrm>
            <a:off x="4180006" y="0"/>
            <a:ext cx="4986000" cy="15864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Observations</a:t>
            </a:r>
            <a:endParaRPr b="1"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Add logos that are missing</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Total investment per 5 year period</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Duplicate this slide to say how many are tech enabled</a:t>
            </a:r>
            <a:endParaRPr b="0" i="0" sz="12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Take away categories that aren’t tech enabled in the duplicate</a:t>
            </a:r>
            <a:endParaRPr b="0"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Char char="•"/>
            </a:pPr>
            <a:r>
              <a:rPr b="1" lang="en-US" sz="1200">
                <a:solidFill>
                  <a:schemeClr val="dk1"/>
                </a:solidFill>
              </a:rPr>
              <a:t>Questionable if/how we keep this</a:t>
            </a:r>
            <a:endParaRPr b="1" sz="1200">
              <a:solidFill>
                <a:schemeClr val="dk1"/>
              </a:solidFill>
            </a:endParaRPr>
          </a:p>
        </p:txBody>
      </p:sp>
      <p:pic>
        <p:nvPicPr>
          <p:cNvPr id="518" name="Google Shape;518;p51"/>
          <p:cNvPicPr preferRelativeResize="0"/>
          <p:nvPr/>
        </p:nvPicPr>
        <p:blipFill>
          <a:blip r:embed="rId21">
            <a:alphaModFix/>
          </a:blip>
          <a:stretch>
            <a:fillRect/>
          </a:stretch>
        </p:blipFill>
        <p:spPr>
          <a:xfrm>
            <a:off x="3722809" y="3892450"/>
            <a:ext cx="457200" cy="484632"/>
          </a:xfrm>
          <a:prstGeom prst="rect">
            <a:avLst/>
          </a:prstGeom>
          <a:noFill/>
          <a:ln>
            <a:noFill/>
          </a:ln>
        </p:spPr>
      </p:pic>
      <p:pic>
        <p:nvPicPr>
          <p:cNvPr id="519" name="Google Shape;519;p51"/>
          <p:cNvPicPr preferRelativeResize="0"/>
          <p:nvPr/>
        </p:nvPicPr>
        <p:blipFill>
          <a:blip r:embed="rId22">
            <a:alphaModFix/>
          </a:blip>
          <a:stretch>
            <a:fillRect/>
          </a:stretch>
        </p:blipFill>
        <p:spPr>
          <a:xfrm>
            <a:off x="2416118" y="4473888"/>
            <a:ext cx="530352" cy="530352"/>
          </a:xfrm>
          <a:prstGeom prst="rect">
            <a:avLst/>
          </a:prstGeom>
          <a:noFill/>
          <a:ln>
            <a:noFill/>
          </a:ln>
        </p:spPr>
      </p:pic>
      <p:pic>
        <p:nvPicPr>
          <p:cNvPr id="520" name="Google Shape;520;p51"/>
          <p:cNvPicPr preferRelativeResize="0"/>
          <p:nvPr/>
        </p:nvPicPr>
        <p:blipFill rotWithShape="1">
          <a:blip r:embed="rId23">
            <a:alphaModFix/>
          </a:blip>
          <a:srcRect b="0" l="0" r="0" t="0"/>
          <a:stretch/>
        </p:blipFill>
        <p:spPr>
          <a:xfrm>
            <a:off x="3066107" y="4475398"/>
            <a:ext cx="530350" cy="530350"/>
          </a:xfrm>
          <a:prstGeom prst="rect">
            <a:avLst/>
          </a:prstGeom>
          <a:noFill/>
          <a:ln>
            <a:noFill/>
          </a:ln>
        </p:spPr>
      </p:pic>
      <p:pic>
        <p:nvPicPr>
          <p:cNvPr id="521" name="Google Shape;521;p51"/>
          <p:cNvPicPr preferRelativeResize="0"/>
          <p:nvPr/>
        </p:nvPicPr>
        <p:blipFill>
          <a:blip r:embed="rId24">
            <a:alphaModFix/>
          </a:blip>
          <a:stretch>
            <a:fillRect/>
          </a:stretch>
        </p:blipFill>
        <p:spPr>
          <a:xfrm>
            <a:off x="2387975" y="3953075"/>
            <a:ext cx="530352" cy="530352"/>
          </a:xfrm>
          <a:prstGeom prst="rect">
            <a:avLst/>
          </a:prstGeom>
          <a:noFill/>
          <a:ln>
            <a:noFill/>
          </a:ln>
        </p:spPr>
      </p:pic>
      <p:pic>
        <p:nvPicPr>
          <p:cNvPr id="522" name="Google Shape;522;p51"/>
          <p:cNvPicPr preferRelativeResize="0"/>
          <p:nvPr/>
        </p:nvPicPr>
        <p:blipFill>
          <a:blip r:embed="rId25">
            <a:alphaModFix/>
          </a:blip>
          <a:stretch>
            <a:fillRect/>
          </a:stretch>
        </p:blipFill>
        <p:spPr>
          <a:xfrm>
            <a:off x="3101112" y="3915313"/>
            <a:ext cx="438912" cy="438912"/>
          </a:xfrm>
          <a:prstGeom prst="rect">
            <a:avLst/>
          </a:prstGeom>
          <a:noFill/>
          <a:ln>
            <a:noFill/>
          </a:ln>
        </p:spPr>
      </p:pic>
      <p:pic>
        <p:nvPicPr>
          <p:cNvPr id="523" name="Google Shape;523;p51"/>
          <p:cNvPicPr preferRelativeResize="0"/>
          <p:nvPr/>
        </p:nvPicPr>
        <p:blipFill>
          <a:blip r:embed="rId26">
            <a:alphaModFix/>
          </a:blip>
          <a:stretch>
            <a:fillRect/>
          </a:stretch>
        </p:blipFill>
        <p:spPr>
          <a:xfrm>
            <a:off x="4752988" y="1350275"/>
            <a:ext cx="438912" cy="438912"/>
          </a:xfrm>
          <a:prstGeom prst="rect">
            <a:avLst/>
          </a:prstGeom>
          <a:noFill/>
          <a:ln>
            <a:noFill/>
          </a:ln>
        </p:spPr>
      </p:pic>
      <p:pic>
        <p:nvPicPr>
          <p:cNvPr id="524" name="Google Shape;524;p51"/>
          <p:cNvPicPr preferRelativeResize="0"/>
          <p:nvPr/>
        </p:nvPicPr>
        <p:blipFill>
          <a:blip r:embed="rId27">
            <a:alphaModFix/>
          </a:blip>
          <a:stretch>
            <a:fillRect/>
          </a:stretch>
        </p:blipFill>
        <p:spPr>
          <a:xfrm>
            <a:off x="5963175" y="1904175"/>
            <a:ext cx="438912" cy="438912"/>
          </a:xfrm>
          <a:prstGeom prst="rect">
            <a:avLst/>
          </a:prstGeom>
          <a:noFill/>
          <a:ln>
            <a:noFill/>
          </a:ln>
        </p:spPr>
      </p:pic>
      <p:pic>
        <p:nvPicPr>
          <p:cNvPr id="525" name="Google Shape;525;p51"/>
          <p:cNvPicPr preferRelativeResize="0"/>
          <p:nvPr/>
        </p:nvPicPr>
        <p:blipFill>
          <a:blip r:embed="rId28">
            <a:alphaModFix/>
          </a:blip>
          <a:stretch>
            <a:fillRect/>
          </a:stretch>
        </p:blipFill>
        <p:spPr>
          <a:xfrm>
            <a:off x="2444450" y="3386425"/>
            <a:ext cx="438912" cy="438912"/>
          </a:xfrm>
          <a:prstGeom prst="rect">
            <a:avLst/>
          </a:prstGeom>
          <a:noFill/>
          <a:ln>
            <a:noFill/>
          </a:ln>
        </p:spPr>
      </p:pic>
      <p:pic>
        <p:nvPicPr>
          <p:cNvPr id="526" name="Google Shape;526;p51"/>
          <p:cNvPicPr preferRelativeResize="0"/>
          <p:nvPr/>
        </p:nvPicPr>
        <p:blipFill>
          <a:blip r:embed="rId29">
            <a:alphaModFix/>
          </a:blip>
          <a:stretch>
            <a:fillRect/>
          </a:stretch>
        </p:blipFill>
        <p:spPr>
          <a:xfrm>
            <a:off x="7326900" y="4534075"/>
            <a:ext cx="438912" cy="4389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2"/>
          <p:cNvSpPr txBox="1"/>
          <p:nvPr/>
        </p:nvSpPr>
        <p:spPr>
          <a:xfrm>
            <a:off x="311700" y="292625"/>
            <a:ext cx="80256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US" sz="2400">
                <a:solidFill>
                  <a:schemeClr val="dk2"/>
                </a:solidFill>
              </a:rPr>
              <a:t>At what time is a market “ready” to take off?</a:t>
            </a:r>
            <a:endParaRPr i="0" sz="2400" u="none" cap="none" strike="noStrike">
              <a:solidFill>
                <a:schemeClr val="dk2"/>
              </a:solidFill>
            </a:endParaRPr>
          </a:p>
        </p:txBody>
      </p:sp>
      <p:cxnSp>
        <p:nvCxnSpPr>
          <p:cNvPr id="532" name="Google Shape;532;p52"/>
          <p:cNvCxnSpPr/>
          <p:nvPr/>
        </p:nvCxnSpPr>
        <p:spPr>
          <a:xfrm flipH="1" rot="10800000">
            <a:off x="331150" y="828050"/>
            <a:ext cx="3399300" cy="300"/>
          </a:xfrm>
          <a:prstGeom prst="straightConnector1">
            <a:avLst/>
          </a:prstGeom>
          <a:noFill/>
          <a:ln cap="flat" cmpd="sng" w="9525">
            <a:solidFill>
              <a:srgbClr val="EF4747"/>
            </a:solidFill>
            <a:prstDash val="solid"/>
            <a:round/>
            <a:headEnd len="sm" w="sm" type="none"/>
            <a:tailEnd len="sm" w="sm" type="none"/>
          </a:ln>
        </p:spPr>
      </p:cxnSp>
      <p:pic>
        <p:nvPicPr>
          <p:cNvPr id="533" name="Google Shape;533;p52"/>
          <p:cNvPicPr preferRelativeResize="0"/>
          <p:nvPr/>
        </p:nvPicPr>
        <p:blipFill>
          <a:blip r:embed="rId3">
            <a:alphaModFix/>
          </a:blip>
          <a:stretch>
            <a:fillRect/>
          </a:stretch>
        </p:blipFill>
        <p:spPr>
          <a:xfrm>
            <a:off x="852925" y="986575"/>
            <a:ext cx="6750400" cy="397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3"/>
          <p:cNvSpPr/>
          <p:nvPr/>
        </p:nvSpPr>
        <p:spPr>
          <a:xfrm>
            <a:off x="370325" y="288025"/>
            <a:ext cx="8163900" cy="617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Context: Status of infrastructure and technology of India in 2005</a:t>
            </a:r>
            <a:endParaRPr/>
          </a:p>
        </p:txBody>
      </p:sp>
      <p:sp>
        <p:nvSpPr>
          <p:cNvPr id="539" name="Google Shape;539;p53"/>
          <p:cNvSpPr txBox="1"/>
          <p:nvPr/>
        </p:nvSpPr>
        <p:spPr>
          <a:xfrm>
            <a:off x="687575" y="3357700"/>
            <a:ext cx="3995100" cy="1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Tech (2g, 3g, fixed line):</a:t>
            </a:r>
            <a:endParaRPr/>
          </a:p>
          <a:p>
            <a:pPr indent="0" lvl="0" marL="0" rtl="0" algn="l">
              <a:spcBef>
                <a:spcPts val="0"/>
              </a:spcBef>
              <a:spcAft>
                <a:spcPts val="0"/>
              </a:spcAft>
              <a:buNone/>
            </a:pPr>
            <a:r>
              <a:rPr lang="en-US"/>
              <a:t>Mobile phone penetration </a:t>
            </a:r>
            <a:endParaRPr/>
          </a:p>
          <a:p>
            <a:pPr indent="0" lvl="0" marL="0" rtl="0" algn="l">
              <a:spcBef>
                <a:spcPts val="0"/>
              </a:spcBef>
              <a:spcAft>
                <a:spcPts val="0"/>
              </a:spcAft>
              <a:buNone/>
            </a:pPr>
            <a:r>
              <a:rPr lang="en-US"/>
              <a:t>Smartphone penetration </a:t>
            </a:r>
            <a:endParaRPr/>
          </a:p>
          <a:p>
            <a:pPr indent="0" lvl="0" marL="0" rtl="0" algn="l">
              <a:spcBef>
                <a:spcPts val="0"/>
              </a:spcBef>
              <a:spcAft>
                <a:spcPts val="0"/>
              </a:spcAft>
              <a:buNone/>
            </a:pPr>
            <a:r>
              <a:rPr lang="en-US"/>
              <a:t>Internet Access</a:t>
            </a:r>
            <a:endParaRPr/>
          </a:p>
          <a:p>
            <a:pPr indent="0" lvl="0" marL="0" rtl="0" algn="l">
              <a:spcBef>
                <a:spcPts val="0"/>
              </a:spcBef>
              <a:spcAft>
                <a:spcPts val="0"/>
              </a:spcAft>
              <a:buNone/>
            </a:pPr>
            <a:r>
              <a:rPr lang="en-US"/>
              <a:t>LPI/Physical infrastructure: </a:t>
            </a:r>
            <a:endParaRPr/>
          </a:p>
        </p:txBody>
      </p:sp>
      <p:sp>
        <p:nvSpPr>
          <p:cNvPr id="540" name="Google Shape;540;p53"/>
          <p:cNvSpPr/>
          <p:nvPr/>
        </p:nvSpPr>
        <p:spPr>
          <a:xfrm>
            <a:off x="197500" y="3398825"/>
            <a:ext cx="490200" cy="119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Enablers</a:t>
            </a:r>
            <a:endParaRPr/>
          </a:p>
        </p:txBody>
      </p:sp>
      <p:sp>
        <p:nvSpPr>
          <p:cNvPr id="541" name="Google Shape;541;p53"/>
          <p:cNvSpPr/>
          <p:nvPr/>
        </p:nvSpPr>
        <p:spPr>
          <a:xfrm>
            <a:off x="3160150" y="3448325"/>
            <a:ext cx="5374200" cy="11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Hilight </a:t>
            </a:r>
            <a:r>
              <a:rPr lang="en-US"/>
              <a:t>where</a:t>
            </a:r>
            <a:r>
              <a:rPr lang="en-US"/>
              <a:t> Africa is on each metric compared to India by Year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p:nvPr/>
        </p:nvSpPr>
        <p:spPr>
          <a:xfrm>
            <a:off x="1095870" y="797333"/>
            <a:ext cx="552927" cy="705738"/>
          </a:xfrm>
          <a:custGeom>
            <a:rect b="b" l="l" r="r" t="t"/>
            <a:pathLst>
              <a:path extrusionOk="0" h="427" w="336">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47" name="Google Shape;547;p54"/>
          <p:cNvSpPr/>
          <p:nvPr/>
        </p:nvSpPr>
        <p:spPr>
          <a:xfrm>
            <a:off x="699772" y="3381018"/>
            <a:ext cx="50267" cy="10054"/>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48" name="Google Shape;548;p54"/>
          <p:cNvSpPr/>
          <p:nvPr/>
        </p:nvSpPr>
        <p:spPr>
          <a:xfrm>
            <a:off x="522835" y="3674574"/>
            <a:ext cx="0" cy="39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49" name="Google Shape;549;p54"/>
          <p:cNvSpPr/>
          <p:nvPr/>
        </p:nvSpPr>
        <p:spPr>
          <a:xfrm>
            <a:off x="231291" y="3192016"/>
            <a:ext cx="587109" cy="227204"/>
          </a:xfrm>
          <a:custGeom>
            <a:rect b="b" l="l" r="r" t="t"/>
            <a:pathLst>
              <a:path extrusionOk="0" h="23" w="59">
                <a:moveTo>
                  <a:pt x="34" y="20"/>
                </a:moveTo>
                <a:cubicBezTo>
                  <a:pt x="36" y="21"/>
                  <a:pt x="36" y="21"/>
                  <a:pt x="36" y="21"/>
                </a:cubicBezTo>
                <a:cubicBezTo>
                  <a:pt x="47" y="20"/>
                  <a:pt x="47" y="20"/>
                  <a:pt x="47" y="20"/>
                </a:cubicBezTo>
                <a:cubicBezTo>
                  <a:pt x="52" y="19"/>
                  <a:pt x="52" y="19"/>
                  <a:pt x="52" y="19"/>
                </a:cubicBezTo>
                <a:cubicBezTo>
                  <a:pt x="57" y="18"/>
                  <a:pt x="57" y="18"/>
                  <a:pt x="57" y="18"/>
                </a:cubicBezTo>
                <a:cubicBezTo>
                  <a:pt x="59" y="19"/>
                  <a:pt x="59" y="19"/>
                  <a:pt x="59" y="19"/>
                </a:cubicBezTo>
                <a:cubicBezTo>
                  <a:pt x="59" y="19"/>
                  <a:pt x="58" y="16"/>
                  <a:pt x="58" y="16"/>
                </a:cubicBezTo>
                <a:cubicBezTo>
                  <a:pt x="58" y="15"/>
                  <a:pt x="58" y="9"/>
                  <a:pt x="58" y="9"/>
                </a:cubicBezTo>
                <a:cubicBezTo>
                  <a:pt x="59" y="8"/>
                  <a:pt x="59" y="8"/>
                  <a:pt x="59" y="8"/>
                </a:cubicBezTo>
                <a:cubicBezTo>
                  <a:pt x="55" y="3"/>
                  <a:pt x="55" y="3"/>
                  <a:pt x="55" y="3"/>
                </a:cubicBezTo>
                <a:cubicBezTo>
                  <a:pt x="53" y="1"/>
                  <a:pt x="53" y="1"/>
                  <a:pt x="53" y="1"/>
                </a:cubicBezTo>
                <a:cubicBezTo>
                  <a:pt x="50" y="1"/>
                  <a:pt x="50" y="1"/>
                  <a:pt x="50" y="1"/>
                </a:cubicBezTo>
                <a:cubicBezTo>
                  <a:pt x="49" y="0"/>
                  <a:pt x="49" y="0"/>
                  <a:pt x="49" y="0"/>
                </a:cubicBezTo>
                <a:cubicBezTo>
                  <a:pt x="49" y="0"/>
                  <a:pt x="49" y="0"/>
                  <a:pt x="49" y="0"/>
                </a:cubicBezTo>
                <a:cubicBezTo>
                  <a:pt x="45" y="3"/>
                  <a:pt x="45" y="3"/>
                  <a:pt x="45" y="3"/>
                </a:cubicBezTo>
                <a:cubicBezTo>
                  <a:pt x="40" y="3"/>
                  <a:pt x="40" y="3"/>
                  <a:pt x="40" y="3"/>
                </a:cubicBezTo>
                <a:cubicBezTo>
                  <a:pt x="39" y="3"/>
                  <a:pt x="39" y="3"/>
                  <a:pt x="39" y="3"/>
                </a:cubicBezTo>
                <a:cubicBezTo>
                  <a:pt x="39" y="3"/>
                  <a:pt x="39" y="3"/>
                  <a:pt x="39" y="3"/>
                </a:cubicBezTo>
                <a:cubicBezTo>
                  <a:pt x="35" y="1"/>
                  <a:pt x="35" y="1"/>
                  <a:pt x="35" y="1"/>
                </a:cubicBezTo>
                <a:cubicBezTo>
                  <a:pt x="32" y="0"/>
                  <a:pt x="32" y="0"/>
                  <a:pt x="32" y="0"/>
                </a:cubicBezTo>
                <a:cubicBezTo>
                  <a:pt x="24" y="0"/>
                  <a:pt x="24" y="0"/>
                  <a:pt x="24" y="0"/>
                </a:cubicBezTo>
                <a:cubicBezTo>
                  <a:pt x="22" y="0"/>
                  <a:pt x="22" y="0"/>
                  <a:pt x="22" y="0"/>
                </a:cubicBezTo>
                <a:cubicBezTo>
                  <a:pt x="19" y="1"/>
                  <a:pt x="19" y="1"/>
                  <a:pt x="19" y="1"/>
                </a:cubicBezTo>
                <a:cubicBezTo>
                  <a:pt x="17" y="3"/>
                  <a:pt x="17" y="3"/>
                  <a:pt x="17" y="3"/>
                </a:cubicBezTo>
                <a:cubicBezTo>
                  <a:pt x="12" y="4"/>
                  <a:pt x="12" y="4"/>
                  <a:pt x="12" y="4"/>
                </a:cubicBezTo>
                <a:cubicBezTo>
                  <a:pt x="11" y="3"/>
                  <a:pt x="11" y="3"/>
                  <a:pt x="11" y="3"/>
                </a:cubicBezTo>
                <a:cubicBezTo>
                  <a:pt x="10" y="3"/>
                  <a:pt x="10" y="3"/>
                  <a:pt x="10" y="3"/>
                </a:cubicBezTo>
                <a:cubicBezTo>
                  <a:pt x="8" y="6"/>
                  <a:pt x="8" y="6"/>
                  <a:pt x="8" y="6"/>
                </a:cubicBezTo>
                <a:cubicBezTo>
                  <a:pt x="4" y="6"/>
                  <a:pt x="4" y="6"/>
                  <a:pt x="4" y="6"/>
                </a:cubicBezTo>
                <a:cubicBezTo>
                  <a:pt x="0" y="9"/>
                  <a:pt x="0" y="9"/>
                  <a:pt x="0" y="9"/>
                </a:cubicBezTo>
                <a:cubicBezTo>
                  <a:pt x="2" y="12"/>
                  <a:pt x="2" y="12"/>
                  <a:pt x="2" y="12"/>
                </a:cubicBezTo>
                <a:cubicBezTo>
                  <a:pt x="4" y="17"/>
                  <a:pt x="4" y="17"/>
                  <a:pt x="4" y="17"/>
                </a:cubicBezTo>
                <a:cubicBezTo>
                  <a:pt x="6" y="20"/>
                  <a:pt x="6" y="20"/>
                  <a:pt x="6" y="20"/>
                </a:cubicBezTo>
                <a:cubicBezTo>
                  <a:pt x="15" y="21"/>
                  <a:pt x="15" y="21"/>
                  <a:pt x="15" y="21"/>
                </a:cubicBezTo>
                <a:cubicBezTo>
                  <a:pt x="16" y="21"/>
                  <a:pt x="16" y="21"/>
                  <a:pt x="16" y="21"/>
                </a:cubicBezTo>
                <a:cubicBezTo>
                  <a:pt x="23" y="23"/>
                  <a:pt x="23" y="23"/>
                  <a:pt x="23" y="23"/>
                </a:cubicBezTo>
                <a:cubicBezTo>
                  <a:pt x="27" y="21"/>
                  <a:pt x="27" y="21"/>
                  <a:pt x="27" y="21"/>
                </a:cubicBezTo>
                <a:cubicBezTo>
                  <a:pt x="31" y="23"/>
                  <a:pt x="31" y="23"/>
                  <a:pt x="31" y="23"/>
                </a:cubicBezTo>
                <a:cubicBezTo>
                  <a:pt x="31" y="23"/>
                  <a:pt x="31" y="23"/>
                  <a:pt x="31" y="23"/>
                </a:cubicBezTo>
                <a:cubicBezTo>
                  <a:pt x="31" y="23"/>
                  <a:pt x="31" y="23"/>
                  <a:pt x="31" y="23"/>
                </a:cubicBezTo>
                <a:lnTo>
                  <a:pt x="34" y="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0" name="Google Shape;550;p54"/>
          <p:cNvSpPr/>
          <p:nvPr/>
        </p:nvSpPr>
        <p:spPr>
          <a:xfrm>
            <a:off x="508759" y="3381018"/>
            <a:ext cx="229214" cy="184978"/>
          </a:xfrm>
          <a:custGeom>
            <a:rect b="b" l="l" r="r" t="t"/>
            <a:pathLst>
              <a:path extrusionOk="0" h="114" w="139">
                <a:moveTo>
                  <a:pt x="25" y="114"/>
                </a:moveTo>
                <a:lnTo>
                  <a:pt x="61" y="96"/>
                </a:lnTo>
                <a:lnTo>
                  <a:pt x="73" y="90"/>
                </a:lnTo>
                <a:lnTo>
                  <a:pt x="115" y="66"/>
                </a:lnTo>
                <a:lnTo>
                  <a:pt x="127" y="24"/>
                </a:lnTo>
                <a:lnTo>
                  <a:pt x="139" y="6"/>
                </a:lnTo>
                <a:lnTo>
                  <a:pt x="139" y="0"/>
                </a:lnTo>
                <a:lnTo>
                  <a:pt x="115" y="6"/>
                </a:lnTo>
                <a:lnTo>
                  <a:pt x="49" y="12"/>
                </a:lnTo>
                <a:lnTo>
                  <a:pt x="37" y="6"/>
                </a:lnTo>
                <a:lnTo>
                  <a:pt x="19" y="24"/>
                </a:lnTo>
                <a:lnTo>
                  <a:pt x="25" y="48"/>
                </a:lnTo>
                <a:lnTo>
                  <a:pt x="0" y="102"/>
                </a:lnTo>
                <a:lnTo>
                  <a:pt x="13" y="102"/>
                </a:lnTo>
                <a:lnTo>
                  <a:pt x="25" y="11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1" name="Google Shape;551;p54"/>
          <p:cNvSpPr/>
          <p:nvPr/>
        </p:nvSpPr>
        <p:spPr>
          <a:xfrm>
            <a:off x="478600"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2" name="Google Shape;552;p54"/>
          <p:cNvSpPr/>
          <p:nvPr/>
        </p:nvSpPr>
        <p:spPr>
          <a:xfrm>
            <a:off x="478600"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3" name="Google Shape;553;p54"/>
          <p:cNvSpPr/>
          <p:nvPr/>
        </p:nvSpPr>
        <p:spPr>
          <a:xfrm>
            <a:off x="1035551" y="3805265"/>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4" name="Google Shape;554;p54"/>
          <p:cNvSpPr/>
          <p:nvPr/>
        </p:nvSpPr>
        <p:spPr>
          <a:xfrm>
            <a:off x="1057668" y="3843467"/>
            <a:ext cx="237256" cy="275460"/>
          </a:xfrm>
          <a:custGeom>
            <a:rect b="b" l="l" r="r" t="t"/>
            <a:pathLst>
              <a:path extrusionOk="0" h="28" w="24">
                <a:moveTo>
                  <a:pt x="9" y="6"/>
                </a:moveTo>
                <a:cubicBezTo>
                  <a:pt x="10" y="6"/>
                  <a:pt x="10" y="6"/>
                  <a:pt x="10" y="6"/>
                </a:cubicBezTo>
                <a:cubicBezTo>
                  <a:pt x="9" y="13"/>
                  <a:pt x="9" y="13"/>
                  <a:pt x="9" y="13"/>
                </a:cubicBezTo>
                <a:cubicBezTo>
                  <a:pt x="4" y="17"/>
                  <a:pt x="4" y="17"/>
                  <a:pt x="4" y="17"/>
                </a:cubicBezTo>
                <a:cubicBezTo>
                  <a:pt x="4" y="17"/>
                  <a:pt x="3" y="18"/>
                  <a:pt x="0" y="18"/>
                </a:cubicBezTo>
                <a:cubicBezTo>
                  <a:pt x="1" y="21"/>
                  <a:pt x="1" y="21"/>
                  <a:pt x="1" y="21"/>
                </a:cubicBezTo>
                <a:cubicBezTo>
                  <a:pt x="4" y="28"/>
                  <a:pt x="4" y="28"/>
                  <a:pt x="4" y="28"/>
                </a:cubicBezTo>
                <a:cubicBezTo>
                  <a:pt x="11" y="23"/>
                  <a:pt x="11" y="23"/>
                  <a:pt x="11" y="23"/>
                </a:cubicBezTo>
                <a:cubicBezTo>
                  <a:pt x="17" y="15"/>
                  <a:pt x="17" y="15"/>
                  <a:pt x="17" y="15"/>
                </a:cubicBezTo>
                <a:cubicBezTo>
                  <a:pt x="20" y="11"/>
                  <a:pt x="20" y="11"/>
                  <a:pt x="20" y="11"/>
                </a:cubicBezTo>
                <a:cubicBezTo>
                  <a:pt x="24" y="7"/>
                  <a:pt x="24" y="7"/>
                  <a:pt x="24" y="7"/>
                </a:cubicBezTo>
                <a:cubicBezTo>
                  <a:pt x="16" y="1"/>
                  <a:pt x="16" y="1"/>
                  <a:pt x="16" y="1"/>
                </a:cubicBezTo>
                <a:cubicBezTo>
                  <a:pt x="13" y="0"/>
                  <a:pt x="13" y="0"/>
                  <a:pt x="13" y="0"/>
                </a:cubicBezTo>
                <a:cubicBezTo>
                  <a:pt x="13" y="0"/>
                  <a:pt x="13" y="0"/>
                  <a:pt x="13" y="0"/>
                </a:cubicBezTo>
                <a:cubicBezTo>
                  <a:pt x="11" y="1"/>
                  <a:pt x="11" y="1"/>
                  <a:pt x="11" y="1"/>
                </a:cubicBezTo>
                <a:lnTo>
                  <a:pt x="9"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5" name="Google Shape;555;p54"/>
          <p:cNvSpPr/>
          <p:nvPr/>
        </p:nvSpPr>
        <p:spPr>
          <a:xfrm>
            <a:off x="760092" y="4020405"/>
            <a:ext cx="335780" cy="209108"/>
          </a:xfrm>
          <a:custGeom>
            <a:rect b="b" l="l" r="r" t="t"/>
            <a:pathLst>
              <a:path extrusionOk="0" h="21" w="34">
                <a:moveTo>
                  <a:pt x="30" y="0"/>
                </a:moveTo>
                <a:cubicBezTo>
                  <a:pt x="25" y="2"/>
                  <a:pt x="18" y="3"/>
                  <a:pt x="18" y="4"/>
                </a:cubicBezTo>
                <a:cubicBezTo>
                  <a:pt x="16" y="5"/>
                  <a:pt x="14" y="7"/>
                  <a:pt x="14" y="7"/>
                </a:cubicBezTo>
                <a:cubicBezTo>
                  <a:pt x="3" y="7"/>
                  <a:pt x="3" y="7"/>
                  <a:pt x="3" y="7"/>
                </a:cubicBezTo>
                <a:cubicBezTo>
                  <a:pt x="0" y="8"/>
                  <a:pt x="0" y="8"/>
                  <a:pt x="0" y="8"/>
                </a:cubicBezTo>
                <a:cubicBezTo>
                  <a:pt x="1" y="12"/>
                  <a:pt x="1" y="12"/>
                  <a:pt x="1" y="12"/>
                </a:cubicBezTo>
                <a:cubicBezTo>
                  <a:pt x="5" y="21"/>
                  <a:pt x="5" y="21"/>
                  <a:pt x="5" y="21"/>
                </a:cubicBezTo>
                <a:cubicBezTo>
                  <a:pt x="12" y="19"/>
                  <a:pt x="12" y="19"/>
                  <a:pt x="12" y="19"/>
                </a:cubicBezTo>
                <a:cubicBezTo>
                  <a:pt x="15" y="19"/>
                  <a:pt x="15" y="19"/>
                  <a:pt x="15" y="19"/>
                </a:cubicBezTo>
                <a:cubicBezTo>
                  <a:pt x="19" y="15"/>
                  <a:pt x="19" y="15"/>
                  <a:pt x="19" y="15"/>
                </a:cubicBezTo>
                <a:cubicBezTo>
                  <a:pt x="25" y="13"/>
                  <a:pt x="25" y="13"/>
                  <a:pt x="25" y="13"/>
                </a:cubicBezTo>
                <a:cubicBezTo>
                  <a:pt x="34" y="10"/>
                  <a:pt x="34" y="10"/>
                  <a:pt x="34" y="10"/>
                </a:cubicBezTo>
                <a:cubicBezTo>
                  <a:pt x="31" y="3"/>
                  <a:pt x="31" y="3"/>
                  <a:pt x="31" y="3"/>
                </a:cubicBezTo>
                <a:lnTo>
                  <a:pt x="3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6" name="Google Shape;556;p54"/>
          <p:cNvSpPr/>
          <p:nvPr/>
        </p:nvSpPr>
        <p:spPr>
          <a:xfrm>
            <a:off x="522835" y="3565997"/>
            <a:ext cx="623301" cy="534834"/>
          </a:xfrm>
          <a:custGeom>
            <a:rect b="b" l="l" r="r" t="t"/>
            <a:pathLst>
              <a:path extrusionOk="0" h="54" w="63">
                <a:moveTo>
                  <a:pt x="63" y="34"/>
                </a:moveTo>
                <a:cubicBezTo>
                  <a:pt x="55" y="32"/>
                  <a:pt x="55" y="32"/>
                  <a:pt x="55" y="32"/>
                </a:cubicBezTo>
                <a:cubicBezTo>
                  <a:pt x="52" y="28"/>
                  <a:pt x="52" y="28"/>
                  <a:pt x="52" y="28"/>
                </a:cubicBezTo>
                <a:cubicBezTo>
                  <a:pt x="53" y="25"/>
                  <a:pt x="53" y="25"/>
                  <a:pt x="53" y="25"/>
                </a:cubicBezTo>
                <a:cubicBezTo>
                  <a:pt x="52" y="25"/>
                  <a:pt x="52" y="25"/>
                  <a:pt x="52" y="25"/>
                </a:cubicBezTo>
                <a:cubicBezTo>
                  <a:pt x="48" y="23"/>
                  <a:pt x="48" y="23"/>
                  <a:pt x="48" y="23"/>
                </a:cubicBezTo>
                <a:cubicBezTo>
                  <a:pt x="46" y="17"/>
                  <a:pt x="46" y="17"/>
                  <a:pt x="46" y="17"/>
                </a:cubicBezTo>
                <a:cubicBezTo>
                  <a:pt x="42" y="13"/>
                  <a:pt x="42" y="13"/>
                  <a:pt x="42" y="13"/>
                </a:cubicBezTo>
                <a:cubicBezTo>
                  <a:pt x="42" y="12"/>
                  <a:pt x="42" y="12"/>
                  <a:pt x="42" y="12"/>
                </a:cubicBezTo>
                <a:cubicBezTo>
                  <a:pt x="39" y="12"/>
                  <a:pt x="39" y="12"/>
                  <a:pt x="39" y="12"/>
                </a:cubicBezTo>
                <a:cubicBezTo>
                  <a:pt x="36" y="10"/>
                  <a:pt x="36" y="10"/>
                  <a:pt x="36" y="10"/>
                </a:cubicBezTo>
                <a:cubicBezTo>
                  <a:pt x="28" y="9"/>
                  <a:pt x="28" y="9"/>
                  <a:pt x="28" y="9"/>
                </a:cubicBezTo>
                <a:cubicBezTo>
                  <a:pt x="25" y="6"/>
                  <a:pt x="25" y="6"/>
                  <a:pt x="25" y="6"/>
                </a:cubicBezTo>
                <a:cubicBezTo>
                  <a:pt x="15" y="1"/>
                  <a:pt x="15" y="1"/>
                  <a:pt x="15" y="1"/>
                </a:cubicBezTo>
                <a:cubicBezTo>
                  <a:pt x="11" y="0"/>
                  <a:pt x="11" y="0"/>
                  <a:pt x="11" y="0"/>
                </a:cubicBezTo>
                <a:cubicBezTo>
                  <a:pt x="12" y="0"/>
                  <a:pt x="12" y="0"/>
                  <a:pt x="12" y="0"/>
                </a:cubicBezTo>
                <a:cubicBezTo>
                  <a:pt x="10" y="1"/>
                  <a:pt x="10" y="1"/>
                  <a:pt x="10" y="1"/>
                </a:cubicBezTo>
                <a:cubicBezTo>
                  <a:pt x="6" y="2"/>
                  <a:pt x="6" y="2"/>
                  <a:pt x="6" y="2"/>
                </a:cubicBezTo>
                <a:cubicBezTo>
                  <a:pt x="8" y="7"/>
                  <a:pt x="8" y="7"/>
                  <a:pt x="8" y="7"/>
                </a:cubicBezTo>
                <a:cubicBezTo>
                  <a:pt x="7" y="9"/>
                  <a:pt x="7" y="9"/>
                  <a:pt x="7" y="9"/>
                </a:cubicBezTo>
                <a:cubicBezTo>
                  <a:pt x="4" y="9"/>
                  <a:pt x="4" y="9"/>
                  <a:pt x="4" y="9"/>
                </a:cubicBezTo>
                <a:cubicBezTo>
                  <a:pt x="2" y="11"/>
                  <a:pt x="2" y="11"/>
                  <a:pt x="2" y="11"/>
                </a:cubicBezTo>
                <a:cubicBezTo>
                  <a:pt x="0" y="11"/>
                  <a:pt x="0" y="11"/>
                  <a:pt x="0" y="11"/>
                </a:cubicBezTo>
                <a:cubicBezTo>
                  <a:pt x="2" y="15"/>
                  <a:pt x="2" y="15"/>
                  <a:pt x="2" y="15"/>
                </a:cubicBezTo>
                <a:cubicBezTo>
                  <a:pt x="9" y="29"/>
                  <a:pt x="9" y="29"/>
                  <a:pt x="9" y="29"/>
                </a:cubicBezTo>
                <a:cubicBezTo>
                  <a:pt x="13" y="33"/>
                  <a:pt x="13" y="33"/>
                  <a:pt x="13" y="33"/>
                </a:cubicBezTo>
                <a:cubicBezTo>
                  <a:pt x="15" y="39"/>
                  <a:pt x="15" y="39"/>
                  <a:pt x="15" y="39"/>
                </a:cubicBezTo>
                <a:cubicBezTo>
                  <a:pt x="17" y="46"/>
                  <a:pt x="17" y="46"/>
                  <a:pt x="17" y="46"/>
                </a:cubicBezTo>
                <a:cubicBezTo>
                  <a:pt x="24" y="53"/>
                  <a:pt x="24" y="53"/>
                  <a:pt x="24" y="53"/>
                </a:cubicBezTo>
                <a:cubicBezTo>
                  <a:pt x="24" y="54"/>
                  <a:pt x="24" y="54"/>
                  <a:pt x="24" y="54"/>
                </a:cubicBezTo>
                <a:cubicBezTo>
                  <a:pt x="27" y="53"/>
                  <a:pt x="27" y="53"/>
                  <a:pt x="27" y="53"/>
                </a:cubicBezTo>
                <a:cubicBezTo>
                  <a:pt x="38" y="53"/>
                  <a:pt x="38" y="53"/>
                  <a:pt x="38" y="53"/>
                </a:cubicBezTo>
                <a:cubicBezTo>
                  <a:pt x="38" y="53"/>
                  <a:pt x="40" y="51"/>
                  <a:pt x="42" y="50"/>
                </a:cubicBezTo>
                <a:cubicBezTo>
                  <a:pt x="42" y="49"/>
                  <a:pt x="49" y="48"/>
                  <a:pt x="54" y="4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7" name="Google Shape;557;p54"/>
          <p:cNvSpPr/>
          <p:nvPr/>
        </p:nvSpPr>
        <p:spPr>
          <a:xfrm>
            <a:off x="1057668" y="3903787"/>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8" name="Google Shape;558;p54"/>
          <p:cNvSpPr/>
          <p:nvPr/>
        </p:nvSpPr>
        <p:spPr>
          <a:xfrm>
            <a:off x="629399" y="3368952"/>
            <a:ext cx="315672" cy="317683"/>
          </a:xfrm>
          <a:custGeom>
            <a:rect b="b" l="l" r="r" t="t"/>
            <a:pathLst>
              <a:path extrusionOk="0" h="192" w="192">
                <a:moveTo>
                  <a:pt x="168" y="120"/>
                </a:moveTo>
                <a:lnTo>
                  <a:pt x="132" y="90"/>
                </a:lnTo>
                <a:lnTo>
                  <a:pt x="132" y="66"/>
                </a:lnTo>
                <a:lnTo>
                  <a:pt x="138" y="42"/>
                </a:lnTo>
                <a:lnTo>
                  <a:pt x="114" y="6"/>
                </a:lnTo>
                <a:lnTo>
                  <a:pt x="102" y="0"/>
                </a:lnTo>
                <a:lnTo>
                  <a:pt x="72" y="6"/>
                </a:lnTo>
                <a:lnTo>
                  <a:pt x="66" y="6"/>
                </a:lnTo>
                <a:lnTo>
                  <a:pt x="66" y="12"/>
                </a:lnTo>
                <a:lnTo>
                  <a:pt x="54" y="30"/>
                </a:lnTo>
                <a:lnTo>
                  <a:pt x="42" y="72"/>
                </a:lnTo>
                <a:lnTo>
                  <a:pt x="0" y="96"/>
                </a:lnTo>
                <a:lnTo>
                  <a:pt x="0" y="120"/>
                </a:lnTo>
                <a:lnTo>
                  <a:pt x="24" y="126"/>
                </a:lnTo>
                <a:lnTo>
                  <a:pt x="84" y="156"/>
                </a:lnTo>
                <a:lnTo>
                  <a:pt x="102" y="174"/>
                </a:lnTo>
                <a:lnTo>
                  <a:pt x="150" y="180"/>
                </a:lnTo>
                <a:lnTo>
                  <a:pt x="168" y="192"/>
                </a:lnTo>
                <a:lnTo>
                  <a:pt x="186" y="192"/>
                </a:lnTo>
                <a:lnTo>
                  <a:pt x="180" y="180"/>
                </a:lnTo>
                <a:lnTo>
                  <a:pt x="192" y="174"/>
                </a:lnTo>
                <a:lnTo>
                  <a:pt x="180" y="150"/>
                </a:lnTo>
                <a:lnTo>
                  <a:pt x="168" y="1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59" name="Google Shape;559;p54"/>
          <p:cNvSpPr/>
          <p:nvPr/>
        </p:nvSpPr>
        <p:spPr>
          <a:xfrm>
            <a:off x="810357" y="3222178"/>
            <a:ext cx="595154" cy="540864"/>
          </a:xfrm>
          <a:custGeom>
            <a:rect b="b" l="l" r="r" t="t"/>
            <a:pathLst>
              <a:path extrusionOk="0" h="55" w="60">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0" name="Google Shape;560;p54"/>
          <p:cNvSpPr/>
          <p:nvPr/>
        </p:nvSpPr>
        <p:spPr>
          <a:xfrm>
            <a:off x="1317031" y="3332766"/>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1" name="Google Shape;561;p54"/>
          <p:cNvSpPr/>
          <p:nvPr/>
        </p:nvSpPr>
        <p:spPr>
          <a:xfrm>
            <a:off x="985283" y="3368952"/>
            <a:ext cx="32170" cy="22118"/>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2" name="Google Shape;562;p54"/>
          <p:cNvSpPr/>
          <p:nvPr/>
        </p:nvSpPr>
        <p:spPr>
          <a:xfrm>
            <a:off x="939039" y="3320698"/>
            <a:ext cx="18096" cy="30161"/>
          </a:xfrm>
          <a:custGeom>
            <a:rect b="b" l="l" r="r" t="t"/>
            <a:pathLst>
              <a:path extrusionOk="0" h="18" w="12">
                <a:moveTo>
                  <a:pt x="0" y="0"/>
                </a:moveTo>
                <a:lnTo>
                  <a:pt x="12" y="18"/>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3" name="Google Shape;563;p54"/>
          <p:cNvSpPr/>
          <p:nvPr/>
        </p:nvSpPr>
        <p:spPr>
          <a:xfrm>
            <a:off x="279545" y="698810"/>
            <a:ext cx="4803445" cy="2571623"/>
          </a:xfrm>
          <a:custGeom>
            <a:rect b="b" l="l" r="r" t="t"/>
            <a:pathLst>
              <a:path extrusionOk="0" h="260" w="483">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4" name="Google Shape;564;p54"/>
          <p:cNvSpPr/>
          <p:nvPr/>
        </p:nvSpPr>
        <p:spPr>
          <a:xfrm>
            <a:off x="1017455" y="3381017"/>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5" name="Google Shape;565;p54"/>
          <p:cNvSpPr/>
          <p:nvPr/>
        </p:nvSpPr>
        <p:spPr>
          <a:xfrm>
            <a:off x="878719" y="2488288"/>
            <a:ext cx="1289264" cy="977684"/>
          </a:xfrm>
          <a:custGeom>
            <a:rect b="b" l="l" r="r" t="t"/>
            <a:pathLst>
              <a:path extrusionOk="0" h="91" w="129">
                <a:moveTo>
                  <a:pt x="89" y="79"/>
                </a:moveTo>
                <a:cubicBezTo>
                  <a:pt x="87" y="77"/>
                  <a:pt x="87" y="77"/>
                  <a:pt x="87" y="77"/>
                </a:cubicBezTo>
                <a:cubicBezTo>
                  <a:pt x="88" y="73"/>
                  <a:pt x="88" y="73"/>
                  <a:pt x="88" y="73"/>
                </a:cubicBezTo>
                <a:cubicBezTo>
                  <a:pt x="96" y="71"/>
                  <a:pt x="96" y="71"/>
                  <a:pt x="96" y="71"/>
                </a:cubicBezTo>
                <a:cubicBezTo>
                  <a:pt x="101" y="67"/>
                  <a:pt x="101" y="67"/>
                  <a:pt x="101" y="67"/>
                </a:cubicBezTo>
                <a:cubicBezTo>
                  <a:pt x="105" y="63"/>
                  <a:pt x="105" y="63"/>
                  <a:pt x="105" y="63"/>
                </a:cubicBezTo>
                <a:cubicBezTo>
                  <a:pt x="107" y="51"/>
                  <a:pt x="107" y="51"/>
                  <a:pt x="107" y="51"/>
                </a:cubicBezTo>
                <a:cubicBezTo>
                  <a:pt x="114" y="50"/>
                  <a:pt x="114" y="50"/>
                  <a:pt x="114" y="50"/>
                </a:cubicBezTo>
                <a:cubicBezTo>
                  <a:pt x="116" y="40"/>
                  <a:pt x="116" y="40"/>
                  <a:pt x="116" y="40"/>
                </a:cubicBezTo>
                <a:cubicBezTo>
                  <a:pt x="124" y="41"/>
                  <a:pt x="124" y="41"/>
                  <a:pt x="124" y="41"/>
                </a:cubicBezTo>
                <a:cubicBezTo>
                  <a:pt x="126" y="35"/>
                  <a:pt x="126" y="35"/>
                  <a:pt x="126" y="35"/>
                </a:cubicBezTo>
                <a:cubicBezTo>
                  <a:pt x="129" y="34"/>
                  <a:pt x="129" y="34"/>
                  <a:pt x="129" y="34"/>
                </a:cubicBezTo>
                <a:cubicBezTo>
                  <a:pt x="129" y="29"/>
                  <a:pt x="129" y="29"/>
                  <a:pt x="129" y="29"/>
                </a:cubicBezTo>
                <a:cubicBezTo>
                  <a:pt x="122" y="27"/>
                  <a:pt x="122" y="27"/>
                  <a:pt x="122" y="27"/>
                </a:cubicBezTo>
                <a:cubicBezTo>
                  <a:pt x="114" y="23"/>
                  <a:pt x="114" y="23"/>
                  <a:pt x="114" y="23"/>
                </a:cubicBezTo>
                <a:cubicBezTo>
                  <a:pt x="104" y="23"/>
                  <a:pt x="104" y="23"/>
                  <a:pt x="104" y="23"/>
                </a:cubicBezTo>
                <a:cubicBezTo>
                  <a:pt x="100" y="14"/>
                  <a:pt x="100" y="14"/>
                  <a:pt x="100" y="14"/>
                </a:cubicBezTo>
                <a:cubicBezTo>
                  <a:pt x="96" y="6"/>
                  <a:pt x="96" y="6"/>
                  <a:pt x="96" y="6"/>
                </a:cubicBezTo>
                <a:cubicBezTo>
                  <a:pt x="91" y="6"/>
                  <a:pt x="91" y="6"/>
                  <a:pt x="91" y="6"/>
                </a:cubicBezTo>
                <a:cubicBezTo>
                  <a:pt x="82" y="9"/>
                  <a:pt x="82" y="9"/>
                  <a:pt x="82" y="9"/>
                </a:cubicBezTo>
                <a:cubicBezTo>
                  <a:pt x="74" y="0"/>
                  <a:pt x="74" y="0"/>
                  <a:pt x="74" y="0"/>
                </a:cubicBezTo>
                <a:cubicBezTo>
                  <a:pt x="62" y="3"/>
                  <a:pt x="62" y="3"/>
                  <a:pt x="62" y="3"/>
                </a:cubicBezTo>
                <a:cubicBezTo>
                  <a:pt x="49" y="7"/>
                  <a:pt x="49" y="7"/>
                  <a:pt x="49" y="7"/>
                </a:cubicBezTo>
                <a:cubicBezTo>
                  <a:pt x="45" y="16"/>
                  <a:pt x="45" y="16"/>
                  <a:pt x="45" y="16"/>
                </a:cubicBezTo>
                <a:cubicBezTo>
                  <a:pt x="47" y="23"/>
                  <a:pt x="47" y="23"/>
                  <a:pt x="47" y="23"/>
                </a:cubicBezTo>
                <a:cubicBezTo>
                  <a:pt x="40" y="24"/>
                  <a:pt x="40" y="24"/>
                  <a:pt x="40" y="24"/>
                </a:cubicBezTo>
                <a:cubicBezTo>
                  <a:pt x="33" y="23"/>
                  <a:pt x="33" y="23"/>
                  <a:pt x="33" y="23"/>
                </a:cubicBezTo>
                <a:cubicBezTo>
                  <a:pt x="27" y="24"/>
                  <a:pt x="27" y="24"/>
                  <a:pt x="27" y="24"/>
                </a:cubicBezTo>
                <a:cubicBezTo>
                  <a:pt x="22" y="20"/>
                  <a:pt x="22" y="20"/>
                  <a:pt x="22" y="20"/>
                </a:cubicBezTo>
                <a:cubicBezTo>
                  <a:pt x="13" y="21"/>
                  <a:pt x="13" y="21"/>
                  <a:pt x="13" y="21"/>
                </a:cubicBezTo>
                <a:cubicBezTo>
                  <a:pt x="3" y="26"/>
                  <a:pt x="3" y="26"/>
                  <a:pt x="3" y="26"/>
                </a:cubicBezTo>
                <a:cubicBezTo>
                  <a:pt x="0" y="33"/>
                  <a:pt x="0" y="33"/>
                  <a:pt x="0" y="33"/>
                </a:cubicBezTo>
                <a:cubicBezTo>
                  <a:pt x="4" y="37"/>
                  <a:pt x="4" y="37"/>
                  <a:pt x="4" y="37"/>
                </a:cubicBezTo>
                <a:cubicBezTo>
                  <a:pt x="6" y="42"/>
                  <a:pt x="6" y="42"/>
                  <a:pt x="6" y="42"/>
                </a:cubicBezTo>
                <a:cubicBezTo>
                  <a:pt x="13" y="41"/>
                  <a:pt x="13" y="41"/>
                  <a:pt x="13" y="41"/>
                </a:cubicBezTo>
                <a:cubicBezTo>
                  <a:pt x="19" y="41"/>
                  <a:pt x="19" y="41"/>
                  <a:pt x="19" y="41"/>
                </a:cubicBezTo>
                <a:cubicBezTo>
                  <a:pt x="26" y="49"/>
                  <a:pt x="26" y="49"/>
                  <a:pt x="26" y="49"/>
                </a:cubicBezTo>
                <a:cubicBezTo>
                  <a:pt x="20" y="50"/>
                  <a:pt x="20" y="50"/>
                  <a:pt x="20" y="50"/>
                </a:cubicBezTo>
                <a:cubicBezTo>
                  <a:pt x="16" y="50"/>
                  <a:pt x="16" y="50"/>
                  <a:pt x="16" y="50"/>
                </a:cubicBezTo>
                <a:cubicBezTo>
                  <a:pt x="13" y="52"/>
                  <a:pt x="13" y="52"/>
                  <a:pt x="13" y="52"/>
                </a:cubicBezTo>
                <a:cubicBezTo>
                  <a:pt x="16" y="59"/>
                  <a:pt x="16" y="59"/>
                  <a:pt x="16" y="59"/>
                </a:cubicBezTo>
                <a:cubicBezTo>
                  <a:pt x="16" y="59"/>
                  <a:pt x="20" y="62"/>
                  <a:pt x="20" y="63"/>
                </a:cubicBezTo>
                <a:cubicBezTo>
                  <a:pt x="20" y="64"/>
                  <a:pt x="20" y="72"/>
                  <a:pt x="20" y="72"/>
                </a:cubicBezTo>
                <a:cubicBezTo>
                  <a:pt x="24" y="76"/>
                  <a:pt x="24" y="76"/>
                  <a:pt x="24" y="76"/>
                </a:cubicBezTo>
                <a:cubicBezTo>
                  <a:pt x="23" y="84"/>
                  <a:pt x="23" y="84"/>
                  <a:pt x="23" y="84"/>
                </a:cubicBezTo>
                <a:cubicBezTo>
                  <a:pt x="24" y="82"/>
                  <a:pt x="24" y="82"/>
                  <a:pt x="24" y="82"/>
                </a:cubicBezTo>
                <a:cubicBezTo>
                  <a:pt x="29" y="80"/>
                  <a:pt x="29" y="80"/>
                  <a:pt x="29" y="80"/>
                </a:cubicBezTo>
                <a:cubicBezTo>
                  <a:pt x="33" y="79"/>
                  <a:pt x="33" y="79"/>
                  <a:pt x="33" y="79"/>
                </a:cubicBezTo>
                <a:cubicBezTo>
                  <a:pt x="38" y="82"/>
                  <a:pt x="38" y="82"/>
                  <a:pt x="38" y="82"/>
                </a:cubicBezTo>
                <a:cubicBezTo>
                  <a:pt x="42" y="85"/>
                  <a:pt x="42" y="85"/>
                  <a:pt x="42" y="85"/>
                </a:cubicBezTo>
                <a:cubicBezTo>
                  <a:pt x="46" y="86"/>
                  <a:pt x="46" y="86"/>
                  <a:pt x="46" y="86"/>
                </a:cubicBezTo>
                <a:cubicBezTo>
                  <a:pt x="46" y="89"/>
                  <a:pt x="46" y="89"/>
                  <a:pt x="46" y="89"/>
                </a:cubicBezTo>
                <a:cubicBezTo>
                  <a:pt x="48" y="90"/>
                  <a:pt x="48" y="90"/>
                  <a:pt x="48" y="90"/>
                </a:cubicBezTo>
                <a:cubicBezTo>
                  <a:pt x="51" y="91"/>
                  <a:pt x="51" y="91"/>
                  <a:pt x="51" y="91"/>
                </a:cubicBezTo>
                <a:cubicBezTo>
                  <a:pt x="53" y="89"/>
                  <a:pt x="53" y="89"/>
                  <a:pt x="53" y="89"/>
                </a:cubicBezTo>
                <a:cubicBezTo>
                  <a:pt x="58" y="87"/>
                  <a:pt x="58" y="87"/>
                  <a:pt x="58" y="87"/>
                </a:cubicBezTo>
                <a:cubicBezTo>
                  <a:pt x="59" y="82"/>
                  <a:pt x="59" y="82"/>
                  <a:pt x="59" y="82"/>
                </a:cubicBezTo>
                <a:cubicBezTo>
                  <a:pt x="63" y="83"/>
                  <a:pt x="63" y="83"/>
                  <a:pt x="63" y="83"/>
                </a:cubicBezTo>
                <a:cubicBezTo>
                  <a:pt x="66" y="83"/>
                  <a:pt x="66" y="83"/>
                  <a:pt x="66" y="83"/>
                </a:cubicBezTo>
                <a:cubicBezTo>
                  <a:pt x="68" y="85"/>
                  <a:pt x="68" y="85"/>
                  <a:pt x="68" y="85"/>
                </a:cubicBezTo>
                <a:cubicBezTo>
                  <a:pt x="72" y="84"/>
                  <a:pt x="72" y="84"/>
                  <a:pt x="72" y="84"/>
                </a:cubicBezTo>
                <a:cubicBezTo>
                  <a:pt x="74" y="82"/>
                  <a:pt x="74" y="82"/>
                  <a:pt x="74" y="82"/>
                </a:cubicBezTo>
                <a:cubicBezTo>
                  <a:pt x="77" y="79"/>
                  <a:pt x="77" y="79"/>
                  <a:pt x="77" y="79"/>
                </a:cubicBezTo>
                <a:cubicBezTo>
                  <a:pt x="78" y="80"/>
                  <a:pt x="78" y="80"/>
                  <a:pt x="78" y="80"/>
                </a:cubicBezTo>
                <a:cubicBezTo>
                  <a:pt x="79" y="83"/>
                  <a:pt x="79" y="83"/>
                  <a:pt x="79" y="83"/>
                </a:cubicBezTo>
                <a:cubicBezTo>
                  <a:pt x="82" y="83"/>
                  <a:pt x="82" y="83"/>
                  <a:pt x="82" y="83"/>
                </a:cubicBezTo>
                <a:cubicBezTo>
                  <a:pt x="86" y="82"/>
                  <a:pt x="86" y="82"/>
                  <a:pt x="86" y="82"/>
                </a:cubicBezTo>
                <a:cubicBezTo>
                  <a:pt x="88" y="82"/>
                  <a:pt x="88" y="82"/>
                  <a:pt x="88" y="82"/>
                </a:cubicBezTo>
                <a:cubicBezTo>
                  <a:pt x="88" y="83"/>
                  <a:pt x="88" y="83"/>
                  <a:pt x="88" y="83"/>
                </a:cubicBezTo>
                <a:cubicBezTo>
                  <a:pt x="90" y="82"/>
                  <a:pt x="90" y="82"/>
                  <a:pt x="90" y="82"/>
                </a:cubicBezTo>
                <a:lnTo>
                  <a:pt x="89"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6" name="Google Shape;566;p54"/>
          <p:cNvSpPr/>
          <p:nvPr/>
        </p:nvSpPr>
        <p:spPr>
          <a:xfrm>
            <a:off x="957135" y="3350859"/>
            <a:ext cx="28150" cy="18096"/>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7" name="Google Shape;567;p54"/>
          <p:cNvSpPr/>
          <p:nvPr/>
        </p:nvSpPr>
        <p:spPr>
          <a:xfrm>
            <a:off x="392145" y="3435307"/>
            <a:ext cx="92490" cy="56297"/>
          </a:xfrm>
          <a:custGeom>
            <a:rect b="b" l="l" r="r" t="t"/>
            <a:pathLst>
              <a:path extrusionOk="0" h="28" w="46">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8" name="Google Shape;568;p54"/>
          <p:cNvSpPr/>
          <p:nvPr/>
        </p:nvSpPr>
        <p:spPr>
          <a:xfrm>
            <a:off x="1041583" y="3803761"/>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69" name="Google Shape;569;p54"/>
          <p:cNvSpPr/>
          <p:nvPr/>
        </p:nvSpPr>
        <p:spPr>
          <a:xfrm>
            <a:off x="1063700" y="3902284"/>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0" name="Google Shape;570;p54"/>
          <p:cNvSpPr/>
          <p:nvPr/>
        </p:nvSpPr>
        <p:spPr>
          <a:xfrm>
            <a:off x="1323063" y="3331263"/>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1" name="Google Shape;571;p54"/>
          <p:cNvSpPr/>
          <p:nvPr/>
        </p:nvSpPr>
        <p:spPr>
          <a:xfrm>
            <a:off x="1023487" y="3379513"/>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2" name="Google Shape;572;p54"/>
          <p:cNvSpPr/>
          <p:nvPr/>
        </p:nvSpPr>
        <p:spPr>
          <a:xfrm>
            <a:off x="2461313" y="4468779"/>
            <a:ext cx="305619" cy="335778"/>
          </a:xfrm>
          <a:custGeom>
            <a:rect b="b" l="l" r="r" t="t"/>
            <a:pathLst>
              <a:path extrusionOk="0" h="34" w="31">
                <a:moveTo>
                  <a:pt x="0" y="0"/>
                </a:moveTo>
                <a:cubicBezTo>
                  <a:pt x="4" y="0"/>
                  <a:pt x="4" y="0"/>
                  <a:pt x="4" y="0"/>
                </a:cubicBezTo>
                <a:cubicBezTo>
                  <a:pt x="8" y="6"/>
                  <a:pt x="8" y="6"/>
                  <a:pt x="8" y="6"/>
                </a:cubicBezTo>
                <a:cubicBezTo>
                  <a:pt x="11" y="8"/>
                  <a:pt x="11" y="8"/>
                  <a:pt x="11" y="8"/>
                </a:cubicBezTo>
                <a:cubicBezTo>
                  <a:pt x="16" y="10"/>
                  <a:pt x="16" y="10"/>
                  <a:pt x="16" y="10"/>
                </a:cubicBezTo>
                <a:cubicBezTo>
                  <a:pt x="24" y="17"/>
                  <a:pt x="24" y="17"/>
                  <a:pt x="24" y="17"/>
                </a:cubicBezTo>
                <a:cubicBezTo>
                  <a:pt x="26" y="20"/>
                  <a:pt x="26" y="20"/>
                  <a:pt x="26" y="20"/>
                </a:cubicBezTo>
                <a:cubicBezTo>
                  <a:pt x="30" y="25"/>
                  <a:pt x="30" y="25"/>
                  <a:pt x="30" y="25"/>
                </a:cubicBezTo>
                <a:cubicBezTo>
                  <a:pt x="31" y="31"/>
                  <a:pt x="31" y="31"/>
                  <a:pt x="31" y="31"/>
                </a:cubicBezTo>
                <a:cubicBezTo>
                  <a:pt x="27" y="34"/>
                  <a:pt x="27" y="34"/>
                  <a:pt x="27" y="34"/>
                </a:cubicBezTo>
                <a:cubicBezTo>
                  <a:pt x="21" y="29"/>
                  <a:pt x="21" y="29"/>
                  <a:pt x="21" y="29"/>
                </a:cubicBezTo>
                <a:cubicBezTo>
                  <a:pt x="15" y="26"/>
                  <a:pt x="15" y="26"/>
                  <a:pt x="15" y="26"/>
                </a:cubicBezTo>
                <a:cubicBezTo>
                  <a:pt x="12" y="18"/>
                  <a:pt x="12" y="18"/>
                  <a:pt x="12" y="18"/>
                </a:cubicBezTo>
                <a:cubicBezTo>
                  <a:pt x="9" y="16"/>
                  <a:pt x="9" y="16"/>
                  <a:pt x="9" y="16"/>
                </a:cubicBezTo>
                <a:cubicBezTo>
                  <a:pt x="9" y="16"/>
                  <a:pt x="7" y="13"/>
                  <a:pt x="6" y="12"/>
                </a:cubicBezTo>
                <a:cubicBezTo>
                  <a:pt x="4" y="11"/>
                  <a:pt x="1" y="8"/>
                  <a:pt x="1" y="8"/>
                </a:cubicBezTo>
                <a:lnTo>
                  <a:pt x="0" y="0"/>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3" name="Google Shape;573;p54"/>
          <p:cNvSpPr/>
          <p:nvPr/>
        </p:nvSpPr>
        <p:spPr>
          <a:xfrm>
            <a:off x="2879530" y="4408459"/>
            <a:ext cx="287524" cy="335778"/>
          </a:xfrm>
          <a:custGeom>
            <a:rect b="b" l="l" r="r" t="t"/>
            <a:pathLst>
              <a:path extrusionOk="0" h="204" w="174">
                <a:moveTo>
                  <a:pt x="12" y="168"/>
                </a:moveTo>
                <a:lnTo>
                  <a:pt x="0" y="144"/>
                </a:lnTo>
                <a:lnTo>
                  <a:pt x="0" y="108"/>
                </a:lnTo>
                <a:lnTo>
                  <a:pt x="12" y="90"/>
                </a:lnTo>
                <a:lnTo>
                  <a:pt x="36" y="84"/>
                </a:lnTo>
                <a:lnTo>
                  <a:pt x="60" y="66"/>
                </a:lnTo>
                <a:lnTo>
                  <a:pt x="96" y="24"/>
                </a:lnTo>
                <a:lnTo>
                  <a:pt x="138" y="0"/>
                </a:lnTo>
                <a:lnTo>
                  <a:pt x="162" y="12"/>
                </a:lnTo>
                <a:lnTo>
                  <a:pt x="174" y="30"/>
                </a:lnTo>
                <a:lnTo>
                  <a:pt x="156" y="48"/>
                </a:lnTo>
                <a:lnTo>
                  <a:pt x="150" y="66"/>
                </a:lnTo>
                <a:lnTo>
                  <a:pt x="156" y="90"/>
                </a:lnTo>
                <a:lnTo>
                  <a:pt x="174" y="108"/>
                </a:lnTo>
                <a:lnTo>
                  <a:pt x="156" y="120"/>
                </a:lnTo>
                <a:lnTo>
                  <a:pt x="150" y="132"/>
                </a:lnTo>
                <a:lnTo>
                  <a:pt x="138" y="150"/>
                </a:lnTo>
                <a:lnTo>
                  <a:pt x="126" y="168"/>
                </a:lnTo>
                <a:lnTo>
                  <a:pt x="114" y="198"/>
                </a:lnTo>
                <a:lnTo>
                  <a:pt x="90" y="204"/>
                </a:lnTo>
                <a:lnTo>
                  <a:pt x="72" y="192"/>
                </a:lnTo>
                <a:lnTo>
                  <a:pt x="42" y="192"/>
                </a:lnTo>
                <a:lnTo>
                  <a:pt x="24" y="192"/>
                </a:lnTo>
                <a:lnTo>
                  <a:pt x="12" y="16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4" name="Google Shape;574;p54"/>
          <p:cNvSpPr/>
          <p:nvPr/>
        </p:nvSpPr>
        <p:spPr>
          <a:xfrm>
            <a:off x="3167054" y="4585396"/>
            <a:ext cx="178948" cy="219161"/>
          </a:xfrm>
          <a:custGeom>
            <a:rect b="b" l="l" r="r" t="t"/>
            <a:pathLst>
              <a:path extrusionOk="0" h="132" w="108">
                <a:moveTo>
                  <a:pt x="12" y="126"/>
                </a:moveTo>
                <a:lnTo>
                  <a:pt x="12" y="108"/>
                </a:lnTo>
                <a:lnTo>
                  <a:pt x="0" y="84"/>
                </a:lnTo>
                <a:lnTo>
                  <a:pt x="6" y="66"/>
                </a:lnTo>
                <a:lnTo>
                  <a:pt x="24" y="24"/>
                </a:lnTo>
                <a:lnTo>
                  <a:pt x="36" y="12"/>
                </a:lnTo>
                <a:lnTo>
                  <a:pt x="66" y="6"/>
                </a:lnTo>
                <a:lnTo>
                  <a:pt x="108" y="0"/>
                </a:lnTo>
                <a:lnTo>
                  <a:pt x="108" y="12"/>
                </a:lnTo>
                <a:lnTo>
                  <a:pt x="90" y="12"/>
                </a:lnTo>
                <a:lnTo>
                  <a:pt x="54" y="24"/>
                </a:lnTo>
                <a:lnTo>
                  <a:pt x="42" y="42"/>
                </a:lnTo>
                <a:lnTo>
                  <a:pt x="84" y="42"/>
                </a:lnTo>
                <a:lnTo>
                  <a:pt x="90" y="60"/>
                </a:lnTo>
                <a:lnTo>
                  <a:pt x="78" y="66"/>
                </a:lnTo>
                <a:lnTo>
                  <a:pt x="66" y="78"/>
                </a:lnTo>
                <a:lnTo>
                  <a:pt x="90" y="102"/>
                </a:lnTo>
                <a:lnTo>
                  <a:pt x="96" y="126"/>
                </a:lnTo>
                <a:lnTo>
                  <a:pt x="72" y="126"/>
                </a:lnTo>
                <a:lnTo>
                  <a:pt x="54" y="108"/>
                </a:lnTo>
                <a:lnTo>
                  <a:pt x="36" y="84"/>
                </a:lnTo>
                <a:lnTo>
                  <a:pt x="36" y="114"/>
                </a:lnTo>
                <a:lnTo>
                  <a:pt x="36" y="132"/>
                </a:lnTo>
                <a:lnTo>
                  <a:pt x="12" y="12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5" name="Google Shape;575;p54"/>
          <p:cNvSpPr/>
          <p:nvPr/>
        </p:nvSpPr>
        <p:spPr>
          <a:xfrm>
            <a:off x="2760901" y="4834717"/>
            <a:ext cx="335780" cy="76404"/>
          </a:xfrm>
          <a:custGeom>
            <a:rect b="b" l="l" r="r" t="t"/>
            <a:pathLst>
              <a:path extrusionOk="0" h="8" w="34">
                <a:moveTo>
                  <a:pt x="0" y="1"/>
                </a:moveTo>
                <a:cubicBezTo>
                  <a:pt x="9" y="0"/>
                  <a:pt x="9" y="0"/>
                  <a:pt x="9" y="0"/>
                </a:cubicBezTo>
                <a:cubicBezTo>
                  <a:pt x="16" y="0"/>
                  <a:pt x="16" y="0"/>
                  <a:pt x="16" y="0"/>
                </a:cubicBezTo>
                <a:cubicBezTo>
                  <a:pt x="20" y="1"/>
                  <a:pt x="20" y="1"/>
                  <a:pt x="20" y="1"/>
                </a:cubicBezTo>
                <a:cubicBezTo>
                  <a:pt x="23" y="3"/>
                  <a:pt x="23" y="3"/>
                  <a:pt x="23" y="3"/>
                </a:cubicBezTo>
                <a:cubicBezTo>
                  <a:pt x="31" y="5"/>
                  <a:pt x="31" y="5"/>
                  <a:pt x="31" y="5"/>
                </a:cubicBezTo>
                <a:cubicBezTo>
                  <a:pt x="34" y="8"/>
                  <a:pt x="34" y="8"/>
                  <a:pt x="34" y="8"/>
                </a:cubicBezTo>
                <a:cubicBezTo>
                  <a:pt x="26" y="7"/>
                  <a:pt x="26" y="7"/>
                  <a:pt x="26" y="7"/>
                </a:cubicBezTo>
                <a:cubicBezTo>
                  <a:pt x="19" y="6"/>
                  <a:pt x="19" y="6"/>
                  <a:pt x="19" y="6"/>
                </a:cubicBezTo>
                <a:cubicBezTo>
                  <a:pt x="19" y="6"/>
                  <a:pt x="10" y="4"/>
                  <a:pt x="8" y="4"/>
                </a:cubicBezTo>
                <a:cubicBezTo>
                  <a:pt x="7" y="3"/>
                  <a:pt x="0" y="1"/>
                  <a:pt x="0" y="1"/>
                </a:cubicBez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6" name="Google Shape;576;p54"/>
          <p:cNvSpPr/>
          <p:nvPr/>
        </p:nvSpPr>
        <p:spPr>
          <a:xfrm>
            <a:off x="1347412" y="3391070"/>
            <a:ext cx="516738" cy="482556"/>
          </a:xfrm>
          <a:custGeom>
            <a:rect b="b" l="l" r="r" t="t"/>
            <a:pathLst>
              <a:path extrusionOk="0" h="49" w="52">
                <a:moveTo>
                  <a:pt x="28" y="47"/>
                </a:moveTo>
                <a:cubicBezTo>
                  <a:pt x="32" y="45"/>
                  <a:pt x="32" y="45"/>
                  <a:pt x="32" y="45"/>
                </a:cubicBezTo>
                <a:cubicBezTo>
                  <a:pt x="29" y="41"/>
                  <a:pt x="29" y="41"/>
                  <a:pt x="29" y="41"/>
                </a:cubicBezTo>
                <a:cubicBezTo>
                  <a:pt x="27" y="37"/>
                  <a:pt x="27" y="37"/>
                  <a:pt x="27" y="37"/>
                </a:cubicBezTo>
                <a:cubicBezTo>
                  <a:pt x="30" y="34"/>
                  <a:pt x="30" y="34"/>
                  <a:pt x="30" y="34"/>
                </a:cubicBezTo>
                <a:cubicBezTo>
                  <a:pt x="34" y="34"/>
                  <a:pt x="34" y="34"/>
                  <a:pt x="34" y="34"/>
                </a:cubicBezTo>
                <a:cubicBezTo>
                  <a:pt x="40" y="25"/>
                  <a:pt x="40" y="25"/>
                  <a:pt x="40" y="25"/>
                </a:cubicBezTo>
                <a:cubicBezTo>
                  <a:pt x="42" y="21"/>
                  <a:pt x="42" y="21"/>
                  <a:pt x="42" y="21"/>
                </a:cubicBezTo>
                <a:cubicBezTo>
                  <a:pt x="44" y="16"/>
                  <a:pt x="44" y="16"/>
                  <a:pt x="44" y="16"/>
                </a:cubicBezTo>
                <a:cubicBezTo>
                  <a:pt x="41" y="14"/>
                  <a:pt x="41" y="14"/>
                  <a:pt x="41" y="14"/>
                </a:cubicBezTo>
                <a:cubicBezTo>
                  <a:pt x="41" y="9"/>
                  <a:pt x="41" y="9"/>
                  <a:pt x="41" y="9"/>
                </a:cubicBezTo>
                <a:cubicBezTo>
                  <a:pt x="52" y="7"/>
                  <a:pt x="52" y="7"/>
                  <a:pt x="52" y="7"/>
                </a:cubicBezTo>
                <a:cubicBezTo>
                  <a:pt x="51" y="6"/>
                  <a:pt x="51" y="6"/>
                  <a:pt x="51" y="6"/>
                </a:cubicBezTo>
                <a:cubicBezTo>
                  <a:pt x="47" y="1"/>
                  <a:pt x="47" y="1"/>
                  <a:pt x="47" y="1"/>
                </a:cubicBezTo>
                <a:cubicBezTo>
                  <a:pt x="44" y="0"/>
                  <a:pt x="44" y="0"/>
                  <a:pt x="44" y="0"/>
                </a:cubicBezTo>
                <a:cubicBezTo>
                  <a:pt x="37" y="1"/>
                  <a:pt x="37" y="1"/>
                  <a:pt x="37" y="1"/>
                </a:cubicBezTo>
                <a:cubicBezTo>
                  <a:pt x="32" y="3"/>
                  <a:pt x="32" y="3"/>
                  <a:pt x="32" y="3"/>
                </a:cubicBezTo>
                <a:cubicBezTo>
                  <a:pt x="32" y="6"/>
                  <a:pt x="32" y="6"/>
                  <a:pt x="32" y="6"/>
                </a:cubicBezTo>
                <a:cubicBezTo>
                  <a:pt x="32" y="6"/>
                  <a:pt x="31" y="11"/>
                  <a:pt x="30" y="11"/>
                </a:cubicBezTo>
                <a:cubicBezTo>
                  <a:pt x="30" y="11"/>
                  <a:pt x="28" y="12"/>
                  <a:pt x="28" y="12"/>
                </a:cubicBezTo>
                <a:cubicBezTo>
                  <a:pt x="28" y="14"/>
                  <a:pt x="28" y="14"/>
                  <a:pt x="28" y="14"/>
                </a:cubicBezTo>
                <a:cubicBezTo>
                  <a:pt x="27" y="15"/>
                  <a:pt x="27" y="15"/>
                  <a:pt x="27" y="15"/>
                </a:cubicBezTo>
                <a:cubicBezTo>
                  <a:pt x="26" y="19"/>
                  <a:pt x="26" y="19"/>
                  <a:pt x="26" y="19"/>
                </a:cubicBezTo>
                <a:cubicBezTo>
                  <a:pt x="26" y="19"/>
                  <a:pt x="21" y="21"/>
                  <a:pt x="20" y="21"/>
                </a:cubicBezTo>
                <a:cubicBezTo>
                  <a:pt x="20" y="21"/>
                  <a:pt x="17" y="23"/>
                  <a:pt x="17" y="23"/>
                </a:cubicBezTo>
                <a:cubicBezTo>
                  <a:pt x="14" y="28"/>
                  <a:pt x="14" y="28"/>
                  <a:pt x="14" y="28"/>
                </a:cubicBezTo>
                <a:cubicBezTo>
                  <a:pt x="14" y="28"/>
                  <a:pt x="9" y="28"/>
                  <a:pt x="8" y="28"/>
                </a:cubicBezTo>
                <a:cubicBezTo>
                  <a:pt x="7" y="28"/>
                  <a:pt x="4" y="27"/>
                  <a:pt x="4" y="27"/>
                </a:cubicBezTo>
                <a:cubicBezTo>
                  <a:pt x="0" y="27"/>
                  <a:pt x="0" y="27"/>
                  <a:pt x="0" y="27"/>
                </a:cubicBezTo>
                <a:cubicBezTo>
                  <a:pt x="1" y="29"/>
                  <a:pt x="1" y="29"/>
                  <a:pt x="1" y="29"/>
                </a:cubicBezTo>
                <a:cubicBezTo>
                  <a:pt x="5" y="33"/>
                  <a:pt x="5" y="33"/>
                  <a:pt x="5" y="33"/>
                </a:cubicBezTo>
                <a:cubicBezTo>
                  <a:pt x="6" y="35"/>
                  <a:pt x="6" y="35"/>
                  <a:pt x="6" y="35"/>
                </a:cubicBezTo>
                <a:cubicBezTo>
                  <a:pt x="7" y="38"/>
                  <a:pt x="7" y="38"/>
                  <a:pt x="7" y="38"/>
                </a:cubicBezTo>
                <a:cubicBezTo>
                  <a:pt x="2" y="40"/>
                  <a:pt x="2" y="40"/>
                  <a:pt x="2" y="40"/>
                </a:cubicBezTo>
                <a:cubicBezTo>
                  <a:pt x="2" y="44"/>
                  <a:pt x="2" y="44"/>
                  <a:pt x="2" y="44"/>
                </a:cubicBezTo>
                <a:cubicBezTo>
                  <a:pt x="7" y="43"/>
                  <a:pt x="7" y="43"/>
                  <a:pt x="7" y="43"/>
                </a:cubicBezTo>
                <a:cubicBezTo>
                  <a:pt x="18" y="43"/>
                  <a:pt x="18" y="43"/>
                  <a:pt x="18" y="43"/>
                </a:cubicBezTo>
                <a:cubicBezTo>
                  <a:pt x="22" y="49"/>
                  <a:pt x="22" y="49"/>
                  <a:pt x="22" y="49"/>
                </a:cubicBezTo>
                <a:cubicBezTo>
                  <a:pt x="24" y="48"/>
                  <a:pt x="24" y="48"/>
                  <a:pt x="24" y="48"/>
                </a:cubicBezTo>
                <a:lnTo>
                  <a:pt x="28" y="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7" name="Google Shape;577;p54"/>
          <p:cNvSpPr/>
          <p:nvPr/>
        </p:nvSpPr>
        <p:spPr>
          <a:xfrm>
            <a:off x="1564564" y="3439325"/>
            <a:ext cx="916857" cy="940985"/>
          </a:xfrm>
          <a:custGeom>
            <a:rect b="b" l="l" r="r" t="t"/>
            <a:pathLst>
              <a:path extrusionOk="0" h="571" w="553">
                <a:moveTo>
                  <a:pt x="493" y="252"/>
                </a:moveTo>
                <a:lnTo>
                  <a:pt x="511" y="234"/>
                </a:lnTo>
                <a:lnTo>
                  <a:pt x="523" y="198"/>
                </a:lnTo>
                <a:lnTo>
                  <a:pt x="547" y="180"/>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8" name="Google Shape;578;p54"/>
          <p:cNvSpPr/>
          <p:nvPr/>
        </p:nvSpPr>
        <p:spPr>
          <a:xfrm>
            <a:off x="2614127" y="4416503"/>
            <a:ext cx="146779" cy="168895"/>
          </a:xfrm>
          <a:custGeom>
            <a:rect b="b" l="l" r="r" t="t"/>
            <a:pathLst>
              <a:path extrusionOk="0" h="773" w="675">
                <a:moveTo>
                  <a:pt x="0" y="41"/>
                </a:moveTo>
                <a:lnTo>
                  <a:pt x="75" y="339"/>
                </a:lnTo>
                <a:lnTo>
                  <a:pt x="273" y="579"/>
                </a:lnTo>
                <a:lnTo>
                  <a:pt x="605" y="769"/>
                </a:lnTo>
                <a:lnTo>
                  <a:pt x="675" y="773"/>
                </a:lnTo>
                <a:lnTo>
                  <a:pt x="563" y="583"/>
                </a:lnTo>
                <a:lnTo>
                  <a:pt x="493" y="521"/>
                </a:lnTo>
                <a:lnTo>
                  <a:pt x="493" y="269"/>
                </a:lnTo>
                <a:lnTo>
                  <a:pt x="323" y="78"/>
                </a:lnTo>
                <a:lnTo>
                  <a:pt x="286" y="58"/>
                </a:lnTo>
                <a:lnTo>
                  <a:pt x="253" y="111"/>
                </a:lnTo>
                <a:lnTo>
                  <a:pt x="141" y="128"/>
                </a:lnTo>
                <a:lnTo>
                  <a:pt x="145" y="70"/>
                </a:lnTo>
                <a:lnTo>
                  <a:pt x="17" y="0"/>
                </a:lnTo>
                <a:lnTo>
                  <a:pt x="0" y="4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79" name="Google Shape;579;p54"/>
          <p:cNvSpPr/>
          <p:nvPr/>
        </p:nvSpPr>
        <p:spPr>
          <a:xfrm>
            <a:off x="3621464" y="4569312"/>
            <a:ext cx="273448" cy="235246"/>
          </a:xfrm>
          <a:custGeom>
            <a:rect b="b" l="l" r="r" t="t"/>
            <a:pathLst>
              <a:path extrusionOk="0" h="488" w="575">
                <a:moveTo>
                  <a:pt x="410" y="71"/>
                </a:moveTo>
                <a:lnTo>
                  <a:pt x="321" y="142"/>
                </a:lnTo>
                <a:lnTo>
                  <a:pt x="233" y="142"/>
                </a:lnTo>
                <a:lnTo>
                  <a:pt x="178" y="71"/>
                </a:lnTo>
                <a:lnTo>
                  <a:pt x="107" y="0"/>
                </a:lnTo>
                <a:lnTo>
                  <a:pt x="36" y="19"/>
                </a:lnTo>
                <a:lnTo>
                  <a:pt x="0" y="90"/>
                </a:lnTo>
                <a:lnTo>
                  <a:pt x="72" y="124"/>
                </a:lnTo>
                <a:lnTo>
                  <a:pt x="89" y="159"/>
                </a:lnTo>
                <a:lnTo>
                  <a:pt x="107" y="213"/>
                </a:lnTo>
                <a:lnTo>
                  <a:pt x="160" y="213"/>
                </a:lnTo>
                <a:lnTo>
                  <a:pt x="197" y="230"/>
                </a:lnTo>
                <a:lnTo>
                  <a:pt x="321" y="283"/>
                </a:lnTo>
                <a:lnTo>
                  <a:pt x="446" y="353"/>
                </a:lnTo>
                <a:lnTo>
                  <a:pt x="465" y="389"/>
                </a:lnTo>
                <a:lnTo>
                  <a:pt x="393" y="424"/>
                </a:lnTo>
                <a:lnTo>
                  <a:pt x="465" y="442"/>
                </a:lnTo>
                <a:lnTo>
                  <a:pt x="518" y="459"/>
                </a:lnTo>
                <a:lnTo>
                  <a:pt x="575" y="488"/>
                </a:lnTo>
                <a:lnTo>
                  <a:pt x="575" y="122"/>
                </a:lnTo>
                <a:lnTo>
                  <a:pt x="410" y="7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0" name="Google Shape;580;p54"/>
          <p:cNvSpPr/>
          <p:nvPr/>
        </p:nvSpPr>
        <p:spPr>
          <a:xfrm>
            <a:off x="3894913" y="4625611"/>
            <a:ext cx="221171" cy="215139"/>
          </a:xfrm>
          <a:custGeom>
            <a:rect b="b" l="l" r="r" t="t"/>
            <a:pathLst>
              <a:path extrusionOk="0" h="443" w="460">
                <a:moveTo>
                  <a:pt x="353" y="302"/>
                </a:moveTo>
                <a:lnTo>
                  <a:pt x="336" y="249"/>
                </a:lnTo>
                <a:lnTo>
                  <a:pt x="372" y="214"/>
                </a:lnTo>
                <a:lnTo>
                  <a:pt x="283" y="161"/>
                </a:lnTo>
                <a:lnTo>
                  <a:pt x="247" y="108"/>
                </a:lnTo>
                <a:lnTo>
                  <a:pt x="122" y="37"/>
                </a:lnTo>
                <a:lnTo>
                  <a:pt x="0" y="0"/>
                </a:lnTo>
                <a:lnTo>
                  <a:pt x="0" y="366"/>
                </a:lnTo>
                <a:lnTo>
                  <a:pt x="14" y="373"/>
                </a:lnTo>
                <a:lnTo>
                  <a:pt x="67" y="373"/>
                </a:lnTo>
                <a:lnTo>
                  <a:pt x="122" y="320"/>
                </a:lnTo>
                <a:lnTo>
                  <a:pt x="211" y="284"/>
                </a:lnTo>
                <a:lnTo>
                  <a:pt x="264" y="320"/>
                </a:lnTo>
                <a:lnTo>
                  <a:pt x="389" y="408"/>
                </a:lnTo>
                <a:lnTo>
                  <a:pt x="460" y="443"/>
                </a:lnTo>
                <a:lnTo>
                  <a:pt x="460" y="337"/>
                </a:lnTo>
                <a:lnTo>
                  <a:pt x="353" y="30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1" name="Google Shape;581;p54"/>
          <p:cNvSpPr/>
          <p:nvPr/>
        </p:nvSpPr>
        <p:spPr>
          <a:xfrm>
            <a:off x="1755580" y="2657184"/>
            <a:ext cx="1910120" cy="1327029"/>
          </a:xfrm>
          <a:custGeom>
            <a:rect b="b" l="l" r="r" t="t"/>
            <a:pathLst>
              <a:path extrusionOk="0" h="660" w="95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2" name="Google Shape;582;p54"/>
          <p:cNvSpPr/>
          <p:nvPr/>
        </p:nvSpPr>
        <p:spPr>
          <a:xfrm>
            <a:off x="1932517" y="4342109"/>
            <a:ext cx="72384" cy="86458"/>
          </a:xfrm>
          <a:custGeom>
            <a:rect b="b" l="l" r="r" t="t"/>
            <a:pathLst>
              <a:path extrusionOk="0" h="54" w="42">
                <a:moveTo>
                  <a:pt x="6" y="0"/>
                </a:moveTo>
                <a:lnTo>
                  <a:pt x="0" y="24"/>
                </a:lnTo>
                <a:lnTo>
                  <a:pt x="6" y="54"/>
                </a:lnTo>
                <a:lnTo>
                  <a:pt x="30" y="54"/>
                </a:lnTo>
                <a:lnTo>
                  <a:pt x="42" y="30"/>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3" name="Google Shape;583;p54"/>
          <p:cNvSpPr/>
          <p:nvPr/>
        </p:nvSpPr>
        <p:spPr>
          <a:xfrm>
            <a:off x="2849375" y="3984212"/>
            <a:ext cx="68362" cy="68362"/>
          </a:xfrm>
          <a:custGeom>
            <a:rect b="b" l="l" r="r" t="t"/>
            <a:pathLst>
              <a:path extrusionOk="0" h="42" w="42">
                <a:moveTo>
                  <a:pt x="0" y="30"/>
                </a:moveTo>
                <a:lnTo>
                  <a:pt x="12" y="12"/>
                </a:lnTo>
                <a:lnTo>
                  <a:pt x="30" y="0"/>
                </a:lnTo>
                <a:lnTo>
                  <a:pt x="42" y="12"/>
                </a:lnTo>
                <a:lnTo>
                  <a:pt x="30" y="30"/>
                </a:lnTo>
                <a:lnTo>
                  <a:pt x="12" y="42"/>
                </a:lnTo>
                <a:lnTo>
                  <a:pt x="0" y="3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4" name="Google Shape;584;p54"/>
          <p:cNvSpPr/>
          <p:nvPr/>
        </p:nvSpPr>
        <p:spPr>
          <a:xfrm>
            <a:off x="3217323" y="3815319"/>
            <a:ext cx="40213" cy="118629"/>
          </a:xfrm>
          <a:custGeom>
            <a:rect b="b" l="l" r="r" t="t"/>
            <a:pathLst>
              <a:path extrusionOk="0" h="72" w="24">
                <a:moveTo>
                  <a:pt x="0" y="42"/>
                </a:moveTo>
                <a:lnTo>
                  <a:pt x="0" y="18"/>
                </a:lnTo>
                <a:lnTo>
                  <a:pt x="24" y="0"/>
                </a:lnTo>
                <a:lnTo>
                  <a:pt x="24" y="24"/>
                </a:lnTo>
                <a:lnTo>
                  <a:pt x="6" y="72"/>
                </a:lnTo>
                <a:lnTo>
                  <a:pt x="0"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5" name="Google Shape;585;p54"/>
          <p:cNvSpPr/>
          <p:nvPr/>
        </p:nvSpPr>
        <p:spPr>
          <a:xfrm>
            <a:off x="3514900" y="3507689"/>
            <a:ext cx="58309" cy="88469"/>
          </a:xfrm>
          <a:custGeom>
            <a:rect b="b" l="l" r="r" t="t"/>
            <a:pathLst>
              <a:path extrusionOk="0" h="54" w="36">
                <a:moveTo>
                  <a:pt x="0" y="18"/>
                </a:moveTo>
                <a:lnTo>
                  <a:pt x="6" y="36"/>
                </a:lnTo>
                <a:lnTo>
                  <a:pt x="12" y="54"/>
                </a:lnTo>
                <a:lnTo>
                  <a:pt x="30" y="42"/>
                </a:lnTo>
                <a:lnTo>
                  <a:pt x="36" y="18"/>
                </a:lnTo>
                <a:lnTo>
                  <a:pt x="30" y="0"/>
                </a:lnTo>
                <a:lnTo>
                  <a:pt x="0"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6" name="Google Shape;586;p54"/>
          <p:cNvSpPr/>
          <p:nvPr/>
        </p:nvSpPr>
        <p:spPr>
          <a:xfrm>
            <a:off x="3585273" y="3053280"/>
            <a:ext cx="436311" cy="474514"/>
          </a:xfrm>
          <a:custGeom>
            <a:rect b="b" l="l" r="r" t="t"/>
            <a:pathLst>
              <a:path extrusionOk="0" h="289" w="264">
                <a:moveTo>
                  <a:pt x="6" y="247"/>
                </a:moveTo>
                <a:lnTo>
                  <a:pt x="42" y="235"/>
                </a:lnTo>
                <a:lnTo>
                  <a:pt x="66" y="235"/>
                </a:lnTo>
                <a:lnTo>
                  <a:pt x="108" y="199"/>
                </a:lnTo>
                <a:lnTo>
                  <a:pt x="138" y="187"/>
                </a:lnTo>
                <a:lnTo>
                  <a:pt x="144" y="157"/>
                </a:lnTo>
                <a:lnTo>
                  <a:pt x="156" y="109"/>
                </a:lnTo>
                <a:lnTo>
                  <a:pt x="156" y="72"/>
                </a:lnTo>
                <a:lnTo>
                  <a:pt x="174" y="48"/>
                </a:lnTo>
                <a:lnTo>
                  <a:pt x="174" y="18"/>
                </a:lnTo>
                <a:lnTo>
                  <a:pt x="186" y="0"/>
                </a:lnTo>
                <a:lnTo>
                  <a:pt x="210" y="18"/>
                </a:lnTo>
                <a:lnTo>
                  <a:pt x="246" y="30"/>
                </a:lnTo>
                <a:lnTo>
                  <a:pt x="264" y="30"/>
                </a:lnTo>
                <a:lnTo>
                  <a:pt x="240" y="54"/>
                </a:lnTo>
                <a:lnTo>
                  <a:pt x="222" y="66"/>
                </a:lnTo>
                <a:lnTo>
                  <a:pt x="210" y="85"/>
                </a:lnTo>
                <a:lnTo>
                  <a:pt x="180" y="60"/>
                </a:lnTo>
                <a:lnTo>
                  <a:pt x="162" y="97"/>
                </a:lnTo>
                <a:lnTo>
                  <a:pt x="186" y="139"/>
                </a:lnTo>
                <a:lnTo>
                  <a:pt x="168" y="169"/>
                </a:lnTo>
                <a:lnTo>
                  <a:pt x="162" y="193"/>
                </a:lnTo>
                <a:lnTo>
                  <a:pt x="162" y="235"/>
                </a:lnTo>
                <a:lnTo>
                  <a:pt x="150" y="247"/>
                </a:lnTo>
                <a:lnTo>
                  <a:pt x="138" y="241"/>
                </a:lnTo>
                <a:lnTo>
                  <a:pt x="126" y="247"/>
                </a:lnTo>
                <a:lnTo>
                  <a:pt x="102" y="247"/>
                </a:lnTo>
                <a:lnTo>
                  <a:pt x="90" y="247"/>
                </a:lnTo>
                <a:lnTo>
                  <a:pt x="66" y="271"/>
                </a:lnTo>
                <a:lnTo>
                  <a:pt x="60" y="259"/>
                </a:lnTo>
                <a:lnTo>
                  <a:pt x="48" y="265"/>
                </a:lnTo>
                <a:lnTo>
                  <a:pt x="36" y="271"/>
                </a:lnTo>
                <a:lnTo>
                  <a:pt x="12" y="289"/>
                </a:lnTo>
                <a:lnTo>
                  <a:pt x="0" y="259"/>
                </a:lnTo>
                <a:lnTo>
                  <a:pt x="6" y="2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7" name="Google Shape;587;p54"/>
          <p:cNvSpPr/>
          <p:nvPr/>
        </p:nvSpPr>
        <p:spPr>
          <a:xfrm>
            <a:off x="3892903" y="2616969"/>
            <a:ext cx="78416" cy="388056"/>
          </a:xfrm>
          <a:custGeom>
            <a:rect b="b" l="l" r="r" t="t"/>
            <a:pathLst>
              <a:path extrusionOk="0" h="234" w="48">
                <a:moveTo>
                  <a:pt x="12" y="222"/>
                </a:moveTo>
                <a:lnTo>
                  <a:pt x="12" y="180"/>
                </a:lnTo>
                <a:lnTo>
                  <a:pt x="6" y="90"/>
                </a:lnTo>
                <a:lnTo>
                  <a:pt x="0" y="66"/>
                </a:lnTo>
                <a:lnTo>
                  <a:pt x="6" y="30"/>
                </a:lnTo>
                <a:lnTo>
                  <a:pt x="12" y="0"/>
                </a:lnTo>
                <a:lnTo>
                  <a:pt x="24" y="36"/>
                </a:lnTo>
                <a:lnTo>
                  <a:pt x="24" y="60"/>
                </a:lnTo>
                <a:lnTo>
                  <a:pt x="48" y="156"/>
                </a:lnTo>
                <a:lnTo>
                  <a:pt x="30" y="144"/>
                </a:lnTo>
                <a:lnTo>
                  <a:pt x="24" y="168"/>
                </a:lnTo>
                <a:lnTo>
                  <a:pt x="24" y="198"/>
                </a:lnTo>
                <a:lnTo>
                  <a:pt x="42" y="234"/>
                </a:lnTo>
                <a:lnTo>
                  <a:pt x="12" y="22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8" name="Google Shape;588;p54"/>
          <p:cNvSpPr/>
          <p:nvPr/>
        </p:nvSpPr>
        <p:spPr>
          <a:xfrm>
            <a:off x="3195208" y="4042522"/>
            <a:ext cx="178948" cy="247310"/>
          </a:xfrm>
          <a:custGeom>
            <a:rect b="b" l="l" r="r" t="t"/>
            <a:pathLst>
              <a:path extrusionOk="0" h="151" w="108">
                <a:moveTo>
                  <a:pt x="12" y="18"/>
                </a:moveTo>
                <a:lnTo>
                  <a:pt x="0" y="42"/>
                </a:lnTo>
                <a:lnTo>
                  <a:pt x="6" y="72"/>
                </a:lnTo>
                <a:lnTo>
                  <a:pt x="18" y="85"/>
                </a:lnTo>
                <a:lnTo>
                  <a:pt x="36" y="91"/>
                </a:lnTo>
                <a:lnTo>
                  <a:pt x="72" y="109"/>
                </a:lnTo>
                <a:lnTo>
                  <a:pt x="78" y="139"/>
                </a:lnTo>
                <a:lnTo>
                  <a:pt x="108" y="151"/>
                </a:lnTo>
                <a:lnTo>
                  <a:pt x="102" y="127"/>
                </a:lnTo>
                <a:lnTo>
                  <a:pt x="78" y="91"/>
                </a:lnTo>
                <a:lnTo>
                  <a:pt x="42" y="66"/>
                </a:lnTo>
                <a:lnTo>
                  <a:pt x="48" y="48"/>
                </a:lnTo>
                <a:lnTo>
                  <a:pt x="54" y="12"/>
                </a:lnTo>
                <a:lnTo>
                  <a:pt x="30" y="0"/>
                </a:lnTo>
                <a:lnTo>
                  <a:pt x="12" y="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89" name="Google Shape;589;p54"/>
          <p:cNvSpPr/>
          <p:nvPr/>
        </p:nvSpPr>
        <p:spPr>
          <a:xfrm>
            <a:off x="3267590" y="4330043"/>
            <a:ext cx="146777" cy="116619"/>
          </a:xfrm>
          <a:custGeom>
            <a:rect b="b" l="l" r="r" t="t"/>
            <a:pathLst>
              <a:path extrusionOk="0" h="72" w="90">
                <a:moveTo>
                  <a:pt x="0" y="54"/>
                </a:moveTo>
                <a:lnTo>
                  <a:pt x="18" y="24"/>
                </a:lnTo>
                <a:lnTo>
                  <a:pt x="42" y="24"/>
                </a:lnTo>
                <a:lnTo>
                  <a:pt x="60" y="0"/>
                </a:lnTo>
                <a:lnTo>
                  <a:pt x="90" y="24"/>
                </a:lnTo>
                <a:lnTo>
                  <a:pt x="90" y="72"/>
                </a:lnTo>
                <a:lnTo>
                  <a:pt x="60" y="60"/>
                </a:lnTo>
                <a:lnTo>
                  <a:pt x="42" y="60"/>
                </a:lnTo>
                <a:lnTo>
                  <a:pt x="24" y="48"/>
                </a:lnTo>
                <a:lnTo>
                  <a:pt x="0" y="54"/>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0" name="Google Shape;590;p54"/>
          <p:cNvSpPr/>
          <p:nvPr/>
        </p:nvSpPr>
        <p:spPr>
          <a:xfrm>
            <a:off x="2181839" y="3793199"/>
            <a:ext cx="150798" cy="128682"/>
          </a:xfrm>
          <a:custGeom>
            <a:rect b="b" l="l" r="r" t="t"/>
            <a:pathLst>
              <a:path extrusionOk="0" h="78" w="90">
                <a:moveTo>
                  <a:pt x="72" y="42"/>
                </a:moveTo>
                <a:lnTo>
                  <a:pt x="78" y="30"/>
                </a:lnTo>
                <a:lnTo>
                  <a:pt x="84" y="18"/>
                </a:lnTo>
                <a:lnTo>
                  <a:pt x="48" y="12"/>
                </a:lnTo>
                <a:lnTo>
                  <a:pt x="30" y="0"/>
                </a:lnTo>
                <a:lnTo>
                  <a:pt x="12" y="0"/>
                </a:lnTo>
                <a:lnTo>
                  <a:pt x="6" y="12"/>
                </a:lnTo>
                <a:lnTo>
                  <a:pt x="0" y="18"/>
                </a:lnTo>
                <a:lnTo>
                  <a:pt x="6" y="30"/>
                </a:lnTo>
                <a:lnTo>
                  <a:pt x="18" y="78"/>
                </a:lnTo>
                <a:lnTo>
                  <a:pt x="54" y="72"/>
                </a:lnTo>
                <a:lnTo>
                  <a:pt x="78" y="66"/>
                </a:lnTo>
                <a:lnTo>
                  <a:pt x="84" y="72"/>
                </a:lnTo>
                <a:lnTo>
                  <a:pt x="90" y="48"/>
                </a:lnTo>
                <a:lnTo>
                  <a:pt x="72"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1" name="Google Shape;591;p54"/>
          <p:cNvSpPr/>
          <p:nvPr/>
        </p:nvSpPr>
        <p:spPr>
          <a:xfrm>
            <a:off x="2579946" y="3933945"/>
            <a:ext cx="227202" cy="365936"/>
          </a:xfrm>
          <a:custGeom>
            <a:rect b="b" l="l" r="r" t="t"/>
            <a:pathLst>
              <a:path extrusionOk="0" h="223" w="138">
                <a:moveTo>
                  <a:pt x="102" y="205"/>
                </a:moveTo>
                <a:lnTo>
                  <a:pt x="120" y="199"/>
                </a:lnTo>
                <a:lnTo>
                  <a:pt x="138" y="187"/>
                </a:lnTo>
                <a:lnTo>
                  <a:pt x="138" y="151"/>
                </a:lnTo>
                <a:lnTo>
                  <a:pt x="138" y="120"/>
                </a:lnTo>
                <a:lnTo>
                  <a:pt x="120" y="102"/>
                </a:lnTo>
                <a:lnTo>
                  <a:pt x="96" y="72"/>
                </a:lnTo>
                <a:lnTo>
                  <a:pt x="78" y="48"/>
                </a:lnTo>
                <a:lnTo>
                  <a:pt x="84" y="36"/>
                </a:lnTo>
                <a:lnTo>
                  <a:pt x="78" y="24"/>
                </a:lnTo>
                <a:lnTo>
                  <a:pt x="60" y="18"/>
                </a:lnTo>
                <a:lnTo>
                  <a:pt x="48" y="0"/>
                </a:lnTo>
                <a:lnTo>
                  <a:pt x="42" y="0"/>
                </a:lnTo>
                <a:lnTo>
                  <a:pt x="12" y="6"/>
                </a:lnTo>
                <a:lnTo>
                  <a:pt x="0" y="24"/>
                </a:lnTo>
                <a:lnTo>
                  <a:pt x="6" y="36"/>
                </a:lnTo>
                <a:lnTo>
                  <a:pt x="12" y="72"/>
                </a:lnTo>
                <a:lnTo>
                  <a:pt x="54" y="72"/>
                </a:lnTo>
                <a:lnTo>
                  <a:pt x="72" y="78"/>
                </a:lnTo>
                <a:lnTo>
                  <a:pt x="102" y="126"/>
                </a:lnTo>
                <a:lnTo>
                  <a:pt x="96" y="145"/>
                </a:lnTo>
                <a:lnTo>
                  <a:pt x="60" y="151"/>
                </a:lnTo>
                <a:lnTo>
                  <a:pt x="42" y="163"/>
                </a:lnTo>
                <a:lnTo>
                  <a:pt x="42" y="187"/>
                </a:lnTo>
                <a:lnTo>
                  <a:pt x="72" y="217"/>
                </a:lnTo>
                <a:lnTo>
                  <a:pt x="84" y="223"/>
                </a:lnTo>
                <a:lnTo>
                  <a:pt x="96" y="217"/>
                </a:lnTo>
                <a:lnTo>
                  <a:pt x="102" y="20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2" name="Google Shape;592;p54"/>
          <p:cNvSpPr/>
          <p:nvPr/>
        </p:nvSpPr>
        <p:spPr>
          <a:xfrm>
            <a:off x="2650320" y="3891721"/>
            <a:ext cx="229214" cy="450385"/>
          </a:xfrm>
          <a:custGeom>
            <a:rect b="b" l="l" r="r" t="t"/>
            <a:pathLst>
              <a:path extrusionOk="0" h="271" w="138">
                <a:moveTo>
                  <a:pt x="66" y="0"/>
                </a:moveTo>
                <a:lnTo>
                  <a:pt x="6" y="0"/>
                </a:lnTo>
                <a:lnTo>
                  <a:pt x="0" y="24"/>
                </a:lnTo>
                <a:lnTo>
                  <a:pt x="6" y="24"/>
                </a:lnTo>
                <a:lnTo>
                  <a:pt x="18" y="42"/>
                </a:lnTo>
                <a:lnTo>
                  <a:pt x="36" y="48"/>
                </a:lnTo>
                <a:lnTo>
                  <a:pt x="42" y="60"/>
                </a:lnTo>
                <a:lnTo>
                  <a:pt x="36" y="72"/>
                </a:lnTo>
                <a:lnTo>
                  <a:pt x="54" y="96"/>
                </a:lnTo>
                <a:lnTo>
                  <a:pt x="78" y="126"/>
                </a:lnTo>
                <a:lnTo>
                  <a:pt x="96" y="144"/>
                </a:lnTo>
                <a:lnTo>
                  <a:pt x="96" y="175"/>
                </a:lnTo>
                <a:lnTo>
                  <a:pt x="96" y="211"/>
                </a:lnTo>
                <a:lnTo>
                  <a:pt x="78" y="223"/>
                </a:lnTo>
                <a:lnTo>
                  <a:pt x="60" y="229"/>
                </a:lnTo>
                <a:lnTo>
                  <a:pt x="54" y="241"/>
                </a:lnTo>
                <a:lnTo>
                  <a:pt x="42" y="247"/>
                </a:lnTo>
                <a:lnTo>
                  <a:pt x="48" y="253"/>
                </a:lnTo>
                <a:lnTo>
                  <a:pt x="66" y="271"/>
                </a:lnTo>
                <a:lnTo>
                  <a:pt x="108" y="241"/>
                </a:lnTo>
                <a:lnTo>
                  <a:pt x="138" y="211"/>
                </a:lnTo>
                <a:lnTo>
                  <a:pt x="114" y="132"/>
                </a:lnTo>
                <a:lnTo>
                  <a:pt x="102" y="114"/>
                </a:lnTo>
                <a:lnTo>
                  <a:pt x="78" y="84"/>
                </a:lnTo>
                <a:lnTo>
                  <a:pt x="66" y="60"/>
                </a:lnTo>
                <a:lnTo>
                  <a:pt x="78" y="48"/>
                </a:lnTo>
                <a:lnTo>
                  <a:pt x="96" y="36"/>
                </a:lnTo>
                <a:lnTo>
                  <a:pt x="90" y="18"/>
                </a:lnTo>
                <a:lnTo>
                  <a:pt x="6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3" name="Google Shape;593;p54"/>
          <p:cNvSpPr/>
          <p:nvPr/>
        </p:nvSpPr>
        <p:spPr>
          <a:xfrm>
            <a:off x="1942571" y="3646421"/>
            <a:ext cx="249320" cy="118629"/>
          </a:xfrm>
          <a:custGeom>
            <a:rect b="b" l="l" r="r" t="t"/>
            <a:pathLst>
              <a:path extrusionOk="0" h="72" w="150">
                <a:moveTo>
                  <a:pt x="102" y="36"/>
                </a:moveTo>
                <a:lnTo>
                  <a:pt x="66" y="18"/>
                </a:lnTo>
                <a:lnTo>
                  <a:pt x="24" y="0"/>
                </a:lnTo>
                <a:lnTo>
                  <a:pt x="12" y="0"/>
                </a:lnTo>
                <a:lnTo>
                  <a:pt x="0" y="30"/>
                </a:lnTo>
                <a:lnTo>
                  <a:pt x="60" y="60"/>
                </a:lnTo>
                <a:lnTo>
                  <a:pt x="102" y="66"/>
                </a:lnTo>
                <a:lnTo>
                  <a:pt x="126" y="72"/>
                </a:lnTo>
                <a:lnTo>
                  <a:pt x="138" y="72"/>
                </a:lnTo>
                <a:lnTo>
                  <a:pt x="150" y="54"/>
                </a:lnTo>
                <a:lnTo>
                  <a:pt x="138" y="42"/>
                </a:lnTo>
                <a:lnTo>
                  <a:pt x="102"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4" name="Google Shape;594;p54"/>
          <p:cNvSpPr/>
          <p:nvPr/>
        </p:nvSpPr>
        <p:spPr>
          <a:xfrm>
            <a:off x="2199938" y="2717501"/>
            <a:ext cx="985219" cy="494619"/>
          </a:xfrm>
          <a:custGeom>
            <a:rect b="b" l="l" r="r" t="t"/>
            <a:pathLst>
              <a:path extrusionOk="0" h="301" w="595">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5" name="Google Shape;595;p54"/>
          <p:cNvSpPr/>
          <p:nvPr/>
        </p:nvSpPr>
        <p:spPr>
          <a:xfrm>
            <a:off x="2495503" y="3970137"/>
            <a:ext cx="255352" cy="458427"/>
          </a:xfrm>
          <a:custGeom>
            <a:rect b="b" l="l" r="r" t="t"/>
            <a:pathLst>
              <a:path extrusionOk="0" h="190" w="107">
                <a:moveTo>
                  <a:pt x="7" y="9"/>
                </a:moveTo>
                <a:lnTo>
                  <a:pt x="0" y="23"/>
                </a:lnTo>
                <a:lnTo>
                  <a:pt x="15" y="47"/>
                </a:lnTo>
                <a:lnTo>
                  <a:pt x="15" y="60"/>
                </a:lnTo>
                <a:lnTo>
                  <a:pt x="22" y="78"/>
                </a:lnTo>
                <a:lnTo>
                  <a:pt x="19" y="93"/>
                </a:lnTo>
                <a:lnTo>
                  <a:pt x="23" y="110"/>
                </a:lnTo>
                <a:lnTo>
                  <a:pt x="26" y="118"/>
                </a:lnTo>
                <a:lnTo>
                  <a:pt x="19" y="126"/>
                </a:lnTo>
                <a:lnTo>
                  <a:pt x="13" y="159"/>
                </a:lnTo>
                <a:lnTo>
                  <a:pt x="33" y="182"/>
                </a:lnTo>
                <a:lnTo>
                  <a:pt x="34" y="178"/>
                </a:lnTo>
                <a:lnTo>
                  <a:pt x="46" y="185"/>
                </a:lnTo>
                <a:lnTo>
                  <a:pt x="46" y="190"/>
                </a:lnTo>
                <a:lnTo>
                  <a:pt x="56" y="188"/>
                </a:lnTo>
                <a:lnTo>
                  <a:pt x="59" y="184"/>
                </a:lnTo>
                <a:lnTo>
                  <a:pt x="43" y="174"/>
                </a:lnTo>
                <a:lnTo>
                  <a:pt x="27" y="149"/>
                </a:lnTo>
                <a:lnTo>
                  <a:pt x="19" y="138"/>
                </a:lnTo>
                <a:lnTo>
                  <a:pt x="32" y="113"/>
                </a:lnTo>
                <a:lnTo>
                  <a:pt x="57" y="108"/>
                </a:lnTo>
                <a:lnTo>
                  <a:pt x="70" y="119"/>
                </a:lnTo>
                <a:lnTo>
                  <a:pt x="63" y="97"/>
                </a:lnTo>
                <a:lnTo>
                  <a:pt x="72" y="87"/>
                </a:lnTo>
                <a:lnTo>
                  <a:pt x="101" y="87"/>
                </a:lnTo>
                <a:lnTo>
                  <a:pt x="107" y="73"/>
                </a:lnTo>
                <a:lnTo>
                  <a:pt x="95" y="50"/>
                </a:lnTo>
                <a:lnTo>
                  <a:pt x="85" y="37"/>
                </a:lnTo>
                <a:lnTo>
                  <a:pt x="48" y="27"/>
                </a:lnTo>
                <a:lnTo>
                  <a:pt x="36" y="0"/>
                </a:lnTo>
                <a:lnTo>
                  <a:pt x="7" y="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6" name="Google Shape;596;p54"/>
          <p:cNvSpPr/>
          <p:nvPr/>
        </p:nvSpPr>
        <p:spPr>
          <a:xfrm>
            <a:off x="2326605" y="3710763"/>
            <a:ext cx="287522" cy="562981"/>
          </a:xfrm>
          <a:custGeom>
            <a:rect b="b" l="l" r="r" t="t"/>
            <a:pathLst>
              <a:path extrusionOk="0" h="233" w="120">
                <a:moveTo>
                  <a:pt x="72" y="0"/>
                </a:moveTo>
                <a:lnTo>
                  <a:pt x="55" y="17"/>
                </a:lnTo>
                <a:lnTo>
                  <a:pt x="40" y="26"/>
                </a:lnTo>
                <a:lnTo>
                  <a:pt x="15" y="60"/>
                </a:lnTo>
                <a:lnTo>
                  <a:pt x="7" y="85"/>
                </a:lnTo>
                <a:lnTo>
                  <a:pt x="0" y="98"/>
                </a:lnTo>
                <a:lnTo>
                  <a:pt x="23" y="123"/>
                </a:lnTo>
                <a:lnTo>
                  <a:pt x="31" y="142"/>
                </a:lnTo>
                <a:lnTo>
                  <a:pt x="26" y="161"/>
                </a:lnTo>
                <a:lnTo>
                  <a:pt x="44" y="165"/>
                </a:lnTo>
                <a:lnTo>
                  <a:pt x="58" y="157"/>
                </a:lnTo>
                <a:lnTo>
                  <a:pt x="65" y="148"/>
                </a:lnTo>
                <a:lnTo>
                  <a:pt x="80" y="188"/>
                </a:lnTo>
                <a:lnTo>
                  <a:pt x="86" y="211"/>
                </a:lnTo>
                <a:lnTo>
                  <a:pt x="85" y="233"/>
                </a:lnTo>
                <a:lnTo>
                  <a:pt x="99" y="212"/>
                </a:lnTo>
                <a:lnTo>
                  <a:pt x="92" y="188"/>
                </a:lnTo>
                <a:lnTo>
                  <a:pt x="80" y="173"/>
                </a:lnTo>
                <a:lnTo>
                  <a:pt x="86" y="161"/>
                </a:lnTo>
                <a:lnTo>
                  <a:pt x="85" y="151"/>
                </a:lnTo>
                <a:lnTo>
                  <a:pt x="69" y="130"/>
                </a:lnTo>
                <a:lnTo>
                  <a:pt x="77" y="114"/>
                </a:lnTo>
                <a:lnTo>
                  <a:pt x="106" y="106"/>
                </a:lnTo>
                <a:lnTo>
                  <a:pt x="120" y="91"/>
                </a:lnTo>
                <a:lnTo>
                  <a:pt x="111" y="91"/>
                </a:lnTo>
                <a:lnTo>
                  <a:pt x="104" y="87"/>
                </a:lnTo>
                <a:lnTo>
                  <a:pt x="93" y="84"/>
                </a:lnTo>
                <a:lnTo>
                  <a:pt x="98" y="73"/>
                </a:lnTo>
                <a:lnTo>
                  <a:pt x="88" y="60"/>
                </a:lnTo>
                <a:lnTo>
                  <a:pt x="77" y="42"/>
                </a:lnTo>
                <a:lnTo>
                  <a:pt x="86" y="34"/>
                </a:lnTo>
                <a:lnTo>
                  <a:pt x="86" y="13"/>
                </a:lnTo>
                <a:lnTo>
                  <a:pt x="7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cxnSp>
        <p:nvCxnSpPr>
          <p:cNvPr id="597" name="Google Shape;597;p54"/>
          <p:cNvCxnSpPr/>
          <p:nvPr/>
        </p:nvCxnSpPr>
        <p:spPr>
          <a:xfrm>
            <a:off x="3146941" y="4064634"/>
            <a:ext cx="0" cy="0"/>
          </a:xfrm>
          <a:prstGeom prst="straightConnector1">
            <a:avLst/>
          </a:prstGeom>
          <a:solidFill>
            <a:srgbClr val="F3F3F3"/>
          </a:solidFill>
          <a:ln cap="flat" cmpd="sng" w="9525">
            <a:solidFill>
              <a:schemeClr val="lt1"/>
            </a:solidFill>
            <a:prstDash val="solid"/>
            <a:round/>
            <a:headEnd len="sm" w="sm" type="none"/>
            <a:tailEnd len="sm" w="sm" type="none"/>
          </a:ln>
        </p:spPr>
      </p:cxnSp>
      <p:sp>
        <p:nvSpPr>
          <p:cNvPr id="598" name="Google Shape;598;p54"/>
          <p:cNvSpPr/>
          <p:nvPr/>
        </p:nvSpPr>
        <p:spPr>
          <a:xfrm>
            <a:off x="3335984" y="3159836"/>
            <a:ext cx="156832" cy="197043"/>
          </a:xfrm>
          <a:custGeom>
            <a:rect b="b" l="l" r="r" t="t"/>
            <a:pathLst>
              <a:path extrusionOk="0" h="98" w="78">
                <a:moveTo>
                  <a:pt x="32" y="12"/>
                </a:moveTo>
                <a:lnTo>
                  <a:pt x="34" y="32"/>
                </a:lnTo>
                <a:lnTo>
                  <a:pt x="20" y="22"/>
                </a:lnTo>
                <a:lnTo>
                  <a:pt x="6" y="34"/>
                </a:lnTo>
                <a:lnTo>
                  <a:pt x="0" y="56"/>
                </a:lnTo>
                <a:lnTo>
                  <a:pt x="6" y="56"/>
                </a:lnTo>
                <a:lnTo>
                  <a:pt x="10" y="56"/>
                </a:lnTo>
                <a:lnTo>
                  <a:pt x="30" y="70"/>
                </a:lnTo>
                <a:lnTo>
                  <a:pt x="34" y="84"/>
                </a:lnTo>
                <a:lnTo>
                  <a:pt x="36" y="92"/>
                </a:lnTo>
                <a:lnTo>
                  <a:pt x="40" y="98"/>
                </a:lnTo>
                <a:lnTo>
                  <a:pt x="70" y="88"/>
                </a:lnTo>
                <a:lnTo>
                  <a:pt x="70" y="84"/>
                </a:lnTo>
                <a:lnTo>
                  <a:pt x="68" y="82"/>
                </a:lnTo>
                <a:lnTo>
                  <a:pt x="66" y="78"/>
                </a:lnTo>
                <a:lnTo>
                  <a:pt x="64" y="76"/>
                </a:lnTo>
                <a:lnTo>
                  <a:pt x="64" y="60"/>
                </a:lnTo>
                <a:lnTo>
                  <a:pt x="64" y="46"/>
                </a:lnTo>
                <a:lnTo>
                  <a:pt x="54" y="26"/>
                </a:lnTo>
                <a:lnTo>
                  <a:pt x="64" y="16"/>
                </a:lnTo>
                <a:lnTo>
                  <a:pt x="78" y="4"/>
                </a:lnTo>
                <a:lnTo>
                  <a:pt x="52" y="0"/>
                </a:lnTo>
                <a:lnTo>
                  <a:pt x="32"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599" name="Google Shape;599;p54"/>
          <p:cNvSpPr/>
          <p:nvPr/>
        </p:nvSpPr>
        <p:spPr>
          <a:xfrm>
            <a:off x="3396254" y="3336787"/>
            <a:ext cx="108575" cy="132704"/>
          </a:xfrm>
          <a:custGeom>
            <a:rect b="b" l="l" r="r" t="t"/>
            <a:pathLst>
              <a:path extrusionOk="0" h="66" w="54">
                <a:moveTo>
                  <a:pt x="10" y="12"/>
                </a:moveTo>
                <a:lnTo>
                  <a:pt x="10" y="12"/>
                </a:lnTo>
                <a:lnTo>
                  <a:pt x="10" y="36"/>
                </a:lnTo>
                <a:lnTo>
                  <a:pt x="0" y="66"/>
                </a:lnTo>
                <a:lnTo>
                  <a:pt x="20" y="66"/>
                </a:lnTo>
                <a:lnTo>
                  <a:pt x="40" y="60"/>
                </a:lnTo>
                <a:lnTo>
                  <a:pt x="50" y="52"/>
                </a:lnTo>
                <a:lnTo>
                  <a:pt x="54" y="36"/>
                </a:lnTo>
                <a:lnTo>
                  <a:pt x="40" y="0"/>
                </a:lnTo>
                <a:lnTo>
                  <a:pt x="10" y="10"/>
                </a:lnTo>
                <a:lnTo>
                  <a:pt x="10"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00" name="Google Shape;600;p54"/>
          <p:cNvSpPr/>
          <p:nvPr/>
        </p:nvSpPr>
        <p:spPr>
          <a:xfrm rot="-5400000">
            <a:off x="2957653" y="782494"/>
            <a:ext cx="1070400" cy="13167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151302" y="-25823"/>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4"/>
          <p:cNvSpPr txBox="1"/>
          <p:nvPr/>
        </p:nvSpPr>
        <p:spPr>
          <a:xfrm>
            <a:off x="2834480" y="905545"/>
            <a:ext cx="1316700" cy="1070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China:</a:t>
            </a:r>
            <a:endParaRPr b="1"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Pop: 1.386B</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PPP: 16,700</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Gini: 38.6</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LPI: 3.61</a:t>
            </a:r>
            <a:endParaRPr b="0" i="0" sz="1200" u="none" cap="none" strike="noStrike">
              <a:solidFill>
                <a:schemeClr val="dk1"/>
              </a:solidFill>
              <a:latin typeface="Calibri"/>
              <a:ea typeface="Calibri"/>
              <a:cs typeface="Calibri"/>
              <a:sym typeface="Calibri"/>
            </a:endParaRPr>
          </a:p>
        </p:txBody>
      </p:sp>
      <p:sp>
        <p:nvSpPr>
          <p:cNvPr id="602" name="Google Shape;602;p54"/>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2"/>
                </a:solidFill>
                <a:latin typeface="Arial"/>
                <a:ea typeface="Arial"/>
                <a:cs typeface="Arial"/>
                <a:sym typeface="Arial"/>
              </a:rPr>
              <a:t>Asia</a:t>
            </a:r>
            <a:r>
              <a:rPr b="0" i="0" lang="en-US" sz="2400" u="none" cap="none" strike="noStrike">
                <a:solidFill>
                  <a:schemeClr val="dk2"/>
                </a:solidFill>
                <a:latin typeface="Arial"/>
                <a:ea typeface="Arial"/>
                <a:cs typeface="Arial"/>
                <a:sym typeface="Arial"/>
              </a:rPr>
              <a:t>: Select Countries &amp; Macro-Economic Indicators</a:t>
            </a:r>
            <a:endParaRPr b="0" i="0" sz="2400" u="none" cap="none" strike="noStrike">
              <a:solidFill>
                <a:schemeClr val="dk2"/>
              </a:solidFill>
              <a:latin typeface="Arial"/>
              <a:ea typeface="Arial"/>
              <a:cs typeface="Arial"/>
              <a:sym typeface="Arial"/>
            </a:endParaRPr>
          </a:p>
        </p:txBody>
      </p:sp>
      <p:sp>
        <p:nvSpPr>
          <p:cNvPr id="603" name="Google Shape;603;p54"/>
          <p:cNvSpPr/>
          <p:nvPr/>
        </p:nvSpPr>
        <p:spPr>
          <a:xfrm>
            <a:off x="5041074" y="3455062"/>
            <a:ext cx="3888000" cy="13476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Pop</a:t>
            </a:r>
            <a:r>
              <a:rPr b="0" i="0" lang="en-US" sz="1200" u="none" cap="none" strike="noStrike">
                <a:solidFill>
                  <a:schemeClr val="dk1"/>
                </a:solidFill>
                <a:latin typeface="Arial"/>
                <a:ea typeface="Arial"/>
                <a:cs typeface="Arial"/>
                <a:sym typeface="Arial"/>
              </a:rPr>
              <a:t>: Total population (2019)</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PPP</a:t>
            </a:r>
            <a:r>
              <a:rPr b="0" i="0" lang="en-US" sz="1200" u="none" cap="none" strike="noStrike">
                <a:solidFill>
                  <a:schemeClr val="dk1"/>
                </a:solidFill>
                <a:latin typeface="Arial"/>
                <a:ea typeface="Arial"/>
                <a:cs typeface="Arial"/>
                <a:sym typeface="Arial"/>
              </a:rPr>
              <a:t>: Purchasing power parity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Gini</a:t>
            </a:r>
            <a:r>
              <a:rPr b="0" i="0" lang="en-US" sz="1200" u="none" cap="none" strike="noStrike">
                <a:solidFill>
                  <a:schemeClr val="dk1"/>
                </a:solidFill>
                <a:latin typeface="Arial"/>
                <a:ea typeface="Arial"/>
                <a:cs typeface="Arial"/>
                <a:sym typeface="Arial"/>
              </a:rPr>
              <a:t>: </a:t>
            </a:r>
            <a:r>
              <a:rPr lang="en-US" sz="1200">
                <a:solidFill>
                  <a:schemeClr val="dk1"/>
                </a:solidFill>
              </a:rPr>
              <a:t>C</a:t>
            </a:r>
            <a:r>
              <a:rPr b="0" i="0" lang="en-US" sz="1200" u="none" cap="none" strike="noStrike">
                <a:solidFill>
                  <a:schemeClr val="dk1"/>
                </a:solidFill>
                <a:latin typeface="Arial"/>
                <a:ea typeface="Arial"/>
                <a:cs typeface="Arial"/>
                <a:sym typeface="Arial"/>
              </a:rPr>
              <a:t>oefficient to measure income </a:t>
            </a:r>
            <a:r>
              <a:rPr lang="en-US" sz="1200">
                <a:solidFill>
                  <a:schemeClr val="dk1"/>
                </a:solidFill>
              </a:rPr>
              <a:t>inequality </a:t>
            </a:r>
            <a:r>
              <a:rPr b="0" i="0" lang="en-US" sz="1200" u="none" cap="none" strike="noStrike">
                <a:solidFill>
                  <a:schemeClr val="dk1"/>
                </a:solidFill>
                <a:latin typeface="Arial"/>
                <a:ea typeface="Arial"/>
                <a:cs typeface="Arial"/>
                <a:sym typeface="Arial"/>
              </a:rPr>
              <a:t>(2009 - 2017)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LPI</a:t>
            </a:r>
            <a:r>
              <a:rPr b="0" i="0" lang="en-US" sz="1200" u="none" cap="none" strike="noStrike">
                <a:solidFill>
                  <a:schemeClr val="dk1"/>
                </a:solidFill>
                <a:latin typeface="Arial"/>
                <a:ea typeface="Arial"/>
                <a:cs typeface="Arial"/>
                <a:sym typeface="Arial"/>
              </a:rPr>
              <a:t>: Logistics Performance Index (2018)</a:t>
            </a:r>
            <a:endParaRPr b="0" i="0" sz="1200" u="none" cap="none" strike="noStrike">
              <a:solidFill>
                <a:schemeClr val="dk1"/>
              </a:solidFill>
              <a:latin typeface="Arial"/>
              <a:ea typeface="Arial"/>
              <a:cs typeface="Arial"/>
              <a:sym typeface="Arial"/>
            </a:endParaRPr>
          </a:p>
        </p:txBody>
      </p:sp>
      <p:sp>
        <p:nvSpPr>
          <p:cNvPr id="604" name="Google Shape;604;p54"/>
          <p:cNvSpPr/>
          <p:nvPr/>
        </p:nvSpPr>
        <p:spPr>
          <a:xfrm>
            <a:off x="5176241" y="3336905"/>
            <a:ext cx="1807200" cy="241200"/>
          </a:xfrm>
          <a:prstGeom prst="rect">
            <a:avLst/>
          </a:prstGeom>
          <a:solidFill>
            <a:schemeClr val="lt1"/>
          </a:solidFill>
          <a:ln cap="flat" cmpd="sng" w="9525">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EF4747"/>
                </a:solidFill>
                <a:latin typeface="Arial"/>
                <a:ea typeface="Arial"/>
                <a:cs typeface="Arial"/>
                <a:sym typeface="Arial"/>
              </a:rPr>
              <a:t>Indicators</a:t>
            </a:r>
            <a:endParaRPr b="0" i="0" sz="1100" u="none" cap="none" strike="noStrike">
              <a:solidFill>
                <a:srgbClr val="EF4747"/>
              </a:solidFill>
              <a:latin typeface="Arial"/>
              <a:ea typeface="Arial"/>
              <a:cs typeface="Arial"/>
              <a:sym typeface="Arial"/>
            </a:endParaRPr>
          </a:p>
        </p:txBody>
      </p:sp>
      <p:sp>
        <p:nvSpPr>
          <p:cNvPr id="605" name="Google Shape;605;p54"/>
          <p:cNvSpPr/>
          <p:nvPr/>
        </p:nvSpPr>
        <p:spPr>
          <a:xfrm>
            <a:off x="4998750" y="1151149"/>
            <a:ext cx="3888000" cy="1506000"/>
          </a:xfrm>
          <a:prstGeom prst="rect">
            <a:avLst/>
          </a:prstGeom>
          <a:solidFill>
            <a:srgbClr val="EF4747"/>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Year when PPP was ~$4,715:</a:t>
            </a:r>
            <a:endParaRPr b="1"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India:  2004</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China: 2005</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Indonesia: 2000</a:t>
            </a:r>
            <a:endParaRPr b="0" i="0" sz="1200" u="none" cap="none" strike="noStrike">
              <a:solidFill>
                <a:schemeClr val="lt1"/>
              </a:solidFill>
              <a:latin typeface="Arial"/>
              <a:ea typeface="Arial"/>
              <a:cs typeface="Arial"/>
              <a:sym typeface="Arial"/>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606" name="Google Shape;606;p54"/>
          <p:cNvSpPr/>
          <p:nvPr/>
        </p:nvSpPr>
        <p:spPr>
          <a:xfrm>
            <a:off x="4863700" y="128250"/>
            <a:ext cx="5135100" cy="905100"/>
          </a:xfrm>
          <a:prstGeom prst="rect">
            <a:avLst/>
          </a:prstGeom>
          <a:solidFill>
            <a:srgbClr val="FFFF00"/>
          </a:solidFill>
          <a:ln>
            <a:noFill/>
          </a:ln>
        </p:spPr>
        <p:txBody>
          <a:bodyPr anchorCtr="0" anchor="ctr" bIns="45700" lIns="91425" spcFirstLastPara="1" rIns="91425" wrap="square" tIns="45700">
            <a:noAutofit/>
          </a:bodyPr>
          <a:lstStyle/>
          <a:p>
            <a:pPr indent="-304800" lvl="1" marL="914400" marR="0" rtl="0" algn="l">
              <a:lnSpc>
                <a:spcPct val="100000"/>
              </a:lnSpc>
              <a:spcBef>
                <a:spcPts val="0"/>
              </a:spcBef>
              <a:spcAft>
                <a:spcPts val="0"/>
              </a:spcAft>
              <a:buClr>
                <a:schemeClr val="dk1"/>
              </a:buClr>
              <a:buSzPts val="1200"/>
              <a:buFont typeface="Arial"/>
              <a:buChar char="○"/>
            </a:pPr>
            <a:r>
              <a:rPr b="1" lang="en-US" sz="1200">
                <a:solidFill>
                  <a:schemeClr val="dk1"/>
                </a:solidFill>
              </a:rPr>
              <a:t>Action titles</a:t>
            </a:r>
            <a:endParaRPr b="1" sz="1200">
              <a:solidFill>
                <a:schemeClr val="dk1"/>
              </a:solidFill>
            </a:endParaRPr>
          </a:p>
          <a:p>
            <a:pPr indent="-304800" lvl="1" marL="9144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Need to explain why we using 4700 as a benchmark notes possibly</a:t>
            </a:r>
            <a:endParaRPr b="1" i="0" sz="12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Char char="○"/>
            </a:pPr>
            <a:r>
              <a:rPr b="1" lang="en-US" sz="1200">
                <a:solidFill>
                  <a:schemeClr val="dk1"/>
                </a:solidFill>
              </a:rPr>
              <a:t>Clean up redbox?</a:t>
            </a:r>
            <a:endParaRPr b="1" i="0" sz="1200" u="none" cap="none" strike="noStrike">
              <a:solidFill>
                <a:schemeClr val="dk1"/>
              </a:solidFill>
              <a:latin typeface="Arial"/>
              <a:ea typeface="Arial"/>
              <a:cs typeface="Arial"/>
              <a:sym typeface="Arial"/>
            </a:endParaRPr>
          </a:p>
        </p:txBody>
      </p:sp>
      <p:sp>
        <p:nvSpPr>
          <p:cNvPr id="607" name="Google Shape;607;p54"/>
          <p:cNvSpPr/>
          <p:nvPr/>
        </p:nvSpPr>
        <p:spPr>
          <a:xfrm>
            <a:off x="3567265" y="3187369"/>
            <a:ext cx="991500" cy="978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5795" y="167812"/>
                </a:lnTo>
              </a:path>
            </a:pathLst>
          </a:custGeom>
          <a:solidFill>
            <a:schemeClr val="lt1"/>
          </a:solidFill>
          <a:ln cap="flat" cmpd="sng" w="12700">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Calibri"/>
                <a:ea typeface="Calibri"/>
                <a:cs typeface="Calibri"/>
                <a:sym typeface="Calibri"/>
              </a:rPr>
              <a:t>Indonesia:</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Pop: 264M</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PPP: 12,400</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Gini: 38.1</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LPI: 3.15</a:t>
            </a:r>
            <a:endParaRPr b="0" i="0" sz="1200" u="none" cap="none" strike="noStrike">
              <a:solidFill>
                <a:schemeClr val="dk1"/>
              </a:solidFill>
              <a:latin typeface="Calibri"/>
              <a:ea typeface="Calibri"/>
              <a:cs typeface="Calibri"/>
              <a:sym typeface="Calibri"/>
            </a:endParaRPr>
          </a:p>
        </p:txBody>
      </p:sp>
      <p:sp>
        <p:nvSpPr>
          <p:cNvPr id="608" name="Google Shape;608;p54"/>
          <p:cNvSpPr/>
          <p:nvPr/>
        </p:nvSpPr>
        <p:spPr>
          <a:xfrm rot="5400000">
            <a:off x="421064" y="3981635"/>
            <a:ext cx="991500" cy="978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9912" y="-6901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4"/>
          <p:cNvSpPr txBox="1"/>
          <p:nvPr/>
        </p:nvSpPr>
        <p:spPr>
          <a:xfrm>
            <a:off x="427436" y="3975314"/>
            <a:ext cx="978900" cy="991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India</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Pop: 1.33B</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PPP: 7,200</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Gini: 35.2</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LPI: 3.18</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pSp>
        <p:nvGrpSpPr>
          <p:cNvPr id="614" name="Google Shape;614;p55"/>
          <p:cNvGrpSpPr/>
          <p:nvPr/>
        </p:nvGrpSpPr>
        <p:grpSpPr>
          <a:xfrm>
            <a:off x="450754" y="1200541"/>
            <a:ext cx="3715681" cy="3842551"/>
            <a:chOff x="2939542" y="2119582"/>
            <a:chExt cx="1743060" cy="1905933"/>
          </a:xfrm>
        </p:grpSpPr>
        <p:sp>
          <p:nvSpPr>
            <p:cNvPr id="615" name="Google Shape;615;p55"/>
            <p:cNvSpPr/>
            <p:nvPr/>
          </p:nvSpPr>
          <p:spPr>
            <a:xfrm>
              <a:off x="4417932" y="3421002"/>
              <a:ext cx="164440" cy="341408"/>
            </a:xfrm>
            <a:custGeom>
              <a:rect b="b" l="l" r="r" t="t"/>
              <a:pathLst>
                <a:path extrusionOk="0" h="265" w="126">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16" name="Google Shape;616;p55"/>
            <p:cNvSpPr/>
            <p:nvPr/>
          </p:nvSpPr>
          <p:spPr>
            <a:xfrm>
              <a:off x="4364685" y="2152469"/>
              <a:ext cx="39153" cy="7831"/>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17" name="Google Shape;617;p55"/>
            <p:cNvSpPr/>
            <p:nvPr/>
          </p:nvSpPr>
          <p:spPr>
            <a:xfrm>
              <a:off x="4226869" y="2381119"/>
              <a:ext cx="0" cy="30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18" name="Google Shape;618;p55"/>
            <p:cNvSpPr/>
            <p:nvPr/>
          </p:nvSpPr>
          <p:spPr>
            <a:xfrm>
              <a:off x="2984958" y="2813360"/>
              <a:ext cx="186364" cy="139382"/>
            </a:xfrm>
            <a:custGeom>
              <a:rect b="b" l="l" r="r" t="t"/>
              <a:pathLst>
                <a:path extrusionOk="0" h="18" w="24">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19" name="Google Shape;619;p55"/>
            <p:cNvSpPr/>
            <p:nvPr/>
          </p:nvSpPr>
          <p:spPr>
            <a:xfrm>
              <a:off x="2939542" y="2713130"/>
              <a:ext cx="145647" cy="109627"/>
            </a:xfrm>
            <a:custGeom>
              <a:rect b="b" l="l" r="r" t="t"/>
              <a:pathLst>
                <a:path extrusionOk="0" h="85" w="114">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0" name="Google Shape;620;p55"/>
            <p:cNvSpPr/>
            <p:nvPr/>
          </p:nvSpPr>
          <p:spPr>
            <a:xfrm>
              <a:off x="2947373" y="2445329"/>
              <a:ext cx="294425" cy="314784"/>
            </a:xfrm>
            <a:custGeom>
              <a:rect b="b" l="l" r="r" t="t"/>
              <a:pathLst>
                <a:path extrusionOk="0" h="41" w="38">
                  <a:moveTo>
                    <a:pt x="6" y="35"/>
                  </a:moveTo>
                  <a:cubicBezTo>
                    <a:pt x="11" y="38"/>
                    <a:pt x="11" y="38"/>
                    <a:pt x="11" y="38"/>
                  </a:cubicBezTo>
                  <a:cubicBezTo>
                    <a:pt x="13" y="40"/>
                    <a:pt x="13" y="40"/>
                    <a:pt x="13" y="40"/>
                  </a:cubicBezTo>
                  <a:cubicBezTo>
                    <a:pt x="15" y="41"/>
                    <a:pt x="15" y="41"/>
                    <a:pt x="15" y="41"/>
                  </a:cubicBezTo>
                  <a:cubicBezTo>
                    <a:pt x="15" y="41"/>
                    <a:pt x="15" y="41"/>
                    <a:pt x="15" y="41"/>
                  </a:cubicBezTo>
                  <a:cubicBezTo>
                    <a:pt x="18" y="38"/>
                    <a:pt x="18" y="38"/>
                    <a:pt x="18" y="38"/>
                  </a:cubicBezTo>
                  <a:cubicBezTo>
                    <a:pt x="20" y="40"/>
                    <a:pt x="20" y="40"/>
                    <a:pt x="20" y="40"/>
                  </a:cubicBezTo>
                  <a:cubicBezTo>
                    <a:pt x="21" y="39"/>
                    <a:pt x="21" y="39"/>
                    <a:pt x="21" y="39"/>
                  </a:cubicBezTo>
                  <a:cubicBezTo>
                    <a:pt x="35" y="39"/>
                    <a:pt x="35" y="39"/>
                    <a:pt x="35" y="39"/>
                  </a:cubicBezTo>
                  <a:cubicBezTo>
                    <a:pt x="38" y="37"/>
                    <a:pt x="38" y="37"/>
                    <a:pt x="38" y="37"/>
                  </a:cubicBezTo>
                  <a:cubicBezTo>
                    <a:pt x="36" y="36"/>
                    <a:pt x="36" y="36"/>
                    <a:pt x="36" y="36"/>
                  </a:cubicBezTo>
                  <a:cubicBezTo>
                    <a:pt x="33" y="7"/>
                    <a:pt x="33" y="7"/>
                    <a:pt x="33" y="7"/>
                  </a:cubicBezTo>
                  <a:cubicBezTo>
                    <a:pt x="36" y="7"/>
                    <a:pt x="36" y="7"/>
                    <a:pt x="36" y="7"/>
                  </a:cubicBezTo>
                  <a:cubicBezTo>
                    <a:pt x="27" y="0"/>
                    <a:pt x="27" y="0"/>
                    <a:pt x="27" y="0"/>
                  </a:cubicBezTo>
                  <a:cubicBezTo>
                    <a:pt x="27" y="3"/>
                    <a:pt x="27" y="3"/>
                    <a:pt x="27" y="3"/>
                  </a:cubicBezTo>
                  <a:cubicBezTo>
                    <a:pt x="17" y="3"/>
                    <a:pt x="17" y="3"/>
                    <a:pt x="17" y="3"/>
                  </a:cubicBezTo>
                  <a:cubicBezTo>
                    <a:pt x="16" y="11"/>
                    <a:pt x="16" y="11"/>
                    <a:pt x="16" y="11"/>
                  </a:cubicBezTo>
                  <a:cubicBezTo>
                    <a:pt x="14" y="13"/>
                    <a:pt x="14" y="13"/>
                    <a:pt x="14" y="13"/>
                  </a:cubicBezTo>
                  <a:cubicBezTo>
                    <a:pt x="14" y="13"/>
                    <a:pt x="14" y="20"/>
                    <a:pt x="13" y="20"/>
                  </a:cubicBezTo>
                  <a:cubicBezTo>
                    <a:pt x="13" y="20"/>
                    <a:pt x="5" y="19"/>
                    <a:pt x="1" y="19"/>
                  </a:cubicBezTo>
                  <a:cubicBezTo>
                    <a:pt x="0" y="20"/>
                    <a:pt x="0" y="20"/>
                    <a:pt x="0" y="20"/>
                  </a:cubicBezTo>
                  <a:cubicBezTo>
                    <a:pt x="3" y="26"/>
                    <a:pt x="3" y="26"/>
                    <a:pt x="3" y="26"/>
                  </a:cubicBezTo>
                  <a:cubicBezTo>
                    <a:pt x="3" y="33"/>
                    <a:pt x="3" y="33"/>
                    <a:pt x="3" y="33"/>
                  </a:cubicBezTo>
                  <a:cubicBezTo>
                    <a:pt x="1" y="36"/>
                    <a:pt x="1" y="36"/>
                    <a:pt x="1" y="36"/>
                  </a:cubicBezTo>
                  <a:cubicBezTo>
                    <a:pt x="4" y="36"/>
                    <a:pt x="4" y="36"/>
                    <a:pt x="4" y="36"/>
                  </a:cubicBezTo>
                  <a:lnTo>
                    <a:pt x="6" y="3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1" name="Google Shape;621;p55"/>
            <p:cNvSpPr/>
            <p:nvPr/>
          </p:nvSpPr>
          <p:spPr>
            <a:xfrm>
              <a:off x="3960634" y="2313777"/>
              <a:ext cx="278764" cy="269368"/>
            </a:xfrm>
            <a:custGeom>
              <a:rect b="b" l="l" r="r" t="t"/>
              <a:pathLst>
                <a:path extrusionOk="0" h="35" w="36">
                  <a:moveTo>
                    <a:pt x="0" y="5"/>
                  </a:moveTo>
                  <a:cubicBezTo>
                    <a:pt x="0" y="5"/>
                    <a:pt x="1" y="7"/>
                    <a:pt x="1" y="8"/>
                  </a:cubicBezTo>
                  <a:cubicBezTo>
                    <a:pt x="1" y="8"/>
                    <a:pt x="2" y="10"/>
                    <a:pt x="2" y="10"/>
                  </a:cubicBezTo>
                  <a:cubicBezTo>
                    <a:pt x="2" y="10"/>
                    <a:pt x="1" y="35"/>
                    <a:pt x="2" y="35"/>
                  </a:cubicBezTo>
                  <a:cubicBezTo>
                    <a:pt x="2" y="35"/>
                    <a:pt x="2" y="35"/>
                    <a:pt x="3" y="35"/>
                  </a:cubicBezTo>
                  <a:cubicBezTo>
                    <a:pt x="7" y="35"/>
                    <a:pt x="29" y="35"/>
                    <a:pt x="29" y="35"/>
                  </a:cubicBezTo>
                  <a:cubicBezTo>
                    <a:pt x="34" y="32"/>
                    <a:pt x="34" y="32"/>
                    <a:pt x="34" y="32"/>
                  </a:cubicBezTo>
                  <a:cubicBezTo>
                    <a:pt x="36" y="30"/>
                    <a:pt x="36" y="30"/>
                    <a:pt x="36" y="30"/>
                  </a:cubicBezTo>
                  <a:cubicBezTo>
                    <a:pt x="36" y="30"/>
                    <a:pt x="36" y="30"/>
                    <a:pt x="36" y="30"/>
                  </a:cubicBezTo>
                  <a:cubicBezTo>
                    <a:pt x="33" y="23"/>
                    <a:pt x="33" y="23"/>
                    <a:pt x="33" y="23"/>
                  </a:cubicBezTo>
                  <a:cubicBezTo>
                    <a:pt x="29" y="15"/>
                    <a:pt x="29" y="15"/>
                    <a:pt x="29" y="15"/>
                  </a:cubicBezTo>
                  <a:cubicBezTo>
                    <a:pt x="24" y="8"/>
                    <a:pt x="24" y="8"/>
                    <a:pt x="24" y="8"/>
                  </a:cubicBezTo>
                  <a:cubicBezTo>
                    <a:pt x="31" y="12"/>
                    <a:pt x="31" y="12"/>
                    <a:pt x="31" y="12"/>
                  </a:cubicBezTo>
                  <a:cubicBezTo>
                    <a:pt x="34" y="9"/>
                    <a:pt x="34" y="9"/>
                    <a:pt x="34" y="9"/>
                  </a:cubicBezTo>
                  <a:cubicBezTo>
                    <a:pt x="33" y="9"/>
                    <a:pt x="33" y="9"/>
                    <a:pt x="33" y="9"/>
                  </a:cubicBezTo>
                  <a:cubicBezTo>
                    <a:pt x="30" y="1"/>
                    <a:pt x="30" y="1"/>
                    <a:pt x="30" y="1"/>
                  </a:cubicBezTo>
                  <a:cubicBezTo>
                    <a:pt x="28" y="3"/>
                    <a:pt x="28" y="3"/>
                    <a:pt x="28" y="3"/>
                  </a:cubicBezTo>
                  <a:cubicBezTo>
                    <a:pt x="22" y="2"/>
                    <a:pt x="22" y="2"/>
                    <a:pt x="22" y="2"/>
                  </a:cubicBezTo>
                  <a:cubicBezTo>
                    <a:pt x="19" y="1"/>
                    <a:pt x="19" y="1"/>
                    <a:pt x="19" y="1"/>
                  </a:cubicBezTo>
                  <a:cubicBezTo>
                    <a:pt x="12" y="3"/>
                    <a:pt x="12" y="3"/>
                    <a:pt x="12" y="3"/>
                  </a:cubicBezTo>
                  <a:cubicBezTo>
                    <a:pt x="6" y="0"/>
                    <a:pt x="6" y="0"/>
                    <a:pt x="6" y="0"/>
                  </a:cubicBezTo>
                  <a:cubicBezTo>
                    <a:pt x="2" y="0"/>
                    <a:pt x="2" y="0"/>
                    <a:pt x="2" y="0"/>
                  </a:cubicBezTo>
                  <a:cubicBezTo>
                    <a:pt x="1" y="2"/>
                    <a:pt x="1" y="2"/>
                    <a:pt x="1" y="2"/>
                  </a:cubicBezTo>
                  <a:lnTo>
                    <a:pt x="0" y="5"/>
                  </a:lnTo>
                  <a:close/>
                </a:path>
              </a:pathLst>
            </a:custGeom>
            <a:solidFill>
              <a:srgbClr val="B7B7B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2" name="Google Shape;622;p55"/>
            <p:cNvSpPr/>
            <p:nvPr/>
          </p:nvSpPr>
          <p:spPr>
            <a:xfrm>
              <a:off x="3580073" y="2266794"/>
              <a:ext cx="404051" cy="383691"/>
            </a:xfrm>
            <a:custGeom>
              <a:rect b="b" l="l" r="r" t="t"/>
              <a:pathLst>
                <a:path extrusionOk="0" h="50" w="52">
                  <a:moveTo>
                    <a:pt x="4" y="6"/>
                  </a:moveTo>
                  <a:cubicBezTo>
                    <a:pt x="3" y="9"/>
                    <a:pt x="3" y="9"/>
                    <a:pt x="3" y="9"/>
                  </a:cubicBezTo>
                  <a:cubicBezTo>
                    <a:pt x="2" y="10"/>
                    <a:pt x="2" y="10"/>
                    <a:pt x="2" y="10"/>
                  </a:cubicBezTo>
                  <a:cubicBezTo>
                    <a:pt x="0" y="12"/>
                    <a:pt x="0" y="12"/>
                    <a:pt x="0" y="12"/>
                  </a:cubicBezTo>
                  <a:cubicBezTo>
                    <a:pt x="0" y="29"/>
                    <a:pt x="0" y="29"/>
                    <a:pt x="0" y="29"/>
                  </a:cubicBezTo>
                  <a:cubicBezTo>
                    <a:pt x="6" y="34"/>
                    <a:pt x="6" y="34"/>
                    <a:pt x="6" y="34"/>
                  </a:cubicBezTo>
                  <a:cubicBezTo>
                    <a:pt x="9" y="35"/>
                    <a:pt x="9" y="35"/>
                    <a:pt x="9" y="35"/>
                  </a:cubicBezTo>
                  <a:cubicBezTo>
                    <a:pt x="17" y="36"/>
                    <a:pt x="17" y="36"/>
                    <a:pt x="17" y="36"/>
                  </a:cubicBezTo>
                  <a:cubicBezTo>
                    <a:pt x="19" y="38"/>
                    <a:pt x="19" y="38"/>
                    <a:pt x="19" y="38"/>
                  </a:cubicBezTo>
                  <a:cubicBezTo>
                    <a:pt x="23" y="36"/>
                    <a:pt x="23" y="36"/>
                    <a:pt x="23" y="36"/>
                  </a:cubicBezTo>
                  <a:cubicBezTo>
                    <a:pt x="47" y="49"/>
                    <a:pt x="47" y="49"/>
                    <a:pt x="47" y="49"/>
                  </a:cubicBezTo>
                  <a:cubicBezTo>
                    <a:pt x="47" y="48"/>
                    <a:pt x="47" y="48"/>
                    <a:pt x="47" y="48"/>
                  </a:cubicBezTo>
                  <a:cubicBezTo>
                    <a:pt x="47" y="49"/>
                    <a:pt x="47" y="49"/>
                    <a:pt x="47" y="49"/>
                  </a:cubicBezTo>
                  <a:cubicBezTo>
                    <a:pt x="48" y="50"/>
                    <a:pt x="48" y="50"/>
                    <a:pt x="48" y="50"/>
                  </a:cubicBezTo>
                  <a:cubicBezTo>
                    <a:pt x="48" y="47"/>
                    <a:pt x="48" y="47"/>
                    <a:pt x="48" y="47"/>
                  </a:cubicBezTo>
                  <a:cubicBezTo>
                    <a:pt x="51" y="47"/>
                    <a:pt x="51" y="47"/>
                    <a:pt x="51" y="47"/>
                  </a:cubicBezTo>
                  <a:cubicBezTo>
                    <a:pt x="52" y="41"/>
                    <a:pt x="52" y="41"/>
                    <a:pt x="52" y="41"/>
                  </a:cubicBezTo>
                  <a:cubicBezTo>
                    <a:pt x="51" y="41"/>
                    <a:pt x="51" y="41"/>
                    <a:pt x="51" y="41"/>
                  </a:cubicBezTo>
                  <a:cubicBezTo>
                    <a:pt x="50" y="41"/>
                    <a:pt x="51" y="16"/>
                    <a:pt x="51" y="16"/>
                  </a:cubicBezTo>
                  <a:cubicBezTo>
                    <a:pt x="51" y="16"/>
                    <a:pt x="50" y="14"/>
                    <a:pt x="50" y="14"/>
                  </a:cubicBezTo>
                  <a:cubicBezTo>
                    <a:pt x="50" y="13"/>
                    <a:pt x="49" y="11"/>
                    <a:pt x="49" y="11"/>
                  </a:cubicBezTo>
                  <a:cubicBezTo>
                    <a:pt x="50" y="8"/>
                    <a:pt x="50" y="8"/>
                    <a:pt x="50" y="8"/>
                  </a:cubicBezTo>
                  <a:cubicBezTo>
                    <a:pt x="51" y="6"/>
                    <a:pt x="51" y="6"/>
                    <a:pt x="51" y="6"/>
                  </a:cubicBezTo>
                  <a:cubicBezTo>
                    <a:pt x="48" y="5"/>
                    <a:pt x="48" y="5"/>
                    <a:pt x="48" y="5"/>
                  </a:cubicBezTo>
                  <a:cubicBezTo>
                    <a:pt x="45" y="3"/>
                    <a:pt x="45" y="3"/>
                    <a:pt x="45" y="3"/>
                  </a:cubicBezTo>
                  <a:cubicBezTo>
                    <a:pt x="41" y="2"/>
                    <a:pt x="41" y="2"/>
                    <a:pt x="41" y="2"/>
                  </a:cubicBezTo>
                  <a:cubicBezTo>
                    <a:pt x="35" y="4"/>
                    <a:pt x="35" y="4"/>
                    <a:pt x="35" y="4"/>
                  </a:cubicBezTo>
                  <a:cubicBezTo>
                    <a:pt x="35" y="8"/>
                    <a:pt x="35" y="8"/>
                    <a:pt x="35" y="8"/>
                  </a:cubicBezTo>
                  <a:cubicBezTo>
                    <a:pt x="29" y="10"/>
                    <a:pt x="29" y="10"/>
                    <a:pt x="29" y="10"/>
                  </a:cubicBezTo>
                  <a:cubicBezTo>
                    <a:pt x="25" y="7"/>
                    <a:pt x="25" y="7"/>
                    <a:pt x="25" y="7"/>
                  </a:cubicBezTo>
                  <a:cubicBezTo>
                    <a:pt x="22" y="5"/>
                    <a:pt x="22" y="5"/>
                    <a:pt x="22" y="5"/>
                  </a:cubicBezTo>
                  <a:cubicBezTo>
                    <a:pt x="20" y="3"/>
                    <a:pt x="20" y="3"/>
                    <a:pt x="20" y="3"/>
                  </a:cubicBezTo>
                  <a:cubicBezTo>
                    <a:pt x="13" y="2"/>
                    <a:pt x="13" y="2"/>
                    <a:pt x="13" y="2"/>
                  </a:cubicBezTo>
                  <a:cubicBezTo>
                    <a:pt x="8" y="0"/>
                    <a:pt x="8" y="0"/>
                    <a:pt x="8" y="0"/>
                  </a:cubicBezTo>
                  <a:cubicBezTo>
                    <a:pt x="8" y="2"/>
                    <a:pt x="8" y="2"/>
                    <a:pt x="8" y="2"/>
                  </a:cubicBezTo>
                  <a:lnTo>
                    <a:pt x="4"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3" name="Google Shape;623;p55"/>
            <p:cNvSpPr/>
            <p:nvPr/>
          </p:nvSpPr>
          <p:spPr>
            <a:xfrm>
              <a:off x="3540920" y="2152469"/>
              <a:ext cx="101797" cy="191062"/>
            </a:xfrm>
            <a:custGeom>
              <a:rect b="b" l="l" r="r" t="t"/>
              <a:pathLst>
                <a:path extrusionOk="0" h="150" w="78">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4" name="Google Shape;624;p55"/>
            <p:cNvSpPr/>
            <p:nvPr/>
          </p:nvSpPr>
          <p:spPr>
            <a:xfrm>
              <a:off x="3041339" y="2197885"/>
              <a:ext cx="292859" cy="223949"/>
            </a:xfrm>
            <a:custGeom>
              <a:rect b="b" l="l" r="r" t="t"/>
              <a:pathLst>
                <a:path extrusionOk="0" h="174" w="228">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5" name="Google Shape;625;p55"/>
            <p:cNvSpPr/>
            <p:nvPr/>
          </p:nvSpPr>
          <p:spPr>
            <a:xfrm>
              <a:off x="2953638" y="2421837"/>
              <a:ext cx="202025" cy="175403"/>
            </a:xfrm>
            <a:custGeom>
              <a:rect b="b" l="l" r="r" t="t"/>
              <a:pathLst>
                <a:path extrusionOk="0" h="23" w="26">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6" name="Google Shape;626;p55"/>
            <p:cNvSpPr/>
            <p:nvPr/>
          </p:nvSpPr>
          <p:spPr>
            <a:xfrm>
              <a:off x="2963032" y="2813360"/>
              <a:ext cx="61077" cy="46983"/>
            </a:xfrm>
            <a:custGeom>
              <a:rect b="b" l="l" r="r" t="t"/>
              <a:pathLst>
                <a:path extrusionOk="0" h="36" w="48">
                  <a:moveTo>
                    <a:pt x="48" y="24"/>
                  </a:moveTo>
                  <a:lnTo>
                    <a:pt x="48" y="6"/>
                  </a:lnTo>
                  <a:lnTo>
                    <a:pt x="48" y="0"/>
                  </a:lnTo>
                  <a:lnTo>
                    <a:pt x="36" y="0"/>
                  </a:lnTo>
                  <a:lnTo>
                    <a:pt x="6" y="6"/>
                  </a:lnTo>
                  <a:lnTo>
                    <a:pt x="0" y="6"/>
                  </a:lnTo>
                  <a:lnTo>
                    <a:pt x="18" y="36"/>
                  </a:lnTo>
                  <a:lnTo>
                    <a:pt x="36" y="24"/>
                  </a:lnTo>
                  <a:lnTo>
                    <a:pt x="48"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7" name="Google Shape;627;p55"/>
            <p:cNvSpPr/>
            <p:nvPr/>
          </p:nvSpPr>
          <p:spPr>
            <a:xfrm>
              <a:off x="3899556" y="2545558"/>
              <a:ext cx="400920" cy="491752"/>
            </a:xfrm>
            <a:custGeom>
              <a:rect b="b" l="l" r="r" t="t"/>
              <a:pathLst>
                <a:path extrusionOk="0" h="64" w="52">
                  <a:moveTo>
                    <a:pt x="37" y="5"/>
                  </a:moveTo>
                  <a:cubicBezTo>
                    <a:pt x="37" y="5"/>
                    <a:pt x="15" y="5"/>
                    <a:pt x="11" y="5"/>
                  </a:cubicBezTo>
                  <a:cubicBezTo>
                    <a:pt x="10" y="11"/>
                    <a:pt x="10" y="11"/>
                    <a:pt x="10" y="11"/>
                  </a:cubicBezTo>
                  <a:cubicBezTo>
                    <a:pt x="7" y="11"/>
                    <a:pt x="7" y="11"/>
                    <a:pt x="7" y="11"/>
                  </a:cubicBezTo>
                  <a:cubicBezTo>
                    <a:pt x="7" y="14"/>
                    <a:pt x="7" y="14"/>
                    <a:pt x="7" y="14"/>
                  </a:cubicBezTo>
                  <a:cubicBezTo>
                    <a:pt x="6" y="13"/>
                    <a:pt x="6" y="13"/>
                    <a:pt x="6" y="13"/>
                  </a:cubicBezTo>
                  <a:cubicBezTo>
                    <a:pt x="5" y="25"/>
                    <a:pt x="5" y="25"/>
                    <a:pt x="5" y="25"/>
                  </a:cubicBezTo>
                  <a:cubicBezTo>
                    <a:pt x="2" y="27"/>
                    <a:pt x="2" y="27"/>
                    <a:pt x="2" y="27"/>
                  </a:cubicBezTo>
                  <a:cubicBezTo>
                    <a:pt x="1" y="32"/>
                    <a:pt x="1" y="32"/>
                    <a:pt x="1" y="32"/>
                  </a:cubicBezTo>
                  <a:cubicBezTo>
                    <a:pt x="0" y="35"/>
                    <a:pt x="0" y="35"/>
                    <a:pt x="0" y="35"/>
                  </a:cubicBezTo>
                  <a:cubicBezTo>
                    <a:pt x="3" y="41"/>
                    <a:pt x="3" y="41"/>
                    <a:pt x="3" y="41"/>
                  </a:cubicBezTo>
                  <a:cubicBezTo>
                    <a:pt x="5" y="45"/>
                    <a:pt x="5" y="45"/>
                    <a:pt x="5" y="45"/>
                  </a:cubicBezTo>
                  <a:cubicBezTo>
                    <a:pt x="8" y="50"/>
                    <a:pt x="8" y="50"/>
                    <a:pt x="8" y="50"/>
                  </a:cubicBezTo>
                  <a:cubicBezTo>
                    <a:pt x="12" y="52"/>
                    <a:pt x="12" y="52"/>
                    <a:pt x="12" y="52"/>
                  </a:cubicBezTo>
                  <a:cubicBezTo>
                    <a:pt x="18" y="58"/>
                    <a:pt x="18" y="58"/>
                    <a:pt x="18" y="58"/>
                  </a:cubicBezTo>
                  <a:cubicBezTo>
                    <a:pt x="20" y="61"/>
                    <a:pt x="20" y="61"/>
                    <a:pt x="20" y="61"/>
                  </a:cubicBezTo>
                  <a:cubicBezTo>
                    <a:pt x="25" y="61"/>
                    <a:pt x="25" y="61"/>
                    <a:pt x="25" y="61"/>
                  </a:cubicBezTo>
                  <a:cubicBezTo>
                    <a:pt x="29" y="64"/>
                    <a:pt x="29" y="64"/>
                    <a:pt x="29" y="64"/>
                  </a:cubicBezTo>
                  <a:cubicBezTo>
                    <a:pt x="36" y="63"/>
                    <a:pt x="36" y="63"/>
                    <a:pt x="36" y="63"/>
                  </a:cubicBezTo>
                  <a:cubicBezTo>
                    <a:pt x="41" y="61"/>
                    <a:pt x="41" y="61"/>
                    <a:pt x="41" y="61"/>
                  </a:cubicBezTo>
                  <a:cubicBezTo>
                    <a:pt x="44" y="61"/>
                    <a:pt x="44" y="61"/>
                    <a:pt x="44" y="61"/>
                  </a:cubicBezTo>
                  <a:cubicBezTo>
                    <a:pt x="44" y="59"/>
                    <a:pt x="44" y="59"/>
                    <a:pt x="44" y="59"/>
                  </a:cubicBezTo>
                  <a:cubicBezTo>
                    <a:pt x="42" y="57"/>
                    <a:pt x="42" y="57"/>
                    <a:pt x="42" y="57"/>
                  </a:cubicBezTo>
                  <a:cubicBezTo>
                    <a:pt x="39" y="54"/>
                    <a:pt x="39" y="54"/>
                    <a:pt x="39" y="54"/>
                  </a:cubicBezTo>
                  <a:cubicBezTo>
                    <a:pt x="35" y="51"/>
                    <a:pt x="35" y="51"/>
                    <a:pt x="35" y="51"/>
                  </a:cubicBezTo>
                  <a:cubicBezTo>
                    <a:pt x="36" y="48"/>
                    <a:pt x="36" y="48"/>
                    <a:pt x="36" y="48"/>
                  </a:cubicBezTo>
                  <a:cubicBezTo>
                    <a:pt x="38" y="48"/>
                    <a:pt x="38" y="48"/>
                    <a:pt x="38" y="48"/>
                  </a:cubicBezTo>
                  <a:cubicBezTo>
                    <a:pt x="39" y="42"/>
                    <a:pt x="39" y="42"/>
                    <a:pt x="39" y="42"/>
                  </a:cubicBezTo>
                  <a:cubicBezTo>
                    <a:pt x="43" y="38"/>
                    <a:pt x="43" y="38"/>
                    <a:pt x="43" y="38"/>
                  </a:cubicBezTo>
                  <a:cubicBezTo>
                    <a:pt x="46" y="32"/>
                    <a:pt x="46" y="32"/>
                    <a:pt x="46" y="32"/>
                  </a:cubicBezTo>
                  <a:cubicBezTo>
                    <a:pt x="47" y="21"/>
                    <a:pt x="47" y="21"/>
                    <a:pt x="47" y="21"/>
                  </a:cubicBezTo>
                  <a:cubicBezTo>
                    <a:pt x="50" y="19"/>
                    <a:pt x="50" y="19"/>
                    <a:pt x="50" y="19"/>
                  </a:cubicBezTo>
                  <a:cubicBezTo>
                    <a:pt x="52" y="18"/>
                    <a:pt x="52" y="18"/>
                    <a:pt x="52" y="18"/>
                  </a:cubicBezTo>
                  <a:cubicBezTo>
                    <a:pt x="50" y="13"/>
                    <a:pt x="50" y="13"/>
                    <a:pt x="50" y="13"/>
                  </a:cubicBezTo>
                  <a:cubicBezTo>
                    <a:pt x="47" y="4"/>
                    <a:pt x="47" y="4"/>
                    <a:pt x="47" y="4"/>
                  </a:cubicBezTo>
                  <a:cubicBezTo>
                    <a:pt x="44" y="0"/>
                    <a:pt x="44" y="0"/>
                    <a:pt x="44" y="0"/>
                  </a:cubicBezTo>
                  <a:cubicBezTo>
                    <a:pt x="42" y="2"/>
                    <a:pt x="42" y="2"/>
                    <a:pt x="42" y="2"/>
                  </a:cubicBezTo>
                  <a:lnTo>
                    <a:pt x="37"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8" name="Google Shape;628;p55"/>
            <p:cNvSpPr/>
            <p:nvPr/>
          </p:nvSpPr>
          <p:spPr>
            <a:xfrm>
              <a:off x="3155661" y="2868174"/>
              <a:ext cx="147213" cy="145646"/>
            </a:xfrm>
            <a:custGeom>
              <a:rect b="b" l="l" r="r" t="t"/>
              <a:pathLst>
                <a:path extrusionOk="0" h="19" w="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29" name="Google Shape;629;p55"/>
            <p:cNvSpPr/>
            <p:nvPr/>
          </p:nvSpPr>
          <p:spPr>
            <a:xfrm>
              <a:off x="3080491" y="2922987"/>
              <a:ext cx="104928" cy="90834"/>
            </a:xfrm>
            <a:custGeom>
              <a:rect b="b" l="l" r="r" t="t"/>
              <a:pathLst>
                <a:path extrusionOk="0" h="12" w="14">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0" name="Google Shape;630;p55"/>
            <p:cNvSpPr/>
            <p:nvPr/>
          </p:nvSpPr>
          <p:spPr>
            <a:xfrm>
              <a:off x="3031941" y="2891664"/>
              <a:ext cx="78304" cy="68908"/>
            </a:xfrm>
            <a:custGeom>
              <a:rect b="b" l="l" r="r" t="t"/>
              <a:pathLst>
                <a:path extrusionOk="0" h="54" w="60">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1" name="Google Shape;631;p55"/>
            <p:cNvSpPr/>
            <p:nvPr/>
          </p:nvSpPr>
          <p:spPr>
            <a:xfrm>
              <a:off x="3146266" y="2421837"/>
              <a:ext cx="9300" cy="234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2" name="Google Shape;632;p55"/>
            <p:cNvSpPr/>
            <p:nvPr/>
          </p:nvSpPr>
          <p:spPr>
            <a:xfrm>
              <a:off x="3146266" y="2152469"/>
              <a:ext cx="505848" cy="498017"/>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3" name="Google Shape;633;p55"/>
            <p:cNvSpPr/>
            <p:nvPr/>
          </p:nvSpPr>
          <p:spPr>
            <a:xfrm>
              <a:off x="3146266" y="2152469"/>
              <a:ext cx="505848" cy="498017"/>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4" name="Google Shape;634;p55"/>
            <p:cNvSpPr/>
            <p:nvPr/>
          </p:nvSpPr>
          <p:spPr>
            <a:xfrm>
              <a:off x="3180719" y="2119582"/>
              <a:ext cx="4698" cy="32887"/>
            </a:xfrm>
            <a:custGeom>
              <a:rect b="b" l="l" r="r" t="t"/>
              <a:pathLst>
                <a:path extrusionOk="0" h="24" w="6">
                  <a:moveTo>
                    <a:pt x="6" y="0"/>
                  </a:moveTo>
                  <a:lnTo>
                    <a:pt x="6" y="12"/>
                  </a:lnTo>
                  <a:lnTo>
                    <a:pt x="0" y="24"/>
                  </a:lnTo>
                  <a:lnTo>
                    <a:pt x="6" y="6"/>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5" name="Google Shape;635;p55"/>
            <p:cNvSpPr/>
            <p:nvPr/>
          </p:nvSpPr>
          <p:spPr>
            <a:xfrm>
              <a:off x="4587069" y="2143071"/>
              <a:ext cx="25057" cy="17228"/>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6" name="Google Shape;636;p55"/>
            <p:cNvSpPr/>
            <p:nvPr/>
          </p:nvSpPr>
          <p:spPr>
            <a:xfrm>
              <a:off x="4612128" y="2152468"/>
              <a:ext cx="70474" cy="7831"/>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7" name="Google Shape;637;p55"/>
            <p:cNvSpPr/>
            <p:nvPr/>
          </p:nvSpPr>
          <p:spPr>
            <a:xfrm>
              <a:off x="4565145" y="2128978"/>
              <a:ext cx="21926" cy="14095"/>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8" name="Google Shape;638;p55"/>
            <p:cNvSpPr/>
            <p:nvPr/>
          </p:nvSpPr>
          <p:spPr>
            <a:xfrm>
              <a:off x="3363952" y="2536160"/>
              <a:ext cx="388392" cy="286594"/>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39" name="Google Shape;639;p55"/>
            <p:cNvSpPr/>
            <p:nvPr/>
          </p:nvSpPr>
          <p:spPr>
            <a:xfrm>
              <a:off x="3363952" y="2536160"/>
              <a:ext cx="388392" cy="286594"/>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0" name="Google Shape;640;p55"/>
            <p:cNvSpPr/>
            <p:nvPr/>
          </p:nvSpPr>
          <p:spPr>
            <a:xfrm>
              <a:off x="3063262" y="2497008"/>
              <a:ext cx="402485" cy="378994"/>
            </a:xfrm>
            <a:custGeom>
              <a:rect b="b" l="l" r="r" t="t"/>
              <a:pathLst>
                <a:path extrusionOk="0" h="49" w="52">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1" name="Google Shape;641;p55"/>
            <p:cNvSpPr/>
            <p:nvPr/>
          </p:nvSpPr>
          <p:spPr>
            <a:xfrm>
              <a:off x="4372516" y="2846247"/>
              <a:ext cx="231781" cy="313218"/>
            </a:xfrm>
            <a:custGeom>
              <a:rect b="b" l="l" r="r" t="t"/>
              <a:pathLst>
                <a:path extrusionOk="0" h="246" w="180">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2" name="Google Shape;642;p55"/>
            <p:cNvSpPr/>
            <p:nvPr/>
          </p:nvSpPr>
          <p:spPr>
            <a:xfrm>
              <a:off x="3705360" y="2822757"/>
              <a:ext cx="31322" cy="122155"/>
            </a:xfrm>
            <a:custGeom>
              <a:rect b="b" l="l" r="r" t="t"/>
              <a:pathLst>
                <a:path extrusionOk="0" h="96" w="24">
                  <a:moveTo>
                    <a:pt x="12" y="0"/>
                  </a:moveTo>
                  <a:lnTo>
                    <a:pt x="12" y="0"/>
                  </a:lnTo>
                  <a:lnTo>
                    <a:pt x="24" y="42"/>
                  </a:lnTo>
                  <a:lnTo>
                    <a:pt x="0" y="48"/>
                  </a:lnTo>
                  <a:lnTo>
                    <a:pt x="0" y="66"/>
                  </a:lnTo>
                  <a:lnTo>
                    <a:pt x="18" y="96"/>
                  </a:lnTo>
                  <a:lnTo>
                    <a:pt x="24" y="96"/>
                  </a:lnTo>
                  <a:lnTo>
                    <a:pt x="1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3" name="Google Shape;643;p55"/>
            <p:cNvSpPr/>
            <p:nvPr/>
          </p:nvSpPr>
          <p:spPr>
            <a:xfrm>
              <a:off x="3705360" y="2822757"/>
              <a:ext cx="31322" cy="122155"/>
            </a:xfrm>
            <a:custGeom>
              <a:rect b="b" l="l" r="r" t="t"/>
              <a:pathLst>
                <a:path extrusionOk="0" h="96" w="24">
                  <a:moveTo>
                    <a:pt x="12" y="0"/>
                  </a:moveTo>
                  <a:lnTo>
                    <a:pt x="12" y="0"/>
                  </a:lnTo>
                  <a:lnTo>
                    <a:pt x="24" y="42"/>
                  </a:lnTo>
                  <a:lnTo>
                    <a:pt x="0" y="48"/>
                  </a:lnTo>
                  <a:lnTo>
                    <a:pt x="0" y="66"/>
                  </a:lnTo>
                  <a:lnTo>
                    <a:pt x="18" y="96"/>
                  </a:lnTo>
                  <a:lnTo>
                    <a:pt x="24" y="96"/>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4" name="Google Shape;644;p55"/>
            <p:cNvSpPr/>
            <p:nvPr/>
          </p:nvSpPr>
          <p:spPr>
            <a:xfrm>
              <a:off x="3689700" y="2545558"/>
              <a:ext cx="255274" cy="399352"/>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lnTo>
                    <a:pt x="36" y="31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5" name="Google Shape;645;p55"/>
            <p:cNvSpPr/>
            <p:nvPr/>
          </p:nvSpPr>
          <p:spPr>
            <a:xfrm>
              <a:off x="3689700" y="2545558"/>
              <a:ext cx="255274" cy="399352"/>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6" name="Google Shape;646;p55"/>
            <p:cNvSpPr/>
            <p:nvPr/>
          </p:nvSpPr>
          <p:spPr>
            <a:xfrm>
              <a:off x="3768004" y="3676277"/>
              <a:ext cx="393088" cy="349238"/>
            </a:xfrm>
            <a:custGeom>
              <a:rect b="b" l="l" r="r" t="t"/>
              <a:pathLst>
                <a:path extrusionOk="0" h="45" w="51">
                  <a:moveTo>
                    <a:pt x="48" y="1"/>
                  </a:moveTo>
                  <a:cubicBezTo>
                    <a:pt x="47" y="1"/>
                    <a:pt x="47" y="1"/>
                    <a:pt x="47" y="1"/>
                  </a:cubicBezTo>
                  <a:cubicBezTo>
                    <a:pt x="46" y="2"/>
                    <a:pt x="46" y="2"/>
                    <a:pt x="46" y="2"/>
                  </a:cubicBezTo>
                  <a:cubicBezTo>
                    <a:pt x="47" y="1"/>
                    <a:pt x="47" y="1"/>
                    <a:pt x="47" y="1"/>
                  </a:cubicBezTo>
                  <a:cubicBezTo>
                    <a:pt x="41" y="0"/>
                    <a:pt x="41" y="0"/>
                    <a:pt x="41" y="0"/>
                  </a:cubicBezTo>
                  <a:cubicBezTo>
                    <a:pt x="34" y="5"/>
                    <a:pt x="34" y="5"/>
                    <a:pt x="34" y="5"/>
                  </a:cubicBezTo>
                  <a:cubicBezTo>
                    <a:pt x="26" y="12"/>
                    <a:pt x="26" y="12"/>
                    <a:pt x="26" y="12"/>
                  </a:cubicBezTo>
                  <a:cubicBezTo>
                    <a:pt x="22" y="12"/>
                    <a:pt x="22" y="12"/>
                    <a:pt x="22" y="12"/>
                  </a:cubicBezTo>
                  <a:cubicBezTo>
                    <a:pt x="17" y="15"/>
                    <a:pt x="17" y="15"/>
                    <a:pt x="17" y="15"/>
                  </a:cubicBezTo>
                  <a:cubicBezTo>
                    <a:pt x="14" y="15"/>
                    <a:pt x="14" y="15"/>
                    <a:pt x="14" y="15"/>
                  </a:cubicBezTo>
                  <a:cubicBezTo>
                    <a:pt x="13" y="13"/>
                    <a:pt x="13" y="13"/>
                    <a:pt x="13" y="13"/>
                  </a:cubicBezTo>
                  <a:cubicBezTo>
                    <a:pt x="11" y="9"/>
                    <a:pt x="11" y="9"/>
                    <a:pt x="11" y="9"/>
                  </a:cubicBezTo>
                  <a:cubicBezTo>
                    <a:pt x="11" y="11"/>
                    <a:pt x="11" y="11"/>
                    <a:pt x="11" y="11"/>
                  </a:cubicBezTo>
                  <a:cubicBezTo>
                    <a:pt x="11" y="9"/>
                    <a:pt x="11" y="9"/>
                    <a:pt x="11" y="9"/>
                  </a:cubicBezTo>
                  <a:cubicBezTo>
                    <a:pt x="9" y="23"/>
                    <a:pt x="9" y="23"/>
                    <a:pt x="9" y="23"/>
                  </a:cubicBezTo>
                  <a:cubicBezTo>
                    <a:pt x="6" y="24"/>
                    <a:pt x="6" y="24"/>
                    <a:pt x="6" y="24"/>
                  </a:cubicBezTo>
                  <a:cubicBezTo>
                    <a:pt x="1" y="22"/>
                    <a:pt x="1" y="22"/>
                    <a:pt x="1" y="22"/>
                  </a:cubicBezTo>
                  <a:cubicBezTo>
                    <a:pt x="0" y="24"/>
                    <a:pt x="0" y="24"/>
                    <a:pt x="0" y="24"/>
                  </a:cubicBezTo>
                  <a:cubicBezTo>
                    <a:pt x="2" y="27"/>
                    <a:pt x="2" y="27"/>
                    <a:pt x="2" y="27"/>
                  </a:cubicBezTo>
                  <a:cubicBezTo>
                    <a:pt x="5" y="35"/>
                    <a:pt x="5" y="35"/>
                    <a:pt x="5" y="35"/>
                  </a:cubicBezTo>
                  <a:cubicBezTo>
                    <a:pt x="5" y="39"/>
                    <a:pt x="5" y="39"/>
                    <a:pt x="5" y="39"/>
                  </a:cubicBezTo>
                  <a:cubicBezTo>
                    <a:pt x="9" y="45"/>
                    <a:pt x="9" y="45"/>
                    <a:pt x="9" y="45"/>
                  </a:cubicBezTo>
                  <a:cubicBezTo>
                    <a:pt x="17" y="43"/>
                    <a:pt x="17" y="43"/>
                    <a:pt x="17" y="43"/>
                  </a:cubicBezTo>
                  <a:cubicBezTo>
                    <a:pt x="25" y="42"/>
                    <a:pt x="25" y="42"/>
                    <a:pt x="25" y="42"/>
                  </a:cubicBezTo>
                  <a:cubicBezTo>
                    <a:pt x="32" y="41"/>
                    <a:pt x="32" y="41"/>
                    <a:pt x="32" y="41"/>
                  </a:cubicBezTo>
                  <a:cubicBezTo>
                    <a:pt x="47" y="25"/>
                    <a:pt x="47" y="25"/>
                    <a:pt x="47" y="25"/>
                  </a:cubicBezTo>
                  <a:cubicBezTo>
                    <a:pt x="47" y="25"/>
                    <a:pt x="50" y="19"/>
                    <a:pt x="51" y="16"/>
                  </a:cubicBezTo>
                  <a:cubicBezTo>
                    <a:pt x="51" y="16"/>
                    <a:pt x="51" y="16"/>
                    <a:pt x="51" y="16"/>
                  </a:cubicBezTo>
                  <a:cubicBezTo>
                    <a:pt x="49" y="16"/>
                    <a:pt x="49" y="16"/>
                    <a:pt x="49" y="16"/>
                  </a:cubicBezTo>
                  <a:lnTo>
                    <a:pt x="48" y="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444444"/>
                  </a:solidFill>
                  <a:latin typeface="Arial"/>
                  <a:ea typeface="Arial"/>
                  <a:cs typeface="Arial"/>
                  <a:sym typeface="Arial"/>
                </a:rPr>
                <a:t>  </a:t>
              </a:r>
              <a:endParaRPr b="0" i="0" sz="1800" u="sng" cap="none" strike="noStrike">
                <a:solidFill>
                  <a:srgbClr val="444444"/>
                </a:solidFill>
                <a:latin typeface="Arial"/>
                <a:ea typeface="Arial"/>
                <a:cs typeface="Arial"/>
                <a:sym typeface="Arial"/>
              </a:endParaRPr>
            </a:p>
          </p:txBody>
        </p:sp>
        <p:sp>
          <p:nvSpPr>
            <p:cNvPr id="647" name="Google Shape;647;p55"/>
            <p:cNvSpPr/>
            <p:nvPr/>
          </p:nvSpPr>
          <p:spPr>
            <a:xfrm>
              <a:off x="3852573" y="3561952"/>
              <a:ext cx="233347" cy="231782"/>
            </a:xfrm>
            <a:custGeom>
              <a:rect b="b" l="l" r="r" t="t"/>
              <a:pathLst>
                <a:path extrusionOk="0" h="180" w="180">
                  <a:moveTo>
                    <a:pt x="144" y="54"/>
                  </a:moveTo>
                  <a:lnTo>
                    <a:pt x="132" y="54"/>
                  </a:lnTo>
                  <a:lnTo>
                    <a:pt x="114" y="30"/>
                  </a:lnTo>
                  <a:lnTo>
                    <a:pt x="102" y="6"/>
                  </a:lnTo>
                  <a:lnTo>
                    <a:pt x="96" y="6"/>
                  </a:lnTo>
                  <a:lnTo>
                    <a:pt x="84" y="12"/>
                  </a:lnTo>
                  <a:lnTo>
                    <a:pt x="96" y="6"/>
                  </a:lnTo>
                  <a:lnTo>
                    <a:pt x="84" y="0"/>
                  </a:lnTo>
                  <a:lnTo>
                    <a:pt x="66" y="6"/>
                  </a:lnTo>
                  <a:lnTo>
                    <a:pt x="18" y="18"/>
                  </a:lnTo>
                  <a:lnTo>
                    <a:pt x="12" y="84"/>
                  </a:lnTo>
                  <a:lnTo>
                    <a:pt x="0" y="90"/>
                  </a:lnTo>
                  <a:lnTo>
                    <a:pt x="0" y="144"/>
                  </a:lnTo>
                  <a:lnTo>
                    <a:pt x="12" y="168"/>
                  </a:lnTo>
                  <a:lnTo>
                    <a:pt x="18" y="180"/>
                  </a:lnTo>
                  <a:lnTo>
                    <a:pt x="36" y="180"/>
                  </a:lnTo>
                  <a:lnTo>
                    <a:pt x="66" y="162"/>
                  </a:lnTo>
                  <a:lnTo>
                    <a:pt x="90" y="162"/>
                  </a:lnTo>
                  <a:lnTo>
                    <a:pt x="138" y="120"/>
                  </a:lnTo>
                  <a:lnTo>
                    <a:pt x="180" y="90"/>
                  </a:lnTo>
                  <a:lnTo>
                    <a:pt x="150" y="78"/>
                  </a:lnTo>
                  <a:lnTo>
                    <a:pt x="144" y="5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8" name="Google Shape;648;p55"/>
            <p:cNvSpPr/>
            <p:nvPr/>
          </p:nvSpPr>
          <p:spPr>
            <a:xfrm>
              <a:off x="4092184" y="3383415"/>
              <a:ext cx="264671" cy="416581"/>
            </a:xfrm>
            <a:custGeom>
              <a:rect b="b" l="l" r="r" t="t"/>
              <a:pathLst>
                <a:path extrusionOk="0" h="54" w="3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49" name="Google Shape;649;p55"/>
            <p:cNvSpPr/>
            <p:nvPr/>
          </p:nvSpPr>
          <p:spPr>
            <a:xfrm>
              <a:off x="4092184" y="3145370"/>
              <a:ext cx="256838" cy="261538"/>
            </a:xfrm>
            <a:custGeom>
              <a:rect b="b" l="l" r="r" t="t"/>
              <a:pathLst>
                <a:path extrusionOk="0" h="34" w="33">
                  <a:moveTo>
                    <a:pt x="25" y="6"/>
                  </a:moveTo>
                  <a:cubicBezTo>
                    <a:pt x="14" y="1"/>
                    <a:pt x="14" y="1"/>
                    <a:pt x="14" y="1"/>
                  </a:cubicBezTo>
                  <a:cubicBezTo>
                    <a:pt x="14" y="1"/>
                    <a:pt x="14" y="1"/>
                    <a:pt x="14" y="1"/>
                  </a:cubicBezTo>
                  <a:cubicBezTo>
                    <a:pt x="14" y="1"/>
                    <a:pt x="14" y="1"/>
                    <a:pt x="14" y="1"/>
                  </a:cubicBezTo>
                  <a:cubicBezTo>
                    <a:pt x="13" y="0"/>
                    <a:pt x="13" y="0"/>
                    <a:pt x="13" y="0"/>
                  </a:cubicBezTo>
                  <a:cubicBezTo>
                    <a:pt x="12" y="2"/>
                    <a:pt x="12" y="2"/>
                    <a:pt x="12" y="2"/>
                  </a:cubicBezTo>
                  <a:cubicBezTo>
                    <a:pt x="12" y="5"/>
                    <a:pt x="12" y="5"/>
                    <a:pt x="12" y="5"/>
                  </a:cubicBezTo>
                  <a:cubicBezTo>
                    <a:pt x="8" y="5"/>
                    <a:pt x="8" y="5"/>
                    <a:pt x="8" y="5"/>
                  </a:cubicBezTo>
                  <a:cubicBezTo>
                    <a:pt x="6" y="1"/>
                    <a:pt x="6" y="1"/>
                    <a:pt x="6" y="1"/>
                  </a:cubicBezTo>
                  <a:cubicBezTo>
                    <a:pt x="1" y="1"/>
                    <a:pt x="1" y="1"/>
                    <a:pt x="1" y="1"/>
                  </a:cubicBezTo>
                  <a:cubicBezTo>
                    <a:pt x="2" y="8"/>
                    <a:pt x="2" y="8"/>
                    <a:pt x="2" y="8"/>
                  </a:cubicBezTo>
                  <a:cubicBezTo>
                    <a:pt x="0" y="11"/>
                    <a:pt x="0" y="11"/>
                    <a:pt x="0" y="11"/>
                  </a:cubicBezTo>
                  <a:cubicBezTo>
                    <a:pt x="2" y="19"/>
                    <a:pt x="2" y="19"/>
                    <a:pt x="2" y="19"/>
                  </a:cubicBezTo>
                  <a:cubicBezTo>
                    <a:pt x="4" y="24"/>
                    <a:pt x="4" y="24"/>
                    <a:pt x="4" y="24"/>
                  </a:cubicBezTo>
                  <a:cubicBezTo>
                    <a:pt x="4" y="24"/>
                    <a:pt x="8" y="26"/>
                    <a:pt x="9" y="26"/>
                  </a:cubicBezTo>
                  <a:cubicBezTo>
                    <a:pt x="9" y="26"/>
                    <a:pt x="14" y="27"/>
                    <a:pt x="14" y="27"/>
                  </a:cubicBezTo>
                  <a:cubicBezTo>
                    <a:pt x="15" y="29"/>
                    <a:pt x="15" y="29"/>
                    <a:pt x="15" y="29"/>
                  </a:cubicBezTo>
                  <a:cubicBezTo>
                    <a:pt x="17" y="34"/>
                    <a:pt x="17" y="34"/>
                    <a:pt x="17" y="34"/>
                  </a:cubicBezTo>
                  <a:cubicBezTo>
                    <a:pt x="22" y="33"/>
                    <a:pt x="22" y="33"/>
                    <a:pt x="22" y="33"/>
                  </a:cubicBezTo>
                  <a:cubicBezTo>
                    <a:pt x="30" y="32"/>
                    <a:pt x="30" y="32"/>
                    <a:pt x="30" y="32"/>
                  </a:cubicBezTo>
                  <a:cubicBezTo>
                    <a:pt x="33" y="31"/>
                    <a:pt x="33" y="31"/>
                    <a:pt x="33" y="31"/>
                  </a:cubicBezTo>
                  <a:cubicBezTo>
                    <a:pt x="31" y="28"/>
                    <a:pt x="31" y="28"/>
                    <a:pt x="31" y="28"/>
                  </a:cubicBezTo>
                  <a:cubicBezTo>
                    <a:pt x="30" y="19"/>
                    <a:pt x="30" y="19"/>
                    <a:pt x="30" y="19"/>
                  </a:cubicBezTo>
                  <a:cubicBezTo>
                    <a:pt x="30" y="19"/>
                    <a:pt x="28" y="15"/>
                    <a:pt x="28" y="14"/>
                  </a:cubicBezTo>
                  <a:cubicBezTo>
                    <a:pt x="28" y="13"/>
                    <a:pt x="29" y="12"/>
                    <a:pt x="30" y="12"/>
                  </a:cubicBezTo>
                  <a:cubicBezTo>
                    <a:pt x="25" y="9"/>
                    <a:pt x="25" y="9"/>
                    <a:pt x="25" y="9"/>
                  </a:cubicBezTo>
                  <a:lnTo>
                    <a:pt x="25"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0" name="Google Shape;650;p55"/>
            <p:cNvSpPr/>
            <p:nvPr/>
          </p:nvSpPr>
          <p:spPr>
            <a:xfrm>
              <a:off x="3658377" y="3267525"/>
              <a:ext cx="294425" cy="294425"/>
            </a:xfrm>
            <a:custGeom>
              <a:rect b="b" l="l" r="r" t="t"/>
              <a:pathLst>
                <a:path extrusionOk="0" h="38" w="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1" name="Google Shape;651;p55"/>
            <p:cNvSpPr/>
            <p:nvPr/>
          </p:nvSpPr>
          <p:spPr>
            <a:xfrm>
              <a:off x="3658377" y="2990328"/>
              <a:ext cx="457298" cy="454166"/>
            </a:xfrm>
            <a:custGeom>
              <a:rect b="b" l="l" r="r" t="t"/>
              <a:pathLst>
                <a:path extrusionOk="0" h="59" w="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2" name="Google Shape;652;p55"/>
            <p:cNvSpPr/>
            <p:nvPr/>
          </p:nvSpPr>
          <p:spPr>
            <a:xfrm>
              <a:off x="4168925" y="2681807"/>
              <a:ext cx="364899" cy="349239"/>
            </a:xfrm>
            <a:custGeom>
              <a:rect b="b" l="l" r="r" t="t"/>
              <a:pathLst>
                <a:path extrusionOk="0" h="45" w="47">
                  <a:moveTo>
                    <a:pt x="22" y="45"/>
                  </a:moveTo>
                  <a:cubicBezTo>
                    <a:pt x="23" y="45"/>
                    <a:pt x="24" y="44"/>
                    <a:pt x="24" y="44"/>
                  </a:cubicBezTo>
                  <a:cubicBezTo>
                    <a:pt x="27" y="45"/>
                    <a:pt x="27" y="45"/>
                    <a:pt x="27" y="45"/>
                  </a:cubicBezTo>
                  <a:cubicBezTo>
                    <a:pt x="29" y="45"/>
                    <a:pt x="29" y="45"/>
                    <a:pt x="29" y="45"/>
                  </a:cubicBezTo>
                  <a:cubicBezTo>
                    <a:pt x="32" y="43"/>
                    <a:pt x="32" y="43"/>
                    <a:pt x="32" y="43"/>
                  </a:cubicBezTo>
                  <a:cubicBezTo>
                    <a:pt x="39" y="41"/>
                    <a:pt x="39" y="41"/>
                    <a:pt x="39" y="41"/>
                  </a:cubicBezTo>
                  <a:cubicBezTo>
                    <a:pt x="47" y="32"/>
                    <a:pt x="47" y="32"/>
                    <a:pt x="47" y="32"/>
                  </a:cubicBezTo>
                  <a:cubicBezTo>
                    <a:pt x="40" y="31"/>
                    <a:pt x="40" y="31"/>
                    <a:pt x="40" y="31"/>
                  </a:cubicBezTo>
                  <a:cubicBezTo>
                    <a:pt x="33" y="27"/>
                    <a:pt x="33" y="27"/>
                    <a:pt x="33" y="27"/>
                  </a:cubicBezTo>
                  <a:cubicBezTo>
                    <a:pt x="31" y="24"/>
                    <a:pt x="31" y="24"/>
                    <a:pt x="31" y="24"/>
                  </a:cubicBezTo>
                  <a:cubicBezTo>
                    <a:pt x="34" y="22"/>
                    <a:pt x="34" y="22"/>
                    <a:pt x="34" y="22"/>
                  </a:cubicBezTo>
                  <a:cubicBezTo>
                    <a:pt x="33" y="20"/>
                    <a:pt x="33" y="20"/>
                    <a:pt x="33" y="20"/>
                  </a:cubicBezTo>
                  <a:cubicBezTo>
                    <a:pt x="25" y="8"/>
                    <a:pt x="25" y="8"/>
                    <a:pt x="25" y="8"/>
                  </a:cubicBezTo>
                  <a:cubicBezTo>
                    <a:pt x="20" y="6"/>
                    <a:pt x="20" y="6"/>
                    <a:pt x="20" y="6"/>
                  </a:cubicBezTo>
                  <a:cubicBezTo>
                    <a:pt x="17" y="0"/>
                    <a:pt x="17" y="0"/>
                    <a:pt x="17" y="0"/>
                  </a:cubicBezTo>
                  <a:cubicBezTo>
                    <a:pt x="17" y="0"/>
                    <a:pt x="17" y="0"/>
                    <a:pt x="17" y="0"/>
                  </a:cubicBezTo>
                  <a:cubicBezTo>
                    <a:pt x="15" y="1"/>
                    <a:pt x="15" y="1"/>
                    <a:pt x="15" y="1"/>
                  </a:cubicBezTo>
                  <a:cubicBezTo>
                    <a:pt x="12" y="3"/>
                    <a:pt x="12" y="3"/>
                    <a:pt x="12" y="3"/>
                  </a:cubicBezTo>
                  <a:cubicBezTo>
                    <a:pt x="11" y="14"/>
                    <a:pt x="11" y="14"/>
                    <a:pt x="11" y="14"/>
                  </a:cubicBezTo>
                  <a:cubicBezTo>
                    <a:pt x="8" y="20"/>
                    <a:pt x="8" y="20"/>
                    <a:pt x="8" y="20"/>
                  </a:cubicBezTo>
                  <a:cubicBezTo>
                    <a:pt x="4" y="24"/>
                    <a:pt x="4" y="24"/>
                    <a:pt x="4" y="24"/>
                  </a:cubicBezTo>
                  <a:cubicBezTo>
                    <a:pt x="3" y="30"/>
                    <a:pt x="3" y="30"/>
                    <a:pt x="3" y="30"/>
                  </a:cubicBezTo>
                  <a:cubicBezTo>
                    <a:pt x="1" y="30"/>
                    <a:pt x="1" y="30"/>
                    <a:pt x="1" y="30"/>
                  </a:cubicBezTo>
                  <a:cubicBezTo>
                    <a:pt x="0" y="33"/>
                    <a:pt x="0" y="33"/>
                    <a:pt x="0" y="33"/>
                  </a:cubicBezTo>
                  <a:cubicBezTo>
                    <a:pt x="4" y="36"/>
                    <a:pt x="4" y="36"/>
                    <a:pt x="4" y="36"/>
                  </a:cubicBezTo>
                  <a:cubicBezTo>
                    <a:pt x="7" y="39"/>
                    <a:pt x="7" y="39"/>
                    <a:pt x="7" y="39"/>
                  </a:cubicBezTo>
                  <a:cubicBezTo>
                    <a:pt x="9" y="41"/>
                    <a:pt x="9" y="41"/>
                    <a:pt x="9" y="41"/>
                  </a:cubicBezTo>
                  <a:cubicBezTo>
                    <a:pt x="9" y="42"/>
                    <a:pt x="9" y="42"/>
                    <a:pt x="9" y="42"/>
                  </a:cubicBezTo>
                  <a:cubicBezTo>
                    <a:pt x="12" y="43"/>
                    <a:pt x="12" y="43"/>
                    <a:pt x="12" y="43"/>
                  </a:cubicBezTo>
                  <a:cubicBezTo>
                    <a:pt x="12" y="43"/>
                    <a:pt x="21" y="45"/>
                    <a:pt x="22" y="4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3" name="Google Shape;653;p55"/>
            <p:cNvSpPr/>
            <p:nvPr/>
          </p:nvSpPr>
          <p:spPr>
            <a:xfrm>
              <a:off x="4192415" y="3005988"/>
              <a:ext cx="202025" cy="231782"/>
            </a:xfrm>
            <a:custGeom>
              <a:rect b="b" l="l" r="r" t="t"/>
              <a:pathLst>
                <a:path extrusionOk="0" h="30" w="26">
                  <a:moveTo>
                    <a:pt x="23" y="7"/>
                  </a:moveTo>
                  <a:cubicBezTo>
                    <a:pt x="26" y="4"/>
                    <a:pt x="26" y="4"/>
                    <a:pt x="26" y="4"/>
                  </a:cubicBezTo>
                  <a:cubicBezTo>
                    <a:pt x="26" y="3"/>
                    <a:pt x="26" y="3"/>
                    <a:pt x="26" y="3"/>
                  </a:cubicBezTo>
                  <a:cubicBezTo>
                    <a:pt x="24" y="3"/>
                    <a:pt x="24" y="3"/>
                    <a:pt x="24" y="3"/>
                  </a:cubicBezTo>
                  <a:cubicBezTo>
                    <a:pt x="21" y="2"/>
                    <a:pt x="21" y="2"/>
                    <a:pt x="21" y="2"/>
                  </a:cubicBezTo>
                  <a:cubicBezTo>
                    <a:pt x="21" y="2"/>
                    <a:pt x="20" y="3"/>
                    <a:pt x="19" y="3"/>
                  </a:cubicBezTo>
                  <a:cubicBezTo>
                    <a:pt x="18" y="3"/>
                    <a:pt x="9" y="1"/>
                    <a:pt x="9" y="1"/>
                  </a:cubicBezTo>
                  <a:cubicBezTo>
                    <a:pt x="6" y="0"/>
                    <a:pt x="6" y="0"/>
                    <a:pt x="6" y="0"/>
                  </a:cubicBezTo>
                  <a:cubicBezTo>
                    <a:pt x="6" y="1"/>
                    <a:pt x="6" y="1"/>
                    <a:pt x="6" y="1"/>
                  </a:cubicBezTo>
                  <a:cubicBezTo>
                    <a:pt x="3" y="1"/>
                    <a:pt x="3" y="1"/>
                    <a:pt x="3" y="1"/>
                  </a:cubicBezTo>
                  <a:cubicBezTo>
                    <a:pt x="0" y="3"/>
                    <a:pt x="0" y="3"/>
                    <a:pt x="0" y="3"/>
                  </a:cubicBezTo>
                  <a:cubicBezTo>
                    <a:pt x="2" y="5"/>
                    <a:pt x="2" y="5"/>
                    <a:pt x="2" y="5"/>
                  </a:cubicBezTo>
                  <a:cubicBezTo>
                    <a:pt x="2" y="9"/>
                    <a:pt x="2" y="9"/>
                    <a:pt x="2" y="9"/>
                  </a:cubicBezTo>
                  <a:cubicBezTo>
                    <a:pt x="0" y="13"/>
                    <a:pt x="0" y="13"/>
                    <a:pt x="0" y="13"/>
                  </a:cubicBezTo>
                  <a:cubicBezTo>
                    <a:pt x="1" y="19"/>
                    <a:pt x="1" y="19"/>
                    <a:pt x="1" y="19"/>
                  </a:cubicBezTo>
                  <a:cubicBezTo>
                    <a:pt x="12" y="24"/>
                    <a:pt x="12" y="24"/>
                    <a:pt x="12" y="24"/>
                  </a:cubicBezTo>
                  <a:cubicBezTo>
                    <a:pt x="12" y="27"/>
                    <a:pt x="12" y="27"/>
                    <a:pt x="12" y="27"/>
                  </a:cubicBezTo>
                  <a:cubicBezTo>
                    <a:pt x="17" y="30"/>
                    <a:pt x="17" y="30"/>
                    <a:pt x="17" y="30"/>
                  </a:cubicBezTo>
                  <a:cubicBezTo>
                    <a:pt x="17" y="29"/>
                    <a:pt x="18" y="29"/>
                    <a:pt x="18" y="29"/>
                  </a:cubicBezTo>
                  <a:cubicBezTo>
                    <a:pt x="22" y="23"/>
                    <a:pt x="22" y="23"/>
                    <a:pt x="22" y="23"/>
                  </a:cubicBezTo>
                  <a:cubicBezTo>
                    <a:pt x="25" y="20"/>
                    <a:pt x="25" y="20"/>
                    <a:pt x="25" y="20"/>
                  </a:cubicBezTo>
                  <a:cubicBezTo>
                    <a:pt x="23" y="17"/>
                    <a:pt x="23" y="17"/>
                    <a:pt x="23" y="17"/>
                  </a:cubicBezTo>
                  <a:lnTo>
                    <a:pt x="23" y="7"/>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4" name="Google Shape;654;p55"/>
            <p:cNvSpPr/>
            <p:nvPr/>
          </p:nvSpPr>
          <p:spPr>
            <a:xfrm>
              <a:off x="3974729" y="3507138"/>
              <a:ext cx="186364" cy="176966"/>
            </a:xfrm>
            <a:custGeom>
              <a:rect b="b" l="l" r="r" t="t"/>
              <a:pathLst>
                <a:path extrusionOk="0" h="23" w="24">
                  <a:moveTo>
                    <a:pt x="9" y="5"/>
                  </a:moveTo>
                  <a:cubicBezTo>
                    <a:pt x="9" y="5"/>
                    <a:pt x="6" y="8"/>
                    <a:pt x="6" y="8"/>
                  </a:cubicBezTo>
                  <a:cubicBezTo>
                    <a:pt x="5" y="8"/>
                    <a:pt x="2" y="7"/>
                    <a:pt x="2" y="7"/>
                  </a:cubicBezTo>
                  <a:cubicBezTo>
                    <a:pt x="0" y="8"/>
                    <a:pt x="0" y="8"/>
                    <a:pt x="0" y="8"/>
                  </a:cubicBezTo>
                  <a:cubicBezTo>
                    <a:pt x="1" y="8"/>
                    <a:pt x="1" y="8"/>
                    <a:pt x="1" y="8"/>
                  </a:cubicBezTo>
                  <a:cubicBezTo>
                    <a:pt x="3" y="12"/>
                    <a:pt x="3" y="12"/>
                    <a:pt x="3" y="12"/>
                  </a:cubicBezTo>
                  <a:cubicBezTo>
                    <a:pt x="6" y="16"/>
                    <a:pt x="6" y="16"/>
                    <a:pt x="6" y="16"/>
                  </a:cubicBezTo>
                  <a:cubicBezTo>
                    <a:pt x="8" y="16"/>
                    <a:pt x="8" y="16"/>
                    <a:pt x="8" y="16"/>
                  </a:cubicBezTo>
                  <a:cubicBezTo>
                    <a:pt x="9" y="20"/>
                    <a:pt x="9" y="20"/>
                    <a:pt x="9" y="20"/>
                  </a:cubicBezTo>
                  <a:cubicBezTo>
                    <a:pt x="14" y="22"/>
                    <a:pt x="14" y="22"/>
                    <a:pt x="14" y="22"/>
                  </a:cubicBezTo>
                  <a:cubicBezTo>
                    <a:pt x="20" y="23"/>
                    <a:pt x="20" y="23"/>
                    <a:pt x="20" y="23"/>
                  </a:cubicBezTo>
                  <a:cubicBezTo>
                    <a:pt x="22" y="20"/>
                    <a:pt x="22" y="20"/>
                    <a:pt x="22" y="20"/>
                  </a:cubicBezTo>
                  <a:cubicBezTo>
                    <a:pt x="24" y="12"/>
                    <a:pt x="24" y="12"/>
                    <a:pt x="24" y="12"/>
                  </a:cubicBezTo>
                  <a:cubicBezTo>
                    <a:pt x="24" y="7"/>
                    <a:pt x="24" y="7"/>
                    <a:pt x="24" y="7"/>
                  </a:cubicBezTo>
                  <a:cubicBezTo>
                    <a:pt x="24" y="3"/>
                    <a:pt x="24" y="3"/>
                    <a:pt x="24" y="3"/>
                  </a:cubicBezTo>
                  <a:cubicBezTo>
                    <a:pt x="16" y="0"/>
                    <a:pt x="16" y="0"/>
                    <a:pt x="16" y="0"/>
                  </a:cubicBezTo>
                  <a:cubicBezTo>
                    <a:pt x="13" y="1"/>
                    <a:pt x="13" y="1"/>
                    <a:pt x="13" y="1"/>
                  </a:cubicBezTo>
                  <a:lnTo>
                    <a:pt x="9"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5" name="Google Shape;655;p55"/>
            <p:cNvSpPr/>
            <p:nvPr/>
          </p:nvSpPr>
          <p:spPr>
            <a:xfrm>
              <a:off x="3905820" y="3031047"/>
              <a:ext cx="333577" cy="537168"/>
            </a:xfrm>
            <a:custGeom>
              <a:rect b="b" l="l" r="r" t="t"/>
              <a:pathLst>
                <a:path extrusionOk="0" h="70" w="43">
                  <a:moveTo>
                    <a:pt x="27" y="6"/>
                  </a:moveTo>
                  <a:cubicBezTo>
                    <a:pt x="23" y="13"/>
                    <a:pt x="23" y="13"/>
                    <a:pt x="23" y="13"/>
                  </a:cubicBezTo>
                  <a:cubicBezTo>
                    <a:pt x="21" y="20"/>
                    <a:pt x="21" y="20"/>
                    <a:pt x="21" y="20"/>
                  </a:cubicBezTo>
                  <a:cubicBezTo>
                    <a:pt x="22" y="26"/>
                    <a:pt x="22" y="26"/>
                    <a:pt x="22" y="26"/>
                  </a:cubicBezTo>
                  <a:cubicBezTo>
                    <a:pt x="23" y="32"/>
                    <a:pt x="23" y="32"/>
                    <a:pt x="23" y="32"/>
                  </a:cubicBezTo>
                  <a:cubicBezTo>
                    <a:pt x="25" y="38"/>
                    <a:pt x="25" y="38"/>
                    <a:pt x="25" y="38"/>
                  </a:cubicBezTo>
                  <a:cubicBezTo>
                    <a:pt x="22" y="39"/>
                    <a:pt x="22" y="39"/>
                    <a:pt x="22" y="39"/>
                  </a:cubicBezTo>
                  <a:cubicBezTo>
                    <a:pt x="21" y="45"/>
                    <a:pt x="21" y="45"/>
                    <a:pt x="21" y="45"/>
                  </a:cubicBezTo>
                  <a:cubicBezTo>
                    <a:pt x="20" y="48"/>
                    <a:pt x="20" y="48"/>
                    <a:pt x="20" y="48"/>
                  </a:cubicBezTo>
                  <a:cubicBezTo>
                    <a:pt x="23" y="52"/>
                    <a:pt x="23" y="52"/>
                    <a:pt x="23" y="52"/>
                  </a:cubicBezTo>
                  <a:cubicBezTo>
                    <a:pt x="23" y="54"/>
                    <a:pt x="23" y="54"/>
                    <a:pt x="23" y="54"/>
                  </a:cubicBezTo>
                  <a:cubicBezTo>
                    <a:pt x="17" y="51"/>
                    <a:pt x="17" y="51"/>
                    <a:pt x="17" y="51"/>
                  </a:cubicBezTo>
                  <a:cubicBezTo>
                    <a:pt x="11" y="48"/>
                    <a:pt x="11" y="48"/>
                    <a:pt x="11" y="48"/>
                  </a:cubicBezTo>
                  <a:cubicBezTo>
                    <a:pt x="6" y="48"/>
                    <a:pt x="6" y="48"/>
                    <a:pt x="6" y="48"/>
                  </a:cubicBezTo>
                  <a:cubicBezTo>
                    <a:pt x="6" y="52"/>
                    <a:pt x="6" y="52"/>
                    <a:pt x="6" y="52"/>
                  </a:cubicBezTo>
                  <a:cubicBezTo>
                    <a:pt x="0" y="53"/>
                    <a:pt x="0" y="53"/>
                    <a:pt x="0" y="53"/>
                  </a:cubicBezTo>
                  <a:cubicBezTo>
                    <a:pt x="0" y="64"/>
                    <a:pt x="0" y="64"/>
                    <a:pt x="0" y="64"/>
                  </a:cubicBezTo>
                  <a:cubicBezTo>
                    <a:pt x="2" y="68"/>
                    <a:pt x="2" y="68"/>
                    <a:pt x="2" y="68"/>
                  </a:cubicBezTo>
                  <a:cubicBezTo>
                    <a:pt x="6" y="68"/>
                    <a:pt x="6" y="68"/>
                    <a:pt x="6" y="68"/>
                  </a:cubicBezTo>
                  <a:cubicBezTo>
                    <a:pt x="8" y="69"/>
                    <a:pt x="8" y="69"/>
                    <a:pt x="8" y="69"/>
                  </a:cubicBezTo>
                  <a:cubicBezTo>
                    <a:pt x="7" y="69"/>
                    <a:pt x="7" y="69"/>
                    <a:pt x="7" y="69"/>
                  </a:cubicBezTo>
                  <a:cubicBezTo>
                    <a:pt x="9" y="70"/>
                    <a:pt x="9" y="70"/>
                    <a:pt x="9" y="70"/>
                  </a:cubicBezTo>
                  <a:cubicBezTo>
                    <a:pt x="11" y="69"/>
                    <a:pt x="11" y="69"/>
                    <a:pt x="11" y="69"/>
                  </a:cubicBezTo>
                  <a:cubicBezTo>
                    <a:pt x="11" y="69"/>
                    <a:pt x="14" y="70"/>
                    <a:pt x="15" y="70"/>
                  </a:cubicBezTo>
                  <a:cubicBezTo>
                    <a:pt x="15" y="70"/>
                    <a:pt x="18" y="67"/>
                    <a:pt x="18" y="67"/>
                  </a:cubicBezTo>
                  <a:cubicBezTo>
                    <a:pt x="22" y="63"/>
                    <a:pt x="22" y="63"/>
                    <a:pt x="22" y="63"/>
                  </a:cubicBezTo>
                  <a:cubicBezTo>
                    <a:pt x="25" y="62"/>
                    <a:pt x="25" y="62"/>
                    <a:pt x="25" y="62"/>
                  </a:cubicBezTo>
                  <a:cubicBezTo>
                    <a:pt x="24" y="62"/>
                    <a:pt x="24" y="62"/>
                    <a:pt x="24" y="62"/>
                  </a:cubicBezTo>
                  <a:cubicBezTo>
                    <a:pt x="24" y="61"/>
                    <a:pt x="24" y="61"/>
                    <a:pt x="24" y="61"/>
                  </a:cubicBezTo>
                  <a:cubicBezTo>
                    <a:pt x="33" y="57"/>
                    <a:pt x="33" y="57"/>
                    <a:pt x="33" y="57"/>
                  </a:cubicBezTo>
                  <a:cubicBezTo>
                    <a:pt x="37" y="59"/>
                    <a:pt x="37" y="59"/>
                    <a:pt x="37" y="59"/>
                  </a:cubicBezTo>
                  <a:cubicBezTo>
                    <a:pt x="39" y="62"/>
                    <a:pt x="39" y="62"/>
                    <a:pt x="39" y="62"/>
                  </a:cubicBezTo>
                  <a:cubicBezTo>
                    <a:pt x="40" y="64"/>
                    <a:pt x="40" y="64"/>
                    <a:pt x="40" y="64"/>
                  </a:cubicBezTo>
                  <a:cubicBezTo>
                    <a:pt x="43" y="62"/>
                    <a:pt x="43" y="62"/>
                    <a:pt x="43" y="62"/>
                  </a:cubicBezTo>
                  <a:cubicBezTo>
                    <a:pt x="43" y="59"/>
                    <a:pt x="43" y="59"/>
                    <a:pt x="43" y="59"/>
                  </a:cubicBezTo>
                  <a:cubicBezTo>
                    <a:pt x="40" y="54"/>
                    <a:pt x="40" y="54"/>
                    <a:pt x="40" y="54"/>
                  </a:cubicBezTo>
                  <a:cubicBezTo>
                    <a:pt x="40" y="49"/>
                    <a:pt x="40" y="49"/>
                    <a:pt x="40" y="49"/>
                  </a:cubicBezTo>
                  <a:cubicBezTo>
                    <a:pt x="41" y="49"/>
                    <a:pt x="41" y="49"/>
                    <a:pt x="41" y="49"/>
                  </a:cubicBezTo>
                  <a:cubicBezTo>
                    <a:pt x="39" y="44"/>
                    <a:pt x="39" y="44"/>
                    <a:pt x="39" y="44"/>
                  </a:cubicBezTo>
                  <a:cubicBezTo>
                    <a:pt x="38" y="42"/>
                    <a:pt x="38" y="42"/>
                    <a:pt x="38" y="42"/>
                  </a:cubicBezTo>
                  <a:cubicBezTo>
                    <a:pt x="38" y="42"/>
                    <a:pt x="33" y="41"/>
                    <a:pt x="33" y="41"/>
                  </a:cubicBezTo>
                  <a:cubicBezTo>
                    <a:pt x="32" y="41"/>
                    <a:pt x="28" y="39"/>
                    <a:pt x="28" y="39"/>
                  </a:cubicBezTo>
                  <a:cubicBezTo>
                    <a:pt x="26" y="34"/>
                    <a:pt x="26" y="34"/>
                    <a:pt x="26" y="34"/>
                  </a:cubicBezTo>
                  <a:cubicBezTo>
                    <a:pt x="24" y="26"/>
                    <a:pt x="24" y="26"/>
                    <a:pt x="24" y="26"/>
                  </a:cubicBezTo>
                  <a:cubicBezTo>
                    <a:pt x="26" y="23"/>
                    <a:pt x="26" y="23"/>
                    <a:pt x="26" y="23"/>
                  </a:cubicBezTo>
                  <a:cubicBezTo>
                    <a:pt x="25" y="16"/>
                    <a:pt x="25" y="16"/>
                    <a:pt x="25" y="16"/>
                  </a:cubicBezTo>
                  <a:cubicBezTo>
                    <a:pt x="30" y="16"/>
                    <a:pt x="30" y="16"/>
                    <a:pt x="30" y="16"/>
                  </a:cubicBezTo>
                  <a:cubicBezTo>
                    <a:pt x="32" y="20"/>
                    <a:pt x="32" y="20"/>
                    <a:pt x="32" y="20"/>
                  </a:cubicBezTo>
                  <a:cubicBezTo>
                    <a:pt x="36" y="20"/>
                    <a:pt x="36" y="20"/>
                    <a:pt x="36" y="20"/>
                  </a:cubicBezTo>
                  <a:cubicBezTo>
                    <a:pt x="36" y="17"/>
                    <a:pt x="36" y="17"/>
                    <a:pt x="36" y="17"/>
                  </a:cubicBezTo>
                  <a:cubicBezTo>
                    <a:pt x="37" y="15"/>
                    <a:pt x="37" y="15"/>
                    <a:pt x="37" y="15"/>
                  </a:cubicBezTo>
                  <a:cubicBezTo>
                    <a:pt x="38" y="16"/>
                    <a:pt x="38" y="16"/>
                    <a:pt x="38" y="16"/>
                  </a:cubicBezTo>
                  <a:cubicBezTo>
                    <a:pt x="37" y="10"/>
                    <a:pt x="37" y="10"/>
                    <a:pt x="37" y="10"/>
                  </a:cubicBezTo>
                  <a:cubicBezTo>
                    <a:pt x="39" y="6"/>
                    <a:pt x="39" y="6"/>
                    <a:pt x="39" y="6"/>
                  </a:cubicBezTo>
                  <a:cubicBezTo>
                    <a:pt x="39" y="2"/>
                    <a:pt x="39" y="2"/>
                    <a:pt x="39" y="2"/>
                  </a:cubicBezTo>
                  <a:cubicBezTo>
                    <a:pt x="37" y="0"/>
                    <a:pt x="37" y="0"/>
                    <a:pt x="37" y="0"/>
                  </a:cubicBezTo>
                  <a:cubicBezTo>
                    <a:pt x="35" y="0"/>
                    <a:pt x="35" y="0"/>
                    <a:pt x="35" y="0"/>
                  </a:cubicBezTo>
                  <a:cubicBezTo>
                    <a:pt x="28" y="1"/>
                    <a:pt x="28" y="1"/>
                    <a:pt x="28" y="1"/>
                  </a:cubicBezTo>
                  <a:cubicBezTo>
                    <a:pt x="27" y="0"/>
                    <a:pt x="27" y="0"/>
                    <a:pt x="27" y="0"/>
                  </a:cubicBezTo>
                  <a:cubicBezTo>
                    <a:pt x="27" y="5"/>
                    <a:pt x="27" y="5"/>
                    <a:pt x="27" y="5"/>
                  </a:cubicBezTo>
                  <a:lnTo>
                    <a:pt x="27"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6" name="Google Shape;656;p55"/>
            <p:cNvSpPr/>
            <p:nvPr/>
          </p:nvSpPr>
          <p:spPr>
            <a:xfrm>
              <a:off x="3241798" y="2752281"/>
              <a:ext cx="184798" cy="139382"/>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7" name="Google Shape;657;p55"/>
            <p:cNvSpPr/>
            <p:nvPr/>
          </p:nvSpPr>
          <p:spPr>
            <a:xfrm>
              <a:off x="3241798" y="2752281"/>
              <a:ext cx="184798" cy="139382"/>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8" name="Google Shape;658;p55"/>
            <p:cNvSpPr/>
            <p:nvPr/>
          </p:nvSpPr>
          <p:spPr>
            <a:xfrm>
              <a:off x="3363952" y="2854077"/>
              <a:ext cx="23490" cy="6264"/>
            </a:xfrm>
            <a:custGeom>
              <a:rect b="b" l="l" r="r" t="t"/>
              <a:pathLst>
                <a:path extrusionOk="0" h="6" w="18">
                  <a:moveTo>
                    <a:pt x="0" y="6"/>
                  </a:moveTo>
                  <a:lnTo>
                    <a:pt x="6" y="6"/>
                  </a:lnTo>
                  <a:lnTo>
                    <a:pt x="18" y="0"/>
                  </a:lnTo>
                  <a:lnTo>
                    <a:pt x="0"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59" name="Google Shape;659;p55"/>
            <p:cNvSpPr/>
            <p:nvPr/>
          </p:nvSpPr>
          <p:spPr>
            <a:xfrm>
              <a:off x="3363952" y="2854077"/>
              <a:ext cx="23490" cy="6264"/>
            </a:xfrm>
            <a:custGeom>
              <a:rect b="b" l="l" r="r" t="t"/>
              <a:pathLst>
                <a:path extrusionOk="0" h="6" w="18">
                  <a:moveTo>
                    <a:pt x="0" y="6"/>
                  </a:moveTo>
                  <a:lnTo>
                    <a:pt x="6" y="6"/>
                  </a:lnTo>
                  <a:lnTo>
                    <a:pt x="18" y="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0" name="Google Shape;660;p55"/>
            <p:cNvSpPr/>
            <p:nvPr/>
          </p:nvSpPr>
          <p:spPr>
            <a:xfrm>
              <a:off x="3287215" y="2860342"/>
              <a:ext cx="100230" cy="129986"/>
            </a:xfrm>
            <a:custGeom>
              <a:rect b="b" l="l" r="r" t="t"/>
              <a:pathLst>
                <a:path extrusionOk="0" h="102" w="78">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1" name="Google Shape;661;p55"/>
            <p:cNvSpPr/>
            <p:nvPr/>
          </p:nvSpPr>
          <p:spPr>
            <a:xfrm>
              <a:off x="3435992" y="2760112"/>
              <a:ext cx="292859" cy="263104"/>
            </a:xfrm>
            <a:custGeom>
              <a:rect b="b" l="l" r="r" t="t"/>
              <a:pathLst>
                <a:path extrusionOk="0" h="205" w="228">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2" name="Google Shape;662;p55"/>
            <p:cNvSpPr/>
            <p:nvPr/>
          </p:nvSpPr>
          <p:spPr>
            <a:xfrm>
              <a:off x="3721021" y="2860342"/>
              <a:ext cx="316351" cy="184798"/>
            </a:xfrm>
            <a:custGeom>
              <a:rect b="b" l="l" r="r" t="t"/>
              <a:pathLst>
                <a:path extrusionOk="0" h="144" w="246">
                  <a:moveTo>
                    <a:pt x="78" y="36"/>
                  </a:moveTo>
                  <a:lnTo>
                    <a:pt x="72" y="48"/>
                  </a:lnTo>
                  <a:lnTo>
                    <a:pt x="36" y="60"/>
                  </a:lnTo>
                  <a:lnTo>
                    <a:pt x="12" y="66"/>
                  </a:lnTo>
                  <a:lnTo>
                    <a:pt x="0" y="102"/>
                  </a:lnTo>
                  <a:lnTo>
                    <a:pt x="12" y="132"/>
                  </a:lnTo>
                  <a:lnTo>
                    <a:pt x="18" y="144"/>
                  </a:lnTo>
                  <a:lnTo>
                    <a:pt x="42" y="132"/>
                  </a:lnTo>
                  <a:lnTo>
                    <a:pt x="66" y="132"/>
                  </a:lnTo>
                  <a:lnTo>
                    <a:pt x="78" y="138"/>
                  </a:lnTo>
                  <a:lnTo>
                    <a:pt x="78" y="114"/>
                  </a:lnTo>
                  <a:lnTo>
                    <a:pt x="114" y="108"/>
                  </a:lnTo>
                  <a:lnTo>
                    <a:pt x="144" y="120"/>
                  </a:lnTo>
                  <a:lnTo>
                    <a:pt x="198" y="108"/>
                  </a:lnTo>
                  <a:lnTo>
                    <a:pt x="246" y="102"/>
                  </a:lnTo>
                  <a:lnTo>
                    <a:pt x="210" y="66"/>
                  </a:lnTo>
                  <a:lnTo>
                    <a:pt x="186" y="54"/>
                  </a:lnTo>
                  <a:lnTo>
                    <a:pt x="168" y="24"/>
                  </a:lnTo>
                  <a:lnTo>
                    <a:pt x="156" y="0"/>
                  </a:lnTo>
                  <a:lnTo>
                    <a:pt x="108" y="30"/>
                  </a:lnTo>
                  <a:lnTo>
                    <a:pt x="78"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3" name="Google Shape;663;p55"/>
            <p:cNvSpPr/>
            <p:nvPr/>
          </p:nvSpPr>
          <p:spPr>
            <a:xfrm>
              <a:off x="3628622" y="3031047"/>
              <a:ext cx="192630" cy="230216"/>
            </a:xfrm>
            <a:custGeom>
              <a:rect b="b" l="l" r="r" t="t"/>
              <a:pathLst>
                <a:path extrusionOk="0" h="180" w="150">
                  <a:moveTo>
                    <a:pt x="66" y="162"/>
                  </a:moveTo>
                  <a:lnTo>
                    <a:pt x="90" y="144"/>
                  </a:lnTo>
                  <a:lnTo>
                    <a:pt x="114" y="96"/>
                  </a:lnTo>
                  <a:lnTo>
                    <a:pt x="132" y="78"/>
                  </a:lnTo>
                  <a:lnTo>
                    <a:pt x="150" y="6"/>
                  </a:lnTo>
                  <a:lnTo>
                    <a:pt x="138" y="0"/>
                  </a:lnTo>
                  <a:lnTo>
                    <a:pt x="114" y="0"/>
                  </a:lnTo>
                  <a:lnTo>
                    <a:pt x="90" y="12"/>
                  </a:lnTo>
                  <a:lnTo>
                    <a:pt x="72" y="18"/>
                  </a:lnTo>
                  <a:lnTo>
                    <a:pt x="60" y="30"/>
                  </a:lnTo>
                  <a:lnTo>
                    <a:pt x="48" y="36"/>
                  </a:lnTo>
                  <a:lnTo>
                    <a:pt x="48" y="48"/>
                  </a:lnTo>
                  <a:lnTo>
                    <a:pt x="60" y="54"/>
                  </a:lnTo>
                  <a:lnTo>
                    <a:pt x="54" y="84"/>
                  </a:lnTo>
                  <a:lnTo>
                    <a:pt x="48" y="114"/>
                  </a:lnTo>
                  <a:lnTo>
                    <a:pt x="30" y="114"/>
                  </a:lnTo>
                  <a:lnTo>
                    <a:pt x="12" y="126"/>
                  </a:lnTo>
                  <a:lnTo>
                    <a:pt x="0" y="138"/>
                  </a:lnTo>
                  <a:lnTo>
                    <a:pt x="18" y="156"/>
                  </a:lnTo>
                  <a:lnTo>
                    <a:pt x="24" y="180"/>
                  </a:lnTo>
                  <a:lnTo>
                    <a:pt x="42" y="162"/>
                  </a:lnTo>
                  <a:lnTo>
                    <a:pt x="66" y="16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4" name="Google Shape;664;p55"/>
            <p:cNvSpPr/>
            <p:nvPr/>
          </p:nvSpPr>
          <p:spPr>
            <a:xfrm>
              <a:off x="3589470" y="3078028"/>
              <a:ext cx="115890" cy="128420"/>
            </a:xfrm>
            <a:custGeom>
              <a:rect b="b" l="l" r="r" t="t"/>
              <a:pathLst>
                <a:path extrusionOk="0" h="102" w="90">
                  <a:moveTo>
                    <a:pt x="60" y="78"/>
                  </a:moveTo>
                  <a:lnTo>
                    <a:pt x="78" y="78"/>
                  </a:lnTo>
                  <a:lnTo>
                    <a:pt x="84" y="48"/>
                  </a:lnTo>
                  <a:lnTo>
                    <a:pt x="90" y="18"/>
                  </a:lnTo>
                  <a:lnTo>
                    <a:pt x="78" y="12"/>
                  </a:lnTo>
                  <a:lnTo>
                    <a:pt x="78" y="0"/>
                  </a:lnTo>
                  <a:lnTo>
                    <a:pt x="48" y="0"/>
                  </a:lnTo>
                  <a:lnTo>
                    <a:pt x="0" y="0"/>
                  </a:lnTo>
                  <a:lnTo>
                    <a:pt x="0" y="18"/>
                  </a:lnTo>
                  <a:lnTo>
                    <a:pt x="0" y="54"/>
                  </a:lnTo>
                  <a:lnTo>
                    <a:pt x="30" y="102"/>
                  </a:lnTo>
                  <a:lnTo>
                    <a:pt x="42" y="90"/>
                  </a:lnTo>
                  <a:lnTo>
                    <a:pt x="60" y="7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5" name="Google Shape;665;p55"/>
            <p:cNvSpPr/>
            <p:nvPr/>
          </p:nvSpPr>
          <p:spPr>
            <a:xfrm>
              <a:off x="3558148" y="2822757"/>
              <a:ext cx="184798" cy="255274"/>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lnTo>
                    <a:pt x="144" y="17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6" name="Google Shape;666;p55"/>
            <p:cNvSpPr/>
            <p:nvPr/>
          </p:nvSpPr>
          <p:spPr>
            <a:xfrm>
              <a:off x="3558148" y="2822757"/>
              <a:ext cx="184798" cy="255274"/>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7" name="Google Shape;667;p55"/>
            <p:cNvSpPr/>
            <p:nvPr/>
          </p:nvSpPr>
          <p:spPr>
            <a:xfrm>
              <a:off x="3387443" y="2813359"/>
              <a:ext cx="62644" cy="155044"/>
            </a:xfrm>
            <a:custGeom>
              <a:rect b="b" l="l" r="r" t="t"/>
              <a:pathLst>
                <a:path extrusionOk="0" h="120" w="48">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8" name="Google Shape;668;p55"/>
            <p:cNvSpPr/>
            <p:nvPr/>
          </p:nvSpPr>
          <p:spPr>
            <a:xfrm>
              <a:off x="3363952" y="2854077"/>
              <a:ext cx="54813" cy="122155"/>
            </a:xfrm>
            <a:custGeom>
              <a:rect b="b" l="l" r="r" t="t"/>
              <a:pathLst>
                <a:path extrusionOk="0" h="96" w="42">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69" name="Google Shape;669;p55"/>
            <p:cNvSpPr/>
            <p:nvPr/>
          </p:nvSpPr>
          <p:spPr>
            <a:xfrm>
              <a:off x="3652113" y="3540025"/>
              <a:ext cx="316351" cy="321049"/>
            </a:xfrm>
            <a:custGeom>
              <a:rect b="b" l="l" r="r" t="t"/>
              <a:pathLst>
                <a:path extrusionOk="0" h="252" w="246">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670" name="Google Shape;670;p55"/>
            <p:cNvSpPr/>
            <p:nvPr/>
          </p:nvSpPr>
          <p:spPr>
            <a:xfrm>
              <a:off x="3387443" y="2659883"/>
              <a:ext cx="78304" cy="92400"/>
            </a:xfrm>
            <a:custGeom>
              <a:rect b="b" l="l" r="r" t="t"/>
              <a:pathLst>
                <a:path extrusionOk="0" h="12" w="10">
                  <a:moveTo>
                    <a:pt x="0" y="12"/>
                  </a:moveTo>
                  <a:cubicBezTo>
                    <a:pt x="4" y="11"/>
                    <a:pt x="4" y="11"/>
                    <a:pt x="4" y="11"/>
                  </a:cubicBezTo>
                  <a:cubicBezTo>
                    <a:pt x="9" y="10"/>
                    <a:pt x="9" y="10"/>
                    <a:pt x="9" y="10"/>
                  </a:cubicBezTo>
                  <a:cubicBezTo>
                    <a:pt x="9" y="10"/>
                    <a:pt x="10" y="8"/>
                    <a:pt x="10" y="8"/>
                  </a:cubicBezTo>
                  <a:cubicBezTo>
                    <a:pt x="10" y="7"/>
                    <a:pt x="10" y="0"/>
                    <a:pt x="10"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grpSp>
      <p:sp>
        <p:nvSpPr>
          <p:cNvPr id="671" name="Google Shape;671;p55"/>
          <p:cNvSpPr/>
          <p:nvPr/>
        </p:nvSpPr>
        <p:spPr>
          <a:xfrm rot="5400000">
            <a:off x="393587" y="3304905"/>
            <a:ext cx="972000" cy="1089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7969" y="1257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5"/>
          <p:cNvSpPr txBox="1"/>
          <p:nvPr/>
        </p:nvSpPr>
        <p:spPr>
          <a:xfrm>
            <a:off x="334719" y="3363832"/>
            <a:ext cx="10899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Ghana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30M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$4,746</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43.5</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2.57</a:t>
            </a:r>
            <a:endParaRPr b="0" i="0" sz="1200" u="none" cap="none" strike="noStrike">
              <a:solidFill>
                <a:srgbClr val="000000"/>
              </a:solidFill>
              <a:latin typeface="Calibri"/>
              <a:ea typeface="Calibri"/>
              <a:cs typeface="Calibri"/>
              <a:sym typeface="Calibri"/>
            </a:endParaRPr>
          </a:p>
        </p:txBody>
      </p:sp>
      <p:sp>
        <p:nvSpPr>
          <p:cNvPr id="673" name="Google Shape;673;p55"/>
          <p:cNvSpPr/>
          <p:nvPr/>
        </p:nvSpPr>
        <p:spPr>
          <a:xfrm rot="5400000">
            <a:off x="1953541" y="3371105"/>
            <a:ext cx="972000" cy="1089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78584" y="11238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5"/>
          <p:cNvSpPr txBox="1"/>
          <p:nvPr/>
        </p:nvSpPr>
        <p:spPr>
          <a:xfrm>
            <a:off x="1894669" y="3430032"/>
            <a:ext cx="10899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Nigeria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200M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$5,900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1.97</a:t>
            </a:r>
            <a:endParaRPr b="0" i="0" sz="1200" u="none" cap="none" strike="noStrike">
              <a:solidFill>
                <a:srgbClr val="000000"/>
              </a:solidFill>
              <a:latin typeface="Calibri"/>
              <a:ea typeface="Calibri"/>
              <a:cs typeface="Calibri"/>
              <a:sym typeface="Calibri"/>
            </a:endParaRPr>
          </a:p>
        </p:txBody>
      </p:sp>
      <p:sp>
        <p:nvSpPr>
          <p:cNvPr id="675" name="Google Shape;675;p55"/>
          <p:cNvSpPr/>
          <p:nvPr/>
        </p:nvSpPr>
        <p:spPr>
          <a:xfrm rot="-5400000">
            <a:off x="3714164" y="1812687"/>
            <a:ext cx="972000" cy="10614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8378" y="-23005"/>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5"/>
          <p:cNvSpPr txBox="1"/>
          <p:nvPr/>
        </p:nvSpPr>
        <p:spPr>
          <a:xfrm>
            <a:off x="3669451" y="1857374"/>
            <a:ext cx="10614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Kenya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52M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$3,500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40.8</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2.81</a:t>
            </a:r>
            <a:endParaRPr b="0" i="0" sz="1200" u="none" cap="none" strike="noStrike">
              <a:solidFill>
                <a:srgbClr val="000000"/>
              </a:solidFill>
              <a:latin typeface="Calibri"/>
              <a:ea typeface="Calibri"/>
              <a:cs typeface="Calibri"/>
              <a:sym typeface="Calibri"/>
            </a:endParaRPr>
          </a:p>
        </p:txBody>
      </p:sp>
      <p:sp>
        <p:nvSpPr>
          <p:cNvPr id="677" name="Google Shape;677;p55"/>
          <p:cNvSpPr/>
          <p:nvPr/>
        </p:nvSpPr>
        <p:spPr>
          <a:xfrm>
            <a:off x="5041074" y="3455062"/>
            <a:ext cx="3888000" cy="13476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Pop</a:t>
            </a:r>
            <a:r>
              <a:rPr b="0" i="0" lang="en-US" sz="1200" u="none" cap="none" strike="noStrike">
                <a:solidFill>
                  <a:schemeClr val="dk1"/>
                </a:solidFill>
                <a:latin typeface="Arial"/>
                <a:ea typeface="Arial"/>
                <a:cs typeface="Arial"/>
                <a:sym typeface="Arial"/>
              </a:rPr>
              <a:t>: Total population (2019)</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PPP</a:t>
            </a:r>
            <a:r>
              <a:rPr b="0" i="0" lang="en-US" sz="1200" u="none" cap="none" strike="noStrike">
                <a:solidFill>
                  <a:schemeClr val="dk1"/>
                </a:solidFill>
                <a:latin typeface="Arial"/>
                <a:ea typeface="Arial"/>
                <a:cs typeface="Arial"/>
                <a:sym typeface="Arial"/>
              </a:rPr>
              <a:t>: Purchasing power parity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Gini</a:t>
            </a:r>
            <a:r>
              <a:rPr b="0" i="0" lang="en-US" sz="1200" u="none" cap="none" strike="noStrike">
                <a:solidFill>
                  <a:schemeClr val="dk1"/>
                </a:solidFill>
                <a:latin typeface="Arial"/>
                <a:ea typeface="Arial"/>
                <a:cs typeface="Arial"/>
                <a:sym typeface="Arial"/>
              </a:rPr>
              <a:t>: </a:t>
            </a:r>
            <a:r>
              <a:rPr lang="en-US" sz="1200">
                <a:solidFill>
                  <a:schemeClr val="dk1"/>
                </a:solidFill>
              </a:rPr>
              <a:t>C</a:t>
            </a:r>
            <a:r>
              <a:rPr b="0" i="0" lang="en-US" sz="1200" u="none" cap="none" strike="noStrike">
                <a:solidFill>
                  <a:schemeClr val="dk1"/>
                </a:solidFill>
                <a:latin typeface="Arial"/>
                <a:ea typeface="Arial"/>
                <a:cs typeface="Arial"/>
                <a:sym typeface="Arial"/>
              </a:rPr>
              <a:t>oefficient to measure income </a:t>
            </a:r>
            <a:r>
              <a:rPr lang="en-US" sz="1200">
                <a:solidFill>
                  <a:schemeClr val="dk1"/>
                </a:solidFill>
              </a:rPr>
              <a:t>inequality </a:t>
            </a:r>
            <a:r>
              <a:rPr b="0" i="0" lang="en-US" sz="1200" u="none" cap="none" strike="noStrike">
                <a:solidFill>
                  <a:schemeClr val="dk1"/>
                </a:solidFill>
                <a:latin typeface="Arial"/>
                <a:ea typeface="Arial"/>
                <a:cs typeface="Arial"/>
                <a:sym typeface="Arial"/>
              </a:rPr>
              <a:t>(2009 - 2017)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LPI</a:t>
            </a:r>
            <a:r>
              <a:rPr b="0" i="0" lang="en-US" sz="1200" u="none" cap="none" strike="noStrike">
                <a:solidFill>
                  <a:schemeClr val="dk1"/>
                </a:solidFill>
                <a:latin typeface="Arial"/>
                <a:ea typeface="Arial"/>
                <a:cs typeface="Arial"/>
                <a:sym typeface="Arial"/>
              </a:rPr>
              <a:t>: Logistics Performance Index (2018)</a:t>
            </a:r>
            <a:endParaRPr b="0" i="0" sz="1200" u="none" cap="none" strike="noStrike">
              <a:solidFill>
                <a:schemeClr val="dk1"/>
              </a:solidFill>
              <a:latin typeface="Arial"/>
              <a:ea typeface="Arial"/>
              <a:cs typeface="Arial"/>
              <a:sym typeface="Arial"/>
            </a:endParaRPr>
          </a:p>
        </p:txBody>
      </p:sp>
      <p:sp>
        <p:nvSpPr>
          <p:cNvPr id="678" name="Google Shape;678;p55"/>
          <p:cNvSpPr/>
          <p:nvPr/>
        </p:nvSpPr>
        <p:spPr>
          <a:xfrm>
            <a:off x="5176250" y="3336900"/>
            <a:ext cx="1303800" cy="241200"/>
          </a:xfrm>
          <a:prstGeom prst="rect">
            <a:avLst/>
          </a:prstGeom>
          <a:solidFill>
            <a:schemeClr val="lt1"/>
          </a:solidFill>
          <a:ln cap="flat" cmpd="sng" w="9525">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EF4747"/>
                </a:solidFill>
                <a:latin typeface="Arial"/>
                <a:ea typeface="Arial"/>
                <a:cs typeface="Arial"/>
                <a:sym typeface="Arial"/>
              </a:rPr>
              <a:t>Indicators</a:t>
            </a:r>
            <a:endParaRPr b="0" i="0" sz="1100" u="none" cap="none" strike="noStrike">
              <a:solidFill>
                <a:srgbClr val="EF4747"/>
              </a:solidFill>
              <a:latin typeface="Arial"/>
              <a:ea typeface="Arial"/>
              <a:cs typeface="Arial"/>
              <a:sym typeface="Arial"/>
            </a:endParaRPr>
          </a:p>
        </p:txBody>
      </p:sp>
      <p:sp>
        <p:nvSpPr>
          <p:cNvPr id="679" name="Google Shape;679;p55"/>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2"/>
                </a:solidFill>
                <a:latin typeface="Arial"/>
                <a:ea typeface="Arial"/>
                <a:cs typeface="Arial"/>
                <a:sym typeface="Arial"/>
              </a:rPr>
              <a:t>Africa</a:t>
            </a:r>
            <a:r>
              <a:rPr b="0" i="0" lang="en-US" sz="2400" u="none" cap="none" strike="noStrike">
                <a:solidFill>
                  <a:schemeClr val="dk2"/>
                </a:solidFill>
                <a:latin typeface="Arial"/>
                <a:ea typeface="Arial"/>
                <a:cs typeface="Arial"/>
                <a:sym typeface="Arial"/>
              </a:rPr>
              <a:t>: Select Countries &amp; Macro-Economic Indicators</a:t>
            </a:r>
            <a:endParaRPr b="0" i="0" sz="2400" u="none" cap="none" strike="noStrike">
              <a:solidFill>
                <a:schemeClr val="dk2"/>
              </a:solidFill>
              <a:latin typeface="Arial"/>
              <a:ea typeface="Arial"/>
              <a:cs typeface="Arial"/>
              <a:sym typeface="Arial"/>
            </a:endParaRPr>
          </a:p>
        </p:txBody>
      </p:sp>
      <p:sp>
        <p:nvSpPr>
          <p:cNvPr id="680" name="Google Shape;680;p55"/>
          <p:cNvSpPr/>
          <p:nvPr/>
        </p:nvSpPr>
        <p:spPr>
          <a:xfrm>
            <a:off x="4998749" y="1151139"/>
            <a:ext cx="3888000" cy="16335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Average* Country Profile:</a:t>
            </a:r>
            <a:endParaRPr b="1" i="0" sz="1400" u="none" cap="none" strike="noStrike">
              <a:solidFill>
                <a:schemeClr val="lt1"/>
              </a:solidFill>
              <a:latin typeface="Arial"/>
              <a:ea typeface="Arial"/>
              <a:cs typeface="Arial"/>
              <a:sym typeface="Arial"/>
            </a:endParaRPr>
          </a:p>
          <a:p>
            <a:pPr indent="-285750" lvl="0" marL="285750" marR="0" rtl="0" algn="l">
              <a:lnSpc>
                <a:spcPct val="100000"/>
              </a:lnSpc>
              <a:spcBef>
                <a:spcPts val="60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PPP: $4</a:t>
            </a:r>
            <a:r>
              <a:rPr lang="en-US" sz="1200">
                <a:solidFill>
                  <a:schemeClr val="lt1"/>
                </a:solidFill>
              </a:rPr>
              <a:t>,</a:t>
            </a:r>
            <a:r>
              <a:rPr b="0" i="0" lang="en-US" sz="1200" u="none" cap="none" strike="noStrike">
                <a:solidFill>
                  <a:schemeClr val="lt1"/>
                </a:solidFill>
                <a:latin typeface="Arial"/>
                <a:ea typeface="Arial"/>
                <a:cs typeface="Arial"/>
                <a:sym typeface="Arial"/>
              </a:rPr>
              <a:t>715</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GINI: 42.43</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LPI: 2.45</a:t>
            </a:r>
            <a:endParaRPr b="0" i="0" sz="1200" u="none" cap="none" strike="noStrike">
              <a:solidFill>
                <a:schemeClr val="lt1"/>
              </a:solidFill>
              <a:latin typeface="Arial"/>
              <a:ea typeface="Arial"/>
              <a:cs typeface="Arial"/>
              <a:sym typeface="Arial"/>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1" i="0" lang="en-US" sz="1200" u="none" cap="none" strike="noStrike">
                <a:solidFill>
                  <a:schemeClr val="lt1"/>
                </a:solidFill>
                <a:latin typeface="Arial"/>
                <a:ea typeface="Arial"/>
                <a:cs typeface="Arial"/>
                <a:sym typeface="Arial"/>
              </a:rPr>
              <a:t>Total Pop</a:t>
            </a:r>
            <a:r>
              <a:rPr b="0" i="0" lang="en-US" sz="1200" u="none" cap="none" strike="noStrike">
                <a:solidFill>
                  <a:schemeClr val="lt1"/>
                </a:solidFill>
                <a:latin typeface="Arial"/>
                <a:ea typeface="Arial"/>
                <a:cs typeface="Arial"/>
                <a:sym typeface="Arial"/>
              </a:rPr>
              <a:t>: ~ 282 M</a:t>
            </a:r>
            <a:endParaRPr b="0" i="0" sz="1200" u="none" cap="none" strike="noStrike">
              <a:solidFill>
                <a:schemeClr val="lt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8"/>
          <p:cNvSpPr txBox="1"/>
          <p:nvPr/>
        </p:nvSpPr>
        <p:spPr>
          <a:xfrm>
            <a:off x="311700" y="292625"/>
            <a:ext cx="47400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i="0" lang="en-US" sz="2400" u="none" cap="none" strike="noStrike">
                <a:solidFill>
                  <a:schemeClr val="dk2"/>
                </a:solidFill>
              </a:rPr>
              <a:t>EXECUTIVE SUMMARY</a:t>
            </a:r>
            <a:endParaRPr i="0" sz="2400" u="none" cap="none" strike="noStrike">
              <a:solidFill>
                <a:schemeClr val="dk2"/>
              </a:solidFill>
            </a:endParaRPr>
          </a:p>
        </p:txBody>
      </p:sp>
      <p:cxnSp>
        <p:nvCxnSpPr>
          <p:cNvPr id="152" name="Google Shape;152;p38"/>
          <p:cNvCxnSpPr/>
          <p:nvPr/>
        </p:nvCxnSpPr>
        <p:spPr>
          <a:xfrm flipH="1" rot="10800000">
            <a:off x="331150" y="828050"/>
            <a:ext cx="3399300" cy="300"/>
          </a:xfrm>
          <a:prstGeom prst="straightConnector1">
            <a:avLst/>
          </a:prstGeom>
          <a:noFill/>
          <a:ln cap="flat" cmpd="sng" w="9525">
            <a:solidFill>
              <a:srgbClr val="EF4747"/>
            </a:solidFill>
            <a:prstDash val="solid"/>
            <a:round/>
            <a:headEnd len="sm" w="sm" type="none"/>
            <a:tailEnd len="sm" w="sm" type="none"/>
          </a:ln>
        </p:spPr>
      </p:cxnSp>
      <p:sp>
        <p:nvSpPr>
          <p:cNvPr id="153" name="Google Shape;153;p38"/>
          <p:cNvSpPr txBox="1"/>
          <p:nvPr/>
        </p:nvSpPr>
        <p:spPr>
          <a:xfrm>
            <a:off x="445450" y="989738"/>
            <a:ext cx="8388000" cy="36645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b="1" lang="en-US" sz="1100">
                <a:solidFill>
                  <a:srgbClr val="EF4747"/>
                </a:solidFill>
                <a:latin typeface="Open Sans"/>
                <a:ea typeface="Open Sans"/>
                <a:cs typeface="Open Sans"/>
                <a:sym typeface="Open Sans"/>
              </a:rPr>
              <a:t>AMBITION</a:t>
            </a:r>
            <a:endParaRPr sz="1100">
              <a:solidFill>
                <a:srgbClr val="222222"/>
              </a:solidFill>
              <a:latin typeface="Open Sans"/>
              <a:ea typeface="Open Sans"/>
              <a:cs typeface="Open Sans"/>
              <a:sym typeface="Open Sans"/>
            </a:endParaRPr>
          </a:p>
          <a:p>
            <a:pPr indent="-298450" lvl="0" marL="457200" marR="12700" rtl="0" algn="l">
              <a:lnSpc>
                <a:spcPct val="125454"/>
              </a:lnSpc>
              <a:spcBef>
                <a:spcPts val="600"/>
              </a:spcBef>
              <a:spcAft>
                <a:spcPts val="0"/>
              </a:spcAft>
              <a:buClr>
                <a:srgbClr val="222222"/>
              </a:buClr>
              <a:buSzPts val="1100"/>
              <a:buFont typeface="Open Sans"/>
              <a:buChar char="●"/>
            </a:pPr>
            <a:r>
              <a:rPr lang="en-US" sz="1100">
                <a:solidFill>
                  <a:srgbClr val="222222"/>
                </a:solidFill>
                <a:latin typeface="Open Sans"/>
                <a:ea typeface="Open Sans"/>
                <a:cs typeface="Open Sans"/>
                <a:sym typeface="Open Sans"/>
              </a:rPr>
              <a:t>We set out to understand two things about Emerging Markets </a:t>
            </a:r>
            <a:endParaRPr sz="1100">
              <a:solidFill>
                <a:srgbClr val="222222"/>
              </a:solidFill>
              <a:latin typeface="Open Sans"/>
              <a:ea typeface="Open Sans"/>
              <a:cs typeface="Open Sans"/>
              <a:sym typeface="Open Sans"/>
            </a:endParaRPr>
          </a:p>
          <a:p>
            <a:pPr indent="-298450" lvl="0" marL="914400" marR="12700" rtl="0" algn="l">
              <a:lnSpc>
                <a:spcPct val="125454"/>
              </a:lnSpc>
              <a:spcBef>
                <a:spcPts val="0"/>
              </a:spcBef>
              <a:spcAft>
                <a:spcPts val="0"/>
              </a:spcAft>
              <a:buClr>
                <a:srgbClr val="222222"/>
              </a:buClr>
              <a:buSzPts val="1100"/>
              <a:buFont typeface="Open Sans"/>
              <a:buAutoNum type="arabicParenR"/>
            </a:pPr>
            <a:r>
              <a:rPr lang="en-US" sz="1100">
                <a:solidFill>
                  <a:srgbClr val="222222"/>
                </a:solidFill>
                <a:latin typeface="Open Sans"/>
                <a:ea typeface="Open Sans"/>
                <a:cs typeface="Open Sans"/>
                <a:sym typeface="Open Sans"/>
              </a:rPr>
              <a:t>W</a:t>
            </a:r>
            <a:r>
              <a:rPr b="0" i="0" lang="en-US" sz="1100" u="none" cap="none" strike="noStrike">
                <a:solidFill>
                  <a:srgbClr val="222222"/>
                </a:solidFill>
                <a:latin typeface="Open Sans"/>
                <a:ea typeface="Open Sans"/>
                <a:cs typeface="Open Sans"/>
                <a:sym typeface="Open Sans"/>
              </a:rPr>
              <a:t>hat </a:t>
            </a:r>
            <a:r>
              <a:rPr b="1" i="0" lang="en-US" sz="1100" u="none" cap="none" strike="noStrike">
                <a:solidFill>
                  <a:srgbClr val="222222"/>
                </a:solidFill>
                <a:latin typeface="Open Sans"/>
                <a:ea typeface="Open Sans"/>
                <a:cs typeface="Open Sans"/>
                <a:sym typeface="Open Sans"/>
              </a:rPr>
              <a:t>verticals and problems received venture capital funding</a:t>
            </a:r>
            <a:r>
              <a:rPr b="1" lang="en-US" sz="1100">
                <a:solidFill>
                  <a:srgbClr val="222222"/>
                </a:solidFill>
                <a:latin typeface="Open Sans"/>
                <a:ea typeface="Open Sans"/>
                <a:cs typeface="Open Sans"/>
                <a:sym typeface="Open Sans"/>
              </a:rPr>
              <a:t> </a:t>
            </a:r>
            <a:r>
              <a:rPr lang="en-US" sz="1100">
                <a:solidFill>
                  <a:srgbClr val="222222"/>
                </a:solidFill>
                <a:latin typeface="Open Sans"/>
                <a:ea typeface="Open Sans"/>
                <a:cs typeface="Open Sans"/>
                <a:sym typeface="Open Sans"/>
              </a:rPr>
              <a:t>in emerging markets historically?</a:t>
            </a:r>
            <a:endParaRPr sz="1100">
              <a:solidFill>
                <a:srgbClr val="222222"/>
              </a:solidFill>
              <a:latin typeface="Open Sans"/>
              <a:ea typeface="Open Sans"/>
              <a:cs typeface="Open Sans"/>
              <a:sym typeface="Open Sans"/>
            </a:endParaRPr>
          </a:p>
          <a:p>
            <a:pPr indent="-298450" lvl="0" marL="914400" marR="12700" rtl="0" algn="l">
              <a:lnSpc>
                <a:spcPct val="125454"/>
              </a:lnSpc>
              <a:spcBef>
                <a:spcPts val="0"/>
              </a:spcBef>
              <a:spcAft>
                <a:spcPts val="0"/>
              </a:spcAft>
              <a:buClr>
                <a:srgbClr val="222222"/>
              </a:buClr>
              <a:buSzPts val="1100"/>
              <a:buFont typeface="Open Sans"/>
              <a:buAutoNum type="arabicParenR"/>
            </a:pPr>
            <a:r>
              <a:rPr lang="en-US" sz="1100">
                <a:solidFill>
                  <a:srgbClr val="222222"/>
                </a:solidFill>
                <a:latin typeface="Open Sans"/>
                <a:ea typeface="Open Sans"/>
                <a:cs typeface="Open Sans"/>
                <a:sym typeface="Open Sans"/>
              </a:rPr>
              <a:t>Was there a </a:t>
            </a:r>
            <a:r>
              <a:rPr b="1" lang="en-US" sz="1100">
                <a:solidFill>
                  <a:srgbClr val="222222"/>
                </a:solidFill>
                <a:latin typeface="Open Sans"/>
                <a:ea typeface="Open Sans"/>
                <a:cs typeface="Open Sans"/>
                <a:sym typeface="Open Sans"/>
              </a:rPr>
              <a:t>trend in the succession in which problems were solved </a:t>
            </a:r>
            <a:r>
              <a:rPr lang="en-US" sz="1100">
                <a:solidFill>
                  <a:srgbClr val="222222"/>
                </a:solidFill>
                <a:latin typeface="Open Sans"/>
                <a:ea typeface="Open Sans"/>
                <a:cs typeface="Open Sans"/>
                <a:sym typeface="Open Sans"/>
              </a:rPr>
              <a:t>when emerging markets </a:t>
            </a:r>
            <a:r>
              <a:rPr lang="en-US" sz="1100">
                <a:solidFill>
                  <a:srgbClr val="222222"/>
                </a:solidFill>
                <a:latin typeface="Open Sans"/>
                <a:ea typeface="Open Sans"/>
                <a:cs typeface="Open Sans"/>
                <a:sym typeface="Open Sans"/>
              </a:rPr>
              <a:t>were at a comparable stage to today’s Africa?</a:t>
            </a:r>
            <a:endParaRPr sz="1100">
              <a:solidFill>
                <a:srgbClr val="222222"/>
              </a:solidFill>
              <a:latin typeface="Open Sans"/>
              <a:ea typeface="Open Sans"/>
              <a:cs typeface="Open Sans"/>
              <a:sym typeface="Open Sans"/>
            </a:endParaRPr>
          </a:p>
          <a:p>
            <a:pPr indent="0" lvl="0" marL="12700" rtl="0" algn="l">
              <a:spcBef>
                <a:spcPts val="0"/>
              </a:spcBef>
              <a:spcAft>
                <a:spcPts val="0"/>
              </a:spcAft>
              <a:buNone/>
            </a:pPr>
            <a:r>
              <a:rPr b="1" lang="en-US" sz="1100">
                <a:solidFill>
                  <a:srgbClr val="EF4747"/>
                </a:solidFill>
                <a:latin typeface="Open Sans"/>
                <a:ea typeface="Open Sans"/>
                <a:cs typeface="Open Sans"/>
                <a:sym typeface="Open Sans"/>
              </a:rPr>
              <a:t>FINDINGS</a:t>
            </a:r>
            <a:endParaRPr b="1" sz="1100">
              <a:solidFill>
                <a:srgbClr val="EF4747"/>
              </a:solidFill>
              <a:latin typeface="Open Sans"/>
              <a:ea typeface="Open Sans"/>
              <a:cs typeface="Open Sans"/>
              <a:sym typeface="Open Sans"/>
            </a:endParaRPr>
          </a:p>
          <a:p>
            <a:pPr indent="-298450" lvl="0" marL="457200" marR="12700" rtl="0" algn="l">
              <a:lnSpc>
                <a:spcPct val="125454"/>
              </a:lnSpc>
              <a:spcBef>
                <a:spcPts val="600"/>
              </a:spcBef>
              <a:spcAft>
                <a:spcPts val="0"/>
              </a:spcAft>
              <a:buClr>
                <a:srgbClr val="222222"/>
              </a:buClr>
              <a:buSzPts val="1100"/>
              <a:buFont typeface="Open Sans"/>
              <a:buChar char="●"/>
            </a:pPr>
            <a:r>
              <a:rPr lang="en-US" sz="1100">
                <a:solidFill>
                  <a:srgbClr val="222222"/>
                </a:solidFill>
                <a:latin typeface="Open Sans"/>
                <a:ea typeface="Open Sans"/>
                <a:cs typeface="Open Sans"/>
                <a:sym typeface="Open Sans"/>
              </a:rPr>
              <a:t>We looked for historical lessons in </a:t>
            </a:r>
            <a:r>
              <a:rPr b="1" lang="en-US" sz="1100">
                <a:solidFill>
                  <a:srgbClr val="222222"/>
                </a:solidFill>
                <a:latin typeface="Open Sans"/>
                <a:ea typeface="Open Sans"/>
                <a:cs typeface="Open Sans"/>
                <a:sym typeface="Open Sans"/>
              </a:rPr>
              <a:t>Asia </a:t>
            </a:r>
            <a:r>
              <a:rPr lang="en-US" sz="1100">
                <a:solidFill>
                  <a:srgbClr val="222222"/>
                </a:solidFill>
                <a:latin typeface="Open Sans"/>
                <a:ea typeface="Open Sans"/>
                <a:cs typeface="Open Sans"/>
                <a:sym typeface="Open Sans"/>
              </a:rPr>
              <a:t>and </a:t>
            </a:r>
            <a:r>
              <a:rPr b="1" lang="en-US" sz="1100">
                <a:solidFill>
                  <a:srgbClr val="222222"/>
                </a:solidFill>
                <a:latin typeface="Open Sans"/>
                <a:ea typeface="Open Sans"/>
                <a:cs typeface="Open Sans"/>
                <a:sym typeface="Open Sans"/>
              </a:rPr>
              <a:t>Latin America</a:t>
            </a:r>
            <a:r>
              <a:rPr lang="en-US" sz="1100">
                <a:solidFill>
                  <a:srgbClr val="222222"/>
                </a:solidFill>
                <a:latin typeface="Open Sans"/>
                <a:ea typeface="Open Sans"/>
                <a:cs typeface="Open Sans"/>
                <a:sym typeface="Open Sans"/>
              </a:rPr>
              <a:t>: </a:t>
            </a:r>
            <a:r>
              <a:rPr lang="en-US" sz="1100">
                <a:solidFill>
                  <a:srgbClr val="222222"/>
                </a:solidFill>
                <a:latin typeface="Open Sans"/>
                <a:ea typeface="Open Sans"/>
                <a:cs typeface="Open Sans"/>
                <a:sym typeface="Open Sans"/>
              </a:rPr>
              <a:t>we found </a:t>
            </a:r>
            <a:r>
              <a:rPr b="1" lang="en-US" sz="1100">
                <a:solidFill>
                  <a:srgbClr val="222222"/>
                </a:solidFill>
                <a:latin typeface="Open Sans"/>
                <a:ea typeface="Open Sans"/>
                <a:cs typeface="Open Sans"/>
                <a:sym typeface="Open Sans"/>
              </a:rPr>
              <a:t>India</a:t>
            </a:r>
            <a:r>
              <a:rPr b="1" lang="en-US" sz="1100">
                <a:solidFill>
                  <a:srgbClr val="222222"/>
                </a:solidFill>
                <a:latin typeface="Open Sans"/>
                <a:ea typeface="Open Sans"/>
                <a:cs typeface="Open Sans"/>
                <a:sym typeface="Open Sans"/>
              </a:rPr>
              <a:t> circa 2005 </a:t>
            </a:r>
            <a:r>
              <a:rPr lang="en-US" sz="1100">
                <a:solidFill>
                  <a:srgbClr val="222222"/>
                </a:solidFill>
                <a:latin typeface="Open Sans"/>
                <a:ea typeface="Open Sans"/>
                <a:cs typeface="Open Sans"/>
                <a:sym typeface="Open Sans"/>
              </a:rPr>
              <a:t>to be the </a:t>
            </a:r>
            <a:r>
              <a:rPr lang="en-US" sz="1100">
                <a:solidFill>
                  <a:srgbClr val="222222"/>
                </a:solidFill>
                <a:latin typeface="Open Sans"/>
                <a:ea typeface="Open Sans"/>
                <a:cs typeface="Open Sans"/>
                <a:sym typeface="Open Sans"/>
              </a:rPr>
              <a:t>closest</a:t>
            </a:r>
            <a:r>
              <a:rPr lang="en-US" sz="1100">
                <a:solidFill>
                  <a:srgbClr val="222222"/>
                </a:solidFill>
                <a:latin typeface="Open Sans"/>
                <a:ea typeface="Open Sans"/>
                <a:cs typeface="Open Sans"/>
                <a:sym typeface="Open Sans"/>
              </a:rPr>
              <a:t> comparable to Africa today based on selected macro indicators </a:t>
            </a:r>
            <a:endParaRPr sz="1100">
              <a:solidFill>
                <a:srgbClr val="222222"/>
              </a:solidFill>
              <a:latin typeface="Open Sans"/>
              <a:ea typeface="Open Sans"/>
              <a:cs typeface="Open Sans"/>
              <a:sym typeface="Open Sans"/>
            </a:endParaRPr>
          </a:p>
          <a:p>
            <a:pPr indent="-298450" lvl="0" marL="457200" marR="12700" rtl="0" algn="l">
              <a:lnSpc>
                <a:spcPct val="125454"/>
              </a:lnSpc>
              <a:spcBef>
                <a:spcPts val="0"/>
              </a:spcBef>
              <a:spcAft>
                <a:spcPts val="0"/>
              </a:spcAft>
              <a:buClr>
                <a:srgbClr val="222222"/>
              </a:buClr>
              <a:buSzPts val="1100"/>
              <a:buFont typeface="Open Sans"/>
              <a:buChar char="●"/>
            </a:pPr>
            <a:r>
              <a:rPr lang="en-US" sz="1100">
                <a:solidFill>
                  <a:srgbClr val="222222"/>
                </a:solidFill>
                <a:latin typeface="Open Sans"/>
                <a:ea typeface="Open Sans"/>
                <a:cs typeface="Open Sans"/>
                <a:sym typeface="Open Sans"/>
              </a:rPr>
              <a:t>In pre-2000s India </a:t>
            </a:r>
            <a:r>
              <a:rPr b="1" lang="en-US" sz="1100">
                <a:solidFill>
                  <a:srgbClr val="222222"/>
                </a:solidFill>
                <a:latin typeface="Open Sans"/>
                <a:ea typeface="Open Sans"/>
                <a:cs typeface="Open Sans"/>
                <a:sym typeface="Open Sans"/>
              </a:rPr>
              <a:t>Finance overshadowed Commerce</a:t>
            </a:r>
            <a:r>
              <a:rPr lang="en-US" sz="1100">
                <a:solidFill>
                  <a:srgbClr val="222222"/>
                </a:solidFill>
                <a:latin typeface="Open Sans"/>
                <a:ea typeface="Open Sans"/>
                <a:cs typeface="Open Sans"/>
                <a:sym typeface="Open Sans"/>
              </a:rPr>
              <a:t>; post-2000s </a:t>
            </a:r>
            <a:r>
              <a:rPr b="1" lang="en-US" sz="1100">
                <a:solidFill>
                  <a:srgbClr val="222222"/>
                </a:solidFill>
                <a:latin typeface="Open Sans"/>
                <a:ea typeface="Open Sans"/>
                <a:cs typeface="Open Sans"/>
                <a:sym typeface="Open Sans"/>
              </a:rPr>
              <a:t>Commerce had taken up 4x in funding</a:t>
            </a:r>
            <a:r>
              <a:rPr lang="en-US" sz="1100">
                <a:solidFill>
                  <a:srgbClr val="222222"/>
                </a:solidFill>
                <a:latin typeface="Open Sans"/>
                <a:ea typeface="Open Sans"/>
                <a:cs typeface="Open Sans"/>
                <a:sym typeface="Open Sans"/>
              </a:rPr>
              <a:t> with solutions </a:t>
            </a:r>
            <a:r>
              <a:rPr b="1" lang="en-US" sz="1100">
                <a:solidFill>
                  <a:srgbClr val="222222"/>
                </a:solidFill>
                <a:latin typeface="Open Sans"/>
                <a:ea typeface="Open Sans"/>
                <a:cs typeface="Open Sans"/>
                <a:sym typeface="Open Sans"/>
              </a:rPr>
              <a:t>masking/solving multiple verticals/value additions</a:t>
            </a:r>
            <a:endParaRPr b="1" sz="1100">
              <a:solidFill>
                <a:srgbClr val="222222"/>
              </a:solidFill>
              <a:latin typeface="Open Sans"/>
              <a:ea typeface="Open Sans"/>
              <a:cs typeface="Open Sans"/>
              <a:sym typeface="Open Sans"/>
            </a:endParaRPr>
          </a:p>
          <a:p>
            <a:pPr indent="-298450" lvl="0" marL="457200" marR="12700" rtl="0" algn="l">
              <a:lnSpc>
                <a:spcPct val="125454"/>
              </a:lnSpc>
              <a:spcBef>
                <a:spcPts val="0"/>
              </a:spcBef>
              <a:spcAft>
                <a:spcPts val="0"/>
              </a:spcAft>
              <a:buClr>
                <a:srgbClr val="222222"/>
              </a:buClr>
              <a:buSzPts val="1100"/>
              <a:buFont typeface="Open Sans"/>
              <a:buChar char="●"/>
            </a:pPr>
            <a:r>
              <a:rPr lang="en-US" sz="1100">
                <a:solidFill>
                  <a:srgbClr val="222222"/>
                </a:solidFill>
                <a:latin typeface="Open Sans"/>
                <a:ea typeface="Open Sans"/>
                <a:cs typeface="Open Sans"/>
                <a:sym typeface="Open Sans"/>
              </a:rPr>
              <a:t>Other sectors have also attracted funding over time, but </a:t>
            </a:r>
            <a:r>
              <a:rPr b="1" lang="en-US" sz="1100">
                <a:solidFill>
                  <a:srgbClr val="222222"/>
                </a:solidFill>
                <a:latin typeface="Open Sans"/>
                <a:ea typeface="Open Sans"/>
                <a:cs typeface="Open Sans"/>
                <a:sym typeface="Open Sans"/>
              </a:rPr>
              <a:t>winning solutions seem to be further in between</a:t>
            </a:r>
            <a:endParaRPr b="1" sz="1100">
              <a:solidFill>
                <a:srgbClr val="222222"/>
              </a:solidFill>
              <a:latin typeface="Open Sans"/>
              <a:ea typeface="Open Sans"/>
              <a:cs typeface="Open Sans"/>
              <a:sym typeface="Open Sans"/>
            </a:endParaRPr>
          </a:p>
          <a:p>
            <a:pPr indent="-298450" lvl="0" marL="457200" marR="12700" rtl="0" algn="l">
              <a:lnSpc>
                <a:spcPct val="125454"/>
              </a:lnSpc>
              <a:spcBef>
                <a:spcPts val="0"/>
              </a:spcBef>
              <a:spcAft>
                <a:spcPts val="0"/>
              </a:spcAft>
              <a:buClr>
                <a:srgbClr val="222222"/>
              </a:buClr>
              <a:buSzPts val="1100"/>
              <a:buFont typeface="Open Sans"/>
              <a:buChar char="●"/>
            </a:pPr>
            <a:r>
              <a:rPr lang="en-US" sz="1100">
                <a:solidFill>
                  <a:srgbClr val="222222"/>
                </a:solidFill>
                <a:latin typeface="Open Sans"/>
                <a:ea typeface="Open Sans"/>
                <a:cs typeface="Open Sans"/>
                <a:sym typeface="Open Sans"/>
              </a:rPr>
              <a:t>We also noted that purely macro indicators-</a:t>
            </a:r>
            <a:r>
              <a:rPr lang="en-US" sz="1100">
                <a:solidFill>
                  <a:srgbClr val="222222"/>
                </a:solidFill>
                <a:latin typeface="Open Sans"/>
                <a:ea typeface="Open Sans"/>
                <a:cs typeface="Open Sans"/>
                <a:sym typeface="Open Sans"/>
              </a:rPr>
              <a:t>based comparisons do not account for fact that:</a:t>
            </a:r>
            <a:endParaRPr sz="1100">
              <a:solidFill>
                <a:srgbClr val="222222"/>
              </a:solidFill>
              <a:latin typeface="Open Sans"/>
              <a:ea typeface="Open Sans"/>
              <a:cs typeface="Open Sans"/>
              <a:sym typeface="Open Sans"/>
            </a:endParaRPr>
          </a:p>
          <a:p>
            <a:pPr indent="-298450" lvl="0" marL="914400" rtl="0" algn="l">
              <a:lnSpc>
                <a:spcPct val="115000"/>
              </a:lnSpc>
              <a:spcBef>
                <a:spcPts val="0"/>
              </a:spcBef>
              <a:spcAft>
                <a:spcPts val="0"/>
              </a:spcAft>
              <a:buClr>
                <a:srgbClr val="222222"/>
              </a:buClr>
              <a:buSzPts val="1100"/>
              <a:buFont typeface="Open Sans"/>
              <a:buAutoNum type="arabicParenR"/>
            </a:pPr>
            <a:r>
              <a:rPr lang="en-US" sz="1100">
                <a:solidFill>
                  <a:srgbClr val="222222"/>
                </a:solidFill>
                <a:latin typeface="Open Sans"/>
                <a:ea typeface="Open Sans"/>
                <a:cs typeface="Open Sans"/>
                <a:sym typeface="Open Sans"/>
              </a:rPr>
              <a:t>The </a:t>
            </a:r>
            <a:r>
              <a:rPr b="1" lang="en-US" sz="1100">
                <a:solidFill>
                  <a:srgbClr val="222222"/>
                </a:solidFill>
                <a:latin typeface="Open Sans"/>
                <a:ea typeface="Open Sans"/>
                <a:cs typeface="Open Sans"/>
                <a:sym typeface="Open Sans"/>
              </a:rPr>
              <a:t>I</a:t>
            </a:r>
            <a:r>
              <a:rPr b="1" lang="en-US" sz="1100">
                <a:solidFill>
                  <a:srgbClr val="222222"/>
                </a:solidFill>
                <a:latin typeface="Open Sans"/>
                <a:ea typeface="Open Sans"/>
                <a:cs typeface="Open Sans"/>
                <a:sym typeface="Open Sans"/>
              </a:rPr>
              <a:t>nternet has replaced older infrastructure</a:t>
            </a:r>
            <a:r>
              <a:rPr lang="en-US" sz="1100">
                <a:solidFill>
                  <a:srgbClr val="222222"/>
                </a:solidFill>
                <a:latin typeface="Open Sans"/>
                <a:ea typeface="Open Sans"/>
                <a:cs typeface="Open Sans"/>
                <a:sym typeface="Open Sans"/>
              </a:rPr>
              <a:t> giving Africa today an edge to leapfrog </a:t>
            </a:r>
            <a:endParaRPr sz="1100">
              <a:solidFill>
                <a:srgbClr val="222222"/>
              </a:solidFill>
              <a:latin typeface="Open Sans"/>
              <a:ea typeface="Open Sans"/>
              <a:cs typeface="Open Sans"/>
              <a:sym typeface="Open Sans"/>
            </a:endParaRPr>
          </a:p>
          <a:p>
            <a:pPr indent="-298450" lvl="0" marL="914400" rtl="0" algn="l">
              <a:lnSpc>
                <a:spcPct val="115000"/>
              </a:lnSpc>
              <a:spcBef>
                <a:spcPts val="0"/>
              </a:spcBef>
              <a:spcAft>
                <a:spcPts val="0"/>
              </a:spcAft>
              <a:buClr>
                <a:srgbClr val="222222"/>
              </a:buClr>
              <a:buSzPts val="1100"/>
              <a:buFont typeface="Open Sans"/>
              <a:buAutoNum type="arabicParenR"/>
            </a:pPr>
            <a:r>
              <a:rPr lang="en-US" sz="1100">
                <a:solidFill>
                  <a:srgbClr val="222222"/>
                </a:solidFill>
                <a:latin typeface="Open Sans"/>
                <a:ea typeface="Open Sans"/>
                <a:cs typeface="Open Sans"/>
                <a:sym typeface="Open Sans"/>
              </a:rPr>
              <a:t>The world is no longer flat -- </a:t>
            </a:r>
            <a:r>
              <a:rPr b="1" lang="en-US" sz="1100">
                <a:solidFill>
                  <a:srgbClr val="222222"/>
                </a:solidFill>
                <a:latin typeface="Open Sans"/>
                <a:ea typeface="Open Sans"/>
                <a:cs typeface="Open Sans"/>
                <a:sym typeface="Open Sans"/>
              </a:rPr>
              <a:t>African customers today have higher expectations </a:t>
            </a:r>
            <a:r>
              <a:rPr lang="en-US" sz="1100">
                <a:solidFill>
                  <a:srgbClr val="222222"/>
                </a:solidFill>
                <a:latin typeface="Open Sans"/>
                <a:ea typeface="Open Sans"/>
                <a:cs typeface="Open Sans"/>
                <a:sym typeface="Open Sans"/>
              </a:rPr>
              <a:t>based on what they perceive to be global global service standards</a:t>
            </a:r>
            <a:endParaRPr sz="1100">
              <a:solidFill>
                <a:srgbClr val="222222"/>
              </a:solidFill>
              <a:latin typeface="Open Sans"/>
              <a:ea typeface="Open Sans"/>
              <a:cs typeface="Open Sans"/>
              <a:sym typeface="Open Sans"/>
            </a:endParaRPr>
          </a:p>
          <a:p>
            <a:pPr indent="0" lvl="0" marL="12700" rtl="0" algn="l">
              <a:spcBef>
                <a:spcPts val="0"/>
              </a:spcBef>
              <a:spcAft>
                <a:spcPts val="0"/>
              </a:spcAft>
              <a:buNone/>
            </a:pPr>
            <a:r>
              <a:rPr b="1" lang="en-US" sz="1100">
                <a:solidFill>
                  <a:srgbClr val="EF4747"/>
                </a:solidFill>
                <a:latin typeface="Open Sans"/>
                <a:ea typeface="Open Sans"/>
                <a:cs typeface="Open Sans"/>
                <a:sym typeface="Open Sans"/>
              </a:rPr>
              <a:t>CONCLUSION</a:t>
            </a:r>
            <a:endParaRPr sz="1100">
              <a:solidFill>
                <a:srgbClr val="222222"/>
              </a:solidFill>
              <a:latin typeface="Open Sans"/>
              <a:ea typeface="Open Sans"/>
              <a:cs typeface="Open Sans"/>
              <a:sym typeface="Open Sans"/>
            </a:endParaRPr>
          </a:p>
          <a:p>
            <a:pPr indent="-298450" lvl="0" marL="457200" marR="0" rtl="0" algn="l">
              <a:lnSpc>
                <a:spcPct val="115000"/>
              </a:lnSpc>
              <a:spcBef>
                <a:spcPts val="0"/>
              </a:spcBef>
              <a:spcAft>
                <a:spcPts val="0"/>
              </a:spcAft>
              <a:buClr>
                <a:srgbClr val="222222"/>
              </a:buClr>
              <a:buSzPts val="1100"/>
              <a:buFont typeface="Open Sans"/>
              <a:buChar char="●"/>
            </a:pPr>
            <a:r>
              <a:rPr b="0" i="0" lang="en-US" sz="1100" u="none" cap="none" strike="noStrike">
                <a:solidFill>
                  <a:srgbClr val="222222"/>
                </a:solidFill>
                <a:latin typeface="Open Sans"/>
                <a:ea typeface="Open Sans"/>
                <a:cs typeface="Open Sans"/>
                <a:sym typeface="Open Sans"/>
              </a:rPr>
              <a:t>Africa doesn’t have to</a:t>
            </a:r>
            <a:r>
              <a:rPr b="1" i="0" lang="en-US" sz="1100" u="none" cap="none" strike="noStrike">
                <a:solidFill>
                  <a:srgbClr val="222222"/>
                </a:solidFill>
                <a:latin typeface="Open Sans"/>
                <a:ea typeface="Open Sans"/>
                <a:cs typeface="Open Sans"/>
                <a:sym typeface="Open Sans"/>
              </a:rPr>
              <a:t> </a:t>
            </a:r>
            <a:r>
              <a:rPr b="1" lang="en-US" sz="1100">
                <a:solidFill>
                  <a:srgbClr val="222222"/>
                </a:solidFill>
                <a:latin typeface="Open Sans"/>
                <a:ea typeface="Open Sans"/>
                <a:cs typeface="Open Sans"/>
                <a:sym typeface="Open Sans"/>
              </a:rPr>
              <a:t>reinvent</a:t>
            </a:r>
            <a:r>
              <a:rPr b="1" i="0" lang="en-US" sz="1100" u="none" cap="none" strike="noStrike">
                <a:solidFill>
                  <a:srgbClr val="222222"/>
                </a:solidFill>
                <a:latin typeface="Open Sans"/>
                <a:ea typeface="Open Sans"/>
                <a:cs typeface="Open Sans"/>
                <a:sym typeface="Open Sans"/>
              </a:rPr>
              <a:t> </a:t>
            </a:r>
            <a:r>
              <a:rPr b="1" lang="en-US" sz="1100">
                <a:solidFill>
                  <a:srgbClr val="222222"/>
                </a:solidFill>
                <a:latin typeface="Open Sans"/>
                <a:ea typeface="Open Sans"/>
                <a:cs typeface="Open Sans"/>
                <a:sym typeface="Open Sans"/>
              </a:rPr>
              <a:t>the wheel</a:t>
            </a:r>
            <a:r>
              <a:rPr lang="en-US" sz="1100">
                <a:solidFill>
                  <a:srgbClr val="222222"/>
                </a:solidFill>
                <a:latin typeface="Open Sans"/>
                <a:ea typeface="Open Sans"/>
                <a:cs typeface="Open Sans"/>
                <a:sym typeface="Open Sans"/>
              </a:rPr>
              <a:t> -- it</a:t>
            </a:r>
            <a:r>
              <a:rPr b="0" i="0" lang="en-US" sz="1100" u="none" cap="none" strike="noStrike">
                <a:solidFill>
                  <a:srgbClr val="222222"/>
                </a:solidFill>
                <a:latin typeface="Open Sans"/>
                <a:ea typeface="Open Sans"/>
                <a:cs typeface="Open Sans"/>
                <a:sym typeface="Open Sans"/>
              </a:rPr>
              <a:t> can </a:t>
            </a:r>
            <a:r>
              <a:rPr lang="en-US" sz="1100">
                <a:solidFill>
                  <a:srgbClr val="222222"/>
                </a:solidFill>
                <a:latin typeface="Open Sans"/>
                <a:ea typeface="Open Sans"/>
                <a:cs typeface="Open Sans"/>
                <a:sym typeface="Open Sans"/>
              </a:rPr>
              <a:t>look at winning solutions and adapt them to Africa’s context</a:t>
            </a:r>
            <a:endParaRPr/>
          </a:p>
          <a:p>
            <a:pPr indent="-298450" lvl="0" marL="457200" marR="0" rtl="0" algn="l">
              <a:lnSpc>
                <a:spcPct val="115000"/>
              </a:lnSpc>
              <a:spcBef>
                <a:spcPts val="0"/>
              </a:spcBef>
              <a:spcAft>
                <a:spcPts val="0"/>
              </a:spcAft>
              <a:buClr>
                <a:srgbClr val="222222"/>
              </a:buClr>
              <a:buSzPts val="1100"/>
              <a:buFont typeface="Open Sans"/>
              <a:buChar char="●"/>
            </a:pPr>
            <a:r>
              <a:rPr b="0" i="0" lang="en-US" sz="1100" u="none" cap="none" strike="noStrike">
                <a:solidFill>
                  <a:srgbClr val="222222"/>
                </a:solidFill>
                <a:latin typeface="Open Sans"/>
                <a:ea typeface="Open Sans"/>
                <a:cs typeface="Open Sans"/>
                <a:sym typeface="Open Sans"/>
              </a:rPr>
              <a:t>Importing </a:t>
            </a:r>
            <a:r>
              <a:rPr b="1" i="0" lang="en-US" sz="1100" u="none" cap="none" strike="noStrike">
                <a:solidFill>
                  <a:srgbClr val="222222"/>
                </a:solidFill>
                <a:latin typeface="Open Sans"/>
                <a:ea typeface="Open Sans"/>
                <a:cs typeface="Open Sans"/>
                <a:sym typeface="Open Sans"/>
              </a:rPr>
              <a:t>product/market fit from other countries should be done with caution </a:t>
            </a:r>
            <a:r>
              <a:rPr b="0" i="0" lang="en-US" sz="1100" u="none" cap="none" strike="noStrike">
                <a:solidFill>
                  <a:srgbClr val="222222"/>
                </a:solidFill>
                <a:latin typeface="Open Sans"/>
                <a:ea typeface="Open Sans"/>
                <a:cs typeface="Open Sans"/>
                <a:sym typeface="Open Sans"/>
              </a:rPr>
              <a:t>(e.g. Careem/Uber in MENA </a:t>
            </a:r>
            <a:r>
              <a:rPr lang="en-US" sz="1100">
                <a:solidFill>
                  <a:srgbClr val="222222"/>
                </a:solidFill>
                <a:latin typeface="Open Sans"/>
                <a:ea typeface="Open Sans"/>
                <a:cs typeface="Open Sans"/>
                <a:sym typeface="Open Sans"/>
              </a:rPr>
              <a:t>is a good example both how to win/lose)</a:t>
            </a:r>
            <a:endParaRPr b="0" i="0" sz="1100" u="none" cap="none" strike="noStrike">
              <a:solidFill>
                <a:srgbClr val="222222"/>
              </a:solidFill>
              <a:latin typeface="Open Sans"/>
              <a:ea typeface="Open Sans"/>
              <a:cs typeface="Open Sans"/>
              <a:sym typeface="Open Sans"/>
            </a:endParaRPr>
          </a:p>
        </p:txBody>
      </p:sp>
      <p:sp>
        <p:nvSpPr>
          <p:cNvPr id="154" name="Google Shape;15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6"/>
          <p:cNvSpPr/>
          <p:nvPr/>
        </p:nvSpPr>
        <p:spPr>
          <a:xfrm>
            <a:off x="1095870" y="797333"/>
            <a:ext cx="552927" cy="705738"/>
          </a:xfrm>
          <a:custGeom>
            <a:rect b="b" l="l" r="r" t="t"/>
            <a:pathLst>
              <a:path extrusionOk="0" h="427" w="336">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86" name="Google Shape;686;p56"/>
          <p:cNvSpPr/>
          <p:nvPr/>
        </p:nvSpPr>
        <p:spPr>
          <a:xfrm>
            <a:off x="699772" y="3381018"/>
            <a:ext cx="50267" cy="10054"/>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87" name="Google Shape;687;p56"/>
          <p:cNvSpPr/>
          <p:nvPr/>
        </p:nvSpPr>
        <p:spPr>
          <a:xfrm>
            <a:off x="522835" y="3674574"/>
            <a:ext cx="0" cy="39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88" name="Google Shape;688;p56"/>
          <p:cNvSpPr/>
          <p:nvPr/>
        </p:nvSpPr>
        <p:spPr>
          <a:xfrm>
            <a:off x="231291" y="3192016"/>
            <a:ext cx="587109" cy="227204"/>
          </a:xfrm>
          <a:custGeom>
            <a:rect b="b" l="l" r="r" t="t"/>
            <a:pathLst>
              <a:path extrusionOk="0" h="23" w="59">
                <a:moveTo>
                  <a:pt x="34" y="20"/>
                </a:moveTo>
                <a:cubicBezTo>
                  <a:pt x="36" y="21"/>
                  <a:pt x="36" y="21"/>
                  <a:pt x="36" y="21"/>
                </a:cubicBezTo>
                <a:cubicBezTo>
                  <a:pt x="47" y="20"/>
                  <a:pt x="47" y="20"/>
                  <a:pt x="47" y="20"/>
                </a:cubicBezTo>
                <a:cubicBezTo>
                  <a:pt x="52" y="19"/>
                  <a:pt x="52" y="19"/>
                  <a:pt x="52" y="19"/>
                </a:cubicBezTo>
                <a:cubicBezTo>
                  <a:pt x="57" y="18"/>
                  <a:pt x="57" y="18"/>
                  <a:pt x="57" y="18"/>
                </a:cubicBezTo>
                <a:cubicBezTo>
                  <a:pt x="59" y="19"/>
                  <a:pt x="59" y="19"/>
                  <a:pt x="59" y="19"/>
                </a:cubicBezTo>
                <a:cubicBezTo>
                  <a:pt x="59" y="19"/>
                  <a:pt x="58" y="16"/>
                  <a:pt x="58" y="16"/>
                </a:cubicBezTo>
                <a:cubicBezTo>
                  <a:pt x="58" y="15"/>
                  <a:pt x="58" y="9"/>
                  <a:pt x="58" y="9"/>
                </a:cubicBezTo>
                <a:cubicBezTo>
                  <a:pt x="59" y="8"/>
                  <a:pt x="59" y="8"/>
                  <a:pt x="59" y="8"/>
                </a:cubicBezTo>
                <a:cubicBezTo>
                  <a:pt x="55" y="3"/>
                  <a:pt x="55" y="3"/>
                  <a:pt x="55" y="3"/>
                </a:cubicBezTo>
                <a:cubicBezTo>
                  <a:pt x="53" y="1"/>
                  <a:pt x="53" y="1"/>
                  <a:pt x="53" y="1"/>
                </a:cubicBezTo>
                <a:cubicBezTo>
                  <a:pt x="50" y="1"/>
                  <a:pt x="50" y="1"/>
                  <a:pt x="50" y="1"/>
                </a:cubicBezTo>
                <a:cubicBezTo>
                  <a:pt x="49" y="0"/>
                  <a:pt x="49" y="0"/>
                  <a:pt x="49" y="0"/>
                </a:cubicBezTo>
                <a:cubicBezTo>
                  <a:pt x="49" y="0"/>
                  <a:pt x="49" y="0"/>
                  <a:pt x="49" y="0"/>
                </a:cubicBezTo>
                <a:cubicBezTo>
                  <a:pt x="45" y="3"/>
                  <a:pt x="45" y="3"/>
                  <a:pt x="45" y="3"/>
                </a:cubicBezTo>
                <a:cubicBezTo>
                  <a:pt x="40" y="3"/>
                  <a:pt x="40" y="3"/>
                  <a:pt x="40" y="3"/>
                </a:cubicBezTo>
                <a:cubicBezTo>
                  <a:pt x="39" y="3"/>
                  <a:pt x="39" y="3"/>
                  <a:pt x="39" y="3"/>
                </a:cubicBezTo>
                <a:cubicBezTo>
                  <a:pt x="39" y="3"/>
                  <a:pt x="39" y="3"/>
                  <a:pt x="39" y="3"/>
                </a:cubicBezTo>
                <a:cubicBezTo>
                  <a:pt x="35" y="1"/>
                  <a:pt x="35" y="1"/>
                  <a:pt x="35" y="1"/>
                </a:cubicBezTo>
                <a:cubicBezTo>
                  <a:pt x="32" y="0"/>
                  <a:pt x="32" y="0"/>
                  <a:pt x="32" y="0"/>
                </a:cubicBezTo>
                <a:cubicBezTo>
                  <a:pt x="24" y="0"/>
                  <a:pt x="24" y="0"/>
                  <a:pt x="24" y="0"/>
                </a:cubicBezTo>
                <a:cubicBezTo>
                  <a:pt x="22" y="0"/>
                  <a:pt x="22" y="0"/>
                  <a:pt x="22" y="0"/>
                </a:cubicBezTo>
                <a:cubicBezTo>
                  <a:pt x="19" y="1"/>
                  <a:pt x="19" y="1"/>
                  <a:pt x="19" y="1"/>
                </a:cubicBezTo>
                <a:cubicBezTo>
                  <a:pt x="17" y="3"/>
                  <a:pt x="17" y="3"/>
                  <a:pt x="17" y="3"/>
                </a:cubicBezTo>
                <a:cubicBezTo>
                  <a:pt x="12" y="4"/>
                  <a:pt x="12" y="4"/>
                  <a:pt x="12" y="4"/>
                </a:cubicBezTo>
                <a:cubicBezTo>
                  <a:pt x="11" y="3"/>
                  <a:pt x="11" y="3"/>
                  <a:pt x="11" y="3"/>
                </a:cubicBezTo>
                <a:cubicBezTo>
                  <a:pt x="10" y="3"/>
                  <a:pt x="10" y="3"/>
                  <a:pt x="10" y="3"/>
                </a:cubicBezTo>
                <a:cubicBezTo>
                  <a:pt x="8" y="6"/>
                  <a:pt x="8" y="6"/>
                  <a:pt x="8" y="6"/>
                </a:cubicBezTo>
                <a:cubicBezTo>
                  <a:pt x="4" y="6"/>
                  <a:pt x="4" y="6"/>
                  <a:pt x="4" y="6"/>
                </a:cubicBezTo>
                <a:cubicBezTo>
                  <a:pt x="0" y="9"/>
                  <a:pt x="0" y="9"/>
                  <a:pt x="0" y="9"/>
                </a:cubicBezTo>
                <a:cubicBezTo>
                  <a:pt x="2" y="12"/>
                  <a:pt x="2" y="12"/>
                  <a:pt x="2" y="12"/>
                </a:cubicBezTo>
                <a:cubicBezTo>
                  <a:pt x="4" y="17"/>
                  <a:pt x="4" y="17"/>
                  <a:pt x="4" y="17"/>
                </a:cubicBezTo>
                <a:cubicBezTo>
                  <a:pt x="6" y="20"/>
                  <a:pt x="6" y="20"/>
                  <a:pt x="6" y="20"/>
                </a:cubicBezTo>
                <a:cubicBezTo>
                  <a:pt x="15" y="21"/>
                  <a:pt x="15" y="21"/>
                  <a:pt x="15" y="21"/>
                </a:cubicBezTo>
                <a:cubicBezTo>
                  <a:pt x="16" y="21"/>
                  <a:pt x="16" y="21"/>
                  <a:pt x="16" y="21"/>
                </a:cubicBezTo>
                <a:cubicBezTo>
                  <a:pt x="23" y="23"/>
                  <a:pt x="23" y="23"/>
                  <a:pt x="23" y="23"/>
                </a:cubicBezTo>
                <a:cubicBezTo>
                  <a:pt x="27" y="21"/>
                  <a:pt x="27" y="21"/>
                  <a:pt x="27" y="21"/>
                </a:cubicBezTo>
                <a:cubicBezTo>
                  <a:pt x="31" y="23"/>
                  <a:pt x="31" y="23"/>
                  <a:pt x="31" y="23"/>
                </a:cubicBezTo>
                <a:cubicBezTo>
                  <a:pt x="31" y="23"/>
                  <a:pt x="31" y="23"/>
                  <a:pt x="31" y="23"/>
                </a:cubicBezTo>
                <a:cubicBezTo>
                  <a:pt x="31" y="23"/>
                  <a:pt x="31" y="23"/>
                  <a:pt x="31" y="23"/>
                </a:cubicBezTo>
                <a:lnTo>
                  <a:pt x="34" y="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89" name="Google Shape;689;p56"/>
          <p:cNvSpPr/>
          <p:nvPr/>
        </p:nvSpPr>
        <p:spPr>
          <a:xfrm>
            <a:off x="508759" y="3381018"/>
            <a:ext cx="229214" cy="184978"/>
          </a:xfrm>
          <a:custGeom>
            <a:rect b="b" l="l" r="r" t="t"/>
            <a:pathLst>
              <a:path extrusionOk="0" h="114" w="139">
                <a:moveTo>
                  <a:pt x="25" y="114"/>
                </a:moveTo>
                <a:lnTo>
                  <a:pt x="61" y="96"/>
                </a:lnTo>
                <a:lnTo>
                  <a:pt x="73" y="90"/>
                </a:lnTo>
                <a:lnTo>
                  <a:pt x="115" y="66"/>
                </a:lnTo>
                <a:lnTo>
                  <a:pt x="127" y="24"/>
                </a:lnTo>
                <a:lnTo>
                  <a:pt x="139" y="6"/>
                </a:lnTo>
                <a:lnTo>
                  <a:pt x="139" y="0"/>
                </a:lnTo>
                <a:lnTo>
                  <a:pt x="115" y="6"/>
                </a:lnTo>
                <a:lnTo>
                  <a:pt x="49" y="12"/>
                </a:lnTo>
                <a:lnTo>
                  <a:pt x="37" y="6"/>
                </a:lnTo>
                <a:lnTo>
                  <a:pt x="19" y="24"/>
                </a:lnTo>
                <a:lnTo>
                  <a:pt x="25" y="48"/>
                </a:lnTo>
                <a:lnTo>
                  <a:pt x="0" y="102"/>
                </a:lnTo>
                <a:lnTo>
                  <a:pt x="13" y="102"/>
                </a:lnTo>
                <a:lnTo>
                  <a:pt x="25" y="11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0" name="Google Shape;690;p56"/>
          <p:cNvSpPr/>
          <p:nvPr/>
        </p:nvSpPr>
        <p:spPr>
          <a:xfrm>
            <a:off x="478600"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1" name="Google Shape;691;p56"/>
          <p:cNvSpPr/>
          <p:nvPr/>
        </p:nvSpPr>
        <p:spPr>
          <a:xfrm>
            <a:off x="478600"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2" name="Google Shape;692;p56"/>
          <p:cNvSpPr/>
          <p:nvPr/>
        </p:nvSpPr>
        <p:spPr>
          <a:xfrm>
            <a:off x="1035551" y="3805265"/>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3" name="Google Shape;693;p56"/>
          <p:cNvSpPr/>
          <p:nvPr/>
        </p:nvSpPr>
        <p:spPr>
          <a:xfrm>
            <a:off x="1057668" y="3843467"/>
            <a:ext cx="237256" cy="275460"/>
          </a:xfrm>
          <a:custGeom>
            <a:rect b="b" l="l" r="r" t="t"/>
            <a:pathLst>
              <a:path extrusionOk="0" h="28" w="24">
                <a:moveTo>
                  <a:pt x="9" y="6"/>
                </a:moveTo>
                <a:cubicBezTo>
                  <a:pt x="10" y="6"/>
                  <a:pt x="10" y="6"/>
                  <a:pt x="10" y="6"/>
                </a:cubicBezTo>
                <a:cubicBezTo>
                  <a:pt x="9" y="13"/>
                  <a:pt x="9" y="13"/>
                  <a:pt x="9" y="13"/>
                </a:cubicBezTo>
                <a:cubicBezTo>
                  <a:pt x="4" y="17"/>
                  <a:pt x="4" y="17"/>
                  <a:pt x="4" y="17"/>
                </a:cubicBezTo>
                <a:cubicBezTo>
                  <a:pt x="4" y="17"/>
                  <a:pt x="3" y="18"/>
                  <a:pt x="0" y="18"/>
                </a:cubicBezTo>
                <a:cubicBezTo>
                  <a:pt x="1" y="21"/>
                  <a:pt x="1" y="21"/>
                  <a:pt x="1" y="21"/>
                </a:cubicBezTo>
                <a:cubicBezTo>
                  <a:pt x="4" y="28"/>
                  <a:pt x="4" y="28"/>
                  <a:pt x="4" y="28"/>
                </a:cubicBezTo>
                <a:cubicBezTo>
                  <a:pt x="11" y="23"/>
                  <a:pt x="11" y="23"/>
                  <a:pt x="11" y="23"/>
                </a:cubicBezTo>
                <a:cubicBezTo>
                  <a:pt x="17" y="15"/>
                  <a:pt x="17" y="15"/>
                  <a:pt x="17" y="15"/>
                </a:cubicBezTo>
                <a:cubicBezTo>
                  <a:pt x="20" y="11"/>
                  <a:pt x="20" y="11"/>
                  <a:pt x="20" y="11"/>
                </a:cubicBezTo>
                <a:cubicBezTo>
                  <a:pt x="24" y="7"/>
                  <a:pt x="24" y="7"/>
                  <a:pt x="24" y="7"/>
                </a:cubicBezTo>
                <a:cubicBezTo>
                  <a:pt x="16" y="1"/>
                  <a:pt x="16" y="1"/>
                  <a:pt x="16" y="1"/>
                </a:cubicBezTo>
                <a:cubicBezTo>
                  <a:pt x="13" y="0"/>
                  <a:pt x="13" y="0"/>
                  <a:pt x="13" y="0"/>
                </a:cubicBezTo>
                <a:cubicBezTo>
                  <a:pt x="13" y="0"/>
                  <a:pt x="13" y="0"/>
                  <a:pt x="13" y="0"/>
                </a:cubicBezTo>
                <a:cubicBezTo>
                  <a:pt x="11" y="1"/>
                  <a:pt x="11" y="1"/>
                  <a:pt x="11" y="1"/>
                </a:cubicBezTo>
                <a:lnTo>
                  <a:pt x="9"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4" name="Google Shape;694;p56"/>
          <p:cNvSpPr/>
          <p:nvPr/>
        </p:nvSpPr>
        <p:spPr>
          <a:xfrm>
            <a:off x="760092" y="4020405"/>
            <a:ext cx="335780" cy="209108"/>
          </a:xfrm>
          <a:custGeom>
            <a:rect b="b" l="l" r="r" t="t"/>
            <a:pathLst>
              <a:path extrusionOk="0" h="21" w="34">
                <a:moveTo>
                  <a:pt x="30" y="0"/>
                </a:moveTo>
                <a:cubicBezTo>
                  <a:pt x="25" y="2"/>
                  <a:pt x="18" y="3"/>
                  <a:pt x="18" y="4"/>
                </a:cubicBezTo>
                <a:cubicBezTo>
                  <a:pt x="16" y="5"/>
                  <a:pt x="14" y="7"/>
                  <a:pt x="14" y="7"/>
                </a:cubicBezTo>
                <a:cubicBezTo>
                  <a:pt x="3" y="7"/>
                  <a:pt x="3" y="7"/>
                  <a:pt x="3" y="7"/>
                </a:cubicBezTo>
                <a:cubicBezTo>
                  <a:pt x="0" y="8"/>
                  <a:pt x="0" y="8"/>
                  <a:pt x="0" y="8"/>
                </a:cubicBezTo>
                <a:cubicBezTo>
                  <a:pt x="1" y="12"/>
                  <a:pt x="1" y="12"/>
                  <a:pt x="1" y="12"/>
                </a:cubicBezTo>
                <a:cubicBezTo>
                  <a:pt x="5" y="21"/>
                  <a:pt x="5" y="21"/>
                  <a:pt x="5" y="21"/>
                </a:cubicBezTo>
                <a:cubicBezTo>
                  <a:pt x="12" y="19"/>
                  <a:pt x="12" y="19"/>
                  <a:pt x="12" y="19"/>
                </a:cubicBezTo>
                <a:cubicBezTo>
                  <a:pt x="15" y="19"/>
                  <a:pt x="15" y="19"/>
                  <a:pt x="15" y="19"/>
                </a:cubicBezTo>
                <a:cubicBezTo>
                  <a:pt x="19" y="15"/>
                  <a:pt x="19" y="15"/>
                  <a:pt x="19" y="15"/>
                </a:cubicBezTo>
                <a:cubicBezTo>
                  <a:pt x="25" y="13"/>
                  <a:pt x="25" y="13"/>
                  <a:pt x="25" y="13"/>
                </a:cubicBezTo>
                <a:cubicBezTo>
                  <a:pt x="34" y="10"/>
                  <a:pt x="34" y="10"/>
                  <a:pt x="34" y="10"/>
                </a:cubicBezTo>
                <a:cubicBezTo>
                  <a:pt x="31" y="3"/>
                  <a:pt x="31" y="3"/>
                  <a:pt x="31" y="3"/>
                </a:cubicBezTo>
                <a:lnTo>
                  <a:pt x="3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5" name="Google Shape;695;p56"/>
          <p:cNvSpPr/>
          <p:nvPr/>
        </p:nvSpPr>
        <p:spPr>
          <a:xfrm>
            <a:off x="522835" y="3565997"/>
            <a:ext cx="623301" cy="534834"/>
          </a:xfrm>
          <a:custGeom>
            <a:rect b="b" l="l" r="r" t="t"/>
            <a:pathLst>
              <a:path extrusionOk="0" h="54" w="63">
                <a:moveTo>
                  <a:pt x="63" y="34"/>
                </a:moveTo>
                <a:cubicBezTo>
                  <a:pt x="55" y="32"/>
                  <a:pt x="55" y="32"/>
                  <a:pt x="55" y="32"/>
                </a:cubicBezTo>
                <a:cubicBezTo>
                  <a:pt x="52" y="28"/>
                  <a:pt x="52" y="28"/>
                  <a:pt x="52" y="28"/>
                </a:cubicBezTo>
                <a:cubicBezTo>
                  <a:pt x="53" y="25"/>
                  <a:pt x="53" y="25"/>
                  <a:pt x="53" y="25"/>
                </a:cubicBezTo>
                <a:cubicBezTo>
                  <a:pt x="52" y="25"/>
                  <a:pt x="52" y="25"/>
                  <a:pt x="52" y="25"/>
                </a:cubicBezTo>
                <a:cubicBezTo>
                  <a:pt x="48" y="23"/>
                  <a:pt x="48" y="23"/>
                  <a:pt x="48" y="23"/>
                </a:cubicBezTo>
                <a:cubicBezTo>
                  <a:pt x="46" y="17"/>
                  <a:pt x="46" y="17"/>
                  <a:pt x="46" y="17"/>
                </a:cubicBezTo>
                <a:cubicBezTo>
                  <a:pt x="42" y="13"/>
                  <a:pt x="42" y="13"/>
                  <a:pt x="42" y="13"/>
                </a:cubicBezTo>
                <a:cubicBezTo>
                  <a:pt x="42" y="12"/>
                  <a:pt x="42" y="12"/>
                  <a:pt x="42" y="12"/>
                </a:cubicBezTo>
                <a:cubicBezTo>
                  <a:pt x="39" y="12"/>
                  <a:pt x="39" y="12"/>
                  <a:pt x="39" y="12"/>
                </a:cubicBezTo>
                <a:cubicBezTo>
                  <a:pt x="36" y="10"/>
                  <a:pt x="36" y="10"/>
                  <a:pt x="36" y="10"/>
                </a:cubicBezTo>
                <a:cubicBezTo>
                  <a:pt x="28" y="9"/>
                  <a:pt x="28" y="9"/>
                  <a:pt x="28" y="9"/>
                </a:cubicBezTo>
                <a:cubicBezTo>
                  <a:pt x="25" y="6"/>
                  <a:pt x="25" y="6"/>
                  <a:pt x="25" y="6"/>
                </a:cubicBezTo>
                <a:cubicBezTo>
                  <a:pt x="15" y="1"/>
                  <a:pt x="15" y="1"/>
                  <a:pt x="15" y="1"/>
                </a:cubicBezTo>
                <a:cubicBezTo>
                  <a:pt x="11" y="0"/>
                  <a:pt x="11" y="0"/>
                  <a:pt x="11" y="0"/>
                </a:cubicBezTo>
                <a:cubicBezTo>
                  <a:pt x="12" y="0"/>
                  <a:pt x="12" y="0"/>
                  <a:pt x="12" y="0"/>
                </a:cubicBezTo>
                <a:cubicBezTo>
                  <a:pt x="10" y="1"/>
                  <a:pt x="10" y="1"/>
                  <a:pt x="10" y="1"/>
                </a:cubicBezTo>
                <a:cubicBezTo>
                  <a:pt x="6" y="2"/>
                  <a:pt x="6" y="2"/>
                  <a:pt x="6" y="2"/>
                </a:cubicBezTo>
                <a:cubicBezTo>
                  <a:pt x="8" y="7"/>
                  <a:pt x="8" y="7"/>
                  <a:pt x="8" y="7"/>
                </a:cubicBezTo>
                <a:cubicBezTo>
                  <a:pt x="7" y="9"/>
                  <a:pt x="7" y="9"/>
                  <a:pt x="7" y="9"/>
                </a:cubicBezTo>
                <a:cubicBezTo>
                  <a:pt x="4" y="9"/>
                  <a:pt x="4" y="9"/>
                  <a:pt x="4" y="9"/>
                </a:cubicBezTo>
                <a:cubicBezTo>
                  <a:pt x="2" y="11"/>
                  <a:pt x="2" y="11"/>
                  <a:pt x="2" y="11"/>
                </a:cubicBezTo>
                <a:cubicBezTo>
                  <a:pt x="0" y="11"/>
                  <a:pt x="0" y="11"/>
                  <a:pt x="0" y="11"/>
                </a:cubicBezTo>
                <a:cubicBezTo>
                  <a:pt x="2" y="15"/>
                  <a:pt x="2" y="15"/>
                  <a:pt x="2" y="15"/>
                </a:cubicBezTo>
                <a:cubicBezTo>
                  <a:pt x="9" y="29"/>
                  <a:pt x="9" y="29"/>
                  <a:pt x="9" y="29"/>
                </a:cubicBezTo>
                <a:cubicBezTo>
                  <a:pt x="13" y="33"/>
                  <a:pt x="13" y="33"/>
                  <a:pt x="13" y="33"/>
                </a:cubicBezTo>
                <a:cubicBezTo>
                  <a:pt x="15" y="39"/>
                  <a:pt x="15" y="39"/>
                  <a:pt x="15" y="39"/>
                </a:cubicBezTo>
                <a:cubicBezTo>
                  <a:pt x="17" y="46"/>
                  <a:pt x="17" y="46"/>
                  <a:pt x="17" y="46"/>
                </a:cubicBezTo>
                <a:cubicBezTo>
                  <a:pt x="24" y="53"/>
                  <a:pt x="24" y="53"/>
                  <a:pt x="24" y="53"/>
                </a:cubicBezTo>
                <a:cubicBezTo>
                  <a:pt x="24" y="54"/>
                  <a:pt x="24" y="54"/>
                  <a:pt x="24" y="54"/>
                </a:cubicBezTo>
                <a:cubicBezTo>
                  <a:pt x="27" y="53"/>
                  <a:pt x="27" y="53"/>
                  <a:pt x="27" y="53"/>
                </a:cubicBezTo>
                <a:cubicBezTo>
                  <a:pt x="38" y="53"/>
                  <a:pt x="38" y="53"/>
                  <a:pt x="38" y="53"/>
                </a:cubicBezTo>
                <a:cubicBezTo>
                  <a:pt x="38" y="53"/>
                  <a:pt x="40" y="51"/>
                  <a:pt x="42" y="50"/>
                </a:cubicBezTo>
                <a:cubicBezTo>
                  <a:pt x="42" y="49"/>
                  <a:pt x="49" y="48"/>
                  <a:pt x="54" y="4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6" name="Google Shape;696;p56"/>
          <p:cNvSpPr/>
          <p:nvPr/>
        </p:nvSpPr>
        <p:spPr>
          <a:xfrm>
            <a:off x="1057668" y="3903787"/>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7" name="Google Shape;697;p56"/>
          <p:cNvSpPr/>
          <p:nvPr/>
        </p:nvSpPr>
        <p:spPr>
          <a:xfrm>
            <a:off x="629399" y="3368952"/>
            <a:ext cx="315672" cy="317683"/>
          </a:xfrm>
          <a:custGeom>
            <a:rect b="b" l="l" r="r" t="t"/>
            <a:pathLst>
              <a:path extrusionOk="0" h="192" w="192">
                <a:moveTo>
                  <a:pt x="168" y="120"/>
                </a:moveTo>
                <a:lnTo>
                  <a:pt x="132" y="90"/>
                </a:lnTo>
                <a:lnTo>
                  <a:pt x="132" y="66"/>
                </a:lnTo>
                <a:lnTo>
                  <a:pt x="138" y="42"/>
                </a:lnTo>
                <a:lnTo>
                  <a:pt x="114" y="6"/>
                </a:lnTo>
                <a:lnTo>
                  <a:pt x="102" y="0"/>
                </a:lnTo>
                <a:lnTo>
                  <a:pt x="72" y="6"/>
                </a:lnTo>
                <a:lnTo>
                  <a:pt x="66" y="6"/>
                </a:lnTo>
                <a:lnTo>
                  <a:pt x="66" y="12"/>
                </a:lnTo>
                <a:lnTo>
                  <a:pt x="54" y="30"/>
                </a:lnTo>
                <a:lnTo>
                  <a:pt x="42" y="72"/>
                </a:lnTo>
                <a:lnTo>
                  <a:pt x="0" y="96"/>
                </a:lnTo>
                <a:lnTo>
                  <a:pt x="0" y="120"/>
                </a:lnTo>
                <a:lnTo>
                  <a:pt x="24" y="126"/>
                </a:lnTo>
                <a:lnTo>
                  <a:pt x="84" y="156"/>
                </a:lnTo>
                <a:lnTo>
                  <a:pt x="102" y="174"/>
                </a:lnTo>
                <a:lnTo>
                  <a:pt x="150" y="180"/>
                </a:lnTo>
                <a:lnTo>
                  <a:pt x="168" y="192"/>
                </a:lnTo>
                <a:lnTo>
                  <a:pt x="186" y="192"/>
                </a:lnTo>
                <a:lnTo>
                  <a:pt x="180" y="180"/>
                </a:lnTo>
                <a:lnTo>
                  <a:pt x="192" y="174"/>
                </a:lnTo>
                <a:lnTo>
                  <a:pt x="180" y="150"/>
                </a:lnTo>
                <a:lnTo>
                  <a:pt x="168" y="1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8" name="Google Shape;698;p56"/>
          <p:cNvSpPr/>
          <p:nvPr/>
        </p:nvSpPr>
        <p:spPr>
          <a:xfrm>
            <a:off x="810357" y="3222178"/>
            <a:ext cx="595154" cy="540864"/>
          </a:xfrm>
          <a:custGeom>
            <a:rect b="b" l="l" r="r" t="t"/>
            <a:pathLst>
              <a:path extrusionOk="0" h="55" w="60">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699" name="Google Shape;699;p56"/>
          <p:cNvSpPr/>
          <p:nvPr/>
        </p:nvSpPr>
        <p:spPr>
          <a:xfrm>
            <a:off x="1317031" y="3332766"/>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0" name="Google Shape;700;p56"/>
          <p:cNvSpPr/>
          <p:nvPr/>
        </p:nvSpPr>
        <p:spPr>
          <a:xfrm>
            <a:off x="985283" y="3368952"/>
            <a:ext cx="32170" cy="22118"/>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1" name="Google Shape;701;p56"/>
          <p:cNvSpPr/>
          <p:nvPr/>
        </p:nvSpPr>
        <p:spPr>
          <a:xfrm>
            <a:off x="939039" y="3320698"/>
            <a:ext cx="18096" cy="30161"/>
          </a:xfrm>
          <a:custGeom>
            <a:rect b="b" l="l" r="r" t="t"/>
            <a:pathLst>
              <a:path extrusionOk="0" h="18" w="12">
                <a:moveTo>
                  <a:pt x="0" y="0"/>
                </a:moveTo>
                <a:lnTo>
                  <a:pt x="12" y="18"/>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2" name="Google Shape;702;p56"/>
          <p:cNvSpPr/>
          <p:nvPr/>
        </p:nvSpPr>
        <p:spPr>
          <a:xfrm>
            <a:off x="279545" y="698810"/>
            <a:ext cx="4803445" cy="2571623"/>
          </a:xfrm>
          <a:custGeom>
            <a:rect b="b" l="l" r="r" t="t"/>
            <a:pathLst>
              <a:path extrusionOk="0" h="260" w="483">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3" name="Google Shape;703;p56"/>
          <p:cNvSpPr/>
          <p:nvPr/>
        </p:nvSpPr>
        <p:spPr>
          <a:xfrm>
            <a:off x="1017455" y="3381017"/>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4" name="Google Shape;704;p56"/>
          <p:cNvSpPr/>
          <p:nvPr/>
        </p:nvSpPr>
        <p:spPr>
          <a:xfrm>
            <a:off x="878719" y="2488288"/>
            <a:ext cx="1289264" cy="977684"/>
          </a:xfrm>
          <a:custGeom>
            <a:rect b="b" l="l" r="r" t="t"/>
            <a:pathLst>
              <a:path extrusionOk="0" h="91" w="129">
                <a:moveTo>
                  <a:pt x="89" y="79"/>
                </a:moveTo>
                <a:cubicBezTo>
                  <a:pt x="87" y="77"/>
                  <a:pt x="87" y="77"/>
                  <a:pt x="87" y="77"/>
                </a:cubicBezTo>
                <a:cubicBezTo>
                  <a:pt x="88" y="73"/>
                  <a:pt x="88" y="73"/>
                  <a:pt x="88" y="73"/>
                </a:cubicBezTo>
                <a:cubicBezTo>
                  <a:pt x="96" y="71"/>
                  <a:pt x="96" y="71"/>
                  <a:pt x="96" y="71"/>
                </a:cubicBezTo>
                <a:cubicBezTo>
                  <a:pt x="101" y="67"/>
                  <a:pt x="101" y="67"/>
                  <a:pt x="101" y="67"/>
                </a:cubicBezTo>
                <a:cubicBezTo>
                  <a:pt x="105" y="63"/>
                  <a:pt x="105" y="63"/>
                  <a:pt x="105" y="63"/>
                </a:cubicBezTo>
                <a:cubicBezTo>
                  <a:pt x="107" y="51"/>
                  <a:pt x="107" y="51"/>
                  <a:pt x="107" y="51"/>
                </a:cubicBezTo>
                <a:cubicBezTo>
                  <a:pt x="114" y="50"/>
                  <a:pt x="114" y="50"/>
                  <a:pt x="114" y="50"/>
                </a:cubicBezTo>
                <a:cubicBezTo>
                  <a:pt x="116" y="40"/>
                  <a:pt x="116" y="40"/>
                  <a:pt x="116" y="40"/>
                </a:cubicBezTo>
                <a:cubicBezTo>
                  <a:pt x="124" y="41"/>
                  <a:pt x="124" y="41"/>
                  <a:pt x="124" y="41"/>
                </a:cubicBezTo>
                <a:cubicBezTo>
                  <a:pt x="126" y="35"/>
                  <a:pt x="126" y="35"/>
                  <a:pt x="126" y="35"/>
                </a:cubicBezTo>
                <a:cubicBezTo>
                  <a:pt x="129" y="34"/>
                  <a:pt x="129" y="34"/>
                  <a:pt x="129" y="34"/>
                </a:cubicBezTo>
                <a:cubicBezTo>
                  <a:pt x="129" y="29"/>
                  <a:pt x="129" y="29"/>
                  <a:pt x="129" y="29"/>
                </a:cubicBezTo>
                <a:cubicBezTo>
                  <a:pt x="122" y="27"/>
                  <a:pt x="122" y="27"/>
                  <a:pt x="122" y="27"/>
                </a:cubicBezTo>
                <a:cubicBezTo>
                  <a:pt x="114" y="23"/>
                  <a:pt x="114" y="23"/>
                  <a:pt x="114" y="23"/>
                </a:cubicBezTo>
                <a:cubicBezTo>
                  <a:pt x="104" y="23"/>
                  <a:pt x="104" y="23"/>
                  <a:pt x="104" y="23"/>
                </a:cubicBezTo>
                <a:cubicBezTo>
                  <a:pt x="100" y="14"/>
                  <a:pt x="100" y="14"/>
                  <a:pt x="100" y="14"/>
                </a:cubicBezTo>
                <a:cubicBezTo>
                  <a:pt x="96" y="6"/>
                  <a:pt x="96" y="6"/>
                  <a:pt x="96" y="6"/>
                </a:cubicBezTo>
                <a:cubicBezTo>
                  <a:pt x="91" y="6"/>
                  <a:pt x="91" y="6"/>
                  <a:pt x="91" y="6"/>
                </a:cubicBezTo>
                <a:cubicBezTo>
                  <a:pt x="82" y="9"/>
                  <a:pt x="82" y="9"/>
                  <a:pt x="82" y="9"/>
                </a:cubicBezTo>
                <a:cubicBezTo>
                  <a:pt x="74" y="0"/>
                  <a:pt x="74" y="0"/>
                  <a:pt x="74" y="0"/>
                </a:cubicBezTo>
                <a:cubicBezTo>
                  <a:pt x="62" y="3"/>
                  <a:pt x="62" y="3"/>
                  <a:pt x="62" y="3"/>
                </a:cubicBezTo>
                <a:cubicBezTo>
                  <a:pt x="49" y="7"/>
                  <a:pt x="49" y="7"/>
                  <a:pt x="49" y="7"/>
                </a:cubicBezTo>
                <a:cubicBezTo>
                  <a:pt x="45" y="16"/>
                  <a:pt x="45" y="16"/>
                  <a:pt x="45" y="16"/>
                </a:cubicBezTo>
                <a:cubicBezTo>
                  <a:pt x="47" y="23"/>
                  <a:pt x="47" y="23"/>
                  <a:pt x="47" y="23"/>
                </a:cubicBezTo>
                <a:cubicBezTo>
                  <a:pt x="40" y="24"/>
                  <a:pt x="40" y="24"/>
                  <a:pt x="40" y="24"/>
                </a:cubicBezTo>
                <a:cubicBezTo>
                  <a:pt x="33" y="23"/>
                  <a:pt x="33" y="23"/>
                  <a:pt x="33" y="23"/>
                </a:cubicBezTo>
                <a:cubicBezTo>
                  <a:pt x="27" y="24"/>
                  <a:pt x="27" y="24"/>
                  <a:pt x="27" y="24"/>
                </a:cubicBezTo>
                <a:cubicBezTo>
                  <a:pt x="22" y="20"/>
                  <a:pt x="22" y="20"/>
                  <a:pt x="22" y="20"/>
                </a:cubicBezTo>
                <a:cubicBezTo>
                  <a:pt x="13" y="21"/>
                  <a:pt x="13" y="21"/>
                  <a:pt x="13" y="21"/>
                </a:cubicBezTo>
                <a:cubicBezTo>
                  <a:pt x="3" y="26"/>
                  <a:pt x="3" y="26"/>
                  <a:pt x="3" y="26"/>
                </a:cubicBezTo>
                <a:cubicBezTo>
                  <a:pt x="0" y="33"/>
                  <a:pt x="0" y="33"/>
                  <a:pt x="0" y="33"/>
                </a:cubicBezTo>
                <a:cubicBezTo>
                  <a:pt x="4" y="37"/>
                  <a:pt x="4" y="37"/>
                  <a:pt x="4" y="37"/>
                </a:cubicBezTo>
                <a:cubicBezTo>
                  <a:pt x="6" y="42"/>
                  <a:pt x="6" y="42"/>
                  <a:pt x="6" y="42"/>
                </a:cubicBezTo>
                <a:cubicBezTo>
                  <a:pt x="13" y="41"/>
                  <a:pt x="13" y="41"/>
                  <a:pt x="13" y="41"/>
                </a:cubicBezTo>
                <a:cubicBezTo>
                  <a:pt x="19" y="41"/>
                  <a:pt x="19" y="41"/>
                  <a:pt x="19" y="41"/>
                </a:cubicBezTo>
                <a:cubicBezTo>
                  <a:pt x="26" y="49"/>
                  <a:pt x="26" y="49"/>
                  <a:pt x="26" y="49"/>
                </a:cubicBezTo>
                <a:cubicBezTo>
                  <a:pt x="20" y="50"/>
                  <a:pt x="20" y="50"/>
                  <a:pt x="20" y="50"/>
                </a:cubicBezTo>
                <a:cubicBezTo>
                  <a:pt x="16" y="50"/>
                  <a:pt x="16" y="50"/>
                  <a:pt x="16" y="50"/>
                </a:cubicBezTo>
                <a:cubicBezTo>
                  <a:pt x="13" y="52"/>
                  <a:pt x="13" y="52"/>
                  <a:pt x="13" y="52"/>
                </a:cubicBezTo>
                <a:cubicBezTo>
                  <a:pt x="16" y="59"/>
                  <a:pt x="16" y="59"/>
                  <a:pt x="16" y="59"/>
                </a:cubicBezTo>
                <a:cubicBezTo>
                  <a:pt x="16" y="59"/>
                  <a:pt x="20" y="62"/>
                  <a:pt x="20" y="63"/>
                </a:cubicBezTo>
                <a:cubicBezTo>
                  <a:pt x="20" y="64"/>
                  <a:pt x="20" y="72"/>
                  <a:pt x="20" y="72"/>
                </a:cubicBezTo>
                <a:cubicBezTo>
                  <a:pt x="24" y="76"/>
                  <a:pt x="24" y="76"/>
                  <a:pt x="24" y="76"/>
                </a:cubicBezTo>
                <a:cubicBezTo>
                  <a:pt x="23" y="84"/>
                  <a:pt x="23" y="84"/>
                  <a:pt x="23" y="84"/>
                </a:cubicBezTo>
                <a:cubicBezTo>
                  <a:pt x="24" y="82"/>
                  <a:pt x="24" y="82"/>
                  <a:pt x="24" y="82"/>
                </a:cubicBezTo>
                <a:cubicBezTo>
                  <a:pt x="29" y="80"/>
                  <a:pt x="29" y="80"/>
                  <a:pt x="29" y="80"/>
                </a:cubicBezTo>
                <a:cubicBezTo>
                  <a:pt x="33" y="79"/>
                  <a:pt x="33" y="79"/>
                  <a:pt x="33" y="79"/>
                </a:cubicBezTo>
                <a:cubicBezTo>
                  <a:pt x="38" y="82"/>
                  <a:pt x="38" y="82"/>
                  <a:pt x="38" y="82"/>
                </a:cubicBezTo>
                <a:cubicBezTo>
                  <a:pt x="42" y="85"/>
                  <a:pt x="42" y="85"/>
                  <a:pt x="42" y="85"/>
                </a:cubicBezTo>
                <a:cubicBezTo>
                  <a:pt x="46" y="86"/>
                  <a:pt x="46" y="86"/>
                  <a:pt x="46" y="86"/>
                </a:cubicBezTo>
                <a:cubicBezTo>
                  <a:pt x="46" y="89"/>
                  <a:pt x="46" y="89"/>
                  <a:pt x="46" y="89"/>
                </a:cubicBezTo>
                <a:cubicBezTo>
                  <a:pt x="48" y="90"/>
                  <a:pt x="48" y="90"/>
                  <a:pt x="48" y="90"/>
                </a:cubicBezTo>
                <a:cubicBezTo>
                  <a:pt x="51" y="91"/>
                  <a:pt x="51" y="91"/>
                  <a:pt x="51" y="91"/>
                </a:cubicBezTo>
                <a:cubicBezTo>
                  <a:pt x="53" y="89"/>
                  <a:pt x="53" y="89"/>
                  <a:pt x="53" y="89"/>
                </a:cubicBezTo>
                <a:cubicBezTo>
                  <a:pt x="58" y="87"/>
                  <a:pt x="58" y="87"/>
                  <a:pt x="58" y="87"/>
                </a:cubicBezTo>
                <a:cubicBezTo>
                  <a:pt x="59" y="82"/>
                  <a:pt x="59" y="82"/>
                  <a:pt x="59" y="82"/>
                </a:cubicBezTo>
                <a:cubicBezTo>
                  <a:pt x="63" y="83"/>
                  <a:pt x="63" y="83"/>
                  <a:pt x="63" y="83"/>
                </a:cubicBezTo>
                <a:cubicBezTo>
                  <a:pt x="66" y="83"/>
                  <a:pt x="66" y="83"/>
                  <a:pt x="66" y="83"/>
                </a:cubicBezTo>
                <a:cubicBezTo>
                  <a:pt x="68" y="85"/>
                  <a:pt x="68" y="85"/>
                  <a:pt x="68" y="85"/>
                </a:cubicBezTo>
                <a:cubicBezTo>
                  <a:pt x="72" y="84"/>
                  <a:pt x="72" y="84"/>
                  <a:pt x="72" y="84"/>
                </a:cubicBezTo>
                <a:cubicBezTo>
                  <a:pt x="74" y="82"/>
                  <a:pt x="74" y="82"/>
                  <a:pt x="74" y="82"/>
                </a:cubicBezTo>
                <a:cubicBezTo>
                  <a:pt x="77" y="79"/>
                  <a:pt x="77" y="79"/>
                  <a:pt x="77" y="79"/>
                </a:cubicBezTo>
                <a:cubicBezTo>
                  <a:pt x="78" y="80"/>
                  <a:pt x="78" y="80"/>
                  <a:pt x="78" y="80"/>
                </a:cubicBezTo>
                <a:cubicBezTo>
                  <a:pt x="79" y="83"/>
                  <a:pt x="79" y="83"/>
                  <a:pt x="79" y="83"/>
                </a:cubicBezTo>
                <a:cubicBezTo>
                  <a:pt x="82" y="83"/>
                  <a:pt x="82" y="83"/>
                  <a:pt x="82" y="83"/>
                </a:cubicBezTo>
                <a:cubicBezTo>
                  <a:pt x="86" y="82"/>
                  <a:pt x="86" y="82"/>
                  <a:pt x="86" y="82"/>
                </a:cubicBezTo>
                <a:cubicBezTo>
                  <a:pt x="88" y="82"/>
                  <a:pt x="88" y="82"/>
                  <a:pt x="88" y="82"/>
                </a:cubicBezTo>
                <a:cubicBezTo>
                  <a:pt x="88" y="83"/>
                  <a:pt x="88" y="83"/>
                  <a:pt x="88" y="83"/>
                </a:cubicBezTo>
                <a:cubicBezTo>
                  <a:pt x="90" y="82"/>
                  <a:pt x="90" y="82"/>
                  <a:pt x="90" y="82"/>
                </a:cubicBezTo>
                <a:lnTo>
                  <a:pt x="89"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5" name="Google Shape;705;p56"/>
          <p:cNvSpPr/>
          <p:nvPr/>
        </p:nvSpPr>
        <p:spPr>
          <a:xfrm>
            <a:off x="957135" y="3350859"/>
            <a:ext cx="28150" cy="18096"/>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6" name="Google Shape;706;p56"/>
          <p:cNvSpPr/>
          <p:nvPr/>
        </p:nvSpPr>
        <p:spPr>
          <a:xfrm>
            <a:off x="392145" y="3435307"/>
            <a:ext cx="92490" cy="56297"/>
          </a:xfrm>
          <a:custGeom>
            <a:rect b="b" l="l" r="r" t="t"/>
            <a:pathLst>
              <a:path extrusionOk="0" h="28" w="46">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7" name="Google Shape;707;p56"/>
          <p:cNvSpPr/>
          <p:nvPr/>
        </p:nvSpPr>
        <p:spPr>
          <a:xfrm>
            <a:off x="1041583" y="3803761"/>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8" name="Google Shape;708;p56"/>
          <p:cNvSpPr/>
          <p:nvPr/>
        </p:nvSpPr>
        <p:spPr>
          <a:xfrm>
            <a:off x="1063700" y="3902284"/>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09" name="Google Shape;709;p56"/>
          <p:cNvSpPr/>
          <p:nvPr/>
        </p:nvSpPr>
        <p:spPr>
          <a:xfrm>
            <a:off x="1323063" y="3331263"/>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0" name="Google Shape;710;p56"/>
          <p:cNvSpPr/>
          <p:nvPr/>
        </p:nvSpPr>
        <p:spPr>
          <a:xfrm>
            <a:off x="1023487" y="3379513"/>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1" name="Google Shape;711;p56"/>
          <p:cNvSpPr/>
          <p:nvPr/>
        </p:nvSpPr>
        <p:spPr>
          <a:xfrm>
            <a:off x="2461313" y="4468779"/>
            <a:ext cx="305619" cy="335778"/>
          </a:xfrm>
          <a:custGeom>
            <a:rect b="b" l="l" r="r" t="t"/>
            <a:pathLst>
              <a:path extrusionOk="0" h="34" w="31">
                <a:moveTo>
                  <a:pt x="0" y="0"/>
                </a:moveTo>
                <a:cubicBezTo>
                  <a:pt x="4" y="0"/>
                  <a:pt x="4" y="0"/>
                  <a:pt x="4" y="0"/>
                </a:cubicBezTo>
                <a:cubicBezTo>
                  <a:pt x="8" y="6"/>
                  <a:pt x="8" y="6"/>
                  <a:pt x="8" y="6"/>
                </a:cubicBezTo>
                <a:cubicBezTo>
                  <a:pt x="11" y="8"/>
                  <a:pt x="11" y="8"/>
                  <a:pt x="11" y="8"/>
                </a:cubicBezTo>
                <a:cubicBezTo>
                  <a:pt x="16" y="10"/>
                  <a:pt x="16" y="10"/>
                  <a:pt x="16" y="10"/>
                </a:cubicBezTo>
                <a:cubicBezTo>
                  <a:pt x="24" y="17"/>
                  <a:pt x="24" y="17"/>
                  <a:pt x="24" y="17"/>
                </a:cubicBezTo>
                <a:cubicBezTo>
                  <a:pt x="26" y="20"/>
                  <a:pt x="26" y="20"/>
                  <a:pt x="26" y="20"/>
                </a:cubicBezTo>
                <a:cubicBezTo>
                  <a:pt x="30" y="25"/>
                  <a:pt x="30" y="25"/>
                  <a:pt x="30" y="25"/>
                </a:cubicBezTo>
                <a:cubicBezTo>
                  <a:pt x="31" y="31"/>
                  <a:pt x="31" y="31"/>
                  <a:pt x="31" y="31"/>
                </a:cubicBezTo>
                <a:cubicBezTo>
                  <a:pt x="27" y="34"/>
                  <a:pt x="27" y="34"/>
                  <a:pt x="27" y="34"/>
                </a:cubicBezTo>
                <a:cubicBezTo>
                  <a:pt x="21" y="29"/>
                  <a:pt x="21" y="29"/>
                  <a:pt x="21" y="29"/>
                </a:cubicBezTo>
                <a:cubicBezTo>
                  <a:pt x="15" y="26"/>
                  <a:pt x="15" y="26"/>
                  <a:pt x="15" y="26"/>
                </a:cubicBezTo>
                <a:cubicBezTo>
                  <a:pt x="12" y="18"/>
                  <a:pt x="12" y="18"/>
                  <a:pt x="12" y="18"/>
                </a:cubicBezTo>
                <a:cubicBezTo>
                  <a:pt x="9" y="16"/>
                  <a:pt x="9" y="16"/>
                  <a:pt x="9" y="16"/>
                </a:cubicBezTo>
                <a:cubicBezTo>
                  <a:pt x="9" y="16"/>
                  <a:pt x="7" y="13"/>
                  <a:pt x="6" y="12"/>
                </a:cubicBezTo>
                <a:cubicBezTo>
                  <a:pt x="4" y="11"/>
                  <a:pt x="1" y="8"/>
                  <a:pt x="1" y="8"/>
                </a:cubicBezTo>
                <a:lnTo>
                  <a:pt x="0" y="0"/>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2" name="Google Shape;712;p56"/>
          <p:cNvSpPr/>
          <p:nvPr/>
        </p:nvSpPr>
        <p:spPr>
          <a:xfrm>
            <a:off x="2879530" y="4408459"/>
            <a:ext cx="287524" cy="335778"/>
          </a:xfrm>
          <a:custGeom>
            <a:rect b="b" l="l" r="r" t="t"/>
            <a:pathLst>
              <a:path extrusionOk="0" h="204" w="174">
                <a:moveTo>
                  <a:pt x="12" y="168"/>
                </a:moveTo>
                <a:lnTo>
                  <a:pt x="0" y="144"/>
                </a:lnTo>
                <a:lnTo>
                  <a:pt x="0" y="108"/>
                </a:lnTo>
                <a:lnTo>
                  <a:pt x="12" y="90"/>
                </a:lnTo>
                <a:lnTo>
                  <a:pt x="36" y="84"/>
                </a:lnTo>
                <a:lnTo>
                  <a:pt x="60" y="66"/>
                </a:lnTo>
                <a:lnTo>
                  <a:pt x="96" y="24"/>
                </a:lnTo>
                <a:lnTo>
                  <a:pt x="138" y="0"/>
                </a:lnTo>
                <a:lnTo>
                  <a:pt x="162" y="12"/>
                </a:lnTo>
                <a:lnTo>
                  <a:pt x="174" y="30"/>
                </a:lnTo>
                <a:lnTo>
                  <a:pt x="156" y="48"/>
                </a:lnTo>
                <a:lnTo>
                  <a:pt x="150" y="66"/>
                </a:lnTo>
                <a:lnTo>
                  <a:pt x="156" y="90"/>
                </a:lnTo>
                <a:lnTo>
                  <a:pt x="174" y="108"/>
                </a:lnTo>
                <a:lnTo>
                  <a:pt x="156" y="120"/>
                </a:lnTo>
                <a:lnTo>
                  <a:pt x="150" y="132"/>
                </a:lnTo>
                <a:lnTo>
                  <a:pt x="138" y="150"/>
                </a:lnTo>
                <a:lnTo>
                  <a:pt x="126" y="168"/>
                </a:lnTo>
                <a:lnTo>
                  <a:pt x="114" y="198"/>
                </a:lnTo>
                <a:lnTo>
                  <a:pt x="90" y="204"/>
                </a:lnTo>
                <a:lnTo>
                  <a:pt x="72" y="192"/>
                </a:lnTo>
                <a:lnTo>
                  <a:pt x="42" y="192"/>
                </a:lnTo>
                <a:lnTo>
                  <a:pt x="24" y="192"/>
                </a:lnTo>
                <a:lnTo>
                  <a:pt x="12" y="16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3" name="Google Shape;713;p56"/>
          <p:cNvSpPr/>
          <p:nvPr/>
        </p:nvSpPr>
        <p:spPr>
          <a:xfrm>
            <a:off x="3167054" y="4585396"/>
            <a:ext cx="178948" cy="219161"/>
          </a:xfrm>
          <a:custGeom>
            <a:rect b="b" l="l" r="r" t="t"/>
            <a:pathLst>
              <a:path extrusionOk="0" h="132" w="108">
                <a:moveTo>
                  <a:pt x="12" y="126"/>
                </a:moveTo>
                <a:lnTo>
                  <a:pt x="12" y="108"/>
                </a:lnTo>
                <a:lnTo>
                  <a:pt x="0" y="84"/>
                </a:lnTo>
                <a:lnTo>
                  <a:pt x="6" y="66"/>
                </a:lnTo>
                <a:lnTo>
                  <a:pt x="24" y="24"/>
                </a:lnTo>
                <a:lnTo>
                  <a:pt x="36" y="12"/>
                </a:lnTo>
                <a:lnTo>
                  <a:pt x="66" y="6"/>
                </a:lnTo>
                <a:lnTo>
                  <a:pt x="108" y="0"/>
                </a:lnTo>
                <a:lnTo>
                  <a:pt x="108" y="12"/>
                </a:lnTo>
                <a:lnTo>
                  <a:pt x="90" y="12"/>
                </a:lnTo>
                <a:lnTo>
                  <a:pt x="54" y="24"/>
                </a:lnTo>
                <a:lnTo>
                  <a:pt x="42" y="42"/>
                </a:lnTo>
                <a:lnTo>
                  <a:pt x="84" y="42"/>
                </a:lnTo>
                <a:lnTo>
                  <a:pt x="90" y="60"/>
                </a:lnTo>
                <a:lnTo>
                  <a:pt x="78" y="66"/>
                </a:lnTo>
                <a:lnTo>
                  <a:pt x="66" y="78"/>
                </a:lnTo>
                <a:lnTo>
                  <a:pt x="90" y="102"/>
                </a:lnTo>
                <a:lnTo>
                  <a:pt x="96" y="126"/>
                </a:lnTo>
                <a:lnTo>
                  <a:pt x="72" y="126"/>
                </a:lnTo>
                <a:lnTo>
                  <a:pt x="54" y="108"/>
                </a:lnTo>
                <a:lnTo>
                  <a:pt x="36" y="84"/>
                </a:lnTo>
                <a:lnTo>
                  <a:pt x="36" y="114"/>
                </a:lnTo>
                <a:lnTo>
                  <a:pt x="36" y="132"/>
                </a:lnTo>
                <a:lnTo>
                  <a:pt x="12" y="12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4" name="Google Shape;714;p56"/>
          <p:cNvSpPr/>
          <p:nvPr/>
        </p:nvSpPr>
        <p:spPr>
          <a:xfrm>
            <a:off x="2760901" y="4834717"/>
            <a:ext cx="335780" cy="76404"/>
          </a:xfrm>
          <a:custGeom>
            <a:rect b="b" l="l" r="r" t="t"/>
            <a:pathLst>
              <a:path extrusionOk="0" h="8" w="34">
                <a:moveTo>
                  <a:pt x="0" y="1"/>
                </a:moveTo>
                <a:cubicBezTo>
                  <a:pt x="9" y="0"/>
                  <a:pt x="9" y="0"/>
                  <a:pt x="9" y="0"/>
                </a:cubicBezTo>
                <a:cubicBezTo>
                  <a:pt x="16" y="0"/>
                  <a:pt x="16" y="0"/>
                  <a:pt x="16" y="0"/>
                </a:cubicBezTo>
                <a:cubicBezTo>
                  <a:pt x="20" y="1"/>
                  <a:pt x="20" y="1"/>
                  <a:pt x="20" y="1"/>
                </a:cubicBezTo>
                <a:cubicBezTo>
                  <a:pt x="23" y="3"/>
                  <a:pt x="23" y="3"/>
                  <a:pt x="23" y="3"/>
                </a:cubicBezTo>
                <a:cubicBezTo>
                  <a:pt x="31" y="5"/>
                  <a:pt x="31" y="5"/>
                  <a:pt x="31" y="5"/>
                </a:cubicBezTo>
                <a:cubicBezTo>
                  <a:pt x="34" y="8"/>
                  <a:pt x="34" y="8"/>
                  <a:pt x="34" y="8"/>
                </a:cubicBezTo>
                <a:cubicBezTo>
                  <a:pt x="26" y="7"/>
                  <a:pt x="26" y="7"/>
                  <a:pt x="26" y="7"/>
                </a:cubicBezTo>
                <a:cubicBezTo>
                  <a:pt x="19" y="6"/>
                  <a:pt x="19" y="6"/>
                  <a:pt x="19" y="6"/>
                </a:cubicBezTo>
                <a:cubicBezTo>
                  <a:pt x="19" y="6"/>
                  <a:pt x="10" y="4"/>
                  <a:pt x="8" y="4"/>
                </a:cubicBezTo>
                <a:cubicBezTo>
                  <a:pt x="7" y="3"/>
                  <a:pt x="0" y="1"/>
                  <a:pt x="0" y="1"/>
                </a:cubicBez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5" name="Google Shape;715;p56"/>
          <p:cNvSpPr/>
          <p:nvPr/>
        </p:nvSpPr>
        <p:spPr>
          <a:xfrm>
            <a:off x="1347412" y="3391070"/>
            <a:ext cx="516738" cy="482556"/>
          </a:xfrm>
          <a:custGeom>
            <a:rect b="b" l="l" r="r" t="t"/>
            <a:pathLst>
              <a:path extrusionOk="0" h="49" w="52">
                <a:moveTo>
                  <a:pt x="28" y="47"/>
                </a:moveTo>
                <a:cubicBezTo>
                  <a:pt x="32" y="45"/>
                  <a:pt x="32" y="45"/>
                  <a:pt x="32" y="45"/>
                </a:cubicBezTo>
                <a:cubicBezTo>
                  <a:pt x="29" y="41"/>
                  <a:pt x="29" y="41"/>
                  <a:pt x="29" y="41"/>
                </a:cubicBezTo>
                <a:cubicBezTo>
                  <a:pt x="27" y="37"/>
                  <a:pt x="27" y="37"/>
                  <a:pt x="27" y="37"/>
                </a:cubicBezTo>
                <a:cubicBezTo>
                  <a:pt x="30" y="34"/>
                  <a:pt x="30" y="34"/>
                  <a:pt x="30" y="34"/>
                </a:cubicBezTo>
                <a:cubicBezTo>
                  <a:pt x="34" y="34"/>
                  <a:pt x="34" y="34"/>
                  <a:pt x="34" y="34"/>
                </a:cubicBezTo>
                <a:cubicBezTo>
                  <a:pt x="40" y="25"/>
                  <a:pt x="40" y="25"/>
                  <a:pt x="40" y="25"/>
                </a:cubicBezTo>
                <a:cubicBezTo>
                  <a:pt x="42" y="21"/>
                  <a:pt x="42" y="21"/>
                  <a:pt x="42" y="21"/>
                </a:cubicBezTo>
                <a:cubicBezTo>
                  <a:pt x="44" y="16"/>
                  <a:pt x="44" y="16"/>
                  <a:pt x="44" y="16"/>
                </a:cubicBezTo>
                <a:cubicBezTo>
                  <a:pt x="41" y="14"/>
                  <a:pt x="41" y="14"/>
                  <a:pt x="41" y="14"/>
                </a:cubicBezTo>
                <a:cubicBezTo>
                  <a:pt x="41" y="9"/>
                  <a:pt x="41" y="9"/>
                  <a:pt x="41" y="9"/>
                </a:cubicBezTo>
                <a:cubicBezTo>
                  <a:pt x="52" y="7"/>
                  <a:pt x="52" y="7"/>
                  <a:pt x="52" y="7"/>
                </a:cubicBezTo>
                <a:cubicBezTo>
                  <a:pt x="51" y="6"/>
                  <a:pt x="51" y="6"/>
                  <a:pt x="51" y="6"/>
                </a:cubicBezTo>
                <a:cubicBezTo>
                  <a:pt x="47" y="1"/>
                  <a:pt x="47" y="1"/>
                  <a:pt x="47" y="1"/>
                </a:cubicBezTo>
                <a:cubicBezTo>
                  <a:pt x="44" y="0"/>
                  <a:pt x="44" y="0"/>
                  <a:pt x="44" y="0"/>
                </a:cubicBezTo>
                <a:cubicBezTo>
                  <a:pt x="37" y="1"/>
                  <a:pt x="37" y="1"/>
                  <a:pt x="37" y="1"/>
                </a:cubicBezTo>
                <a:cubicBezTo>
                  <a:pt x="32" y="3"/>
                  <a:pt x="32" y="3"/>
                  <a:pt x="32" y="3"/>
                </a:cubicBezTo>
                <a:cubicBezTo>
                  <a:pt x="32" y="6"/>
                  <a:pt x="32" y="6"/>
                  <a:pt x="32" y="6"/>
                </a:cubicBezTo>
                <a:cubicBezTo>
                  <a:pt x="32" y="6"/>
                  <a:pt x="31" y="11"/>
                  <a:pt x="30" y="11"/>
                </a:cubicBezTo>
                <a:cubicBezTo>
                  <a:pt x="30" y="11"/>
                  <a:pt x="28" y="12"/>
                  <a:pt x="28" y="12"/>
                </a:cubicBezTo>
                <a:cubicBezTo>
                  <a:pt x="28" y="14"/>
                  <a:pt x="28" y="14"/>
                  <a:pt x="28" y="14"/>
                </a:cubicBezTo>
                <a:cubicBezTo>
                  <a:pt x="27" y="15"/>
                  <a:pt x="27" y="15"/>
                  <a:pt x="27" y="15"/>
                </a:cubicBezTo>
                <a:cubicBezTo>
                  <a:pt x="26" y="19"/>
                  <a:pt x="26" y="19"/>
                  <a:pt x="26" y="19"/>
                </a:cubicBezTo>
                <a:cubicBezTo>
                  <a:pt x="26" y="19"/>
                  <a:pt x="21" y="21"/>
                  <a:pt x="20" y="21"/>
                </a:cubicBezTo>
                <a:cubicBezTo>
                  <a:pt x="20" y="21"/>
                  <a:pt x="17" y="23"/>
                  <a:pt x="17" y="23"/>
                </a:cubicBezTo>
                <a:cubicBezTo>
                  <a:pt x="14" y="28"/>
                  <a:pt x="14" y="28"/>
                  <a:pt x="14" y="28"/>
                </a:cubicBezTo>
                <a:cubicBezTo>
                  <a:pt x="14" y="28"/>
                  <a:pt x="9" y="28"/>
                  <a:pt x="8" y="28"/>
                </a:cubicBezTo>
                <a:cubicBezTo>
                  <a:pt x="7" y="28"/>
                  <a:pt x="4" y="27"/>
                  <a:pt x="4" y="27"/>
                </a:cubicBezTo>
                <a:cubicBezTo>
                  <a:pt x="0" y="27"/>
                  <a:pt x="0" y="27"/>
                  <a:pt x="0" y="27"/>
                </a:cubicBezTo>
                <a:cubicBezTo>
                  <a:pt x="1" y="29"/>
                  <a:pt x="1" y="29"/>
                  <a:pt x="1" y="29"/>
                </a:cubicBezTo>
                <a:cubicBezTo>
                  <a:pt x="5" y="33"/>
                  <a:pt x="5" y="33"/>
                  <a:pt x="5" y="33"/>
                </a:cubicBezTo>
                <a:cubicBezTo>
                  <a:pt x="6" y="35"/>
                  <a:pt x="6" y="35"/>
                  <a:pt x="6" y="35"/>
                </a:cubicBezTo>
                <a:cubicBezTo>
                  <a:pt x="7" y="38"/>
                  <a:pt x="7" y="38"/>
                  <a:pt x="7" y="38"/>
                </a:cubicBezTo>
                <a:cubicBezTo>
                  <a:pt x="2" y="40"/>
                  <a:pt x="2" y="40"/>
                  <a:pt x="2" y="40"/>
                </a:cubicBezTo>
                <a:cubicBezTo>
                  <a:pt x="2" y="44"/>
                  <a:pt x="2" y="44"/>
                  <a:pt x="2" y="44"/>
                </a:cubicBezTo>
                <a:cubicBezTo>
                  <a:pt x="7" y="43"/>
                  <a:pt x="7" y="43"/>
                  <a:pt x="7" y="43"/>
                </a:cubicBezTo>
                <a:cubicBezTo>
                  <a:pt x="18" y="43"/>
                  <a:pt x="18" y="43"/>
                  <a:pt x="18" y="43"/>
                </a:cubicBezTo>
                <a:cubicBezTo>
                  <a:pt x="22" y="49"/>
                  <a:pt x="22" y="49"/>
                  <a:pt x="22" y="49"/>
                </a:cubicBezTo>
                <a:cubicBezTo>
                  <a:pt x="24" y="48"/>
                  <a:pt x="24" y="48"/>
                  <a:pt x="24" y="48"/>
                </a:cubicBezTo>
                <a:lnTo>
                  <a:pt x="28" y="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6" name="Google Shape;716;p56"/>
          <p:cNvSpPr/>
          <p:nvPr/>
        </p:nvSpPr>
        <p:spPr>
          <a:xfrm>
            <a:off x="1564564" y="3439325"/>
            <a:ext cx="916857" cy="940985"/>
          </a:xfrm>
          <a:custGeom>
            <a:rect b="b" l="l" r="r" t="t"/>
            <a:pathLst>
              <a:path extrusionOk="0" h="571" w="553">
                <a:moveTo>
                  <a:pt x="493" y="252"/>
                </a:moveTo>
                <a:lnTo>
                  <a:pt x="511" y="234"/>
                </a:lnTo>
                <a:lnTo>
                  <a:pt x="523" y="198"/>
                </a:lnTo>
                <a:lnTo>
                  <a:pt x="547" y="180"/>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7" name="Google Shape;717;p56"/>
          <p:cNvSpPr/>
          <p:nvPr/>
        </p:nvSpPr>
        <p:spPr>
          <a:xfrm>
            <a:off x="2614127" y="4416503"/>
            <a:ext cx="146779" cy="168895"/>
          </a:xfrm>
          <a:custGeom>
            <a:rect b="b" l="l" r="r" t="t"/>
            <a:pathLst>
              <a:path extrusionOk="0" h="773" w="675">
                <a:moveTo>
                  <a:pt x="0" y="41"/>
                </a:moveTo>
                <a:lnTo>
                  <a:pt x="75" y="339"/>
                </a:lnTo>
                <a:lnTo>
                  <a:pt x="273" y="579"/>
                </a:lnTo>
                <a:lnTo>
                  <a:pt x="605" y="769"/>
                </a:lnTo>
                <a:lnTo>
                  <a:pt x="675" y="773"/>
                </a:lnTo>
                <a:lnTo>
                  <a:pt x="563" y="583"/>
                </a:lnTo>
                <a:lnTo>
                  <a:pt x="493" y="521"/>
                </a:lnTo>
                <a:lnTo>
                  <a:pt x="493" y="269"/>
                </a:lnTo>
                <a:lnTo>
                  <a:pt x="323" y="78"/>
                </a:lnTo>
                <a:lnTo>
                  <a:pt x="286" y="58"/>
                </a:lnTo>
                <a:lnTo>
                  <a:pt x="253" y="111"/>
                </a:lnTo>
                <a:lnTo>
                  <a:pt x="141" y="128"/>
                </a:lnTo>
                <a:lnTo>
                  <a:pt x="145" y="70"/>
                </a:lnTo>
                <a:lnTo>
                  <a:pt x="17" y="0"/>
                </a:lnTo>
                <a:lnTo>
                  <a:pt x="0" y="4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8" name="Google Shape;718;p56"/>
          <p:cNvSpPr/>
          <p:nvPr/>
        </p:nvSpPr>
        <p:spPr>
          <a:xfrm>
            <a:off x="3621464" y="4569312"/>
            <a:ext cx="273448" cy="235246"/>
          </a:xfrm>
          <a:custGeom>
            <a:rect b="b" l="l" r="r" t="t"/>
            <a:pathLst>
              <a:path extrusionOk="0" h="488" w="575">
                <a:moveTo>
                  <a:pt x="410" y="71"/>
                </a:moveTo>
                <a:lnTo>
                  <a:pt x="321" y="142"/>
                </a:lnTo>
                <a:lnTo>
                  <a:pt x="233" y="142"/>
                </a:lnTo>
                <a:lnTo>
                  <a:pt x="178" y="71"/>
                </a:lnTo>
                <a:lnTo>
                  <a:pt x="107" y="0"/>
                </a:lnTo>
                <a:lnTo>
                  <a:pt x="36" y="19"/>
                </a:lnTo>
                <a:lnTo>
                  <a:pt x="0" y="90"/>
                </a:lnTo>
                <a:lnTo>
                  <a:pt x="72" y="124"/>
                </a:lnTo>
                <a:lnTo>
                  <a:pt x="89" y="159"/>
                </a:lnTo>
                <a:lnTo>
                  <a:pt x="107" y="213"/>
                </a:lnTo>
                <a:lnTo>
                  <a:pt x="160" y="213"/>
                </a:lnTo>
                <a:lnTo>
                  <a:pt x="197" y="230"/>
                </a:lnTo>
                <a:lnTo>
                  <a:pt x="321" y="283"/>
                </a:lnTo>
                <a:lnTo>
                  <a:pt x="446" y="353"/>
                </a:lnTo>
                <a:lnTo>
                  <a:pt x="465" y="389"/>
                </a:lnTo>
                <a:lnTo>
                  <a:pt x="393" y="424"/>
                </a:lnTo>
                <a:lnTo>
                  <a:pt x="465" y="442"/>
                </a:lnTo>
                <a:lnTo>
                  <a:pt x="518" y="459"/>
                </a:lnTo>
                <a:lnTo>
                  <a:pt x="575" y="488"/>
                </a:lnTo>
                <a:lnTo>
                  <a:pt x="575" y="122"/>
                </a:lnTo>
                <a:lnTo>
                  <a:pt x="410" y="7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19" name="Google Shape;719;p56"/>
          <p:cNvSpPr/>
          <p:nvPr/>
        </p:nvSpPr>
        <p:spPr>
          <a:xfrm>
            <a:off x="3894913" y="4625611"/>
            <a:ext cx="221171" cy="215139"/>
          </a:xfrm>
          <a:custGeom>
            <a:rect b="b" l="l" r="r" t="t"/>
            <a:pathLst>
              <a:path extrusionOk="0" h="443" w="460">
                <a:moveTo>
                  <a:pt x="353" y="302"/>
                </a:moveTo>
                <a:lnTo>
                  <a:pt x="336" y="249"/>
                </a:lnTo>
                <a:lnTo>
                  <a:pt x="372" y="214"/>
                </a:lnTo>
                <a:lnTo>
                  <a:pt x="283" y="161"/>
                </a:lnTo>
                <a:lnTo>
                  <a:pt x="247" y="108"/>
                </a:lnTo>
                <a:lnTo>
                  <a:pt x="122" y="37"/>
                </a:lnTo>
                <a:lnTo>
                  <a:pt x="0" y="0"/>
                </a:lnTo>
                <a:lnTo>
                  <a:pt x="0" y="366"/>
                </a:lnTo>
                <a:lnTo>
                  <a:pt x="14" y="373"/>
                </a:lnTo>
                <a:lnTo>
                  <a:pt x="67" y="373"/>
                </a:lnTo>
                <a:lnTo>
                  <a:pt x="122" y="320"/>
                </a:lnTo>
                <a:lnTo>
                  <a:pt x="211" y="284"/>
                </a:lnTo>
                <a:lnTo>
                  <a:pt x="264" y="320"/>
                </a:lnTo>
                <a:lnTo>
                  <a:pt x="389" y="408"/>
                </a:lnTo>
                <a:lnTo>
                  <a:pt x="460" y="443"/>
                </a:lnTo>
                <a:lnTo>
                  <a:pt x="460" y="337"/>
                </a:lnTo>
                <a:lnTo>
                  <a:pt x="353" y="30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0" name="Google Shape;720;p56"/>
          <p:cNvSpPr/>
          <p:nvPr/>
        </p:nvSpPr>
        <p:spPr>
          <a:xfrm>
            <a:off x="1755580" y="2657184"/>
            <a:ext cx="1910120" cy="1327029"/>
          </a:xfrm>
          <a:custGeom>
            <a:rect b="b" l="l" r="r" t="t"/>
            <a:pathLst>
              <a:path extrusionOk="0" h="660" w="95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1" name="Google Shape;721;p56"/>
          <p:cNvSpPr/>
          <p:nvPr/>
        </p:nvSpPr>
        <p:spPr>
          <a:xfrm>
            <a:off x="1932517" y="4342109"/>
            <a:ext cx="72384" cy="86458"/>
          </a:xfrm>
          <a:custGeom>
            <a:rect b="b" l="l" r="r" t="t"/>
            <a:pathLst>
              <a:path extrusionOk="0" h="54" w="42">
                <a:moveTo>
                  <a:pt x="6" y="0"/>
                </a:moveTo>
                <a:lnTo>
                  <a:pt x="0" y="24"/>
                </a:lnTo>
                <a:lnTo>
                  <a:pt x="6" y="54"/>
                </a:lnTo>
                <a:lnTo>
                  <a:pt x="30" y="54"/>
                </a:lnTo>
                <a:lnTo>
                  <a:pt x="42" y="30"/>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2" name="Google Shape;722;p56"/>
          <p:cNvSpPr/>
          <p:nvPr/>
        </p:nvSpPr>
        <p:spPr>
          <a:xfrm>
            <a:off x="2849375" y="3984212"/>
            <a:ext cx="68362" cy="68362"/>
          </a:xfrm>
          <a:custGeom>
            <a:rect b="b" l="l" r="r" t="t"/>
            <a:pathLst>
              <a:path extrusionOk="0" h="42" w="42">
                <a:moveTo>
                  <a:pt x="0" y="30"/>
                </a:moveTo>
                <a:lnTo>
                  <a:pt x="12" y="12"/>
                </a:lnTo>
                <a:lnTo>
                  <a:pt x="30" y="0"/>
                </a:lnTo>
                <a:lnTo>
                  <a:pt x="42" y="12"/>
                </a:lnTo>
                <a:lnTo>
                  <a:pt x="30" y="30"/>
                </a:lnTo>
                <a:lnTo>
                  <a:pt x="12" y="42"/>
                </a:lnTo>
                <a:lnTo>
                  <a:pt x="0" y="3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3" name="Google Shape;723;p56"/>
          <p:cNvSpPr/>
          <p:nvPr/>
        </p:nvSpPr>
        <p:spPr>
          <a:xfrm>
            <a:off x="3217323" y="3815319"/>
            <a:ext cx="40213" cy="118629"/>
          </a:xfrm>
          <a:custGeom>
            <a:rect b="b" l="l" r="r" t="t"/>
            <a:pathLst>
              <a:path extrusionOk="0" h="72" w="24">
                <a:moveTo>
                  <a:pt x="0" y="42"/>
                </a:moveTo>
                <a:lnTo>
                  <a:pt x="0" y="18"/>
                </a:lnTo>
                <a:lnTo>
                  <a:pt x="24" y="0"/>
                </a:lnTo>
                <a:lnTo>
                  <a:pt x="24" y="24"/>
                </a:lnTo>
                <a:lnTo>
                  <a:pt x="6" y="72"/>
                </a:lnTo>
                <a:lnTo>
                  <a:pt x="0"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4" name="Google Shape;724;p56"/>
          <p:cNvSpPr/>
          <p:nvPr/>
        </p:nvSpPr>
        <p:spPr>
          <a:xfrm>
            <a:off x="3514900" y="3507689"/>
            <a:ext cx="58309" cy="88469"/>
          </a:xfrm>
          <a:custGeom>
            <a:rect b="b" l="l" r="r" t="t"/>
            <a:pathLst>
              <a:path extrusionOk="0" h="54" w="36">
                <a:moveTo>
                  <a:pt x="0" y="18"/>
                </a:moveTo>
                <a:lnTo>
                  <a:pt x="6" y="36"/>
                </a:lnTo>
                <a:lnTo>
                  <a:pt x="12" y="54"/>
                </a:lnTo>
                <a:lnTo>
                  <a:pt x="30" y="42"/>
                </a:lnTo>
                <a:lnTo>
                  <a:pt x="36" y="18"/>
                </a:lnTo>
                <a:lnTo>
                  <a:pt x="30" y="0"/>
                </a:lnTo>
                <a:lnTo>
                  <a:pt x="0"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5" name="Google Shape;725;p56"/>
          <p:cNvSpPr/>
          <p:nvPr/>
        </p:nvSpPr>
        <p:spPr>
          <a:xfrm>
            <a:off x="3585273" y="3053280"/>
            <a:ext cx="436311" cy="474514"/>
          </a:xfrm>
          <a:custGeom>
            <a:rect b="b" l="l" r="r" t="t"/>
            <a:pathLst>
              <a:path extrusionOk="0" h="289" w="264">
                <a:moveTo>
                  <a:pt x="6" y="247"/>
                </a:moveTo>
                <a:lnTo>
                  <a:pt x="42" y="235"/>
                </a:lnTo>
                <a:lnTo>
                  <a:pt x="66" y="235"/>
                </a:lnTo>
                <a:lnTo>
                  <a:pt x="108" y="199"/>
                </a:lnTo>
                <a:lnTo>
                  <a:pt x="138" y="187"/>
                </a:lnTo>
                <a:lnTo>
                  <a:pt x="144" y="157"/>
                </a:lnTo>
                <a:lnTo>
                  <a:pt x="156" y="109"/>
                </a:lnTo>
                <a:lnTo>
                  <a:pt x="156" y="72"/>
                </a:lnTo>
                <a:lnTo>
                  <a:pt x="174" y="48"/>
                </a:lnTo>
                <a:lnTo>
                  <a:pt x="174" y="18"/>
                </a:lnTo>
                <a:lnTo>
                  <a:pt x="186" y="0"/>
                </a:lnTo>
                <a:lnTo>
                  <a:pt x="210" y="18"/>
                </a:lnTo>
                <a:lnTo>
                  <a:pt x="246" y="30"/>
                </a:lnTo>
                <a:lnTo>
                  <a:pt x="264" y="30"/>
                </a:lnTo>
                <a:lnTo>
                  <a:pt x="240" y="54"/>
                </a:lnTo>
                <a:lnTo>
                  <a:pt x="222" y="66"/>
                </a:lnTo>
                <a:lnTo>
                  <a:pt x="210" y="85"/>
                </a:lnTo>
                <a:lnTo>
                  <a:pt x="180" y="60"/>
                </a:lnTo>
                <a:lnTo>
                  <a:pt x="162" y="97"/>
                </a:lnTo>
                <a:lnTo>
                  <a:pt x="186" y="139"/>
                </a:lnTo>
                <a:lnTo>
                  <a:pt x="168" y="169"/>
                </a:lnTo>
                <a:lnTo>
                  <a:pt x="162" y="193"/>
                </a:lnTo>
                <a:lnTo>
                  <a:pt x="162" y="235"/>
                </a:lnTo>
                <a:lnTo>
                  <a:pt x="150" y="247"/>
                </a:lnTo>
                <a:lnTo>
                  <a:pt x="138" y="241"/>
                </a:lnTo>
                <a:lnTo>
                  <a:pt x="126" y="247"/>
                </a:lnTo>
                <a:lnTo>
                  <a:pt x="102" y="247"/>
                </a:lnTo>
                <a:lnTo>
                  <a:pt x="90" y="247"/>
                </a:lnTo>
                <a:lnTo>
                  <a:pt x="66" y="271"/>
                </a:lnTo>
                <a:lnTo>
                  <a:pt x="60" y="259"/>
                </a:lnTo>
                <a:lnTo>
                  <a:pt x="48" y="265"/>
                </a:lnTo>
                <a:lnTo>
                  <a:pt x="36" y="271"/>
                </a:lnTo>
                <a:lnTo>
                  <a:pt x="12" y="289"/>
                </a:lnTo>
                <a:lnTo>
                  <a:pt x="0" y="259"/>
                </a:lnTo>
                <a:lnTo>
                  <a:pt x="6" y="2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6" name="Google Shape;726;p56"/>
          <p:cNvSpPr/>
          <p:nvPr/>
        </p:nvSpPr>
        <p:spPr>
          <a:xfrm>
            <a:off x="3892903" y="2616969"/>
            <a:ext cx="78416" cy="388056"/>
          </a:xfrm>
          <a:custGeom>
            <a:rect b="b" l="l" r="r" t="t"/>
            <a:pathLst>
              <a:path extrusionOk="0" h="234" w="48">
                <a:moveTo>
                  <a:pt x="12" y="222"/>
                </a:moveTo>
                <a:lnTo>
                  <a:pt x="12" y="180"/>
                </a:lnTo>
                <a:lnTo>
                  <a:pt x="6" y="90"/>
                </a:lnTo>
                <a:lnTo>
                  <a:pt x="0" y="66"/>
                </a:lnTo>
                <a:lnTo>
                  <a:pt x="6" y="30"/>
                </a:lnTo>
                <a:lnTo>
                  <a:pt x="12" y="0"/>
                </a:lnTo>
                <a:lnTo>
                  <a:pt x="24" y="36"/>
                </a:lnTo>
                <a:lnTo>
                  <a:pt x="24" y="60"/>
                </a:lnTo>
                <a:lnTo>
                  <a:pt x="48" y="156"/>
                </a:lnTo>
                <a:lnTo>
                  <a:pt x="30" y="144"/>
                </a:lnTo>
                <a:lnTo>
                  <a:pt x="24" y="168"/>
                </a:lnTo>
                <a:lnTo>
                  <a:pt x="24" y="198"/>
                </a:lnTo>
                <a:lnTo>
                  <a:pt x="42" y="234"/>
                </a:lnTo>
                <a:lnTo>
                  <a:pt x="12" y="22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7" name="Google Shape;727;p56"/>
          <p:cNvSpPr/>
          <p:nvPr/>
        </p:nvSpPr>
        <p:spPr>
          <a:xfrm>
            <a:off x="3195208" y="4042522"/>
            <a:ext cx="178948" cy="247310"/>
          </a:xfrm>
          <a:custGeom>
            <a:rect b="b" l="l" r="r" t="t"/>
            <a:pathLst>
              <a:path extrusionOk="0" h="151" w="108">
                <a:moveTo>
                  <a:pt x="12" y="18"/>
                </a:moveTo>
                <a:lnTo>
                  <a:pt x="0" y="42"/>
                </a:lnTo>
                <a:lnTo>
                  <a:pt x="6" y="72"/>
                </a:lnTo>
                <a:lnTo>
                  <a:pt x="18" y="85"/>
                </a:lnTo>
                <a:lnTo>
                  <a:pt x="36" y="91"/>
                </a:lnTo>
                <a:lnTo>
                  <a:pt x="72" y="109"/>
                </a:lnTo>
                <a:lnTo>
                  <a:pt x="78" y="139"/>
                </a:lnTo>
                <a:lnTo>
                  <a:pt x="108" y="151"/>
                </a:lnTo>
                <a:lnTo>
                  <a:pt x="102" y="127"/>
                </a:lnTo>
                <a:lnTo>
                  <a:pt x="78" y="91"/>
                </a:lnTo>
                <a:lnTo>
                  <a:pt x="42" y="66"/>
                </a:lnTo>
                <a:lnTo>
                  <a:pt x="48" y="48"/>
                </a:lnTo>
                <a:lnTo>
                  <a:pt x="54" y="12"/>
                </a:lnTo>
                <a:lnTo>
                  <a:pt x="30" y="0"/>
                </a:lnTo>
                <a:lnTo>
                  <a:pt x="12" y="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8" name="Google Shape;728;p56"/>
          <p:cNvSpPr/>
          <p:nvPr/>
        </p:nvSpPr>
        <p:spPr>
          <a:xfrm>
            <a:off x="3267590" y="4330043"/>
            <a:ext cx="146777" cy="116619"/>
          </a:xfrm>
          <a:custGeom>
            <a:rect b="b" l="l" r="r" t="t"/>
            <a:pathLst>
              <a:path extrusionOk="0" h="72" w="90">
                <a:moveTo>
                  <a:pt x="0" y="54"/>
                </a:moveTo>
                <a:lnTo>
                  <a:pt x="18" y="24"/>
                </a:lnTo>
                <a:lnTo>
                  <a:pt x="42" y="24"/>
                </a:lnTo>
                <a:lnTo>
                  <a:pt x="60" y="0"/>
                </a:lnTo>
                <a:lnTo>
                  <a:pt x="90" y="24"/>
                </a:lnTo>
                <a:lnTo>
                  <a:pt x="90" y="72"/>
                </a:lnTo>
                <a:lnTo>
                  <a:pt x="60" y="60"/>
                </a:lnTo>
                <a:lnTo>
                  <a:pt x="42" y="60"/>
                </a:lnTo>
                <a:lnTo>
                  <a:pt x="24" y="48"/>
                </a:lnTo>
                <a:lnTo>
                  <a:pt x="0" y="54"/>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29" name="Google Shape;729;p56"/>
          <p:cNvSpPr/>
          <p:nvPr/>
        </p:nvSpPr>
        <p:spPr>
          <a:xfrm>
            <a:off x="2181839" y="3793199"/>
            <a:ext cx="150798" cy="128682"/>
          </a:xfrm>
          <a:custGeom>
            <a:rect b="b" l="l" r="r" t="t"/>
            <a:pathLst>
              <a:path extrusionOk="0" h="78" w="90">
                <a:moveTo>
                  <a:pt x="72" y="42"/>
                </a:moveTo>
                <a:lnTo>
                  <a:pt x="78" y="30"/>
                </a:lnTo>
                <a:lnTo>
                  <a:pt x="84" y="18"/>
                </a:lnTo>
                <a:lnTo>
                  <a:pt x="48" y="12"/>
                </a:lnTo>
                <a:lnTo>
                  <a:pt x="30" y="0"/>
                </a:lnTo>
                <a:lnTo>
                  <a:pt x="12" y="0"/>
                </a:lnTo>
                <a:lnTo>
                  <a:pt x="6" y="12"/>
                </a:lnTo>
                <a:lnTo>
                  <a:pt x="0" y="18"/>
                </a:lnTo>
                <a:lnTo>
                  <a:pt x="6" y="30"/>
                </a:lnTo>
                <a:lnTo>
                  <a:pt x="18" y="78"/>
                </a:lnTo>
                <a:lnTo>
                  <a:pt x="54" y="72"/>
                </a:lnTo>
                <a:lnTo>
                  <a:pt x="78" y="66"/>
                </a:lnTo>
                <a:lnTo>
                  <a:pt x="84" y="72"/>
                </a:lnTo>
                <a:lnTo>
                  <a:pt x="90" y="48"/>
                </a:lnTo>
                <a:lnTo>
                  <a:pt x="72"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0" name="Google Shape;730;p56"/>
          <p:cNvSpPr/>
          <p:nvPr/>
        </p:nvSpPr>
        <p:spPr>
          <a:xfrm>
            <a:off x="2579946" y="3933945"/>
            <a:ext cx="227202" cy="365936"/>
          </a:xfrm>
          <a:custGeom>
            <a:rect b="b" l="l" r="r" t="t"/>
            <a:pathLst>
              <a:path extrusionOk="0" h="223" w="138">
                <a:moveTo>
                  <a:pt x="102" y="205"/>
                </a:moveTo>
                <a:lnTo>
                  <a:pt x="120" y="199"/>
                </a:lnTo>
                <a:lnTo>
                  <a:pt x="138" y="187"/>
                </a:lnTo>
                <a:lnTo>
                  <a:pt x="138" y="151"/>
                </a:lnTo>
                <a:lnTo>
                  <a:pt x="138" y="120"/>
                </a:lnTo>
                <a:lnTo>
                  <a:pt x="120" y="102"/>
                </a:lnTo>
                <a:lnTo>
                  <a:pt x="96" y="72"/>
                </a:lnTo>
                <a:lnTo>
                  <a:pt x="78" y="48"/>
                </a:lnTo>
                <a:lnTo>
                  <a:pt x="84" y="36"/>
                </a:lnTo>
                <a:lnTo>
                  <a:pt x="78" y="24"/>
                </a:lnTo>
                <a:lnTo>
                  <a:pt x="60" y="18"/>
                </a:lnTo>
                <a:lnTo>
                  <a:pt x="48" y="0"/>
                </a:lnTo>
                <a:lnTo>
                  <a:pt x="42" y="0"/>
                </a:lnTo>
                <a:lnTo>
                  <a:pt x="12" y="6"/>
                </a:lnTo>
                <a:lnTo>
                  <a:pt x="0" y="24"/>
                </a:lnTo>
                <a:lnTo>
                  <a:pt x="6" y="36"/>
                </a:lnTo>
                <a:lnTo>
                  <a:pt x="12" y="72"/>
                </a:lnTo>
                <a:lnTo>
                  <a:pt x="54" y="72"/>
                </a:lnTo>
                <a:lnTo>
                  <a:pt x="72" y="78"/>
                </a:lnTo>
                <a:lnTo>
                  <a:pt x="102" y="126"/>
                </a:lnTo>
                <a:lnTo>
                  <a:pt x="96" y="145"/>
                </a:lnTo>
                <a:lnTo>
                  <a:pt x="60" y="151"/>
                </a:lnTo>
                <a:lnTo>
                  <a:pt x="42" y="163"/>
                </a:lnTo>
                <a:lnTo>
                  <a:pt x="42" y="187"/>
                </a:lnTo>
                <a:lnTo>
                  <a:pt x="72" y="217"/>
                </a:lnTo>
                <a:lnTo>
                  <a:pt x="84" y="223"/>
                </a:lnTo>
                <a:lnTo>
                  <a:pt x="96" y="217"/>
                </a:lnTo>
                <a:lnTo>
                  <a:pt x="102" y="20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1" name="Google Shape;731;p56"/>
          <p:cNvSpPr/>
          <p:nvPr/>
        </p:nvSpPr>
        <p:spPr>
          <a:xfrm>
            <a:off x="2650320" y="3891721"/>
            <a:ext cx="229214" cy="450385"/>
          </a:xfrm>
          <a:custGeom>
            <a:rect b="b" l="l" r="r" t="t"/>
            <a:pathLst>
              <a:path extrusionOk="0" h="271" w="138">
                <a:moveTo>
                  <a:pt x="66" y="0"/>
                </a:moveTo>
                <a:lnTo>
                  <a:pt x="6" y="0"/>
                </a:lnTo>
                <a:lnTo>
                  <a:pt x="0" y="24"/>
                </a:lnTo>
                <a:lnTo>
                  <a:pt x="6" y="24"/>
                </a:lnTo>
                <a:lnTo>
                  <a:pt x="18" y="42"/>
                </a:lnTo>
                <a:lnTo>
                  <a:pt x="36" y="48"/>
                </a:lnTo>
                <a:lnTo>
                  <a:pt x="42" y="60"/>
                </a:lnTo>
                <a:lnTo>
                  <a:pt x="36" y="72"/>
                </a:lnTo>
                <a:lnTo>
                  <a:pt x="54" y="96"/>
                </a:lnTo>
                <a:lnTo>
                  <a:pt x="78" y="126"/>
                </a:lnTo>
                <a:lnTo>
                  <a:pt x="96" y="144"/>
                </a:lnTo>
                <a:lnTo>
                  <a:pt x="96" y="175"/>
                </a:lnTo>
                <a:lnTo>
                  <a:pt x="96" y="211"/>
                </a:lnTo>
                <a:lnTo>
                  <a:pt x="78" y="223"/>
                </a:lnTo>
                <a:lnTo>
                  <a:pt x="60" y="229"/>
                </a:lnTo>
                <a:lnTo>
                  <a:pt x="54" y="241"/>
                </a:lnTo>
                <a:lnTo>
                  <a:pt x="42" y="247"/>
                </a:lnTo>
                <a:lnTo>
                  <a:pt x="48" y="253"/>
                </a:lnTo>
                <a:lnTo>
                  <a:pt x="66" y="271"/>
                </a:lnTo>
                <a:lnTo>
                  <a:pt x="108" y="241"/>
                </a:lnTo>
                <a:lnTo>
                  <a:pt x="138" y="211"/>
                </a:lnTo>
                <a:lnTo>
                  <a:pt x="114" y="132"/>
                </a:lnTo>
                <a:lnTo>
                  <a:pt x="102" y="114"/>
                </a:lnTo>
                <a:lnTo>
                  <a:pt x="78" y="84"/>
                </a:lnTo>
                <a:lnTo>
                  <a:pt x="66" y="60"/>
                </a:lnTo>
                <a:lnTo>
                  <a:pt x="78" y="48"/>
                </a:lnTo>
                <a:lnTo>
                  <a:pt x="96" y="36"/>
                </a:lnTo>
                <a:lnTo>
                  <a:pt x="90" y="18"/>
                </a:lnTo>
                <a:lnTo>
                  <a:pt x="6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2" name="Google Shape;732;p56"/>
          <p:cNvSpPr/>
          <p:nvPr/>
        </p:nvSpPr>
        <p:spPr>
          <a:xfrm>
            <a:off x="1942571" y="3646421"/>
            <a:ext cx="249320" cy="118629"/>
          </a:xfrm>
          <a:custGeom>
            <a:rect b="b" l="l" r="r" t="t"/>
            <a:pathLst>
              <a:path extrusionOk="0" h="72" w="150">
                <a:moveTo>
                  <a:pt x="102" y="36"/>
                </a:moveTo>
                <a:lnTo>
                  <a:pt x="66" y="18"/>
                </a:lnTo>
                <a:lnTo>
                  <a:pt x="24" y="0"/>
                </a:lnTo>
                <a:lnTo>
                  <a:pt x="12" y="0"/>
                </a:lnTo>
                <a:lnTo>
                  <a:pt x="0" y="30"/>
                </a:lnTo>
                <a:lnTo>
                  <a:pt x="60" y="60"/>
                </a:lnTo>
                <a:lnTo>
                  <a:pt x="102" y="66"/>
                </a:lnTo>
                <a:lnTo>
                  <a:pt x="126" y="72"/>
                </a:lnTo>
                <a:lnTo>
                  <a:pt x="138" y="72"/>
                </a:lnTo>
                <a:lnTo>
                  <a:pt x="150" y="54"/>
                </a:lnTo>
                <a:lnTo>
                  <a:pt x="138" y="42"/>
                </a:lnTo>
                <a:lnTo>
                  <a:pt x="102"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3" name="Google Shape;733;p56"/>
          <p:cNvSpPr/>
          <p:nvPr/>
        </p:nvSpPr>
        <p:spPr>
          <a:xfrm>
            <a:off x="2199938" y="2717501"/>
            <a:ext cx="985219" cy="494619"/>
          </a:xfrm>
          <a:custGeom>
            <a:rect b="b" l="l" r="r" t="t"/>
            <a:pathLst>
              <a:path extrusionOk="0" h="301" w="595">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4" name="Google Shape;734;p56"/>
          <p:cNvSpPr/>
          <p:nvPr/>
        </p:nvSpPr>
        <p:spPr>
          <a:xfrm>
            <a:off x="2495503" y="3970137"/>
            <a:ext cx="255352" cy="458427"/>
          </a:xfrm>
          <a:custGeom>
            <a:rect b="b" l="l" r="r" t="t"/>
            <a:pathLst>
              <a:path extrusionOk="0" h="190" w="107">
                <a:moveTo>
                  <a:pt x="7" y="9"/>
                </a:moveTo>
                <a:lnTo>
                  <a:pt x="0" y="23"/>
                </a:lnTo>
                <a:lnTo>
                  <a:pt x="15" y="47"/>
                </a:lnTo>
                <a:lnTo>
                  <a:pt x="15" y="60"/>
                </a:lnTo>
                <a:lnTo>
                  <a:pt x="22" y="78"/>
                </a:lnTo>
                <a:lnTo>
                  <a:pt x="19" y="93"/>
                </a:lnTo>
                <a:lnTo>
                  <a:pt x="23" y="110"/>
                </a:lnTo>
                <a:lnTo>
                  <a:pt x="26" y="118"/>
                </a:lnTo>
                <a:lnTo>
                  <a:pt x="19" y="126"/>
                </a:lnTo>
                <a:lnTo>
                  <a:pt x="13" y="159"/>
                </a:lnTo>
                <a:lnTo>
                  <a:pt x="33" y="182"/>
                </a:lnTo>
                <a:lnTo>
                  <a:pt x="34" y="178"/>
                </a:lnTo>
                <a:lnTo>
                  <a:pt x="46" y="185"/>
                </a:lnTo>
                <a:lnTo>
                  <a:pt x="46" y="190"/>
                </a:lnTo>
                <a:lnTo>
                  <a:pt x="56" y="188"/>
                </a:lnTo>
                <a:lnTo>
                  <a:pt x="59" y="184"/>
                </a:lnTo>
                <a:lnTo>
                  <a:pt x="43" y="174"/>
                </a:lnTo>
                <a:lnTo>
                  <a:pt x="27" y="149"/>
                </a:lnTo>
                <a:lnTo>
                  <a:pt x="19" y="138"/>
                </a:lnTo>
                <a:lnTo>
                  <a:pt x="32" y="113"/>
                </a:lnTo>
                <a:lnTo>
                  <a:pt x="57" y="108"/>
                </a:lnTo>
                <a:lnTo>
                  <a:pt x="70" y="119"/>
                </a:lnTo>
                <a:lnTo>
                  <a:pt x="63" y="97"/>
                </a:lnTo>
                <a:lnTo>
                  <a:pt x="72" y="87"/>
                </a:lnTo>
                <a:lnTo>
                  <a:pt x="101" y="87"/>
                </a:lnTo>
                <a:lnTo>
                  <a:pt x="107" y="73"/>
                </a:lnTo>
                <a:lnTo>
                  <a:pt x="95" y="50"/>
                </a:lnTo>
                <a:lnTo>
                  <a:pt x="85" y="37"/>
                </a:lnTo>
                <a:lnTo>
                  <a:pt x="48" y="27"/>
                </a:lnTo>
                <a:lnTo>
                  <a:pt x="36" y="0"/>
                </a:lnTo>
                <a:lnTo>
                  <a:pt x="7" y="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5" name="Google Shape;735;p56"/>
          <p:cNvSpPr/>
          <p:nvPr/>
        </p:nvSpPr>
        <p:spPr>
          <a:xfrm>
            <a:off x="2326605" y="3710763"/>
            <a:ext cx="287522" cy="562981"/>
          </a:xfrm>
          <a:custGeom>
            <a:rect b="b" l="l" r="r" t="t"/>
            <a:pathLst>
              <a:path extrusionOk="0" h="233" w="120">
                <a:moveTo>
                  <a:pt x="72" y="0"/>
                </a:moveTo>
                <a:lnTo>
                  <a:pt x="55" y="17"/>
                </a:lnTo>
                <a:lnTo>
                  <a:pt x="40" y="26"/>
                </a:lnTo>
                <a:lnTo>
                  <a:pt x="15" y="60"/>
                </a:lnTo>
                <a:lnTo>
                  <a:pt x="7" y="85"/>
                </a:lnTo>
                <a:lnTo>
                  <a:pt x="0" y="98"/>
                </a:lnTo>
                <a:lnTo>
                  <a:pt x="23" y="123"/>
                </a:lnTo>
                <a:lnTo>
                  <a:pt x="31" y="142"/>
                </a:lnTo>
                <a:lnTo>
                  <a:pt x="26" y="161"/>
                </a:lnTo>
                <a:lnTo>
                  <a:pt x="44" y="165"/>
                </a:lnTo>
                <a:lnTo>
                  <a:pt x="58" y="157"/>
                </a:lnTo>
                <a:lnTo>
                  <a:pt x="65" y="148"/>
                </a:lnTo>
                <a:lnTo>
                  <a:pt x="80" y="188"/>
                </a:lnTo>
                <a:lnTo>
                  <a:pt x="86" y="211"/>
                </a:lnTo>
                <a:lnTo>
                  <a:pt x="85" y="233"/>
                </a:lnTo>
                <a:lnTo>
                  <a:pt x="99" y="212"/>
                </a:lnTo>
                <a:lnTo>
                  <a:pt x="92" y="188"/>
                </a:lnTo>
                <a:lnTo>
                  <a:pt x="80" y="173"/>
                </a:lnTo>
                <a:lnTo>
                  <a:pt x="86" y="161"/>
                </a:lnTo>
                <a:lnTo>
                  <a:pt x="85" y="151"/>
                </a:lnTo>
                <a:lnTo>
                  <a:pt x="69" y="130"/>
                </a:lnTo>
                <a:lnTo>
                  <a:pt x="77" y="114"/>
                </a:lnTo>
                <a:lnTo>
                  <a:pt x="106" y="106"/>
                </a:lnTo>
                <a:lnTo>
                  <a:pt x="120" y="91"/>
                </a:lnTo>
                <a:lnTo>
                  <a:pt x="111" y="91"/>
                </a:lnTo>
                <a:lnTo>
                  <a:pt x="104" y="87"/>
                </a:lnTo>
                <a:lnTo>
                  <a:pt x="93" y="84"/>
                </a:lnTo>
                <a:lnTo>
                  <a:pt x="98" y="73"/>
                </a:lnTo>
                <a:lnTo>
                  <a:pt x="88" y="60"/>
                </a:lnTo>
                <a:lnTo>
                  <a:pt x="77" y="42"/>
                </a:lnTo>
                <a:lnTo>
                  <a:pt x="86" y="34"/>
                </a:lnTo>
                <a:lnTo>
                  <a:pt x="86" y="13"/>
                </a:lnTo>
                <a:lnTo>
                  <a:pt x="7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cxnSp>
        <p:nvCxnSpPr>
          <p:cNvPr id="736" name="Google Shape;736;p56"/>
          <p:cNvCxnSpPr/>
          <p:nvPr/>
        </p:nvCxnSpPr>
        <p:spPr>
          <a:xfrm>
            <a:off x="3146941" y="4064634"/>
            <a:ext cx="0" cy="0"/>
          </a:xfrm>
          <a:prstGeom prst="straightConnector1">
            <a:avLst/>
          </a:prstGeom>
          <a:solidFill>
            <a:srgbClr val="F3F3F3"/>
          </a:solidFill>
          <a:ln cap="flat" cmpd="sng" w="9525">
            <a:solidFill>
              <a:schemeClr val="lt1"/>
            </a:solidFill>
            <a:prstDash val="solid"/>
            <a:round/>
            <a:headEnd len="sm" w="sm" type="none"/>
            <a:tailEnd len="sm" w="sm" type="none"/>
          </a:ln>
        </p:spPr>
      </p:cxnSp>
      <p:sp>
        <p:nvSpPr>
          <p:cNvPr id="737" name="Google Shape;737;p56"/>
          <p:cNvSpPr/>
          <p:nvPr/>
        </p:nvSpPr>
        <p:spPr>
          <a:xfrm>
            <a:off x="3335984" y="3159836"/>
            <a:ext cx="156832" cy="197043"/>
          </a:xfrm>
          <a:custGeom>
            <a:rect b="b" l="l" r="r" t="t"/>
            <a:pathLst>
              <a:path extrusionOk="0" h="98" w="78">
                <a:moveTo>
                  <a:pt x="32" y="12"/>
                </a:moveTo>
                <a:lnTo>
                  <a:pt x="34" y="32"/>
                </a:lnTo>
                <a:lnTo>
                  <a:pt x="20" y="22"/>
                </a:lnTo>
                <a:lnTo>
                  <a:pt x="6" y="34"/>
                </a:lnTo>
                <a:lnTo>
                  <a:pt x="0" y="56"/>
                </a:lnTo>
                <a:lnTo>
                  <a:pt x="6" y="56"/>
                </a:lnTo>
                <a:lnTo>
                  <a:pt x="10" y="56"/>
                </a:lnTo>
                <a:lnTo>
                  <a:pt x="30" y="70"/>
                </a:lnTo>
                <a:lnTo>
                  <a:pt x="34" y="84"/>
                </a:lnTo>
                <a:lnTo>
                  <a:pt x="36" y="92"/>
                </a:lnTo>
                <a:lnTo>
                  <a:pt x="40" y="98"/>
                </a:lnTo>
                <a:lnTo>
                  <a:pt x="70" y="88"/>
                </a:lnTo>
                <a:lnTo>
                  <a:pt x="70" y="84"/>
                </a:lnTo>
                <a:lnTo>
                  <a:pt x="68" y="82"/>
                </a:lnTo>
                <a:lnTo>
                  <a:pt x="66" y="78"/>
                </a:lnTo>
                <a:lnTo>
                  <a:pt x="64" y="76"/>
                </a:lnTo>
                <a:lnTo>
                  <a:pt x="64" y="60"/>
                </a:lnTo>
                <a:lnTo>
                  <a:pt x="64" y="46"/>
                </a:lnTo>
                <a:lnTo>
                  <a:pt x="54" y="26"/>
                </a:lnTo>
                <a:lnTo>
                  <a:pt x="64" y="16"/>
                </a:lnTo>
                <a:lnTo>
                  <a:pt x="78" y="4"/>
                </a:lnTo>
                <a:lnTo>
                  <a:pt x="52" y="0"/>
                </a:lnTo>
                <a:lnTo>
                  <a:pt x="32"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8" name="Google Shape;738;p56"/>
          <p:cNvSpPr/>
          <p:nvPr/>
        </p:nvSpPr>
        <p:spPr>
          <a:xfrm>
            <a:off x="3396254" y="3336787"/>
            <a:ext cx="108575" cy="132704"/>
          </a:xfrm>
          <a:custGeom>
            <a:rect b="b" l="l" r="r" t="t"/>
            <a:pathLst>
              <a:path extrusionOk="0" h="66" w="54">
                <a:moveTo>
                  <a:pt x="10" y="12"/>
                </a:moveTo>
                <a:lnTo>
                  <a:pt x="10" y="12"/>
                </a:lnTo>
                <a:lnTo>
                  <a:pt x="10" y="36"/>
                </a:lnTo>
                <a:lnTo>
                  <a:pt x="0" y="66"/>
                </a:lnTo>
                <a:lnTo>
                  <a:pt x="20" y="66"/>
                </a:lnTo>
                <a:lnTo>
                  <a:pt x="40" y="60"/>
                </a:lnTo>
                <a:lnTo>
                  <a:pt x="50" y="52"/>
                </a:lnTo>
                <a:lnTo>
                  <a:pt x="54" y="36"/>
                </a:lnTo>
                <a:lnTo>
                  <a:pt x="40" y="0"/>
                </a:lnTo>
                <a:lnTo>
                  <a:pt x="10" y="10"/>
                </a:lnTo>
                <a:lnTo>
                  <a:pt x="10"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739" name="Google Shape;739;p56"/>
          <p:cNvSpPr/>
          <p:nvPr/>
        </p:nvSpPr>
        <p:spPr>
          <a:xfrm rot="-5400000">
            <a:off x="2957653" y="782494"/>
            <a:ext cx="1070400" cy="13167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151302" y="-25823"/>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6"/>
          <p:cNvSpPr txBox="1"/>
          <p:nvPr/>
        </p:nvSpPr>
        <p:spPr>
          <a:xfrm>
            <a:off x="2834480" y="905545"/>
            <a:ext cx="1316700" cy="1070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China:</a:t>
            </a:r>
            <a:endParaRPr b="1"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Pop: 1.386B</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PPP: 16,700</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Gini: 38.6</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LPI: 3.61</a:t>
            </a:r>
            <a:endParaRPr b="0" i="0" sz="1200" u="none" cap="none" strike="noStrike">
              <a:solidFill>
                <a:schemeClr val="dk1"/>
              </a:solidFill>
              <a:latin typeface="Calibri"/>
              <a:ea typeface="Calibri"/>
              <a:cs typeface="Calibri"/>
              <a:sym typeface="Calibri"/>
            </a:endParaRPr>
          </a:p>
        </p:txBody>
      </p:sp>
      <p:sp>
        <p:nvSpPr>
          <p:cNvPr id="741" name="Google Shape;741;p56"/>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2"/>
                </a:solidFill>
                <a:latin typeface="Arial"/>
                <a:ea typeface="Arial"/>
                <a:cs typeface="Arial"/>
                <a:sym typeface="Arial"/>
              </a:rPr>
              <a:t>Asia</a:t>
            </a:r>
            <a:r>
              <a:rPr b="0" i="0" lang="en-US" sz="2400" u="none" cap="none" strike="noStrike">
                <a:solidFill>
                  <a:schemeClr val="dk2"/>
                </a:solidFill>
                <a:latin typeface="Arial"/>
                <a:ea typeface="Arial"/>
                <a:cs typeface="Arial"/>
                <a:sym typeface="Arial"/>
              </a:rPr>
              <a:t>: Select Countries &amp; Macro-Economic Indicators</a:t>
            </a:r>
            <a:endParaRPr b="0" i="0" sz="2400" u="none" cap="none" strike="noStrike">
              <a:solidFill>
                <a:schemeClr val="dk2"/>
              </a:solidFill>
              <a:latin typeface="Arial"/>
              <a:ea typeface="Arial"/>
              <a:cs typeface="Arial"/>
              <a:sym typeface="Arial"/>
            </a:endParaRPr>
          </a:p>
        </p:txBody>
      </p:sp>
      <p:sp>
        <p:nvSpPr>
          <p:cNvPr id="742" name="Google Shape;742;p56"/>
          <p:cNvSpPr/>
          <p:nvPr/>
        </p:nvSpPr>
        <p:spPr>
          <a:xfrm>
            <a:off x="5041074" y="3455062"/>
            <a:ext cx="3888000" cy="13476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Pop</a:t>
            </a:r>
            <a:r>
              <a:rPr b="0" i="0" lang="en-US" sz="1200" u="none" cap="none" strike="noStrike">
                <a:solidFill>
                  <a:schemeClr val="dk1"/>
                </a:solidFill>
                <a:latin typeface="Arial"/>
                <a:ea typeface="Arial"/>
                <a:cs typeface="Arial"/>
                <a:sym typeface="Arial"/>
              </a:rPr>
              <a:t>: Total population (2019)</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PPP</a:t>
            </a:r>
            <a:r>
              <a:rPr b="0" i="0" lang="en-US" sz="1200" u="none" cap="none" strike="noStrike">
                <a:solidFill>
                  <a:schemeClr val="dk1"/>
                </a:solidFill>
                <a:latin typeface="Arial"/>
                <a:ea typeface="Arial"/>
                <a:cs typeface="Arial"/>
                <a:sym typeface="Arial"/>
              </a:rPr>
              <a:t>: Purchasing power parity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Gini</a:t>
            </a:r>
            <a:r>
              <a:rPr b="0" i="0" lang="en-US" sz="1200" u="none" cap="none" strike="noStrike">
                <a:solidFill>
                  <a:schemeClr val="dk1"/>
                </a:solidFill>
                <a:latin typeface="Arial"/>
                <a:ea typeface="Arial"/>
                <a:cs typeface="Arial"/>
                <a:sym typeface="Arial"/>
              </a:rPr>
              <a:t>: </a:t>
            </a:r>
            <a:r>
              <a:rPr lang="en-US" sz="1200">
                <a:solidFill>
                  <a:schemeClr val="dk1"/>
                </a:solidFill>
              </a:rPr>
              <a:t>C</a:t>
            </a:r>
            <a:r>
              <a:rPr b="0" i="0" lang="en-US" sz="1200" u="none" cap="none" strike="noStrike">
                <a:solidFill>
                  <a:schemeClr val="dk1"/>
                </a:solidFill>
                <a:latin typeface="Arial"/>
                <a:ea typeface="Arial"/>
                <a:cs typeface="Arial"/>
                <a:sym typeface="Arial"/>
              </a:rPr>
              <a:t>oefficient to measure income </a:t>
            </a:r>
            <a:r>
              <a:rPr lang="en-US" sz="1200">
                <a:solidFill>
                  <a:schemeClr val="dk1"/>
                </a:solidFill>
              </a:rPr>
              <a:t>inequality </a:t>
            </a:r>
            <a:r>
              <a:rPr b="0" i="0" lang="en-US" sz="1200" u="none" cap="none" strike="noStrike">
                <a:solidFill>
                  <a:schemeClr val="dk1"/>
                </a:solidFill>
                <a:latin typeface="Arial"/>
                <a:ea typeface="Arial"/>
                <a:cs typeface="Arial"/>
                <a:sym typeface="Arial"/>
              </a:rPr>
              <a:t>(2009 - 2017)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LPI</a:t>
            </a:r>
            <a:r>
              <a:rPr b="0" i="0" lang="en-US" sz="1200" u="none" cap="none" strike="noStrike">
                <a:solidFill>
                  <a:schemeClr val="dk1"/>
                </a:solidFill>
                <a:latin typeface="Arial"/>
                <a:ea typeface="Arial"/>
                <a:cs typeface="Arial"/>
                <a:sym typeface="Arial"/>
              </a:rPr>
              <a:t>: Logistics Performance Index (2018)</a:t>
            </a:r>
            <a:endParaRPr b="0" i="0" sz="1200" u="none" cap="none" strike="noStrike">
              <a:solidFill>
                <a:schemeClr val="dk1"/>
              </a:solidFill>
              <a:latin typeface="Arial"/>
              <a:ea typeface="Arial"/>
              <a:cs typeface="Arial"/>
              <a:sym typeface="Arial"/>
            </a:endParaRPr>
          </a:p>
        </p:txBody>
      </p:sp>
      <p:sp>
        <p:nvSpPr>
          <p:cNvPr id="743" name="Google Shape;743;p56"/>
          <p:cNvSpPr/>
          <p:nvPr/>
        </p:nvSpPr>
        <p:spPr>
          <a:xfrm>
            <a:off x="5176241" y="3336905"/>
            <a:ext cx="1807200" cy="241200"/>
          </a:xfrm>
          <a:prstGeom prst="rect">
            <a:avLst/>
          </a:prstGeom>
          <a:solidFill>
            <a:schemeClr val="lt1"/>
          </a:solidFill>
          <a:ln cap="flat" cmpd="sng" w="9525">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EF4747"/>
                </a:solidFill>
                <a:latin typeface="Arial"/>
                <a:ea typeface="Arial"/>
                <a:cs typeface="Arial"/>
                <a:sym typeface="Arial"/>
              </a:rPr>
              <a:t>Indicators</a:t>
            </a:r>
            <a:endParaRPr b="0" i="0" sz="1100" u="none" cap="none" strike="noStrike">
              <a:solidFill>
                <a:srgbClr val="EF4747"/>
              </a:solidFill>
              <a:latin typeface="Arial"/>
              <a:ea typeface="Arial"/>
              <a:cs typeface="Arial"/>
              <a:sym typeface="Arial"/>
            </a:endParaRPr>
          </a:p>
        </p:txBody>
      </p:sp>
      <p:sp>
        <p:nvSpPr>
          <p:cNvPr id="744" name="Google Shape;744;p56"/>
          <p:cNvSpPr/>
          <p:nvPr/>
        </p:nvSpPr>
        <p:spPr>
          <a:xfrm>
            <a:off x="4998750" y="1151149"/>
            <a:ext cx="3888000" cy="1506000"/>
          </a:xfrm>
          <a:prstGeom prst="rect">
            <a:avLst/>
          </a:prstGeom>
          <a:solidFill>
            <a:srgbClr val="EF4747"/>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Year when PPP was ~$4,715:</a:t>
            </a:r>
            <a:endParaRPr b="1"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India:  2004</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China: 2005</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Indonesia: 2000</a:t>
            </a:r>
            <a:endParaRPr b="0" i="0" sz="1200" u="none" cap="none" strike="noStrike">
              <a:solidFill>
                <a:schemeClr val="lt1"/>
              </a:solidFill>
              <a:latin typeface="Arial"/>
              <a:ea typeface="Arial"/>
              <a:cs typeface="Arial"/>
              <a:sym typeface="Arial"/>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745" name="Google Shape;745;p56"/>
          <p:cNvSpPr/>
          <p:nvPr/>
        </p:nvSpPr>
        <p:spPr>
          <a:xfrm>
            <a:off x="4863700" y="128250"/>
            <a:ext cx="5135100" cy="905100"/>
          </a:xfrm>
          <a:prstGeom prst="rect">
            <a:avLst/>
          </a:prstGeom>
          <a:solidFill>
            <a:srgbClr val="FFFF00"/>
          </a:solidFill>
          <a:ln>
            <a:noFill/>
          </a:ln>
        </p:spPr>
        <p:txBody>
          <a:bodyPr anchorCtr="0" anchor="ctr" bIns="45700" lIns="91425" spcFirstLastPara="1" rIns="91425" wrap="square" tIns="45700">
            <a:noAutofit/>
          </a:bodyPr>
          <a:lstStyle/>
          <a:p>
            <a:pPr indent="-304800" lvl="1" marL="914400" marR="0" rtl="0" algn="l">
              <a:lnSpc>
                <a:spcPct val="100000"/>
              </a:lnSpc>
              <a:spcBef>
                <a:spcPts val="0"/>
              </a:spcBef>
              <a:spcAft>
                <a:spcPts val="0"/>
              </a:spcAft>
              <a:buClr>
                <a:schemeClr val="dk1"/>
              </a:buClr>
              <a:buSzPts val="1200"/>
              <a:buFont typeface="Arial"/>
              <a:buChar char="○"/>
            </a:pPr>
            <a:r>
              <a:rPr b="1" lang="en-US" sz="1200">
                <a:solidFill>
                  <a:schemeClr val="dk1"/>
                </a:solidFill>
              </a:rPr>
              <a:t>Action titles</a:t>
            </a:r>
            <a:endParaRPr b="1" sz="1200">
              <a:solidFill>
                <a:schemeClr val="dk1"/>
              </a:solidFill>
            </a:endParaRPr>
          </a:p>
          <a:p>
            <a:pPr indent="-304800" lvl="1" marL="9144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Need to explain why we using 4700 as a benchmark notes possibly</a:t>
            </a:r>
            <a:endParaRPr b="1" i="0" sz="12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Char char="○"/>
            </a:pPr>
            <a:r>
              <a:rPr b="1" lang="en-US" sz="1200">
                <a:solidFill>
                  <a:schemeClr val="dk1"/>
                </a:solidFill>
              </a:rPr>
              <a:t>Clean up redbox?</a:t>
            </a:r>
            <a:endParaRPr b="1" i="0" sz="1200" u="none" cap="none" strike="noStrike">
              <a:solidFill>
                <a:schemeClr val="dk1"/>
              </a:solidFill>
              <a:latin typeface="Arial"/>
              <a:ea typeface="Arial"/>
              <a:cs typeface="Arial"/>
              <a:sym typeface="Arial"/>
            </a:endParaRPr>
          </a:p>
        </p:txBody>
      </p:sp>
      <p:sp>
        <p:nvSpPr>
          <p:cNvPr id="746" name="Google Shape;746;p56"/>
          <p:cNvSpPr/>
          <p:nvPr/>
        </p:nvSpPr>
        <p:spPr>
          <a:xfrm>
            <a:off x="3567265" y="3187369"/>
            <a:ext cx="991480" cy="978808"/>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5795" y="167812"/>
                </a:lnTo>
              </a:path>
            </a:pathLst>
          </a:custGeom>
          <a:solidFill>
            <a:schemeClr val="lt1"/>
          </a:solidFill>
          <a:ln cap="flat" cmpd="sng" w="12700">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Calibri"/>
                <a:ea typeface="Calibri"/>
                <a:cs typeface="Calibri"/>
                <a:sym typeface="Calibri"/>
              </a:rPr>
              <a:t>Indonesia:</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Pop: 264M</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PPP: 12,400</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Gini: 38.1</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LPI: 3.15</a:t>
            </a:r>
            <a:endParaRPr b="0" i="0" sz="1200" u="none" cap="none" strike="noStrike">
              <a:solidFill>
                <a:schemeClr val="dk1"/>
              </a:solidFill>
              <a:latin typeface="Calibri"/>
              <a:ea typeface="Calibri"/>
              <a:cs typeface="Calibri"/>
              <a:sym typeface="Calibri"/>
            </a:endParaRPr>
          </a:p>
        </p:txBody>
      </p:sp>
      <p:sp>
        <p:nvSpPr>
          <p:cNvPr id="747" name="Google Shape;747;p56"/>
          <p:cNvSpPr/>
          <p:nvPr/>
        </p:nvSpPr>
        <p:spPr>
          <a:xfrm rot="5400000">
            <a:off x="421120" y="3981671"/>
            <a:ext cx="991480" cy="978808"/>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9912" y="-6901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6"/>
          <p:cNvSpPr txBox="1"/>
          <p:nvPr/>
        </p:nvSpPr>
        <p:spPr>
          <a:xfrm>
            <a:off x="427436" y="3975314"/>
            <a:ext cx="978808" cy="99148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India</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Pop: 1.33B</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PPP: 7,200</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Gini: 35.2</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LPI: 3.18</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7"/>
          <p:cNvSpPr/>
          <p:nvPr/>
        </p:nvSpPr>
        <p:spPr>
          <a:xfrm>
            <a:off x="746366" y="524512"/>
            <a:ext cx="8229599" cy="83099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chemeClr val="dk2"/>
                </a:solidFill>
                <a:latin typeface="Arial"/>
                <a:ea typeface="Arial"/>
                <a:cs typeface="Arial"/>
                <a:sym typeface="Arial"/>
              </a:rPr>
              <a:t>Indian Start-up Sectors by Total Investment Pre 2010 </a:t>
            </a:r>
            <a:endParaRPr/>
          </a:p>
        </p:txBody>
      </p:sp>
      <p:pic>
        <p:nvPicPr>
          <p:cNvPr id="754" name="Google Shape;754;p57"/>
          <p:cNvPicPr preferRelativeResize="0"/>
          <p:nvPr/>
        </p:nvPicPr>
        <p:blipFill rotWithShape="1">
          <a:blip r:embed="rId3">
            <a:alphaModFix/>
          </a:blip>
          <a:srcRect b="0" l="0" r="0" t="0"/>
          <a:stretch/>
        </p:blipFill>
        <p:spPr>
          <a:xfrm>
            <a:off x="701168" y="1923154"/>
            <a:ext cx="8319994" cy="3756108"/>
          </a:xfrm>
          <a:prstGeom prst="rect">
            <a:avLst/>
          </a:prstGeom>
          <a:noFill/>
          <a:ln>
            <a:noFill/>
          </a:ln>
        </p:spPr>
      </p:pic>
      <p:sp>
        <p:nvSpPr>
          <p:cNvPr id="755" name="Google Shape;755;p57"/>
          <p:cNvSpPr/>
          <p:nvPr/>
        </p:nvSpPr>
        <p:spPr>
          <a:xfrm>
            <a:off x="4962354" y="-43133"/>
            <a:ext cx="4181700" cy="9831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Melalite to add years till 2020</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8"/>
          <p:cNvSpPr/>
          <p:nvPr/>
        </p:nvSpPr>
        <p:spPr>
          <a:xfrm>
            <a:off x="345650" y="594050"/>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Attitudes</a:t>
            </a:r>
            <a:endParaRPr/>
          </a:p>
        </p:txBody>
      </p:sp>
      <p:sp>
        <p:nvSpPr>
          <p:cNvPr id="761" name="Google Shape;761;p58"/>
          <p:cNvSpPr/>
          <p:nvPr/>
        </p:nvSpPr>
        <p:spPr>
          <a:xfrm>
            <a:off x="345650" y="1962150"/>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Enablers</a:t>
            </a:r>
            <a:endParaRPr/>
          </a:p>
        </p:txBody>
      </p:sp>
      <p:sp>
        <p:nvSpPr>
          <p:cNvPr id="762" name="Google Shape;762;p58"/>
          <p:cNvSpPr/>
          <p:nvPr/>
        </p:nvSpPr>
        <p:spPr>
          <a:xfrm>
            <a:off x="1567875" y="1962150"/>
            <a:ext cx="35139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Mobile payment </a:t>
            </a:r>
            <a:endParaRPr/>
          </a:p>
          <a:p>
            <a:pPr indent="-317500" lvl="0" marL="457200" rtl="0" algn="l">
              <a:spcBef>
                <a:spcPts val="0"/>
              </a:spcBef>
              <a:spcAft>
                <a:spcPts val="0"/>
              </a:spcAft>
              <a:buSzPts val="1400"/>
              <a:buChar char="●"/>
            </a:pPr>
            <a:r>
              <a:rPr lang="en-US"/>
              <a:t>Logistics</a:t>
            </a:r>
            <a:endParaRPr/>
          </a:p>
          <a:p>
            <a:pPr indent="-317500" lvl="0" marL="457200" rtl="0" algn="l">
              <a:spcBef>
                <a:spcPts val="0"/>
              </a:spcBef>
              <a:spcAft>
                <a:spcPts val="0"/>
              </a:spcAft>
              <a:buSzPts val="1400"/>
              <a:buChar char="●"/>
            </a:pPr>
            <a:r>
              <a:rPr lang="en-US"/>
              <a:t>Data infrastructure</a:t>
            </a:r>
            <a:endParaRPr/>
          </a:p>
          <a:p>
            <a:pPr indent="-317500" lvl="0" marL="457200" rtl="0" algn="l">
              <a:spcBef>
                <a:spcPts val="0"/>
              </a:spcBef>
              <a:spcAft>
                <a:spcPts val="0"/>
              </a:spcAft>
              <a:buSzPts val="1400"/>
              <a:buChar char="●"/>
            </a:pPr>
            <a:r>
              <a:rPr lang="en-US"/>
              <a:t>Regulators</a:t>
            </a:r>
            <a:endParaRPr/>
          </a:p>
        </p:txBody>
      </p:sp>
      <p:sp>
        <p:nvSpPr>
          <p:cNvPr id="763" name="Google Shape;763;p58"/>
          <p:cNvSpPr/>
          <p:nvPr/>
        </p:nvSpPr>
        <p:spPr>
          <a:xfrm>
            <a:off x="1567875" y="594050"/>
            <a:ext cx="35139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Willingness to pay for daata </a:t>
            </a:r>
            <a:endParaRPr/>
          </a:p>
          <a:p>
            <a:pPr indent="-317500" lvl="0" marL="457200" rtl="0" algn="l">
              <a:spcBef>
                <a:spcPts val="0"/>
              </a:spcBef>
              <a:spcAft>
                <a:spcPts val="0"/>
              </a:spcAft>
              <a:buSzPts val="1400"/>
              <a:buChar char="●"/>
            </a:pPr>
            <a:r>
              <a:rPr lang="en-US"/>
              <a:t>Desire to use tech services</a:t>
            </a:r>
            <a:endParaRPr/>
          </a:p>
        </p:txBody>
      </p:sp>
      <p:sp>
        <p:nvSpPr>
          <p:cNvPr id="764" name="Google Shape;764;p58"/>
          <p:cNvSpPr txBox="1"/>
          <p:nvPr/>
        </p:nvSpPr>
        <p:spPr>
          <a:xfrm>
            <a:off x="246900" y="57600"/>
            <a:ext cx="57360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So ….. </a:t>
            </a:r>
            <a:endParaRPr/>
          </a:p>
        </p:txBody>
      </p:sp>
      <p:sp>
        <p:nvSpPr>
          <p:cNvPr id="765" name="Google Shape;765;p58"/>
          <p:cNvSpPr/>
          <p:nvPr/>
        </p:nvSpPr>
        <p:spPr>
          <a:xfrm>
            <a:off x="345650" y="3398375"/>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9"/>
          <p:cNvSpPr/>
          <p:nvPr/>
        </p:nvSpPr>
        <p:spPr>
          <a:xfrm>
            <a:off x="498025" y="476225"/>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Have</a:t>
            </a:r>
            <a:endParaRPr/>
          </a:p>
        </p:txBody>
      </p:sp>
      <p:sp>
        <p:nvSpPr>
          <p:cNvPr id="771" name="Google Shape;771;p59"/>
          <p:cNvSpPr/>
          <p:nvPr/>
        </p:nvSpPr>
        <p:spPr>
          <a:xfrm>
            <a:off x="498025" y="1887750"/>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Emerging</a:t>
            </a:r>
            <a:endParaRPr/>
          </a:p>
        </p:txBody>
      </p:sp>
      <p:sp>
        <p:nvSpPr>
          <p:cNvPr id="772" name="Google Shape;772;p59"/>
          <p:cNvSpPr/>
          <p:nvPr/>
        </p:nvSpPr>
        <p:spPr>
          <a:xfrm>
            <a:off x="452925" y="3299275"/>
            <a:ext cx="1160400" cy="136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Dont have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0"/>
          <p:cNvSpPr/>
          <p:nvPr/>
        </p:nvSpPr>
        <p:spPr>
          <a:xfrm>
            <a:off x="1596550" y="276200"/>
            <a:ext cx="5201100" cy="7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Emerging Market / Inspiration Ideas </a:t>
            </a:r>
            <a:endParaRPr/>
          </a:p>
        </p:txBody>
      </p:sp>
      <p:sp>
        <p:nvSpPr>
          <p:cNvPr id="778" name="Google Shape;778;p60"/>
          <p:cNvSpPr/>
          <p:nvPr/>
        </p:nvSpPr>
        <p:spPr>
          <a:xfrm>
            <a:off x="477325" y="1556050"/>
            <a:ext cx="789900" cy="7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industry 1 </a:t>
            </a:r>
            <a:endParaRPr/>
          </a:p>
        </p:txBody>
      </p:sp>
      <p:sp>
        <p:nvSpPr>
          <p:cNvPr id="779" name="Google Shape;779;p60"/>
          <p:cNvSpPr/>
          <p:nvPr/>
        </p:nvSpPr>
        <p:spPr>
          <a:xfrm>
            <a:off x="522750" y="2523175"/>
            <a:ext cx="789900" cy="7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0"/>
          <p:cNvSpPr/>
          <p:nvPr/>
        </p:nvSpPr>
        <p:spPr>
          <a:xfrm>
            <a:off x="522750" y="3440925"/>
            <a:ext cx="789900" cy="78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61"/>
          <p:cNvPicPr preferRelativeResize="0"/>
          <p:nvPr/>
        </p:nvPicPr>
        <p:blipFill>
          <a:blip r:embed="rId3">
            <a:alphaModFix/>
          </a:blip>
          <a:stretch>
            <a:fillRect/>
          </a:stretch>
        </p:blipFill>
        <p:spPr>
          <a:xfrm>
            <a:off x="152400" y="2981750"/>
            <a:ext cx="5153200" cy="2009349"/>
          </a:xfrm>
          <a:prstGeom prst="rect">
            <a:avLst/>
          </a:prstGeom>
          <a:noFill/>
          <a:ln>
            <a:noFill/>
          </a:ln>
        </p:spPr>
      </p:pic>
      <p:pic>
        <p:nvPicPr>
          <p:cNvPr id="786" name="Google Shape;786;p61"/>
          <p:cNvPicPr preferRelativeResize="0"/>
          <p:nvPr/>
        </p:nvPicPr>
        <p:blipFill>
          <a:blip r:embed="rId4">
            <a:alphaModFix/>
          </a:blip>
          <a:stretch>
            <a:fillRect/>
          </a:stretch>
        </p:blipFill>
        <p:spPr>
          <a:xfrm>
            <a:off x="152400" y="503175"/>
            <a:ext cx="4130650" cy="1594450"/>
          </a:xfrm>
          <a:prstGeom prst="rect">
            <a:avLst/>
          </a:prstGeom>
          <a:noFill/>
          <a:ln>
            <a:noFill/>
          </a:ln>
        </p:spPr>
      </p:pic>
      <p:pic>
        <p:nvPicPr>
          <p:cNvPr id="787" name="Google Shape;787;p61"/>
          <p:cNvPicPr preferRelativeResize="0"/>
          <p:nvPr/>
        </p:nvPicPr>
        <p:blipFill>
          <a:blip r:embed="rId5">
            <a:alphaModFix/>
          </a:blip>
          <a:stretch>
            <a:fillRect/>
          </a:stretch>
        </p:blipFill>
        <p:spPr>
          <a:xfrm>
            <a:off x="4470400" y="461799"/>
            <a:ext cx="4074975" cy="178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grpSp>
        <p:nvGrpSpPr>
          <p:cNvPr id="792" name="Google Shape;792;p62"/>
          <p:cNvGrpSpPr/>
          <p:nvPr/>
        </p:nvGrpSpPr>
        <p:grpSpPr>
          <a:xfrm>
            <a:off x="450786" y="1200634"/>
            <a:ext cx="3715700" cy="3842635"/>
            <a:chOff x="2939542" y="2119582"/>
            <a:chExt cx="1743060" cy="1905933"/>
          </a:xfrm>
        </p:grpSpPr>
        <p:sp>
          <p:nvSpPr>
            <p:cNvPr id="793" name="Google Shape;793;p62"/>
            <p:cNvSpPr/>
            <p:nvPr/>
          </p:nvSpPr>
          <p:spPr>
            <a:xfrm>
              <a:off x="4417932" y="3421002"/>
              <a:ext cx="164440" cy="341408"/>
            </a:xfrm>
            <a:custGeom>
              <a:rect b="b" l="l" r="r" t="t"/>
              <a:pathLst>
                <a:path extrusionOk="0" h="265" w="126">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4" name="Google Shape;794;p62"/>
            <p:cNvSpPr/>
            <p:nvPr/>
          </p:nvSpPr>
          <p:spPr>
            <a:xfrm>
              <a:off x="4364685" y="2152469"/>
              <a:ext cx="39153" cy="7831"/>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5" name="Google Shape;795;p62"/>
            <p:cNvSpPr/>
            <p:nvPr/>
          </p:nvSpPr>
          <p:spPr>
            <a:xfrm>
              <a:off x="4226869" y="2381119"/>
              <a:ext cx="0" cy="3133"/>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6" name="Google Shape;796;p62"/>
            <p:cNvSpPr/>
            <p:nvPr/>
          </p:nvSpPr>
          <p:spPr>
            <a:xfrm>
              <a:off x="2984958" y="2813360"/>
              <a:ext cx="186364" cy="139382"/>
            </a:xfrm>
            <a:custGeom>
              <a:rect b="b" l="l" r="r" t="t"/>
              <a:pathLst>
                <a:path extrusionOk="0" h="18" w="24">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7" name="Google Shape;797;p62"/>
            <p:cNvSpPr/>
            <p:nvPr/>
          </p:nvSpPr>
          <p:spPr>
            <a:xfrm>
              <a:off x="2939542" y="2713130"/>
              <a:ext cx="145647" cy="109627"/>
            </a:xfrm>
            <a:custGeom>
              <a:rect b="b" l="l" r="r" t="t"/>
              <a:pathLst>
                <a:path extrusionOk="0" h="85" w="114">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8" name="Google Shape;798;p62"/>
            <p:cNvSpPr/>
            <p:nvPr/>
          </p:nvSpPr>
          <p:spPr>
            <a:xfrm>
              <a:off x="2947373" y="2445329"/>
              <a:ext cx="294425" cy="314784"/>
            </a:xfrm>
            <a:custGeom>
              <a:rect b="b" l="l" r="r" t="t"/>
              <a:pathLst>
                <a:path extrusionOk="0" h="41" w="38">
                  <a:moveTo>
                    <a:pt x="6" y="35"/>
                  </a:moveTo>
                  <a:cubicBezTo>
                    <a:pt x="11" y="38"/>
                    <a:pt x="11" y="38"/>
                    <a:pt x="11" y="38"/>
                  </a:cubicBezTo>
                  <a:cubicBezTo>
                    <a:pt x="13" y="40"/>
                    <a:pt x="13" y="40"/>
                    <a:pt x="13" y="40"/>
                  </a:cubicBezTo>
                  <a:cubicBezTo>
                    <a:pt x="15" y="41"/>
                    <a:pt x="15" y="41"/>
                    <a:pt x="15" y="41"/>
                  </a:cubicBezTo>
                  <a:cubicBezTo>
                    <a:pt x="15" y="41"/>
                    <a:pt x="15" y="41"/>
                    <a:pt x="15" y="41"/>
                  </a:cubicBezTo>
                  <a:cubicBezTo>
                    <a:pt x="18" y="38"/>
                    <a:pt x="18" y="38"/>
                    <a:pt x="18" y="38"/>
                  </a:cubicBezTo>
                  <a:cubicBezTo>
                    <a:pt x="20" y="40"/>
                    <a:pt x="20" y="40"/>
                    <a:pt x="20" y="40"/>
                  </a:cubicBezTo>
                  <a:cubicBezTo>
                    <a:pt x="21" y="39"/>
                    <a:pt x="21" y="39"/>
                    <a:pt x="21" y="39"/>
                  </a:cubicBezTo>
                  <a:cubicBezTo>
                    <a:pt x="35" y="39"/>
                    <a:pt x="35" y="39"/>
                    <a:pt x="35" y="39"/>
                  </a:cubicBezTo>
                  <a:cubicBezTo>
                    <a:pt x="38" y="37"/>
                    <a:pt x="38" y="37"/>
                    <a:pt x="38" y="37"/>
                  </a:cubicBezTo>
                  <a:cubicBezTo>
                    <a:pt x="36" y="36"/>
                    <a:pt x="36" y="36"/>
                    <a:pt x="36" y="36"/>
                  </a:cubicBezTo>
                  <a:cubicBezTo>
                    <a:pt x="33" y="7"/>
                    <a:pt x="33" y="7"/>
                    <a:pt x="33" y="7"/>
                  </a:cubicBezTo>
                  <a:cubicBezTo>
                    <a:pt x="36" y="7"/>
                    <a:pt x="36" y="7"/>
                    <a:pt x="36" y="7"/>
                  </a:cubicBezTo>
                  <a:cubicBezTo>
                    <a:pt x="27" y="0"/>
                    <a:pt x="27" y="0"/>
                    <a:pt x="27" y="0"/>
                  </a:cubicBezTo>
                  <a:cubicBezTo>
                    <a:pt x="27" y="3"/>
                    <a:pt x="27" y="3"/>
                    <a:pt x="27" y="3"/>
                  </a:cubicBezTo>
                  <a:cubicBezTo>
                    <a:pt x="17" y="3"/>
                    <a:pt x="17" y="3"/>
                    <a:pt x="17" y="3"/>
                  </a:cubicBezTo>
                  <a:cubicBezTo>
                    <a:pt x="16" y="11"/>
                    <a:pt x="16" y="11"/>
                    <a:pt x="16" y="11"/>
                  </a:cubicBezTo>
                  <a:cubicBezTo>
                    <a:pt x="14" y="13"/>
                    <a:pt x="14" y="13"/>
                    <a:pt x="14" y="13"/>
                  </a:cubicBezTo>
                  <a:cubicBezTo>
                    <a:pt x="14" y="13"/>
                    <a:pt x="14" y="20"/>
                    <a:pt x="13" y="20"/>
                  </a:cubicBezTo>
                  <a:cubicBezTo>
                    <a:pt x="13" y="20"/>
                    <a:pt x="5" y="19"/>
                    <a:pt x="1" y="19"/>
                  </a:cubicBezTo>
                  <a:cubicBezTo>
                    <a:pt x="0" y="20"/>
                    <a:pt x="0" y="20"/>
                    <a:pt x="0" y="20"/>
                  </a:cubicBezTo>
                  <a:cubicBezTo>
                    <a:pt x="3" y="26"/>
                    <a:pt x="3" y="26"/>
                    <a:pt x="3" y="26"/>
                  </a:cubicBezTo>
                  <a:cubicBezTo>
                    <a:pt x="3" y="33"/>
                    <a:pt x="3" y="33"/>
                    <a:pt x="3" y="33"/>
                  </a:cubicBezTo>
                  <a:cubicBezTo>
                    <a:pt x="1" y="36"/>
                    <a:pt x="1" y="36"/>
                    <a:pt x="1" y="36"/>
                  </a:cubicBezTo>
                  <a:cubicBezTo>
                    <a:pt x="4" y="36"/>
                    <a:pt x="4" y="36"/>
                    <a:pt x="4" y="36"/>
                  </a:cubicBezTo>
                  <a:lnTo>
                    <a:pt x="6" y="3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799" name="Google Shape;799;p62"/>
            <p:cNvSpPr/>
            <p:nvPr/>
          </p:nvSpPr>
          <p:spPr>
            <a:xfrm>
              <a:off x="3960634" y="2313777"/>
              <a:ext cx="278764" cy="269368"/>
            </a:xfrm>
            <a:custGeom>
              <a:rect b="b" l="l" r="r" t="t"/>
              <a:pathLst>
                <a:path extrusionOk="0" h="35" w="36">
                  <a:moveTo>
                    <a:pt x="0" y="5"/>
                  </a:moveTo>
                  <a:cubicBezTo>
                    <a:pt x="0" y="5"/>
                    <a:pt x="1" y="7"/>
                    <a:pt x="1" y="8"/>
                  </a:cubicBezTo>
                  <a:cubicBezTo>
                    <a:pt x="1" y="8"/>
                    <a:pt x="2" y="10"/>
                    <a:pt x="2" y="10"/>
                  </a:cubicBezTo>
                  <a:cubicBezTo>
                    <a:pt x="2" y="10"/>
                    <a:pt x="1" y="35"/>
                    <a:pt x="2" y="35"/>
                  </a:cubicBezTo>
                  <a:cubicBezTo>
                    <a:pt x="2" y="35"/>
                    <a:pt x="2" y="35"/>
                    <a:pt x="3" y="35"/>
                  </a:cubicBezTo>
                  <a:cubicBezTo>
                    <a:pt x="7" y="35"/>
                    <a:pt x="29" y="35"/>
                    <a:pt x="29" y="35"/>
                  </a:cubicBezTo>
                  <a:cubicBezTo>
                    <a:pt x="34" y="32"/>
                    <a:pt x="34" y="32"/>
                    <a:pt x="34" y="32"/>
                  </a:cubicBezTo>
                  <a:cubicBezTo>
                    <a:pt x="36" y="30"/>
                    <a:pt x="36" y="30"/>
                    <a:pt x="36" y="30"/>
                  </a:cubicBezTo>
                  <a:cubicBezTo>
                    <a:pt x="36" y="30"/>
                    <a:pt x="36" y="30"/>
                    <a:pt x="36" y="30"/>
                  </a:cubicBezTo>
                  <a:cubicBezTo>
                    <a:pt x="33" y="23"/>
                    <a:pt x="33" y="23"/>
                    <a:pt x="33" y="23"/>
                  </a:cubicBezTo>
                  <a:cubicBezTo>
                    <a:pt x="29" y="15"/>
                    <a:pt x="29" y="15"/>
                    <a:pt x="29" y="15"/>
                  </a:cubicBezTo>
                  <a:cubicBezTo>
                    <a:pt x="24" y="8"/>
                    <a:pt x="24" y="8"/>
                    <a:pt x="24" y="8"/>
                  </a:cubicBezTo>
                  <a:cubicBezTo>
                    <a:pt x="31" y="12"/>
                    <a:pt x="31" y="12"/>
                    <a:pt x="31" y="12"/>
                  </a:cubicBezTo>
                  <a:cubicBezTo>
                    <a:pt x="34" y="9"/>
                    <a:pt x="34" y="9"/>
                    <a:pt x="34" y="9"/>
                  </a:cubicBezTo>
                  <a:cubicBezTo>
                    <a:pt x="33" y="9"/>
                    <a:pt x="33" y="9"/>
                    <a:pt x="33" y="9"/>
                  </a:cubicBezTo>
                  <a:cubicBezTo>
                    <a:pt x="30" y="1"/>
                    <a:pt x="30" y="1"/>
                    <a:pt x="30" y="1"/>
                  </a:cubicBezTo>
                  <a:cubicBezTo>
                    <a:pt x="28" y="3"/>
                    <a:pt x="28" y="3"/>
                    <a:pt x="28" y="3"/>
                  </a:cubicBezTo>
                  <a:cubicBezTo>
                    <a:pt x="22" y="2"/>
                    <a:pt x="22" y="2"/>
                    <a:pt x="22" y="2"/>
                  </a:cubicBezTo>
                  <a:cubicBezTo>
                    <a:pt x="19" y="1"/>
                    <a:pt x="19" y="1"/>
                    <a:pt x="19" y="1"/>
                  </a:cubicBezTo>
                  <a:cubicBezTo>
                    <a:pt x="12" y="3"/>
                    <a:pt x="12" y="3"/>
                    <a:pt x="12" y="3"/>
                  </a:cubicBezTo>
                  <a:cubicBezTo>
                    <a:pt x="6" y="0"/>
                    <a:pt x="6" y="0"/>
                    <a:pt x="6" y="0"/>
                  </a:cubicBezTo>
                  <a:cubicBezTo>
                    <a:pt x="2" y="0"/>
                    <a:pt x="2" y="0"/>
                    <a:pt x="2" y="0"/>
                  </a:cubicBezTo>
                  <a:cubicBezTo>
                    <a:pt x="1" y="2"/>
                    <a:pt x="1" y="2"/>
                    <a:pt x="1" y="2"/>
                  </a:cubicBezTo>
                  <a:lnTo>
                    <a:pt x="0" y="5"/>
                  </a:lnTo>
                  <a:close/>
                </a:path>
              </a:pathLst>
            </a:custGeom>
            <a:solidFill>
              <a:srgbClr val="B7B7B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0" name="Google Shape;800;p62"/>
            <p:cNvSpPr/>
            <p:nvPr/>
          </p:nvSpPr>
          <p:spPr>
            <a:xfrm>
              <a:off x="3580073" y="2266794"/>
              <a:ext cx="404051" cy="383691"/>
            </a:xfrm>
            <a:custGeom>
              <a:rect b="b" l="l" r="r" t="t"/>
              <a:pathLst>
                <a:path extrusionOk="0" h="50" w="52">
                  <a:moveTo>
                    <a:pt x="4" y="6"/>
                  </a:moveTo>
                  <a:cubicBezTo>
                    <a:pt x="3" y="9"/>
                    <a:pt x="3" y="9"/>
                    <a:pt x="3" y="9"/>
                  </a:cubicBezTo>
                  <a:cubicBezTo>
                    <a:pt x="2" y="10"/>
                    <a:pt x="2" y="10"/>
                    <a:pt x="2" y="10"/>
                  </a:cubicBezTo>
                  <a:cubicBezTo>
                    <a:pt x="0" y="12"/>
                    <a:pt x="0" y="12"/>
                    <a:pt x="0" y="12"/>
                  </a:cubicBezTo>
                  <a:cubicBezTo>
                    <a:pt x="0" y="29"/>
                    <a:pt x="0" y="29"/>
                    <a:pt x="0" y="29"/>
                  </a:cubicBezTo>
                  <a:cubicBezTo>
                    <a:pt x="6" y="34"/>
                    <a:pt x="6" y="34"/>
                    <a:pt x="6" y="34"/>
                  </a:cubicBezTo>
                  <a:cubicBezTo>
                    <a:pt x="9" y="35"/>
                    <a:pt x="9" y="35"/>
                    <a:pt x="9" y="35"/>
                  </a:cubicBezTo>
                  <a:cubicBezTo>
                    <a:pt x="17" y="36"/>
                    <a:pt x="17" y="36"/>
                    <a:pt x="17" y="36"/>
                  </a:cubicBezTo>
                  <a:cubicBezTo>
                    <a:pt x="19" y="38"/>
                    <a:pt x="19" y="38"/>
                    <a:pt x="19" y="38"/>
                  </a:cubicBezTo>
                  <a:cubicBezTo>
                    <a:pt x="23" y="36"/>
                    <a:pt x="23" y="36"/>
                    <a:pt x="23" y="36"/>
                  </a:cubicBezTo>
                  <a:cubicBezTo>
                    <a:pt x="47" y="49"/>
                    <a:pt x="47" y="49"/>
                    <a:pt x="47" y="49"/>
                  </a:cubicBezTo>
                  <a:cubicBezTo>
                    <a:pt x="47" y="48"/>
                    <a:pt x="47" y="48"/>
                    <a:pt x="47" y="48"/>
                  </a:cubicBezTo>
                  <a:cubicBezTo>
                    <a:pt x="47" y="49"/>
                    <a:pt x="47" y="49"/>
                    <a:pt x="47" y="49"/>
                  </a:cubicBezTo>
                  <a:cubicBezTo>
                    <a:pt x="48" y="50"/>
                    <a:pt x="48" y="50"/>
                    <a:pt x="48" y="50"/>
                  </a:cubicBezTo>
                  <a:cubicBezTo>
                    <a:pt x="48" y="47"/>
                    <a:pt x="48" y="47"/>
                    <a:pt x="48" y="47"/>
                  </a:cubicBezTo>
                  <a:cubicBezTo>
                    <a:pt x="51" y="47"/>
                    <a:pt x="51" y="47"/>
                    <a:pt x="51" y="47"/>
                  </a:cubicBezTo>
                  <a:cubicBezTo>
                    <a:pt x="52" y="41"/>
                    <a:pt x="52" y="41"/>
                    <a:pt x="52" y="41"/>
                  </a:cubicBezTo>
                  <a:cubicBezTo>
                    <a:pt x="51" y="41"/>
                    <a:pt x="51" y="41"/>
                    <a:pt x="51" y="41"/>
                  </a:cubicBezTo>
                  <a:cubicBezTo>
                    <a:pt x="50" y="41"/>
                    <a:pt x="51" y="16"/>
                    <a:pt x="51" y="16"/>
                  </a:cubicBezTo>
                  <a:cubicBezTo>
                    <a:pt x="51" y="16"/>
                    <a:pt x="50" y="14"/>
                    <a:pt x="50" y="14"/>
                  </a:cubicBezTo>
                  <a:cubicBezTo>
                    <a:pt x="50" y="13"/>
                    <a:pt x="49" y="11"/>
                    <a:pt x="49" y="11"/>
                  </a:cubicBezTo>
                  <a:cubicBezTo>
                    <a:pt x="50" y="8"/>
                    <a:pt x="50" y="8"/>
                    <a:pt x="50" y="8"/>
                  </a:cubicBezTo>
                  <a:cubicBezTo>
                    <a:pt x="51" y="6"/>
                    <a:pt x="51" y="6"/>
                    <a:pt x="51" y="6"/>
                  </a:cubicBezTo>
                  <a:cubicBezTo>
                    <a:pt x="48" y="5"/>
                    <a:pt x="48" y="5"/>
                    <a:pt x="48" y="5"/>
                  </a:cubicBezTo>
                  <a:cubicBezTo>
                    <a:pt x="45" y="3"/>
                    <a:pt x="45" y="3"/>
                    <a:pt x="45" y="3"/>
                  </a:cubicBezTo>
                  <a:cubicBezTo>
                    <a:pt x="41" y="2"/>
                    <a:pt x="41" y="2"/>
                    <a:pt x="41" y="2"/>
                  </a:cubicBezTo>
                  <a:cubicBezTo>
                    <a:pt x="35" y="4"/>
                    <a:pt x="35" y="4"/>
                    <a:pt x="35" y="4"/>
                  </a:cubicBezTo>
                  <a:cubicBezTo>
                    <a:pt x="35" y="8"/>
                    <a:pt x="35" y="8"/>
                    <a:pt x="35" y="8"/>
                  </a:cubicBezTo>
                  <a:cubicBezTo>
                    <a:pt x="29" y="10"/>
                    <a:pt x="29" y="10"/>
                    <a:pt x="29" y="10"/>
                  </a:cubicBezTo>
                  <a:cubicBezTo>
                    <a:pt x="25" y="7"/>
                    <a:pt x="25" y="7"/>
                    <a:pt x="25" y="7"/>
                  </a:cubicBezTo>
                  <a:cubicBezTo>
                    <a:pt x="22" y="5"/>
                    <a:pt x="22" y="5"/>
                    <a:pt x="22" y="5"/>
                  </a:cubicBezTo>
                  <a:cubicBezTo>
                    <a:pt x="20" y="3"/>
                    <a:pt x="20" y="3"/>
                    <a:pt x="20" y="3"/>
                  </a:cubicBezTo>
                  <a:cubicBezTo>
                    <a:pt x="13" y="2"/>
                    <a:pt x="13" y="2"/>
                    <a:pt x="13" y="2"/>
                  </a:cubicBezTo>
                  <a:cubicBezTo>
                    <a:pt x="8" y="0"/>
                    <a:pt x="8" y="0"/>
                    <a:pt x="8" y="0"/>
                  </a:cubicBezTo>
                  <a:cubicBezTo>
                    <a:pt x="8" y="2"/>
                    <a:pt x="8" y="2"/>
                    <a:pt x="8" y="2"/>
                  </a:cubicBezTo>
                  <a:lnTo>
                    <a:pt x="4"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1" name="Google Shape;801;p62"/>
            <p:cNvSpPr/>
            <p:nvPr/>
          </p:nvSpPr>
          <p:spPr>
            <a:xfrm>
              <a:off x="3540920" y="2152469"/>
              <a:ext cx="101797" cy="191062"/>
            </a:xfrm>
            <a:custGeom>
              <a:rect b="b" l="l" r="r" t="t"/>
              <a:pathLst>
                <a:path extrusionOk="0" h="150" w="78">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2" name="Google Shape;802;p62"/>
            <p:cNvSpPr/>
            <p:nvPr/>
          </p:nvSpPr>
          <p:spPr>
            <a:xfrm>
              <a:off x="3041339" y="2197885"/>
              <a:ext cx="292859" cy="223949"/>
            </a:xfrm>
            <a:custGeom>
              <a:rect b="b" l="l" r="r" t="t"/>
              <a:pathLst>
                <a:path extrusionOk="0" h="174" w="228">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3" name="Google Shape;803;p62"/>
            <p:cNvSpPr/>
            <p:nvPr/>
          </p:nvSpPr>
          <p:spPr>
            <a:xfrm>
              <a:off x="2953638" y="2421837"/>
              <a:ext cx="202025" cy="175403"/>
            </a:xfrm>
            <a:custGeom>
              <a:rect b="b" l="l" r="r" t="t"/>
              <a:pathLst>
                <a:path extrusionOk="0" h="23" w="26">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4" name="Google Shape;804;p62"/>
            <p:cNvSpPr/>
            <p:nvPr/>
          </p:nvSpPr>
          <p:spPr>
            <a:xfrm>
              <a:off x="2963032" y="2813360"/>
              <a:ext cx="61077" cy="46983"/>
            </a:xfrm>
            <a:custGeom>
              <a:rect b="b" l="l" r="r" t="t"/>
              <a:pathLst>
                <a:path extrusionOk="0" h="36" w="48">
                  <a:moveTo>
                    <a:pt x="48" y="24"/>
                  </a:moveTo>
                  <a:lnTo>
                    <a:pt x="48" y="6"/>
                  </a:lnTo>
                  <a:lnTo>
                    <a:pt x="48" y="0"/>
                  </a:lnTo>
                  <a:lnTo>
                    <a:pt x="36" y="0"/>
                  </a:lnTo>
                  <a:lnTo>
                    <a:pt x="6" y="6"/>
                  </a:lnTo>
                  <a:lnTo>
                    <a:pt x="0" y="6"/>
                  </a:lnTo>
                  <a:lnTo>
                    <a:pt x="18" y="36"/>
                  </a:lnTo>
                  <a:lnTo>
                    <a:pt x="36" y="24"/>
                  </a:lnTo>
                  <a:lnTo>
                    <a:pt x="48"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5" name="Google Shape;805;p62"/>
            <p:cNvSpPr/>
            <p:nvPr/>
          </p:nvSpPr>
          <p:spPr>
            <a:xfrm>
              <a:off x="3899556" y="2545558"/>
              <a:ext cx="400920" cy="491752"/>
            </a:xfrm>
            <a:custGeom>
              <a:rect b="b" l="l" r="r" t="t"/>
              <a:pathLst>
                <a:path extrusionOk="0" h="64" w="52">
                  <a:moveTo>
                    <a:pt x="37" y="5"/>
                  </a:moveTo>
                  <a:cubicBezTo>
                    <a:pt x="37" y="5"/>
                    <a:pt x="15" y="5"/>
                    <a:pt x="11" y="5"/>
                  </a:cubicBezTo>
                  <a:cubicBezTo>
                    <a:pt x="10" y="11"/>
                    <a:pt x="10" y="11"/>
                    <a:pt x="10" y="11"/>
                  </a:cubicBezTo>
                  <a:cubicBezTo>
                    <a:pt x="7" y="11"/>
                    <a:pt x="7" y="11"/>
                    <a:pt x="7" y="11"/>
                  </a:cubicBezTo>
                  <a:cubicBezTo>
                    <a:pt x="7" y="14"/>
                    <a:pt x="7" y="14"/>
                    <a:pt x="7" y="14"/>
                  </a:cubicBezTo>
                  <a:cubicBezTo>
                    <a:pt x="6" y="13"/>
                    <a:pt x="6" y="13"/>
                    <a:pt x="6" y="13"/>
                  </a:cubicBezTo>
                  <a:cubicBezTo>
                    <a:pt x="5" y="25"/>
                    <a:pt x="5" y="25"/>
                    <a:pt x="5" y="25"/>
                  </a:cubicBezTo>
                  <a:cubicBezTo>
                    <a:pt x="2" y="27"/>
                    <a:pt x="2" y="27"/>
                    <a:pt x="2" y="27"/>
                  </a:cubicBezTo>
                  <a:cubicBezTo>
                    <a:pt x="1" y="32"/>
                    <a:pt x="1" y="32"/>
                    <a:pt x="1" y="32"/>
                  </a:cubicBezTo>
                  <a:cubicBezTo>
                    <a:pt x="0" y="35"/>
                    <a:pt x="0" y="35"/>
                    <a:pt x="0" y="35"/>
                  </a:cubicBezTo>
                  <a:cubicBezTo>
                    <a:pt x="3" y="41"/>
                    <a:pt x="3" y="41"/>
                    <a:pt x="3" y="41"/>
                  </a:cubicBezTo>
                  <a:cubicBezTo>
                    <a:pt x="5" y="45"/>
                    <a:pt x="5" y="45"/>
                    <a:pt x="5" y="45"/>
                  </a:cubicBezTo>
                  <a:cubicBezTo>
                    <a:pt x="8" y="50"/>
                    <a:pt x="8" y="50"/>
                    <a:pt x="8" y="50"/>
                  </a:cubicBezTo>
                  <a:cubicBezTo>
                    <a:pt x="12" y="52"/>
                    <a:pt x="12" y="52"/>
                    <a:pt x="12" y="52"/>
                  </a:cubicBezTo>
                  <a:cubicBezTo>
                    <a:pt x="18" y="58"/>
                    <a:pt x="18" y="58"/>
                    <a:pt x="18" y="58"/>
                  </a:cubicBezTo>
                  <a:cubicBezTo>
                    <a:pt x="20" y="61"/>
                    <a:pt x="20" y="61"/>
                    <a:pt x="20" y="61"/>
                  </a:cubicBezTo>
                  <a:cubicBezTo>
                    <a:pt x="25" y="61"/>
                    <a:pt x="25" y="61"/>
                    <a:pt x="25" y="61"/>
                  </a:cubicBezTo>
                  <a:cubicBezTo>
                    <a:pt x="29" y="64"/>
                    <a:pt x="29" y="64"/>
                    <a:pt x="29" y="64"/>
                  </a:cubicBezTo>
                  <a:cubicBezTo>
                    <a:pt x="36" y="63"/>
                    <a:pt x="36" y="63"/>
                    <a:pt x="36" y="63"/>
                  </a:cubicBezTo>
                  <a:cubicBezTo>
                    <a:pt x="41" y="61"/>
                    <a:pt x="41" y="61"/>
                    <a:pt x="41" y="61"/>
                  </a:cubicBezTo>
                  <a:cubicBezTo>
                    <a:pt x="44" y="61"/>
                    <a:pt x="44" y="61"/>
                    <a:pt x="44" y="61"/>
                  </a:cubicBezTo>
                  <a:cubicBezTo>
                    <a:pt x="44" y="59"/>
                    <a:pt x="44" y="59"/>
                    <a:pt x="44" y="59"/>
                  </a:cubicBezTo>
                  <a:cubicBezTo>
                    <a:pt x="42" y="57"/>
                    <a:pt x="42" y="57"/>
                    <a:pt x="42" y="57"/>
                  </a:cubicBezTo>
                  <a:cubicBezTo>
                    <a:pt x="39" y="54"/>
                    <a:pt x="39" y="54"/>
                    <a:pt x="39" y="54"/>
                  </a:cubicBezTo>
                  <a:cubicBezTo>
                    <a:pt x="35" y="51"/>
                    <a:pt x="35" y="51"/>
                    <a:pt x="35" y="51"/>
                  </a:cubicBezTo>
                  <a:cubicBezTo>
                    <a:pt x="36" y="48"/>
                    <a:pt x="36" y="48"/>
                    <a:pt x="36" y="48"/>
                  </a:cubicBezTo>
                  <a:cubicBezTo>
                    <a:pt x="38" y="48"/>
                    <a:pt x="38" y="48"/>
                    <a:pt x="38" y="48"/>
                  </a:cubicBezTo>
                  <a:cubicBezTo>
                    <a:pt x="39" y="42"/>
                    <a:pt x="39" y="42"/>
                    <a:pt x="39" y="42"/>
                  </a:cubicBezTo>
                  <a:cubicBezTo>
                    <a:pt x="43" y="38"/>
                    <a:pt x="43" y="38"/>
                    <a:pt x="43" y="38"/>
                  </a:cubicBezTo>
                  <a:cubicBezTo>
                    <a:pt x="46" y="32"/>
                    <a:pt x="46" y="32"/>
                    <a:pt x="46" y="32"/>
                  </a:cubicBezTo>
                  <a:cubicBezTo>
                    <a:pt x="47" y="21"/>
                    <a:pt x="47" y="21"/>
                    <a:pt x="47" y="21"/>
                  </a:cubicBezTo>
                  <a:cubicBezTo>
                    <a:pt x="50" y="19"/>
                    <a:pt x="50" y="19"/>
                    <a:pt x="50" y="19"/>
                  </a:cubicBezTo>
                  <a:cubicBezTo>
                    <a:pt x="52" y="18"/>
                    <a:pt x="52" y="18"/>
                    <a:pt x="52" y="18"/>
                  </a:cubicBezTo>
                  <a:cubicBezTo>
                    <a:pt x="50" y="13"/>
                    <a:pt x="50" y="13"/>
                    <a:pt x="50" y="13"/>
                  </a:cubicBezTo>
                  <a:cubicBezTo>
                    <a:pt x="47" y="4"/>
                    <a:pt x="47" y="4"/>
                    <a:pt x="47" y="4"/>
                  </a:cubicBezTo>
                  <a:cubicBezTo>
                    <a:pt x="44" y="0"/>
                    <a:pt x="44" y="0"/>
                    <a:pt x="44" y="0"/>
                  </a:cubicBezTo>
                  <a:cubicBezTo>
                    <a:pt x="42" y="2"/>
                    <a:pt x="42" y="2"/>
                    <a:pt x="42" y="2"/>
                  </a:cubicBezTo>
                  <a:lnTo>
                    <a:pt x="37"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6" name="Google Shape;806;p62"/>
            <p:cNvSpPr/>
            <p:nvPr/>
          </p:nvSpPr>
          <p:spPr>
            <a:xfrm>
              <a:off x="3155661" y="2868174"/>
              <a:ext cx="147213" cy="145646"/>
            </a:xfrm>
            <a:custGeom>
              <a:rect b="b" l="l" r="r" t="t"/>
              <a:pathLst>
                <a:path extrusionOk="0" h="19" w="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7" name="Google Shape;807;p62"/>
            <p:cNvSpPr/>
            <p:nvPr/>
          </p:nvSpPr>
          <p:spPr>
            <a:xfrm>
              <a:off x="3080491" y="2922987"/>
              <a:ext cx="104928" cy="90834"/>
            </a:xfrm>
            <a:custGeom>
              <a:rect b="b" l="l" r="r" t="t"/>
              <a:pathLst>
                <a:path extrusionOk="0" h="12" w="14">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8" name="Google Shape;808;p62"/>
            <p:cNvSpPr/>
            <p:nvPr/>
          </p:nvSpPr>
          <p:spPr>
            <a:xfrm>
              <a:off x="3031941" y="2891664"/>
              <a:ext cx="78304" cy="68908"/>
            </a:xfrm>
            <a:custGeom>
              <a:rect b="b" l="l" r="r" t="t"/>
              <a:pathLst>
                <a:path extrusionOk="0" h="54" w="60">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09" name="Google Shape;809;p62"/>
            <p:cNvSpPr/>
            <p:nvPr/>
          </p:nvSpPr>
          <p:spPr>
            <a:xfrm>
              <a:off x="3146266" y="2421837"/>
              <a:ext cx="9397" cy="23492"/>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0" name="Google Shape;810;p62"/>
            <p:cNvSpPr/>
            <p:nvPr/>
          </p:nvSpPr>
          <p:spPr>
            <a:xfrm>
              <a:off x="3146266" y="2152469"/>
              <a:ext cx="505848" cy="498017"/>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1" name="Google Shape;811;p62"/>
            <p:cNvSpPr/>
            <p:nvPr/>
          </p:nvSpPr>
          <p:spPr>
            <a:xfrm>
              <a:off x="3146266" y="2152469"/>
              <a:ext cx="505848" cy="498017"/>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2" name="Google Shape;812;p62"/>
            <p:cNvSpPr/>
            <p:nvPr/>
          </p:nvSpPr>
          <p:spPr>
            <a:xfrm>
              <a:off x="3180719" y="2119582"/>
              <a:ext cx="4698" cy="32887"/>
            </a:xfrm>
            <a:custGeom>
              <a:rect b="b" l="l" r="r" t="t"/>
              <a:pathLst>
                <a:path extrusionOk="0" h="24" w="6">
                  <a:moveTo>
                    <a:pt x="6" y="0"/>
                  </a:moveTo>
                  <a:lnTo>
                    <a:pt x="6" y="12"/>
                  </a:lnTo>
                  <a:lnTo>
                    <a:pt x="0" y="24"/>
                  </a:lnTo>
                  <a:lnTo>
                    <a:pt x="6" y="6"/>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3" name="Google Shape;813;p62"/>
            <p:cNvSpPr/>
            <p:nvPr/>
          </p:nvSpPr>
          <p:spPr>
            <a:xfrm>
              <a:off x="4587069" y="2143071"/>
              <a:ext cx="25057" cy="17228"/>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4" name="Google Shape;814;p62"/>
            <p:cNvSpPr/>
            <p:nvPr/>
          </p:nvSpPr>
          <p:spPr>
            <a:xfrm>
              <a:off x="4612128" y="2152468"/>
              <a:ext cx="70474" cy="7831"/>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5" name="Google Shape;815;p62"/>
            <p:cNvSpPr/>
            <p:nvPr/>
          </p:nvSpPr>
          <p:spPr>
            <a:xfrm>
              <a:off x="4565145" y="2128978"/>
              <a:ext cx="21926" cy="14095"/>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6" name="Google Shape;816;p62"/>
            <p:cNvSpPr/>
            <p:nvPr/>
          </p:nvSpPr>
          <p:spPr>
            <a:xfrm>
              <a:off x="3363952" y="2536160"/>
              <a:ext cx="388392" cy="286594"/>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7" name="Google Shape;817;p62"/>
            <p:cNvSpPr/>
            <p:nvPr/>
          </p:nvSpPr>
          <p:spPr>
            <a:xfrm>
              <a:off x="3363952" y="2536160"/>
              <a:ext cx="388392" cy="286594"/>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8" name="Google Shape;818;p62"/>
            <p:cNvSpPr/>
            <p:nvPr/>
          </p:nvSpPr>
          <p:spPr>
            <a:xfrm>
              <a:off x="3063262" y="2497008"/>
              <a:ext cx="402485" cy="378994"/>
            </a:xfrm>
            <a:custGeom>
              <a:rect b="b" l="l" r="r" t="t"/>
              <a:pathLst>
                <a:path extrusionOk="0" h="49" w="52">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19" name="Google Shape;819;p62"/>
            <p:cNvSpPr/>
            <p:nvPr/>
          </p:nvSpPr>
          <p:spPr>
            <a:xfrm>
              <a:off x="4372516" y="2846247"/>
              <a:ext cx="231781" cy="313218"/>
            </a:xfrm>
            <a:custGeom>
              <a:rect b="b" l="l" r="r" t="t"/>
              <a:pathLst>
                <a:path extrusionOk="0" h="246" w="180">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0" name="Google Shape;820;p62"/>
            <p:cNvSpPr/>
            <p:nvPr/>
          </p:nvSpPr>
          <p:spPr>
            <a:xfrm>
              <a:off x="3705360" y="2822757"/>
              <a:ext cx="31322" cy="122155"/>
            </a:xfrm>
            <a:custGeom>
              <a:rect b="b" l="l" r="r" t="t"/>
              <a:pathLst>
                <a:path extrusionOk="0" h="96" w="24">
                  <a:moveTo>
                    <a:pt x="12" y="0"/>
                  </a:moveTo>
                  <a:lnTo>
                    <a:pt x="12" y="0"/>
                  </a:lnTo>
                  <a:lnTo>
                    <a:pt x="24" y="42"/>
                  </a:lnTo>
                  <a:lnTo>
                    <a:pt x="0" y="48"/>
                  </a:lnTo>
                  <a:lnTo>
                    <a:pt x="0" y="66"/>
                  </a:lnTo>
                  <a:lnTo>
                    <a:pt x="18" y="96"/>
                  </a:lnTo>
                  <a:lnTo>
                    <a:pt x="24" y="96"/>
                  </a:lnTo>
                  <a:lnTo>
                    <a:pt x="1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1" name="Google Shape;821;p62"/>
            <p:cNvSpPr/>
            <p:nvPr/>
          </p:nvSpPr>
          <p:spPr>
            <a:xfrm>
              <a:off x="3705360" y="2822757"/>
              <a:ext cx="31322" cy="122155"/>
            </a:xfrm>
            <a:custGeom>
              <a:rect b="b" l="l" r="r" t="t"/>
              <a:pathLst>
                <a:path extrusionOk="0" h="96" w="24">
                  <a:moveTo>
                    <a:pt x="12" y="0"/>
                  </a:moveTo>
                  <a:lnTo>
                    <a:pt x="12" y="0"/>
                  </a:lnTo>
                  <a:lnTo>
                    <a:pt x="24" y="42"/>
                  </a:lnTo>
                  <a:lnTo>
                    <a:pt x="0" y="48"/>
                  </a:lnTo>
                  <a:lnTo>
                    <a:pt x="0" y="66"/>
                  </a:lnTo>
                  <a:lnTo>
                    <a:pt x="18" y="96"/>
                  </a:lnTo>
                  <a:lnTo>
                    <a:pt x="24" y="96"/>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2" name="Google Shape;822;p62"/>
            <p:cNvSpPr/>
            <p:nvPr/>
          </p:nvSpPr>
          <p:spPr>
            <a:xfrm>
              <a:off x="3689700" y="2545558"/>
              <a:ext cx="255274" cy="399352"/>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lnTo>
                    <a:pt x="36" y="31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3" name="Google Shape;823;p62"/>
            <p:cNvSpPr/>
            <p:nvPr/>
          </p:nvSpPr>
          <p:spPr>
            <a:xfrm>
              <a:off x="3689700" y="2545558"/>
              <a:ext cx="255274" cy="399352"/>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4" name="Google Shape;824;p62"/>
            <p:cNvSpPr/>
            <p:nvPr/>
          </p:nvSpPr>
          <p:spPr>
            <a:xfrm>
              <a:off x="3768004" y="3676277"/>
              <a:ext cx="393088" cy="349238"/>
            </a:xfrm>
            <a:custGeom>
              <a:rect b="b" l="l" r="r" t="t"/>
              <a:pathLst>
                <a:path extrusionOk="0" h="45" w="51">
                  <a:moveTo>
                    <a:pt x="48" y="1"/>
                  </a:moveTo>
                  <a:cubicBezTo>
                    <a:pt x="47" y="1"/>
                    <a:pt x="47" y="1"/>
                    <a:pt x="47" y="1"/>
                  </a:cubicBezTo>
                  <a:cubicBezTo>
                    <a:pt x="46" y="2"/>
                    <a:pt x="46" y="2"/>
                    <a:pt x="46" y="2"/>
                  </a:cubicBezTo>
                  <a:cubicBezTo>
                    <a:pt x="47" y="1"/>
                    <a:pt x="47" y="1"/>
                    <a:pt x="47" y="1"/>
                  </a:cubicBezTo>
                  <a:cubicBezTo>
                    <a:pt x="41" y="0"/>
                    <a:pt x="41" y="0"/>
                    <a:pt x="41" y="0"/>
                  </a:cubicBezTo>
                  <a:cubicBezTo>
                    <a:pt x="34" y="5"/>
                    <a:pt x="34" y="5"/>
                    <a:pt x="34" y="5"/>
                  </a:cubicBezTo>
                  <a:cubicBezTo>
                    <a:pt x="26" y="12"/>
                    <a:pt x="26" y="12"/>
                    <a:pt x="26" y="12"/>
                  </a:cubicBezTo>
                  <a:cubicBezTo>
                    <a:pt x="22" y="12"/>
                    <a:pt x="22" y="12"/>
                    <a:pt x="22" y="12"/>
                  </a:cubicBezTo>
                  <a:cubicBezTo>
                    <a:pt x="17" y="15"/>
                    <a:pt x="17" y="15"/>
                    <a:pt x="17" y="15"/>
                  </a:cubicBezTo>
                  <a:cubicBezTo>
                    <a:pt x="14" y="15"/>
                    <a:pt x="14" y="15"/>
                    <a:pt x="14" y="15"/>
                  </a:cubicBezTo>
                  <a:cubicBezTo>
                    <a:pt x="13" y="13"/>
                    <a:pt x="13" y="13"/>
                    <a:pt x="13" y="13"/>
                  </a:cubicBezTo>
                  <a:cubicBezTo>
                    <a:pt x="11" y="9"/>
                    <a:pt x="11" y="9"/>
                    <a:pt x="11" y="9"/>
                  </a:cubicBezTo>
                  <a:cubicBezTo>
                    <a:pt x="11" y="11"/>
                    <a:pt x="11" y="11"/>
                    <a:pt x="11" y="11"/>
                  </a:cubicBezTo>
                  <a:cubicBezTo>
                    <a:pt x="11" y="9"/>
                    <a:pt x="11" y="9"/>
                    <a:pt x="11" y="9"/>
                  </a:cubicBezTo>
                  <a:cubicBezTo>
                    <a:pt x="9" y="23"/>
                    <a:pt x="9" y="23"/>
                    <a:pt x="9" y="23"/>
                  </a:cubicBezTo>
                  <a:cubicBezTo>
                    <a:pt x="6" y="24"/>
                    <a:pt x="6" y="24"/>
                    <a:pt x="6" y="24"/>
                  </a:cubicBezTo>
                  <a:cubicBezTo>
                    <a:pt x="1" y="22"/>
                    <a:pt x="1" y="22"/>
                    <a:pt x="1" y="22"/>
                  </a:cubicBezTo>
                  <a:cubicBezTo>
                    <a:pt x="0" y="24"/>
                    <a:pt x="0" y="24"/>
                    <a:pt x="0" y="24"/>
                  </a:cubicBezTo>
                  <a:cubicBezTo>
                    <a:pt x="2" y="27"/>
                    <a:pt x="2" y="27"/>
                    <a:pt x="2" y="27"/>
                  </a:cubicBezTo>
                  <a:cubicBezTo>
                    <a:pt x="5" y="35"/>
                    <a:pt x="5" y="35"/>
                    <a:pt x="5" y="35"/>
                  </a:cubicBezTo>
                  <a:cubicBezTo>
                    <a:pt x="5" y="39"/>
                    <a:pt x="5" y="39"/>
                    <a:pt x="5" y="39"/>
                  </a:cubicBezTo>
                  <a:cubicBezTo>
                    <a:pt x="9" y="45"/>
                    <a:pt x="9" y="45"/>
                    <a:pt x="9" y="45"/>
                  </a:cubicBezTo>
                  <a:cubicBezTo>
                    <a:pt x="17" y="43"/>
                    <a:pt x="17" y="43"/>
                    <a:pt x="17" y="43"/>
                  </a:cubicBezTo>
                  <a:cubicBezTo>
                    <a:pt x="25" y="42"/>
                    <a:pt x="25" y="42"/>
                    <a:pt x="25" y="42"/>
                  </a:cubicBezTo>
                  <a:cubicBezTo>
                    <a:pt x="32" y="41"/>
                    <a:pt x="32" y="41"/>
                    <a:pt x="32" y="41"/>
                  </a:cubicBezTo>
                  <a:cubicBezTo>
                    <a:pt x="47" y="25"/>
                    <a:pt x="47" y="25"/>
                    <a:pt x="47" y="25"/>
                  </a:cubicBezTo>
                  <a:cubicBezTo>
                    <a:pt x="47" y="25"/>
                    <a:pt x="50" y="19"/>
                    <a:pt x="51" y="16"/>
                  </a:cubicBezTo>
                  <a:cubicBezTo>
                    <a:pt x="51" y="16"/>
                    <a:pt x="51" y="16"/>
                    <a:pt x="51" y="16"/>
                  </a:cubicBezTo>
                  <a:cubicBezTo>
                    <a:pt x="49" y="16"/>
                    <a:pt x="49" y="16"/>
                    <a:pt x="49" y="16"/>
                  </a:cubicBezTo>
                  <a:lnTo>
                    <a:pt x="48" y="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444444"/>
                  </a:solidFill>
                  <a:latin typeface="Arial"/>
                  <a:ea typeface="Arial"/>
                  <a:cs typeface="Arial"/>
                  <a:sym typeface="Arial"/>
                </a:rPr>
                <a:t>  </a:t>
              </a:r>
              <a:endParaRPr b="0" i="0" sz="1800" u="sng" cap="none" strike="noStrike">
                <a:solidFill>
                  <a:srgbClr val="444444"/>
                </a:solidFill>
                <a:latin typeface="Arial"/>
                <a:ea typeface="Arial"/>
                <a:cs typeface="Arial"/>
                <a:sym typeface="Arial"/>
              </a:endParaRPr>
            </a:p>
          </p:txBody>
        </p:sp>
        <p:sp>
          <p:nvSpPr>
            <p:cNvPr id="825" name="Google Shape;825;p62"/>
            <p:cNvSpPr/>
            <p:nvPr/>
          </p:nvSpPr>
          <p:spPr>
            <a:xfrm>
              <a:off x="3852573" y="3561952"/>
              <a:ext cx="233347" cy="231782"/>
            </a:xfrm>
            <a:custGeom>
              <a:rect b="b" l="l" r="r" t="t"/>
              <a:pathLst>
                <a:path extrusionOk="0" h="180" w="180">
                  <a:moveTo>
                    <a:pt x="144" y="54"/>
                  </a:moveTo>
                  <a:lnTo>
                    <a:pt x="132" y="54"/>
                  </a:lnTo>
                  <a:lnTo>
                    <a:pt x="114" y="30"/>
                  </a:lnTo>
                  <a:lnTo>
                    <a:pt x="102" y="6"/>
                  </a:lnTo>
                  <a:lnTo>
                    <a:pt x="96" y="6"/>
                  </a:lnTo>
                  <a:lnTo>
                    <a:pt x="84" y="12"/>
                  </a:lnTo>
                  <a:lnTo>
                    <a:pt x="96" y="6"/>
                  </a:lnTo>
                  <a:lnTo>
                    <a:pt x="84" y="0"/>
                  </a:lnTo>
                  <a:lnTo>
                    <a:pt x="66" y="6"/>
                  </a:lnTo>
                  <a:lnTo>
                    <a:pt x="18" y="18"/>
                  </a:lnTo>
                  <a:lnTo>
                    <a:pt x="12" y="84"/>
                  </a:lnTo>
                  <a:lnTo>
                    <a:pt x="0" y="90"/>
                  </a:lnTo>
                  <a:lnTo>
                    <a:pt x="0" y="144"/>
                  </a:lnTo>
                  <a:lnTo>
                    <a:pt x="12" y="168"/>
                  </a:lnTo>
                  <a:lnTo>
                    <a:pt x="18" y="180"/>
                  </a:lnTo>
                  <a:lnTo>
                    <a:pt x="36" y="180"/>
                  </a:lnTo>
                  <a:lnTo>
                    <a:pt x="66" y="162"/>
                  </a:lnTo>
                  <a:lnTo>
                    <a:pt x="90" y="162"/>
                  </a:lnTo>
                  <a:lnTo>
                    <a:pt x="138" y="120"/>
                  </a:lnTo>
                  <a:lnTo>
                    <a:pt x="180" y="90"/>
                  </a:lnTo>
                  <a:lnTo>
                    <a:pt x="150" y="78"/>
                  </a:lnTo>
                  <a:lnTo>
                    <a:pt x="144" y="5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6" name="Google Shape;826;p62"/>
            <p:cNvSpPr/>
            <p:nvPr/>
          </p:nvSpPr>
          <p:spPr>
            <a:xfrm>
              <a:off x="4092184" y="3383415"/>
              <a:ext cx="264671" cy="416581"/>
            </a:xfrm>
            <a:custGeom>
              <a:rect b="b" l="l" r="r" t="t"/>
              <a:pathLst>
                <a:path extrusionOk="0" h="54" w="3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7" name="Google Shape;827;p62"/>
            <p:cNvSpPr/>
            <p:nvPr/>
          </p:nvSpPr>
          <p:spPr>
            <a:xfrm>
              <a:off x="4092184" y="3145370"/>
              <a:ext cx="256838" cy="261538"/>
            </a:xfrm>
            <a:custGeom>
              <a:rect b="b" l="l" r="r" t="t"/>
              <a:pathLst>
                <a:path extrusionOk="0" h="34" w="33">
                  <a:moveTo>
                    <a:pt x="25" y="6"/>
                  </a:moveTo>
                  <a:cubicBezTo>
                    <a:pt x="14" y="1"/>
                    <a:pt x="14" y="1"/>
                    <a:pt x="14" y="1"/>
                  </a:cubicBezTo>
                  <a:cubicBezTo>
                    <a:pt x="14" y="1"/>
                    <a:pt x="14" y="1"/>
                    <a:pt x="14" y="1"/>
                  </a:cubicBezTo>
                  <a:cubicBezTo>
                    <a:pt x="14" y="1"/>
                    <a:pt x="14" y="1"/>
                    <a:pt x="14" y="1"/>
                  </a:cubicBezTo>
                  <a:cubicBezTo>
                    <a:pt x="13" y="0"/>
                    <a:pt x="13" y="0"/>
                    <a:pt x="13" y="0"/>
                  </a:cubicBezTo>
                  <a:cubicBezTo>
                    <a:pt x="12" y="2"/>
                    <a:pt x="12" y="2"/>
                    <a:pt x="12" y="2"/>
                  </a:cubicBezTo>
                  <a:cubicBezTo>
                    <a:pt x="12" y="5"/>
                    <a:pt x="12" y="5"/>
                    <a:pt x="12" y="5"/>
                  </a:cubicBezTo>
                  <a:cubicBezTo>
                    <a:pt x="8" y="5"/>
                    <a:pt x="8" y="5"/>
                    <a:pt x="8" y="5"/>
                  </a:cubicBezTo>
                  <a:cubicBezTo>
                    <a:pt x="6" y="1"/>
                    <a:pt x="6" y="1"/>
                    <a:pt x="6" y="1"/>
                  </a:cubicBezTo>
                  <a:cubicBezTo>
                    <a:pt x="1" y="1"/>
                    <a:pt x="1" y="1"/>
                    <a:pt x="1" y="1"/>
                  </a:cubicBezTo>
                  <a:cubicBezTo>
                    <a:pt x="2" y="8"/>
                    <a:pt x="2" y="8"/>
                    <a:pt x="2" y="8"/>
                  </a:cubicBezTo>
                  <a:cubicBezTo>
                    <a:pt x="0" y="11"/>
                    <a:pt x="0" y="11"/>
                    <a:pt x="0" y="11"/>
                  </a:cubicBezTo>
                  <a:cubicBezTo>
                    <a:pt x="2" y="19"/>
                    <a:pt x="2" y="19"/>
                    <a:pt x="2" y="19"/>
                  </a:cubicBezTo>
                  <a:cubicBezTo>
                    <a:pt x="4" y="24"/>
                    <a:pt x="4" y="24"/>
                    <a:pt x="4" y="24"/>
                  </a:cubicBezTo>
                  <a:cubicBezTo>
                    <a:pt x="4" y="24"/>
                    <a:pt x="8" y="26"/>
                    <a:pt x="9" y="26"/>
                  </a:cubicBezTo>
                  <a:cubicBezTo>
                    <a:pt x="9" y="26"/>
                    <a:pt x="14" y="27"/>
                    <a:pt x="14" y="27"/>
                  </a:cubicBezTo>
                  <a:cubicBezTo>
                    <a:pt x="15" y="29"/>
                    <a:pt x="15" y="29"/>
                    <a:pt x="15" y="29"/>
                  </a:cubicBezTo>
                  <a:cubicBezTo>
                    <a:pt x="17" y="34"/>
                    <a:pt x="17" y="34"/>
                    <a:pt x="17" y="34"/>
                  </a:cubicBezTo>
                  <a:cubicBezTo>
                    <a:pt x="22" y="33"/>
                    <a:pt x="22" y="33"/>
                    <a:pt x="22" y="33"/>
                  </a:cubicBezTo>
                  <a:cubicBezTo>
                    <a:pt x="30" y="32"/>
                    <a:pt x="30" y="32"/>
                    <a:pt x="30" y="32"/>
                  </a:cubicBezTo>
                  <a:cubicBezTo>
                    <a:pt x="33" y="31"/>
                    <a:pt x="33" y="31"/>
                    <a:pt x="33" y="31"/>
                  </a:cubicBezTo>
                  <a:cubicBezTo>
                    <a:pt x="31" y="28"/>
                    <a:pt x="31" y="28"/>
                    <a:pt x="31" y="28"/>
                  </a:cubicBezTo>
                  <a:cubicBezTo>
                    <a:pt x="30" y="19"/>
                    <a:pt x="30" y="19"/>
                    <a:pt x="30" y="19"/>
                  </a:cubicBezTo>
                  <a:cubicBezTo>
                    <a:pt x="30" y="19"/>
                    <a:pt x="28" y="15"/>
                    <a:pt x="28" y="14"/>
                  </a:cubicBezTo>
                  <a:cubicBezTo>
                    <a:pt x="28" y="13"/>
                    <a:pt x="29" y="12"/>
                    <a:pt x="30" y="12"/>
                  </a:cubicBezTo>
                  <a:cubicBezTo>
                    <a:pt x="25" y="9"/>
                    <a:pt x="25" y="9"/>
                    <a:pt x="25" y="9"/>
                  </a:cubicBezTo>
                  <a:lnTo>
                    <a:pt x="25"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8" name="Google Shape;828;p62"/>
            <p:cNvSpPr/>
            <p:nvPr/>
          </p:nvSpPr>
          <p:spPr>
            <a:xfrm>
              <a:off x="3658377" y="3267525"/>
              <a:ext cx="294425" cy="294425"/>
            </a:xfrm>
            <a:custGeom>
              <a:rect b="b" l="l" r="r" t="t"/>
              <a:pathLst>
                <a:path extrusionOk="0" h="38" w="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29" name="Google Shape;829;p62"/>
            <p:cNvSpPr/>
            <p:nvPr/>
          </p:nvSpPr>
          <p:spPr>
            <a:xfrm>
              <a:off x="3658377" y="2990328"/>
              <a:ext cx="457298" cy="454166"/>
            </a:xfrm>
            <a:custGeom>
              <a:rect b="b" l="l" r="r" t="t"/>
              <a:pathLst>
                <a:path extrusionOk="0" h="59" w="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0" name="Google Shape;830;p62"/>
            <p:cNvSpPr/>
            <p:nvPr/>
          </p:nvSpPr>
          <p:spPr>
            <a:xfrm>
              <a:off x="4168925" y="2681807"/>
              <a:ext cx="364899" cy="349239"/>
            </a:xfrm>
            <a:custGeom>
              <a:rect b="b" l="l" r="r" t="t"/>
              <a:pathLst>
                <a:path extrusionOk="0" h="45" w="47">
                  <a:moveTo>
                    <a:pt x="22" y="45"/>
                  </a:moveTo>
                  <a:cubicBezTo>
                    <a:pt x="23" y="45"/>
                    <a:pt x="24" y="44"/>
                    <a:pt x="24" y="44"/>
                  </a:cubicBezTo>
                  <a:cubicBezTo>
                    <a:pt x="27" y="45"/>
                    <a:pt x="27" y="45"/>
                    <a:pt x="27" y="45"/>
                  </a:cubicBezTo>
                  <a:cubicBezTo>
                    <a:pt x="29" y="45"/>
                    <a:pt x="29" y="45"/>
                    <a:pt x="29" y="45"/>
                  </a:cubicBezTo>
                  <a:cubicBezTo>
                    <a:pt x="32" y="43"/>
                    <a:pt x="32" y="43"/>
                    <a:pt x="32" y="43"/>
                  </a:cubicBezTo>
                  <a:cubicBezTo>
                    <a:pt x="39" y="41"/>
                    <a:pt x="39" y="41"/>
                    <a:pt x="39" y="41"/>
                  </a:cubicBezTo>
                  <a:cubicBezTo>
                    <a:pt x="47" y="32"/>
                    <a:pt x="47" y="32"/>
                    <a:pt x="47" y="32"/>
                  </a:cubicBezTo>
                  <a:cubicBezTo>
                    <a:pt x="40" y="31"/>
                    <a:pt x="40" y="31"/>
                    <a:pt x="40" y="31"/>
                  </a:cubicBezTo>
                  <a:cubicBezTo>
                    <a:pt x="33" y="27"/>
                    <a:pt x="33" y="27"/>
                    <a:pt x="33" y="27"/>
                  </a:cubicBezTo>
                  <a:cubicBezTo>
                    <a:pt x="31" y="24"/>
                    <a:pt x="31" y="24"/>
                    <a:pt x="31" y="24"/>
                  </a:cubicBezTo>
                  <a:cubicBezTo>
                    <a:pt x="34" y="22"/>
                    <a:pt x="34" y="22"/>
                    <a:pt x="34" y="22"/>
                  </a:cubicBezTo>
                  <a:cubicBezTo>
                    <a:pt x="33" y="20"/>
                    <a:pt x="33" y="20"/>
                    <a:pt x="33" y="20"/>
                  </a:cubicBezTo>
                  <a:cubicBezTo>
                    <a:pt x="25" y="8"/>
                    <a:pt x="25" y="8"/>
                    <a:pt x="25" y="8"/>
                  </a:cubicBezTo>
                  <a:cubicBezTo>
                    <a:pt x="20" y="6"/>
                    <a:pt x="20" y="6"/>
                    <a:pt x="20" y="6"/>
                  </a:cubicBezTo>
                  <a:cubicBezTo>
                    <a:pt x="17" y="0"/>
                    <a:pt x="17" y="0"/>
                    <a:pt x="17" y="0"/>
                  </a:cubicBezTo>
                  <a:cubicBezTo>
                    <a:pt x="17" y="0"/>
                    <a:pt x="17" y="0"/>
                    <a:pt x="17" y="0"/>
                  </a:cubicBezTo>
                  <a:cubicBezTo>
                    <a:pt x="15" y="1"/>
                    <a:pt x="15" y="1"/>
                    <a:pt x="15" y="1"/>
                  </a:cubicBezTo>
                  <a:cubicBezTo>
                    <a:pt x="12" y="3"/>
                    <a:pt x="12" y="3"/>
                    <a:pt x="12" y="3"/>
                  </a:cubicBezTo>
                  <a:cubicBezTo>
                    <a:pt x="11" y="14"/>
                    <a:pt x="11" y="14"/>
                    <a:pt x="11" y="14"/>
                  </a:cubicBezTo>
                  <a:cubicBezTo>
                    <a:pt x="8" y="20"/>
                    <a:pt x="8" y="20"/>
                    <a:pt x="8" y="20"/>
                  </a:cubicBezTo>
                  <a:cubicBezTo>
                    <a:pt x="4" y="24"/>
                    <a:pt x="4" y="24"/>
                    <a:pt x="4" y="24"/>
                  </a:cubicBezTo>
                  <a:cubicBezTo>
                    <a:pt x="3" y="30"/>
                    <a:pt x="3" y="30"/>
                    <a:pt x="3" y="30"/>
                  </a:cubicBezTo>
                  <a:cubicBezTo>
                    <a:pt x="1" y="30"/>
                    <a:pt x="1" y="30"/>
                    <a:pt x="1" y="30"/>
                  </a:cubicBezTo>
                  <a:cubicBezTo>
                    <a:pt x="0" y="33"/>
                    <a:pt x="0" y="33"/>
                    <a:pt x="0" y="33"/>
                  </a:cubicBezTo>
                  <a:cubicBezTo>
                    <a:pt x="4" y="36"/>
                    <a:pt x="4" y="36"/>
                    <a:pt x="4" y="36"/>
                  </a:cubicBezTo>
                  <a:cubicBezTo>
                    <a:pt x="7" y="39"/>
                    <a:pt x="7" y="39"/>
                    <a:pt x="7" y="39"/>
                  </a:cubicBezTo>
                  <a:cubicBezTo>
                    <a:pt x="9" y="41"/>
                    <a:pt x="9" y="41"/>
                    <a:pt x="9" y="41"/>
                  </a:cubicBezTo>
                  <a:cubicBezTo>
                    <a:pt x="9" y="42"/>
                    <a:pt x="9" y="42"/>
                    <a:pt x="9" y="42"/>
                  </a:cubicBezTo>
                  <a:cubicBezTo>
                    <a:pt x="12" y="43"/>
                    <a:pt x="12" y="43"/>
                    <a:pt x="12" y="43"/>
                  </a:cubicBezTo>
                  <a:cubicBezTo>
                    <a:pt x="12" y="43"/>
                    <a:pt x="21" y="45"/>
                    <a:pt x="22" y="4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1" name="Google Shape;831;p62"/>
            <p:cNvSpPr/>
            <p:nvPr/>
          </p:nvSpPr>
          <p:spPr>
            <a:xfrm>
              <a:off x="4192415" y="3005988"/>
              <a:ext cx="202025" cy="231782"/>
            </a:xfrm>
            <a:custGeom>
              <a:rect b="b" l="l" r="r" t="t"/>
              <a:pathLst>
                <a:path extrusionOk="0" h="30" w="26">
                  <a:moveTo>
                    <a:pt x="23" y="7"/>
                  </a:moveTo>
                  <a:cubicBezTo>
                    <a:pt x="26" y="4"/>
                    <a:pt x="26" y="4"/>
                    <a:pt x="26" y="4"/>
                  </a:cubicBezTo>
                  <a:cubicBezTo>
                    <a:pt x="26" y="3"/>
                    <a:pt x="26" y="3"/>
                    <a:pt x="26" y="3"/>
                  </a:cubicBezTo>
                  <a:cubicBezTo>
                    <a:pt x="24" y="3"/>
                    <a:pt x="24" y="3"/>
                    <a:pt x="24" y="3"/>
                  </a:cubicBezTo>
                  <a:cubicBezTo>
                    <a:pt x="21" y="2"/>
                    <a:pt x="21" y="2"/>
                    <a:pt x="21" y="2"/>
                  </a:cubicBezTo>
                  <a:cubicBezTo>
                    <a:pt x="21" y="2"/>
                    <a:pt x="20" y="3"/>
                    <a:pt x="19" y="3"/>
                  </a:cubicBezTo>
                  <a:cubicBezTo>
                    <a:pt x="18" y="3"/>
                    <a:pt x="9" y="1"/>
                    <a:pt x="9" y="1"/>
                  </a:cubicBezTo>
                  <a:cubicBezTo>
                    <a:pt x="6" y="0"/>
                    <a:pt x="6" y="0"/>
                    <a:pt x="6" y="0"/>
                  </a:cubicBezTo>
                  <a:cubicBezTo>
                    <a:pt x="6" y="1"/>
                    <a:pt x="6" y="1"/>
                    <a:pt x="6" y="1"/>
                  </a:cubicBezTo>
                  <a:cubicBezTo>
                    <a:pt x="3" y="1"/>
                    <a:pt x="3" y="1"/>
                    <a:pt x="3" y="1"/>
                  </a:cubicBezTo>
                  <a:cubicBezTo>
                    <a:pt x="0" y="3"/>
                    <a:pt x="0" y="3"/>
                    <a:pt x="0" y="3"/>
                  </a:cubicBezTo>
                  <a:cubicBezTo>
                    <a:pt x="2" y="5"/>
                    <a:pt x="2" y="5"/>
                    <a:pt x="2" y="5"/>
                  </a:cubicBezTo>
                  <a:cubicBezTo>
                    <a:pt x="2" y="9"/>
                    <a:pt x="2" y="9"/>
                    <a:pt x="2" y="9"/>
                  </a:cubicBezTo>
                  <a:cubicBezTo>
                    <a:pt x="0" y="13"/>
                    <a:pt x="0" y="13"/>
                    <a:pt x="0" y="13"/>
                  </a:cubicBezTo>
                  <a:cubicBezTo>
                    <a:pt x="1" y="19"/>
                    <a:pt x="1" y="19"/>
                    <a:pt x="1" y="19"/>
                  </a:cubicBezTo>
                  <a:cubicBezTo>
                    <a:pt x="12" y="24"/>
                    <a:pt x="12" y="24"/>
                    <a:pt x="12" y="24"/>
                  </a:cubicBezTo>
                  <a:cubicBezTo>
                    <a:pt x="12" y="27"/>
                    <a:pt x="12" y="27"/>
                    <a:pt x="12" y="27"/>
                  </a:cubicBezTo>
                  <a:cubicBezTo>
                    <a:pt x="17" y="30"/>
                    <a:pt x="17" y="30"/>
                    <a:pt x="17" y="30"/>
                  </a:cubicBezTo>
                  <a:cubicBezTo>
                    <a:pt x="17" y="29"/>
                    <a:pt x="18" y="29"/>
                    <a:pt x="18" y="29"/>
                  </a:cubicBezTo>
                  <a:cubicBezTo>
                    <a:pt x="22" y="23"/>
                    <a:pt x="22" y="23"/>
                    <a:pt x="22" y="23"/>
                  </a:cubicBezTo>
                  <a:cubicBezTo>
                    <a:pt x="25" y="20"/>
                    <a:pt x="25" y="20"/>
                    <a:pt x="25" y="20"/>
                  </a:cubicBezTo>
                  <a:cubicBezTo>
                    <a:pt x="23" y="17"/>
                    <a:pt x="23" y="17"/>
                    <a:pt x="23" y="17"/>
                  </a:cubicBezTo>
                  <a:lnTo>
                    <a:pt x="23" y="7"/>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2" name="Google Shape;832;p62"/>
            <p:cNvSpPr/>
            <p:nvPr/>
          </p:nvSpPr>
          <p:spPr>
            <a:xfrm>
              <a:off x="3974729" y="3507138"/>
              <a:ext cx="186364" cy="176966"/>
            </a:xfrm>
            <a:custGeom>
              <a:rect b="b" l="l" r="r" t="t"/>
              <a:pathLst>
                <a:path extrusionOk="0" h="23" w="24">
                  <a:moveTo>
                    <a:pt x="9" y="5"/>
                  </a:moveTo>
                  <a:cubicBezTo>
                    <a:pt x="9" y="5"/>
                    <a:pt x="6" y="8"/>
                    <a:pt x="6" y="8"/>
                  </a:cubicBezTo>
                  <a:cubicBezTo>
                    <a:pt x="5" y="8"/>
                    <a:pt x="2" y="7"/>
                    <a:pt x="2" y="7"/>
                  </a:cubicBezTo>
                  <a:cubicBezTo>
                    <a:pt x="0" y="8"/>
                    <a:pt x="0" y="8"/>
                    <a:pt x="0" y="8"/>
                  </a:cubicBezTo>
                  <a:cubicBezTo>
                    <a:pt x="1" y="8"/>
                    <a:pt x="1" y="8"/>
                    <a:pt x="1" y="8"/>
                  </a:cubicBezTo>
                  <a:cubicBezTo>
                    <a:pt x="3" y="12"/>
                    <a:pt x="3" y="12"/>
                    <a:pt x="3" y="12"/>
                  </a:cubicBezTo>
                  <a:cubicBezTo>
                    <a:pt x="6" y="16"/>
                    <a:pt x="6" y="16"/>
                    <a:pt x="6" y="16"/>
                  </a:cubicBezTo>
                  <a:cubicBezTo>
                    <a:pt x="8" y="16"/>
                    <a:pt x="8" y="16"/>
                    <a:pt x="8" y="16"/>
                  </a:cubicBezTo>
                  <a:cubicBezTo>
                    <a:pt x="9" y="20"/>
                    <a:pt x="9" y="20"/>
                    <a:pt x="9" y="20"/>
                  </a:cubicBezTo>
                  <a:cubicBezTo>
                    <a:pt x="14" y="22"/>
                    <a:pt x="14" y="22"/>
                    <a:pt x="14" y="22"/>
                  </a:cubicBezTo>
                  <a:cubicBezTo>
                    <a:pt x="20" y="23"/>
                    <a:pt x="20" y="23"/>
                    <a:pt x="20" y="23"/>
                  </a:cubicBezTo>
                  <a:cubicBezTo>
                    <a:pt x="22" y="20"/>
                    <a:pt x="22" y="20"/>
                    <a:pt x="22" y="20"/>
                  </a:cubicBezTo>
                  <a:cubicBezTo>
                    <a:pt x="24" y="12"/>
                    <a:pt x="24" y="12"/>
                    <a:pt x="24" y="12"/>
                  </a:cubicBezTo>
                  <a:cubicBezTo>
                    <a:pt x="24" y="7"/>
                    <a:pt x="24" y="7"/>
                    <a:pt x="24" y="7"/>
                  </a:cubicBezTo>
                  <a:cubicBezTo>
                    <a:pt x="24" y="3"/>
                    <a:pt x="24" y="3"/>
                    <a:pt x="24" y="3"/>
                  </a:cubicBezTo>
                  <a:cubicBezTo>
                    <a:pt x="16" y="0"/>
                    <a:pt x="16" y="0"/>
                    <a:pt x="16" y="0"/>
                  </a:cubicBezTo>
                  <a:cubicBezTo>
                    <a:pt x="13" y="1"/>
                    <a:pt x="13" y="1"/>
                    <a:pt x="13" y="1"/>
                  </a:cubicBezTo>
                  <a:lnTo>
                    <a:pt x="9"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3" name="Google Shape;833;p62"/>
            <p:cNvSpPr/>
            <p:nvPr/>
          </p:nvSpPr>
          <p:spPr>
            <a:xfrm>
              <a:off x="3905820" y="3031047"/>
              <a:ext cx="333577" cy="537168"/>
            </a:xfrm>
            <a:custGeom>
              <a:rect b="b" l="l" r="r" t="t"/>
              <a:pathLst>
                <a:path extrusionOk="0" h="70" w="43">
                  <a:moveTo>
                    <a:pt x="27" y="6"/>
                  </a:moveTo>
                  <a:cubicBezTo>
                    <a:pt x="23" y="13"/>
                    <a:pt x="23" y="13"/>
                    <a:pt x="23" y="13"/>
                  </a:cubicBezTo>
                  <a:cubicBezTo>
                    <a:pt x="21" y="20"/>
                    <a:pt x="21" y="20"/>
                    <a:pt x="21" y="20"/>
                  </a:cubicBezTo>
                  <a:cubicBezTo>
                    <a:pt x="22" y="26"/>
                    <a:pt x="22" y="26"/>
                    <a:pt x="22" y="26"/>
                  </a:cubicBezTo>
                  <a:cubicBezTo>
                    <a:pt x="23" y="32"/>
                    <a:pt x="23" y="32"/>
                    <a:pt x="23" y="32"/>
                  </a:cubicBezTo>
                  <a:cubicBezTo>
                    <a:pt x="25" y="38"/>
                    <a:pt x="25" y="38"/>
                    <a:pt x="25" y="38"/>
                  </a:cubicBezTo>
                  <a:cubicBezTo>
                    <a:pt x="22" y="39"/>
                    <a:pt x="22" y="39"/>
                    <a:pt x="22" y="39"/>
                  </a:cubicBezTo>
                  <a:cubicBezTo>
                    <a:pt x="21" y="45"/>
                    <a:pt x="21" y="45"/>
                    <a:pt x="21" y="45"/>
                  </a:cubicBezTo>
                  <a:cubicBezTo>
                    <a:pt x="20" y="48"/>
                    <a:pt x="20" y="48"/>
                    <a:pt x="20" y="48"/>
                  </a:cubicBezTo>
                  <a:cubicBezTo>
                    <a:pt x="23" y="52"/>
                    <a:pt x="23" y="52"/>
                    <a:pt x="23" y="52"/>
                  </a:cubicBezTo>
                  <a:cubicBezTo>
                    <a:pt x="23" y="54"/>
                    <a:pt x="23" y="54"/>
                    <a:pt x="23" y="54"/>
                  </a:cubicBezTo>
                  <a:cubicBezTo>
                    <a:pt x="17" y="51"/>
                    <a:pt x="17" y="51"/>
                    <a:pt x="17" y="51"/>
                  </a:cubicBezTo>
                  <a:cubicBezTo>
                    <a:pt x="11" y="48"/>
                    <a:pt x="11" y="48"/>
                    <a:pt x="11" y="48"/>
                  </a:cubicBezTo>
                  <a:cubicBezTo>
                    <a:pt x="6" y="48"/>
                    <a:pt x="6" y="48"/>
                    <a:pt x="6" y="48"/>
                  </a:cubicBezTo>
                  <a:cubicBezTo>
                    <a:pt x="6" y="52"/>
                    <a:pt x="6" y="52"/>
                    <a:pt x="6" y="52"/>
                  </a:cubicBezTo>
                  <a:cubicBezTo>
                    <a:pt x="0" y="53"/>
                    <a:pt x="0" y="53"/>
                    <a:pt x="0" y="53"/>
                  </a:cubicBezTo>
                  <a:cubicBezTo>
                    <a:pt x="0" y="64"/>
                    <a:pt x="0" y="64"/>
                    <a:pt x="0" y="64"/>
                  </a:cubicBezTo>
                  <a:cubicBezTo>
                    <a:pt x="2" y="68"/>
                    <a:pt x="2" y="68"/>
                    <a:pt x="2" y="68"/>
                  </a:cubicBezTo>
                  <a:cubicBezTo>
                    <a:pt x="6" y="68"/>
                    <a:pt x="6" y="68"/>
                    <a:pt x="6" y="68"/>
                  </a:cubicBezTo>
                  <a:cubicBezTo>
                    <a:pt x="8" y="69"/>
                    <a:pt x="8" y="69"/>
                    <a:pt x="8" y="69"/>
                  </a:cubicBezTo>
                  <a:cubicBezTo>
                    <a:pt x="7" y="69"/>
                    <a:pt x="7" y="69"/>
                    <a:pt x="7" y="69"/>
                  </a:cubicBezTo>
                  <a:cubicBezTo>
                    <a:pt x="9" y="70"/>
                    <a:pt x="9" y="70"/>
                    <a:pt x="9" y="70"/>
                  </a:cubicBezTo>
                  <a:cubicBezTo>
                    <a:pt x="11" y="69"/>
                    <a:pt x="11" y="69"/>
                    <a:pt x="11" y="69"/>
                  </a:cubicBezTo>
                  <a:cubicBezTo>
                    <a:pt x="11" y="69"/>
                    <a:pt x="14" y="70"/>
                    <a:pt x="15" y="70"/>
                  </a:cubicBezTo>
                  <a:cubicBezTo>
                    <a:pt x="15" y="70"/>
                    <a:pt x="18" y="67"/>
                    <a:pt x="18" y="67"/>
                  </a:cubicBezTo>
                  <a:cubicBezTo>
                    <a:pt x="22" y="63"/>
                    <a:pt x="22" y="63"/>
                    <a:pt x="22" y="63"/>
                  </a:cubicBezTo>
                  <a:cubicBezTo>
                    <a:pt x="25" y="62"/>
                    <a:pt x="25" y="62"/>
                    <a:pt x="25" y="62"/>
                  </a:cubicBezTo>
                  <a:cubicBezTo>
                    <a:pt x="24" y="62"/>
                    <a:pt x="24" y="62"/>
                    <a:pt x="24" y="62"/>
                  </a:cubicBezTo>
                  <a:cubicBezTo>
                    <a:pt x="24" y="61"/>
                    <a:pt x="24" y="61"/>
                    <a:pt x="24" y="61"/>
                  </a:cubicBezTo>
                  <a:cubicBezTo>
                    <a:pt x="33" y="57"/>
                    <a:pt x="33" y="57"/>
                    <a:pt x="33" y="57"/>
                  </a:cubicBezTo>
                  <a:cubicBezTo>
                    <a:pt x="37" y="59"/>
                    <a:pt x="37" y="59"/>
                    <a:pt x="37" y="59"/>
                  </a:cubicBezTo>
                  <a:cubicBezTo>
                    <a:pt x="39" y="62"/>
                    <a:pt x="39" y="62"/>
                    <a:pt x="39" y="62"/>
                  </a:cubicBezTo>
                  <a:cubicBezTo>
                    <a:pt x="40" y="64"/>
                    <a:pt x="40" y="64"/>
                    <a:pt x="40" y="64"/>
                  </a:cubicBezTo>
                  <a:cubicBezTo>
                    <a:pt x="43" y="62"/>
                    <a:pt x="43" y="62"/>
                    <a:pt x="43" y="62"/>
                  </a:cubicBezTo>
                  <a:cubicBezTo>
                    <a:pt x="43" y="59"/>
                    <a:pt x="43" y="59"/>
                    <a:pt x="43" y="59"/>
                  </a:cubicBezTo>
                  <a:cubicBezTo>
                    <a:pt x="40" y="54"/>
                    <a:pt x="40" y="54"/>
                    <a:pt x="40" y="54"/>
                  </a:cubicBezTo>
                  <a:cubicBezTo>
                    <a:pt x="40" y="49"/>
                    <a:pt x="40" y="49"/>
                    <a:pt x="40" y="49"/>
                  </a:cubicBezTo>
                  <a:cubicBezTo>
                    <a:pt x="41" y="49"/>
                    <a:pt x="41" y="49"/>
                    <a:pt x="41" y="49"/>
                  </a:cubicBezTo>
                  <a:cubicBezTo>
                    <a:pt x="39" y="44"/>
                    <a:pt x="39" y="44"/>
                    <a:pt x="39" y="44"/>
                  </a:cubicBezTo>
                  <a:cubicBezTo>
                    <a:pt x="38" y="42"/>
                    <a:pt x="38" y="42"/>
                    <a:pt x="38" y="42"/>
                  </a:cubicBezTo>
                  <a:cubicBezTo>
                    <a:pt x="38" y="42"/>
                    <a:pt x="33" y="41"/>
                    <a:pt x="33" y="41"/>
                  </a:cubicBezTo>
                  <a:cubicBezTo>
                    <a:pt x="32" y="41"/>
                    <a:pt x="28" y="39"/>
                    <a:pt x="28" y="39"/>
                  </a:cubicBezTo>
                  <a:cubicBezTo>
                    <a:pt x="26" y="34"/>
                    <a:pt x="26" y="34"/>
                    <a:pt x="26" y="34"/>
                  </a:cubicBezTo>
                  <a:cubicBezTo>
                    <a:pt x="24" y="26"/>
                    <a:pt x="24" y="26"/>
                    <a:pt x="24" y="26"/>
                  </a:cubicBezTo>
                  <a:cubicBezTo>
                    <a:pt x="26" y="23"/>
                    <a:pt x="26" y="23"/>
                    <a:pt x="26" y="23"/>
                  </a:cubicBezTo>
                  <a:cubicBezTo>
                    <a:pt x="25" y="16"/>
                    <a:pt x="25" y="16"/>
                    <a:pt x="25" y="16"/>
                  </a:cubicBezTo>
                  <a:cubicBezTo>
                    <a:pt x="30" y="16"/>
                    <a:pt x="30" y="16"/>
                    <a:pt x="30" y="16"/>
                  </a:cubicBezTo>
                  <a:cubicBezTo>
                    <a:pt x="32" y="20"/>
                    <a:pt x="32" y="20"/>
                    <a:pt x="32" y="20"/>
                  </a:cubicBezTo>
                  <a:cubicBezTo>
                    <a:pt x="36" y="20"/>
                    <a:pt x="36" y="20"/>
                    <a:pt x="36" y="20"/>
                  </a:cubicBezTo>
                  <a:cubicBezTo>
                    <a:pt x="36" y="17"/>
                    <a:pt x="36" y="17"/>
                    <a:pt x="36" y="17"/>
                  </a:cubicBezTo>
                  <a:cubicBezTo>
                    <a:pt x="37" y="15"/>
                    <a:pt x="37" y="15"/>
                    <a:pt x="37" y="15"/>
                  </a:cubicBezTo>
                  <a:cubicBezTo>
                    <a:pt x="38" y="16"/>
                    <a:pt x="38" y="16"/>
                    <a:pt x="38" y="16"/>
                  </a:cubicBezTo>
                  <a:cubicBezTo>
                    <a:pt x="37" y="10"/>
                    <a:pt x="37" y="10"/>
                    <a:pt x="37" y="10"/>
                  </a:cubicBezTo>
                  <a:cubicBezTo>
                    <a:pt x="39" y="6"/>
                    <a:pt x="39" y="6"/>
                    <a:pt x="39" y="6"/>
                  </a:cubicBezTo>
                  <a:cubicBezTo>
                    <a:pt x="39" y="2"/>
                    <a:pt x="39" y="2"/>
                    <a:pt x="39" y="2"/>
                  </a:cubicBezTo>
                  <a:cubicBezTo>
                    <a:pt x="37" y="0"/>
                    <a:pt x="37" y="0"/>
                    <a:pt x="37" y="0"/>
                  </a:cubicBezTo>
                  <a:cubicBezTo>
                    <a:pt x="35" y="0"/>
                    <a:pt x="35" y="0"/>
                    <a:pt x="35" y="0"/>
                  </a:cubicBezTo>
                  <a:cubicBezTo>
                    <a:pt x="28" y="1"/>
                    <a:pt x="28" y="1"/>
                    <a:pt x="28" y="1"/>
                  </a:cubicBezTo>
                  <a:cubicBezTo>
                    <a:pt x="27" y="0"/>
                    <a:pt x="27" y="0"/>
                    <a:pt x="27" y="0"/>
                  </a:cubicBezTo>
                  <a:cubicBezTo>
                    <a:pt x="27" y="5"/>
                    <a:pt x="27" y="5"/>
                    <a:pt x="27" y="5"/>
                  </a:cubicBezTo>
                  <a:lnTo>
                    <a:pt x="27"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4" name="Google Shape;834;p62"/>
            <p:cNvSpPr/>
            <p:nvPr/>
          </p:nvSpPr>
          <p:spPr>
            <a:xfrm>
              <a:off x="3241798" y="2752281"/>
              <a:ext cx="184798" cy="139382"/>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5" name="Google Shape;835;p62"/>
            <p:cNvSpPr/>
            <p:nvPr/>
          </p:nvSpPr>
          <p:spPr>
            <a:xfrm>
              <a:off x="3241798" y="2752281"/>
              <a:ext cx="184798" cy="139382"/>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6" name="Google Shape;836;p62"/>
            <p:cNvSpPr/>
            <p:nvPr/>
          </p:nvSpPr>
          <p:spPr>
            <a:xfrm>
              <a:off x="3363952" y="2854077"/>
              <a:ext cx="23490" cy="6264"/>
            </a:xfrm>
            <a:custGeom>
              <a:rect b="b" l="l" r="r" t="t"/>
              <a:pathLst>
                <a:path extrusionOk="0" h="6" w="18">
                  <a:moveTo>
                    <a:pt x="0" y="6"/>
                  </a:moveTo>
                  <a:lnTo>
                    <a:pt x="6" y="6"/>
                  </a:lnTo>
                  <a:lnTo>
                    <a:pt x="18" y="0"/>
                  </a:lnTo>
                  <a:lnTo>
                    <a:pt x="0"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7" name="Google Shape;837;p62"/>
            <p:cNvSpPr/>
            <p:nvPr/>
          </p:nvSpPr>
          <p:spPr>
            <a:xfrm>
              <a:off x="3363952" y="2854077"/>
              <a:ext cx="23490" cy="6264"/>
            </a:xfrm>
            <a:custGeom>
              <a:rect b="b" l="l" r="r" t="t"/>
              <a:pathLst>
                <a:path extrusionOk="0" h="6" w="18">
                  <a:moveTo>
                    <a:pt x="0" y="6"/>
                  </a:moveTo>
                  <a:lnTo>
                    <a:pt x="6" y="6"/>
                  </a:lnTo>
                  <a:lnTo>
                    <a:pt x="18" y="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8" name="Google Shape;838;p62"/>
            <p:cNvSpPr/>
            <p:nvPr/>
          </p:nvSpPr>
          <p:spPr>
            <a:xfrm>
              <a:off x="3287215" y="2860342"/>
              <a:ext cx="100230" cy="129986"/>
            </a:xfrm>
            <a:custGeom>
              <a:rect b="b" l="l" r="r" t="t"/>
              <a:pathLst>
                <a:path extrusionOk="0" h="102" w="78">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39" name="Google Shape;839;p62"/>
            <p:cNvSpPr/>
            <p:nvPr/>
          </p:nvSpPr>
          <p:spPr>
            <a:xfrm>
              <a:off x="3435992" y="2760112"/>
              <a:ext cx="292859" cy="263104"/>
            </a:xfrm>
            <a:custGeom>
              <a:rect b="b" l="l" r="r" t="t"/>
              <a:pathLst>
                <a:path extrusionOk="0" h="205" w="228">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0" name="Google Shape;840;p62"/>
            <p:cNvSpPr/>
            <p:nvPr/>
          </p:nvSpPr>
          <p:spPr>
            <a:xfrm>
              <a:off x="3721021" y="2860342"/>
              <a:ext cx="316351" cy="184798"/>
            </a:xfrm>
            <a:custGeom>
              <a:rect b="b" l="l" r="r" t="t"/>
              <a:pathLst>
                <a:path extrusionOk="0" h="144" w="246">
                  <a:moveTo>
                    <a:pt x="78" y="36"/>
                  </a:moveTo>
                  <a:lnTo>
                    <a:pt x="72" y="48"/>
                  </a:lnTo>
                  <a:lnTo>
                    <a:pt x="36" y="60"/>
                  </a:lnTo>
                  <a:lnTo>
                    <a:pt x="12" y="66"/>
                  </a:lnTo>
                  <a:lnTo>
                    <a:pt x="0" y="102"/>
                  </a:lnTo>
                  <a:lnTo>
                    <a:pt x="12" y="132"/>
                  </a:lnTo>
                  <a:lnTo>
                    <a:pt x="18" y="144"/>
                  </a:lnTo>
                  <a:lnTo>
                    <a:pt x="42" y="132"/>
                  </a:lnTo>
                  <a:lnTo>
                    <a:pt x="66" y="132"/>
                  </a:lnTo>
                  <a:lnTo>
                    <a:pt x="78" y="138"/>
                  </a:lnTo>
                  <a:lnTo>
                    <a:pt x="78" y="114"/>
                  </a:lnTo>
                  <a:lnTo>
                    <a:pt x="114" y="108"/>
                  </a:lnTo>
                  <a:lnTo>
                    <a:pt x="144" y="120"/>
                  </a:lnTo>
                  <a:lnTo>
                    <a:pt x="198" y="108"/>
                  </a:lnTo>
                  <a:lnTo>
                    <a:pt x="246" y="102"/>
                  </a:lnTo>
                  <a:lnTo>
                    <a:pt x="210" y="66"/>
                  </a:lnTo>
                  <a:lnTo>
                    <a:pt x="186" y="54"/>
                  </a:lnTo>
                  <a:lnTo>
                    <a:pt x="168" y="24"/>
                  </a:lnTo>
                  <a:lnTo>
                    <a:pt x="156" y="0"/>
                  </a:lnTo>
                  <a:lnTo>
                    <a:pt x="108" y="30"/>
                  </a:lnTo>
                  <a:lnTo>
                    <a:pt x="78"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1" name="Google Shape;841;p62"/>
            <p:cNvSpPr/>
            <p:nvPr/>
          </p:nvSpPr>
          <p:spPr>
            <a:xfrm>
              <a:off x="3628622" y="3031047"/>
              <a:ext cx="192630" cy="230216"/>
            </a:xfrm>
            <a:custGeom>
              <a:rect b="b" l="l" r="r" t="t"/>
              <a:pathLst>
                <a:path extrusionOk="0" h="180" w="150">
                  <a:moveTo>
                    <a:pt x="66" y="162"/>
                  </a:moveTo>
                  <a:lnTo>
                    <a:pt x="90" y="144"/>
                  </a:lnTo>
                  <a:lnTo>
                    <a:pt x="114" y="96"/>
                  </a:lnTo>
                  <a:lnTo>
                    <a:pt x="132" y="78"/>
                  </a:lnTo>
                  <a:lnTo>
                    <a:pt x="150" y="6"/>
                  </a:lnTo>
                  <a:lnTo>
                    <a:pt x="138" y="0"/>
                  </a:lnTo>
                  <a:lnTo>
                    <a:pt x="114" y="0"/>
                  </a:lnTo>
                  <a:lnTo>
                    <a:pt x="90" y="12"/>
                  </a:lnTo>
                  <a:lnTo>
                    <a:pt x="72" y="18"/>
                  </a:lnTo>
                  <a:lnTo>
                    <a:pt x="60" y="30"/>
                  </a:lnTo>
                  <a:lnTo>
                    <a:pt x="48" y="36"/>
                  </a:lnTo>
                  <a:lnTo>
                    <a:pt x="48" y="48"/>
                  </a:lnTo>
                  <a:lnTo>
                    <a:pt x="60" y="54"/>
                  </a:lnTo>
                  <a:lnTo>
                    <a:pt x="54" y="84"/>
                  </a:lnTo>
                  <a:lnTo>
                    <a:pt x="48" y="114"/>
                  </a:lnTo>
                  <a:lnTo>
                    <a:pt x="30" y="114"/>
                  </a:lnTo>
                  <a:lnTo>
                    <a:pt x="12" y="126"/>
                  </a:lnTo>
                  <a:lnTo>
                    <a:pt x="0" y="138"/>
                  </a:lnTo>
                  <a:lnTo>
                    <a:pt x="18" y="156"/>
                  </a:lnTo>
                  <a:lnTo>
                    <a:pt x="24" y="180"/>
                  </a:lnTo>
                  <a:lnTo>
                    <a:pt x="42" y="162"/>
                  </a:lnTo>
                  <a:lnTo>
                    <a:pt x="66" y="16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2" name="Google Shape;842;p62"/>
            <p:cNvSpPr/>
            <p:nvPr/>
          </p:nvSpPr>
          <p:spPr>
            <a:xfrm>
              <a:off x="3589470" y="3078028"/>
              <a:ext cx="115890" cy="128420"/>
            </a:xfrm>
            <a:custGeom>
              <a:rect b="b" l="l" r="r" t="t"/>
              <a:pathLst>
                <a:path extrusionOk="0" h="102" w="90">
                  <a:moveTo>
                    <a:pt x="60" y="78"/>
                  </a:moveTo>
                  <a:lnTo>
                    <a:pt x="78" y="78"/>
                  </a:lnTo>
                  <a:lnTo>
                    <a:pt x="84" y="48"/>
                  </a:lnTo>
                  <a:lnTo>
                    <a:pt x="90" y="18"/>
                  </a:lnTo>
                  <a:lnTo>
                    <a:pt x="78" y="12"/>
                  </a:lnTo>
                  <a:lnTo>
                    <a:pt x="78" y="0"/>
                  </a:lnTo>
                  <a:lnTo>
                    <a:pt x="48" y="0"/>
                  </a:lnTo>
                  <a:lnTo>
                    <a:pt x="0" y="0"/>
                  </a:lnTo>
                  <a:lnTo>
                    <a:pt x="0" y="18"/>
                  </a:lnTo>
                  <a:lnTo>
                    <a:pt x="0" y="54"/>
                  </a:lnTo>
                  <a:lnTo>
                    <a:pt x="30" y="102"/>
                  </a:lnTo>
                  <a:lnTo>
                    <a:pt x="42" y="90"/>
                  </a:lnTo>
                  <a:lnTo>
                    <a:pt x="60" y="7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3" name="Google Shape;843;p62"/>
            <p:cNvSpPr/>
            <p:nvPr/>
          </p:nvSpPr>
          <p:spPr>
            <a:xfrm>
              <a:off x="3558148" y="2822757"/>
              <a:ext cx="184798" cy="255274"/>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lnTo>
                    <a:pt x="144" y="17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4" name="Google Shape;844;p62"/>
            <p:cNvSpPr/>
            <p:nvPr/>
          </p:nvSpPr>
          <p:spPr>
            <a:xfrm>
              <a:off x="3558148" y="2822757"/>
              <a:ext cx="184798" cy="255274"/>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5" name="Google Shape;845;p62"/>
            <p:cNvSpPr/>
            <p:nvPr/>
          </p:nvSpPr>
          <p:spPr>
            <a:xfrm>
              <a:off x="3387443" y="2813359"/>
              <a:ext cx="62644" cy="155044"/>
            </a:xfrm>
            <a:custGeom>
              <a:rect b="b" l="l" r="r" t="t"/>
              <a:pathLst>
                <a:path extrusionOk="0" h="120" w="48">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6" name="Google Shape;846;p62"/>
            <p:cNvSpPr/>
            <p:nvPr/>
          </p:nvSpPr>
          <p:spPr>
            <a:xfrm>
              <a:off x="3363952" y="2854077"/>
              <a:ext cx="54813" cy="122155"/>
            </a:xfrm>
            <a:custGeom>
              <a:rect b="b" l="l" r="r" t="t"/>
              <a:pathLst>
                <a:path extrusionOk="0" h="96" w="42">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7" name="Google Shape;847;p62"/>
            <p:cNvSpPr/>
            <p:nvPr/>
          </p:nvSpPr>
          <p:spPr>
            <a:xfrm>
              <a:off x="3652113" y="3540025"/>
              <a:ext cx="316351" cy="321049"/>
            </a:xfrm>
            <a:custGeom>
              <a:rect b="b" l="l" r="r" t="t"/>
              <a:pathLst>
                <a:path extrusionOk="0" h="252" w="246">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848" name="Google Shape;848;p62"/>
            <p:cNvSpPr/>
            <p:nvPr/>
          </p:nvSpPr>
          <p:spPr>
            <a:xfrm>
              <a:off x="3387443" y="2659883"/>
              <a:ext cx="78304" cy="92400"/>
            </a:xfrm>
            <a:custGeom>
              <a:rect b="b" l="l" r="r" t="t"/>
              <a:pathLst>
                <a:path extrusionOk="0" h="12" w="10">
                  <a:moveTo>
                    <a:pt x="0" y="12"/>
                  </a:moveTo>
                  <a:cubicBezTo>
                    <a:pt x="4" y="11"/>
                    <a:pt x="4" y="11"/>
                    <a:pt x="4" y="11"/>
                  </a:cubicBezTo>
                  <a:cubicBezTo>
                    <a:pt x="9" y="10"/>
                    <a:pt x="9" y="10"/>
                    <a:pt x="9" y="10"/>
                  </a:cubicBezTo>
                  <a:cubicBezTo>
                    <a:pt x="9" y="10"/>
                    <a:pt x="10" y="8"/>
                    <a:pt x="10" y="8"/>
                  </a:cubicBezTo>
                  <a:cubicBezTo>
                    <a:pt x="10" y="7"/>
                    <a:pt x="10" y="0"/>
                    <a:pt x="10"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grpSp>
      <p:sp>
        <p:nvSpPr>
          <p:cNvPr id="849" name="Google Shape;849;p62"/>
          <p:cNvSpPr/>
          <p:nvPr/>
        </p:nvSpPr>
        <p:spPr>
          <a:xfrm rot="5400000">
            <a:off x="393630" y="3304948"/>
            <a:ext cx="972000" cy="1089813"/>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7969" y="1257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2"/>
          <p:cNvSpPr txBox="1"/>
          <p:nvPr/>
        </p:nvSpPr>
        <p:spPr>
          <a:xfrm>
            <a:off x="334719" y="3363832"/>
            <a:ext cx="1089813"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Ghana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30M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$4,746</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43.5</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2.57</a:t>
            </a:r>
            <a:endParaRPr b="0" i="0" sz="1200" u="none" cap="none" strike="noStrike">
              <a:solidFill>
                <a:srgbClr val="000000"/>
              </a:solidFill>
              <a:latin typeface="Calibri"/>
              <a:ea typeface="Calibri"/>
              <a:cs typeface="Calibri"/>
              <a:sym typeface="Calibri"/>
            </a:endParaRPr>
          </a:p>
        </p:txBody>
      </p:sp>
      <p:sp>
        <p:nvSpPr>
          <p:cNvPr id="851" name="Google Shape;851;p62"/>
          <p:cNvSpPr/>
          <p:nvPr/>
        </p:nvSpPr>
        <p:spPr>
          <a:xfrm rot="5400000">
            <a:off x="1953585" y="3371149"/>
            <a:ext cx="972000" cy="1089813"/>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78584" y="11238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2"/>
          <p:cNvSpPr txBox="1"/>
          <p:nvPr/>
        </p:nvSpPr>
        <p:spPr>
          <a:xfrm>
            <a:off x="1894669" y="3430032"/>
            <a:ext cx="1089813"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Nigeria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200M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$5,900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1.97</a:t>
            </a:r>
            <a:endParaRPr b="0" i="0" sz="1200" u="none" cap="none" strike="noStrike">
              <a:solidFill>
                <a:srgbClr val="000000"/>
              </a:solidFill>
              <a:latin typeface="Calibri"/>
              <a:ea typeface="Calibri"/>
              <a:cs typeface="Calibri"/>
              <a:sym typeface="Calibri"/>
            </a:endParaRPr>
          </a:p>
        </p:txBody>
      </p:sp>
      <p:sp>
        <p:nvSpPr>
          <p:cNvPr id="853" name="Google Shape;853;p62"/>
          <p:cNvSpPr/>
          <p:nvPr/>
        </p:nvSpPr>
        <p:spPr>
          <a:xfrm rot="-5400000">
            <a:off x="3714138" y="1812713"/>
            <a:ext cx="972000" cy="1061348"/>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8378" y="-23005"/>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2"/>
          <p:cNvSpPr txBox="1"/>
          <p:nvPr/>
        </p:nvSpPr>
        <p:spPr>
          <a:xfrm>
            <a:off x="3669451" y="1857374"/>
            <a:ext cx="1061348"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Kenya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52M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$3,500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40.8</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2.81</a:t>
            </a:r>
            <a:endParaRPr b="0" i="0" sz="1200" u="none" cap="none" strike="noStrike">
              <a:solidFill>
                <a:srgbClr val="000000"/>
              </a:solidFill>
              <a:latin typeface="Calibri"/>
              <a:ea typeface="Calibri"/>
              <a:cs typeface="Calibri"/>
              <a:sym typeface="Calibri"/>
            </a:endParaRPr>
          </a:p>
        </p:txBody>
      </p:sp>
      <p:sp>
        <p:nvSpPr>
          <p:cNvPr id="855" name="Google Shape;855;p62"/>
          <p:cNvSpPr/>
          <p:nvPr/>
        </p:nvSpPr>
        <p:spPr>
          <a:xfrm>
            <a:off x="5041074" y="3455062"/>
            <a:ext cx="3888000" cy="1347513"/>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Pop</a:t>
            </a:r>
            <a:r>
              <a:rPr b="0" i="0" lang="en-US" sz="1200" u="none" cap="none" strike="noStrike">
                <a:solidFill>
                  <a:schemeClr val="dk1"/>
                </a:solidFill>
                <a:latin typeface="Arial"/>
                <a:ea typeface="Arial"/>
                <a:cs typeface="Arial"/>
                <a:sym typeface="Arial"/>
              </a:rPr>
              <a:t>: Total population (2019)</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PPP</a:t>
            </a:r>
            <a:r>
              <a:rPr b="0" i="0" lang="en-US" sz="1200" u="none" cap="none" strike="noStrike">
                <a:solidFill>
                  <a:schemeClr val="dk1"/>
                </a:solidFill>
                <a:latin typeface="Arial"/>
                <a:ea typeface="Arial"/>
                <a:cs typeface="Arial"/>
                <a:sym typeface="Arial"/>
              </a:rPr>
              <a:t>: Purchasing power parity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Gini</a:t>
            </a:r>
            <a:r>
              <a:rPr b="0" i="0" lang="en-US" sz="1200" u="none" cap="none" strike="noStrike">
                <a:solidFill>
                  <a:schemeClr val="dk1"/>
                </a:solidFill>
                <a:latin typeface="Arial"/>
                <a:ea typeface="Arial"/>
                <a:cs typeface="Arial"/>
                <a:sym typeface="Arial"/>
              </a:rPr>
              <a:t>: </a:t>
            </a:r>
            <a:r>
              <a:rPr lang="en-US" sz="1200">
                <a:solidFill>
                  <a:schemeClr val="dk1"/>
                </a:solidFill>
              </a:rPr>
              <a:t>C</a:t>
            </a:r>
            <a:r>
              <a:rPr b="0" i="0" lang="en-US" sz="1200" u="none" cap="none" strike="noStrike">
                <a:solidFill>
                  <a:schemeClr val="dk1"/>
                </a:solidFill>
                <a:latin typeface="Arial"/>
                <a:ea typeface="Arial"/>
                <a:cs typeface="Arial"/>
                <a:sym typeface="Arial"/>
              </a:rPr>
              <a:t>oefficient to measure income </a:t>
            </a:r>
            <a:r>
              <a:rPr lang="en-US" sz="1200">
                <a:solidFill>
                  <a:schemeClr val="dk1"/>
                </a:solidFill>
              </a:rPr>
              <a:t>inequality </a:t>
            </a:r>
            <a:r>
              <a:rPr b="0" i="0" lang="en-US" sz="1200" u="none" cap="none" strike="noStrike">
                <a:solidFill>
                  <a:schemeClr val="dk1"/>
                </a:solidFill>
                <a:latin typeface="Arial"/>
                <a:ea typeface="Arial"/>
                <a:cs typeface="Arial"/>
                <a:sym typeface="Arial"/>
              </a:rPr>
              <a:t>(2009 - 2017)</a:t>
            </a:r>
            <a:endParaRPr b="0" i="0" sz="1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200"/>
              <a:buFont typeface="Arial"/>
              <a:buChar char="•"/>
            </a:pPr>
            <a:r>
              <a:rPr b="1" i="0" lang="en-US" sz="1200" u="none" cap="none" strike="noStrike">
                <a:solidFill>
                  <a:srgbClr val="EF4747"/>
                </a:solidFill>
                <a:latin typeface="Arial"/>
                <a:ea typeface="Arial"/>
                <a:cs typeface="Arial"/>
                <a:sym typeface="Arial"/>
              </a:rPr>
              <a:t>LPI</a:t>
            </a:r>
            <a:r>
              <a:rPr b="0" i="0" lang="en-US" sz="1200" u="none" cap="none" strike="noStrike">
                <a:solidFill>
                  <a:schemeClr val="dk1"/>
                </a:solidFill>
                <a:latin typeface="Arial"/>
                <a:ea typeface="Arial"/>
                <a:cs typeface="Arial"/>
                <a:sym typeface="Arial"/>
              </a:rPr>
              <a:t>: Logistics Performance Index (2018)</a:t>
            </a:r>
            <a:endParaRPr b="0" i="0" sz="1200" u="none" cap="none" strike="noStrike">
              <a:solidFill>
                <a:schemeClr val="dk1"/>
              </a:solidFill>
              <a:latin typeface="Arial"/>
              <a:ea typeface="Arial"/>
              <a:cs typeface="Arial"/>
              <a:sym typeface="Arial"/>
            </a:endParaRPr>
          </a:p>
        </p:txBody>
      </p:sp>
      <p:sp>
        <p:nvSpPr>
          <p:cNvPr id="856" name="Google Shape;856;p62"/>
          <p:cNvSpPr/>
          <p:nvPr/>
        </p:nvSpPr>
        <p:spPr>
          <a:xfrm>
            <a:off x="5176250" y="3336900"/>
            <a:ext cx="1303800" cy="241200"/>
          </a:xfrm>
          <a:prstGeom prst="rect">
            <a:avLst/>
          </a:prstGeom>
          <a:solidFill>
            <a:schemeClr val="lt1"/>
          </a:solidFill>
          <a:ln cap="flat" cmpd="sng" w="9525">
            <a:solidFill>
              <a:srgbClr val="EF47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rgbClr val="EF4747"/>
                </a:solidFill>
                <a:latin typeface="Arial"/>
                <a:ea typeface="Arial"/>
                <a:cs typeface="Arial"/>
                <a:sym typeface="Arial"/>
              </a:rPr>
              <a:t>Indicators</a:t>
            </a:r>
            <a:endParaRPr b="0" i="0" sz="1100" u="none" cap="none" strike="noStrike">
              <a:solidFill>
                <a:srgbClr val="EF4747"/>
              </a:solidFill>
              <a:latin typeface="Arial"/>
              <a:ea typeface="Arial"/>
              <a:cs typeface="Arial"/>
              <a:sym typeface="Arial"/>
            </a:endParaRPr>
          </a:p>
        </p:txBody>
      </p:sp>
      <p:sp>
        <p:nvSpPr>
          <p:cNvPr id="857" name="Google Shape;857;p62"/>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dk2"/>
                </a:solidFill>
                <a:latin typeface="Arial"/>
                <a:ea typeface="Arial"/>
                <a:cs typeface="Arial"/>
                <a:sym typeface="Arial"/>
              </a:rPr>
              <a:t>Africa</a:t>
            </a:r>
            <a:r>
              <a:rPr b="0" i="0" lang="en-US" sz="2400" u="none" cap="none" strike="noStrike">
                <a:solidFill>
                  <a:schemeClr val="dk2"/>
                </a:solidFill>
                <a:latin typeface="Arial"/>
                <a:ea typeface="Arial"/>
                <a:cs typeface="Arial"/>
                <a:sym typeface="Arial"/>
              </a:rPr>
              <a:t>: Select Countries &amp; Macro-Economic Indicators</a:t>
            </a:r>
            <a:endParaRPr b="0" i="0" sz="2400" u="none" cap="none" strike="noStrike">
              <a:solidFill>
                <a:schemeClr val="dk2"/>
              </a:solidFill>
              <a:latin typeface="Arial"/>
              <a:ea typeface="Arial"/>
              <a:cs typeface="Arial"/>
              <a:sym typeface="Arial"/>
            </a:endParaRPr>
          </a:p>
        </p:txBody>
      </p:sp>
      <p:sp>
        <p:nvSpPr>
          <p:cNvPr id="858" name="Google Shape;858;p62"/>
          <p:cNvSpPr/>
          <p:nvPr/>
        </p:nvSpPr>
        <p:spPr>
          <a:xfrm>
            <a:off x="4998749" y="1151139"/>
            <a:ext cx="3888000" cy="1633466"/>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Average* Country Profile:</a:t>
            </a:r>
            <a:endParaRPr b="1" i="0" sz="1400" u="none" cap="none" strike="noStrike">
              <a:solidFill>
                <a:schemeClr val="lt1"/>
              </a:solidFill>
              <a:latin typeface="Arial"/>
              <a:ea typeface="Arial"/>
              <a:cs typeface="Arial"/>
              <a:sym typeface="Arial"/>
            </a:endParaRPr>
          </a:p>
          <a:p>
            <a:pPr indent="-285750" lvl="0" marL="285750" marR="0" rtl="0" algn="l">
              <a:lnSpc>
                <a:spcPct val="100000"/>
              </a:lnSpc>
              <a:spcBef>
                <a:spcPts val="60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PPP: $4</a:t>
            </a:r>
            <a:r>
              <a:rPr lang="en-US" sz="1200">
                <a:solidFill>
                  <a:schemeClr val="lt1"/>
                </a:solidFill>
              </a:rPr>
              <a:t>,</a:t>
            </a:r>
            <a:r>
              <a:rPr b="0" i="0" lang="en-US" sz="1200" u="none" cap="none" strike="noStrike">
                <a:solidFill>
                  <a:schemeClr val="lt1"/>
                </a:solidFill>
                <a:latin typeface="Arial"/>
                <a:ea typeface="Arial"/>
                <a:cs typeface="Arial"/>
                <a:sym typeface="Arial"/>
              </a:rPr>
              <a:t>715</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GINI: 42.43</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rial"/>
                <a:ea typeface="Arial"/>
                <a:cs typeface="Arial"/>
                <a:sym typeface="Arial"/>
              </a:rPr>
              <a:t>LPI: 2.45</a:t>
            </a:r>
            <a:endParaRPr b="0" i="0" sz="1200" u="none" cap="none" strike="noStrike">
              <a:solidFill>
                <a:schemeClr val="lt1"/>
              </a:solidFill>
              <a:latin typeface="Arial"/>
              <a:ea typeface="Arial"/>
              <a:cs typeface="Arial"/>
              <a:sym typeface="Arial"/>
            </a:endParaRPr>
          </a:p>
          <a:p>
            <a:pPr indent="-209550" lvl="0" marL="285750" marR="0" rtl="0" algn="l">
              <a:lnSpc>
                <a:spcPct val="100000"/>
              </a:lnSpc>
              <a:spcBef>
                <a:spcPts val="0"/>
              </a:spcBef>
              <a:spcAft>
                <a:spcPts val="0"/>
              </a:spcAft>
              <a:buClr>
                <a:schemeClr val="lt1"/>
              </a:buClr>
              <a:buSzPts val="1200"/>
              <a:buFont typeface="Arial"/>
              <a:buNone/>
            </a:pPr>
            <a:r>
              <a:t/>
            </a:r>
            <a:endParaRPr b="0" i="0" sz="12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1" i="0" lang="en-US" sz="1200" u="none" cap="none" strike="noStrike">
                <a:solidFill>
                  <a:schemeClr val="lt1"/>
                </a:solidFill>
                <a:latin typeface="Arial"/>
                <a:ea typeface="Arial"/>
                <a:cs typeface="Arial"/>
                <a:sym typeface="Arial"/>
              </a:rPr>
              <a:t>Total Pop</a:t>
            </a:r>
            <a:r>
              <a:rPr b="0" i="0" lang="en-US" sz="1200" u="none" cap="none" strike="noStrike">
                <a:solidFill>
                  <a:schemeClr val="lt1"/>
                </a:solidFill>
                <a:latin typeface="Arial"/>
                <a:ea typeface="Arial"/>
                <a:cs typeface="Arial"/>
                <a:sym typeface="Arial"/>
              </a:rPr>
              <a:t>: ~ 282 M</a:t>
            </a:r>
            <a:endParaRPr b="0" i="0" sz="1200" u="none" cap="none" strike="noStrike">
              <a:solidFill>
                <a:schemeClr val="lt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3"/>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dk2"/>
                </a:solidFill>
                <a:latin typeface="Arial"/>
                <a:ea typeface="Arial"/>
                <a:cs typeface="Arial"/>
                <a:sym typeface="Arial"/>
              </a:rPr>
              <a:t>Where did most anticipated* value come from?</a:t>
            </a:r>
            <a:endParaRPr b="0" i="0" sz="2400" u="none" cap="none" strike="noStrike">
              <a:solidFill>
                <a:schemeClr val="dk2"/>
              </a:solidFill>
              <a:latin typeface="Arial"/>
              <a:ea typeface="Arial"/>
              <a:cs typeface="Arial"/>
              <a:sym typeface="Arial"/>
            </a:endParaRPr>
          </a:p>
        </p:txBody>
      </p:sp>
      <p:sp>
        <p:nvSpPr>
          <p:cNvPr id="864" name="Google Shape;864;p63"/>
          <p:cNvSpPr/>
          <p:nvPr/>
        </p:nvSpPr>
        <p:spPr>
          <a:xfrm>
            <a:off x="305525" y="1274775"/>
            <a:ext cx="2682900" cy="35592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900" u="none" cap="none" strike="noStrike">
                <a:solidFill>
                  <a:schemeClr val="dk1"/>
                </a:solidFill>
                <a:latin typeface="Arial"/>
                <a:ea typeface="Arial"/>
                <a:cs typeface="Arial"/>
                <a:sym typeface="Arial"/>
              </a:rPr>
              <a:t>1</a:t>
            </a:r>
            <a:r>
              <a:rPr b="1" i="0" lang="en-US" sz="900" u="none" cap="none" strike="noStrike">
                <a:solidFill>
                  <a:srgbClr val="EF4747"/>
                </a:solidFill>
                <a:latin typeface="Arial"/>
                <a:ea typeface="Arial"/>
                <a:cs typeface="Arial"/>
                <a:sym typeface="Arial"/>
              </a:rPr>
              <a:t>.    Financial Services - $3.1B</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Distribution and supply chain solutions for I.T and consumer products.</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Asset financing - provision of commercial, housing and retail loans.</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Banking and digital payments solutions.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 </a:t>
            </a:r>
            <a:r>
              <a:rPr b="1" i="0" lang="en-US" sz="900" u="none" cap="none" strike="noStrike">
                <a:solidFill>
                  <a:srgbClr val="EF4747"/>
                </a:solidFill>
                <a:latin typeface="Arial"/>
                <a:ea typeface="Arial"/>
                <a:cs typeface="Arial"/>
                <a:sym typeface="Arial"/>
              </a:rPr>
              <a:t>  Hardware - $603M </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Mobile and telecommunication services.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 </a:t>
            </a:r>
            <a:r>
              <a:rPr b="1" i="0" lang="en-US" sz="900" u="none" cap="none" strike="noStrike">
                <a:solidFill>
                  <a:srgbClr val="EF4747"/>
                </a:solidFill>
                <a:latin typeface="Arial"/>
                <a:ea typeface="Arial"/>
                <a:cs typeface="Arial"/>
                <a:sym typeface="Arial"/>
              </a:rPr>
              <a:t>  Health Care - $506M</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Pathology services and radiology.</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Healthcare provision: consultancy, insurance and pharmacy.</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r>
              <a:rPr b="1" i="0" lang="en-US" sz="900" u="none" cap="none" strike="noStrike">
                <a:solidFill>
                  <a:srgbClr val="FF0000"/>
                </a:solidFill>
                <a:latin typeface="Arial"/>
                <a:ea typeface="Arial"/>
                <a:cs typeface="Arial"/>
                <a:sym typeface="Arial"/>
              </a:rPr>
              <a:t>   Manufactu</a:t>
            </a:r>
            <a:r>
              <a:rPr b="1" i="0" lang="en-US" sz="900" u="none" cap="none" strike="noStrike">
                <a:solidFill>
                  <a:srgbClr val="EF4747"/>
                </a:solidFill>
                <a:latin typeface="Arial"/>
                <a:ea typeface="Arial"/>
                <a:cs typeface="Arial"/>
                <a:sym typeface="Arial"/>
              </a:rPr>
              <a:t>ring - $298M</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Textile: clothing and apparel</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Manufacturing and sale of farming machinery.</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Manufacturing and sale of plywood products to different sectors.</a:t>
            </a:r>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Sports gear and wear</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65" name="Google Shape;865;p63"/>
          <p:cNvSpPr/>
          <p:nvPr/>
        </p:nvSpPr>
        <p:spPr>
          <a:xfrm>
            <a:off x="305533" y="886308"/>
            <a:ext cx="2683005" cy="388471"/>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&lt; 2000</a:t>
            </a:r>
            <a:endParaRPr b="0" i="0" sz="1800" u="none" cap="none" strike="noStrike">
              <a:solidFill>
                <a:schemeClr val="lt1"/>
              </a:solidFill>
              <a:latin typeface="Arial"/>
              <a:ea typeface="Arial"/>
              <a:cs typeface="Arial"/>
              <a:sym typeface="Arial"/>
            </a:endParaRPr>
          </a:p>
        </p:txBody>
      </p:sp>
      <p:grpSp>
        <p:nvGrpSpPr>
          <p:cNvPr id="866" name="Google Shape;866;p63"/>
          <p:cNvGrpSpPr/>
          <p:nvPr/>
        </p:nvGrpSpPr>
        <p:grpSpPr>
          <a:xfrm>
            <a:off x="3271750" y="873160"/>
            <a:ext cx="2682903" cy="3967215"/>
            <a:chOff x="3327500" y="810710"/>
            <a:chExt cx="2682903" cy="4026403"/>
          </a:xfrm>
        </p:grpSpPr>
        <p:sp>
          <p:nvSpPr>
            <p:cNvPr id="867" name="Google Shape;867;p63"/>
            <p:cNvSpPr/>
            <p:nvPr/>
          </p:nvSpPr>
          <p:spPr>
            <a:xfrm>
              <a:off x="3327500" y="1224813"/>
              <a:ext cx="2682900" cy="36123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1. </a:t>
              </a:r>
              <a:r>
                <a:rPr b="1" i="0" lang="en-US" sz="900" u="none" cap="none" strike="noStrike">
                  <a:solidFill>
                    <a:srgbClr val="FF0000"/>
                  </a:solidFill>
                  <a:latin typeface="Arial"/>
                  <a:ea typeface="Arial"/>
                  <a:cs typeface="Arial"/>
                  <a:sym typeface="Arial"/>
                </a:rPr>
                <a:t>Commerce - $4.7B</a:t>
              </a:r>
              <a:endParaRPr b="0" i="0" sz="900" u="none" cap="none" strike="noStrike">
                <a:solidFill>
                  <a:srgbClr val="FF000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Mobile services - telecom applications, cloud platform.</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Electronic payment services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2.</a:t>
              </a:r>
              <a:r>
                <a:rPr b="1" i="0" lang="en-US" sz="900" u="none" cap="none" strike="noStrike">
                  <a:solidFill>
                    <a:srgbClr val="FF0000"/>
                  </a:solidFill>
                  <a:latin typeface="Arial"/>
                  <a:ea typeface="Arial"/>
                  <a:cs typeface="Arial"/>
                  <a:sym typeface="Arial"/>
                </a:rPr>
                <a:t>  Renewable Energy $ 3.7B</a:t>
              </a:r>
              <a:endParaRPr b="1" i="0" sz="900" u="none" cap="none" strike="noStrike">
                <a:solidFill>
                  <a:srgbClr val="FF0000"/>
                </a:solidFill>
                <a:latin typeface="Arial"/>
                <a:ea typeface="Arial"/>
                <a:cs typeface="Arial"/>
                <a:sym typeface="Arial"/>
              </a:endParaRPr>
            </a:p>
            <a:p>
              <a:pPr indent="-171450" lvl="0" marL="396240" rtl="0" algn="l">
                <a:spcBef>
                  <a:spcPts val="0"/>
                </a:spcBef>
                <a:spcAft>
                  <a:spcPts val="0"/>
                </a:spcAft>
                <a:buClr>
                  <a:schemeClr val="dk1"/>
                </a:buClr>
                <a:buSzPts val="1200"/>
                <a:buChar char="•"/>
              </a:pPr>
              <a:r>
                <a:rPr lang="en-US" sz="900">
                  <a:solidFill>
                    <a:schemeClr val="dk1"/>
                  </a:solidFill>
                </a:rPr>
                <a:t>Hydro, biomass and wind energy.</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3.</a:t>
              </a:r>
              <a:r>
                <a:rPr b="1" i="0" lang="en-US" sz="900" u="none" cap="none" strike="noStrike">
                  <a:solidFill>
                    <a:srgbClr val="FF0000"/>
                  </a:solidFill>
                  <a:latin typeface="Arial"/>
                  <a:ea typeface="Arial"/>
                  <a:cs typeface="Arial"/>
                  <a:sym typeface="Arial"/>
                </a:rPr>
                <a:t>  Financial services - $952M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General Insurance to individuals and businesses.</a:t>
              </a:r>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Life insurance plans and policies. </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rgbClr val="0C0C0C"/>
                  </a:solidFill>
                  <a:latin typeface="Arial"/>
                  <a:ea typeface="Arial"/>
                  <a:cs typeface="Arial"/>
                  <a:sym typeface="Arial"/>
                </a:rPr>
                <a:t>4.  </a:t>
              </a:r>
              <a:r>
                <a:rPr b="1" i="0" lang="en-US" sz="900" u="none" cap="none" strike="noStrike">
                  <a:solidFill>
                    <a:srgbClr val="FF0000"/>
                  </a:solidFill>
                  <a:latin typeface="Arial"/>
                  <a:ea typeface="Arial"/>
                  <a:cs typeface="Arial"/>
                  <a:sym typeface="Arial"/>
                </a:rPr>
                <a:t>Information technology - $381M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Analytics, Cloudification, Cognitive automation, and Digitalization in provision of I.T solutions across financial,</a:t>
              </a:r>
              <a:r>
                <a:rPr lang="en-US" sz="900">
                  <a:solidFill>
                    <a:schemeClr val="dk1"/>
                  </a:solidFill>
                </a:rPr>
                <a:t> </a:t>
              </a:r>
              <a:r>
                <a:rPr b="0" i="0" lang="en-US" sz="900" u="none" cap="none" strike="noStrike">
                  <a:solidFill>
                    <a:schemeClr val="dk1"/>
                  </a:solidFill>
                  <a:latin typeface="Arial"/>
                  <a:ea typeface="Arial"/>
                  <a:cs typeface="Arial"/>
                  <a:sym typeface="Arial"/>
                </a:rPr>
                <a:t>transport, logistics, travel and insurance.</a:t>
              </a:r>
              <a:endParaRPr b="0" i="0" sz="9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p:txBody>
        </p:sp>
        <p:sp>
          <p:nvSpPr>
            <p:cNvPr id="868" name="Google Shape;868;p63"/>
            <p:cNvSpPr/>
            <p:nvPr/>
          </p:nvSpPr>
          <p:spPr>
            <a:xfrm>
              <a:off x="3327503" y="810710"/>
              <a:ext cx="2682900" cy="444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2000 - 2005</a:t>
              </a:r>
              <a:endParaRPr b="0" i="0" sz="1800" u="none" cap="none" strike="noStrike">
                <a:solidFill>
                  <a:schemeClr val="lt1"/>
                </a:solidFill>
                <a:latin typeface="Arial"/>
                <a:ea typeface="Arial"/>
                <a:cs typeface="Arial"/>
                <a:sym typeface="Arial"/>
              </a:endParaRPr>
            </a:p>
          </p:txBody>
        </p:sp>
      </p:grpSp>
      <p:grpSp>
        <p:nvGrpSpPr>
          <p:cNvPr id="869" name="Google Shape;869;p63"/>
          <p:cNvGrpSpPr/>
          <p:nvPr/>
        </p:nvGrpSpPr>
        <p:grpSpPr>
          <a:xfrm>
            <a:off x="6237993" y="886083"/>
            <a:ext cx="2683005" cy="3947586"/>
            <a:chOff x="6252840" y="797585"/>
            <a:chExt cx="2683005" cy="4511011"/>
          </a:xfrm>
        </p:grpSpPr>
        <p:sp>
          <p:nvSpPr>
            <p:cNvPr id="870" name="Google Shape;870;p63"/>
            <p:cNvSpPr/>
            <p:nvPr/>
          </p:nvSpPr>
          <p:spPr>
            <a:xfrm>
              <a:off x="6252847" y="1241496"/>
              <a:ext cx="2682900" cy="40671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900" u="none" cap="none" strike="noStrike">
                  <a:latin typeface="Arial"/>
                  <a:ea typeface="Arial"/>
                  <a:cs typeface="Arial"/>
                  <a:sym typeface="Arial"/>
                </a:rPr>
                <a:t>1. </a:t>
              </a:r>
              <a:r>
                <a:rPr b="1" i="0" lang="en-US" sz="900" u="none" cap="none" strike="noStrike">
                  <a:solidFill>
                    <a:srgbClr val="FF0000"/>
                  </a:solidFill>
                  <a:latin typeface="Arial"/>
                  <a:ea typeface="Arial"/>
                  <a:cs typeface="Arial"/>
                  <a:sym typeface="Arial"/>
                </a:rPr>
                <a:t>  Commerce - $9.3B</a:t>
              </a:r>
              <a:endParaRPr b="1" i="0" sz="900" u="none" cap="none" strike="noStrike">
                <a:solidFill>
                  <a:srgbClr val="FF0000"/>
                </a:solidFill>
                <a:latin typeface="Arial"/>
                <a:ea typeface="Arial"/>
                <a:cs typeface="Arial"/>
                <a:sym typeface="Arial"/>
              </a:endParaRPr>
            </a:p>
            <a:p>
              <a:pPr indent="-171450" lvl="0" marL="396240" rtl="0" algn="l">
                <a:spcBef>
                  <a:spcPts val="0"/>
                </a:spcBef>
                <a:spcAft>
                  <a:spcPts val="0"/>
                </a:spcAft>
                <a:buClr>
                  <a:schemeClr val="dk1"/>
                </a:buClr>
                <a:buSzPts val="1200"/>
                <a:buChar char="•"/>
              </a:pPr>
              <a:r>
                <a:rPr lang="en-US" sz="900">
                  <a:solidFill>
                    <a:schemeClr val="dk1"/>
                  </a:solidFill>
                </a:rPr>
                <a:t>E-commerce-online shopping,buying and renting, travel booking and ticketing </a:t>
              </a:r>
              <a:endParaRPr sz="900">
                <a:solidFill>
                  <a:schemeClr val="dk1"/>
                </a:solidFill>
              </a:endParaRPr>
            </a:p>
            <a:p>
              <a:pPr indent="-171450" lvl="0" marL="396240" rtl="0" algn="l">
                <a:spcBef>
                  <a:spcPts val="0"/>
                </a:spcBef>
                <a:spcAft>
                  <a:spcPts val="0"/>
                </a:spcAft>
                <a:buClr>
                  <a:schemeClr val="dk1"/>
                </a:buClr>
                <a:buSzPts val="1200"/>
                <a:buChar char="•"/>
              </a:pPr>
              <a:r>
                <a:rPr lang="en-US" sz="900">
                  <a:solidFill>
                    <a:schemeClr val="dk1"/>
                  </a:solidFill>
                </a:rPr>
                <a:t>Infrastructure equipment renting, servicing the high growth verticals of Construction, Oil &amp; Gas, Telecom and Energy.</a:t>
              </a:r>
              <a:endParaRPr b="1" sz="900">
                <a:solidFill>
                  <a:srgbClr val="FF0000"/>
                </a:solidFill>
              </a:endParaRPr>
            </a:p>
            <a:p>
              <a:pPr indent="-95250" lvl="0" marL="47244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209550" lvl="0" marL="228600" marR="0" rtl="0" algn="l">
                <a:lnSpc>
                  <a:spcPct val="100000"/>
                </a:lnSpc>
                <a:spcBef>
                  <a:spcPts val="0"/>
                </a:spcBef>
                <a:spcAft>
                  <a:spcPts val="0"/>
                </a:spcAft>
                <a:buClr>
                  <a:srgbClr val="000000"/>
                </a:buClr>
                <a:buSzPts val="900"/>
                <a:buFont typeface="Arial"/>
                <a:buAutoNum type="arabicPeriod" startAt="2"/>
              </a:pPr>
              <a:r>
                <a:rPr b="1" i="0" lang="en-US" sz="900" u="none" cap="none" strike="noStrike">
                  <a:solidFill>
                    <a:srgbClr val="FF0000"/>
                  </a:solidFill>
                  <a:latin typeface="Arial"/>
                  <a:ea typeface="Arial"/>
                  <a:cs typeface="Arial"/>
                  <a:sym typeface="Arial"/>
                </a:rPr>
                <a:t>Food and Beverage - $909M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lang="en-US" sz="900">
                  <a:solidFill>
                    <a:schemeClr val="dk1"/>
                  </a:solidFill>
                </a:rPr>
                <a:t>A web and mobile-based restaurant search, ordering, and discovery platform that searches and reviews restaurants.</a:t>
              </a:r>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209550" lvl="0" marL="228600" marR="0" rtl="0" algn="l">
                <a:lnSpc>
                  <a:spcPct val="100000"/>
                </a:lnSpc>
                <a:spcBef>
                  <a:spcPts val="0"/>
                </a:spcBef>
                <a:spcAft>
                  <a:spcPts val="0"/>
                </a:spcAft>
                <a:buClr>
                  <a:srgbClr val="000000"/>
                </a:buClr>
                <a:buSzPts val="900"/>
                <a:buFont typeface="Arial"/>
                <a:buAutoNum type="arabicPeriod" startAt="3"/>
              </a:pPr>
              <a:r>
                <a:rPr b="1" i="0" lang="en-US" sz="900" u="none" cap="none" strike="noStrike">
                  <a:solidFill>
                    <a:srgbClr val="FF0000"/>
                  </a:solidFill>
                  <a:latin typeface="Arial"/>
                  <a:ea typeface="Arial"/>
                  <a:cs typeface="Arial"/>
                  <a:sym typeface="Arial"/>
                </a:rPr>
                <a:t>Financial services - $690M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Life insurance and general insurance comparison portal that analyzes financial and insurance products .</a:t>
              </a:r>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Housing finance needs for the middle income earning population bracket.</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4. </a:t>
              </a:r>
              <a:r>
                <a:rPr b="1" i="0" lang="en-US" sz="900" u="none" cap="none" strike="noStrike">
                  <a:solidFill>
                    <a:srgbClr val="FF0000"/>
                  </a:solidFill>
                  <a:latin typeface="Arial"/>
                  <a:ea typeface="Arial"/>
                  <a:cs typeface="Arial"/>
                  <a:sym typeface="Arial"/>
                </a:rPr>
                <a:t>    Advertising - $320M</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  Advertising, Advertising Platforms, Digital     Media, Marketing, Mobile.</a:t>
              </a:r>
              <a:endParaRPr/>
            </a:p>
            <a:p>
              <a:pPr indent="-95250" lvl="0" marL="17145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None/>
              </a:pPr>
              <a:r>
                <a:t/>
              </a:r>
              <a:endParaRPr b="1" i="0" sz="9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900" u="none" cap="none" strike="noStrike">
                  <a:solidFill>
                    <a:srgbClr val="FF0000"/>
                  </a:solidFill>
                  <a:latin typeface="Arial"/>
                  <a:ea typeface="Arial"/>
                  <a:cs typeface="Arial"/>
                  <a:sym typeface="Arial"/>
                </a:rPr>
                <a:t>     </a:t>
              </a:r>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p:txBody>
        </p:sp>
        <p:sp>
          <p:nvSpPr>
            <p:cNvPr id="871" name="Google Shape;871;p63"/>
            <p:cNvSpPr/>
            <p:nvPr/>
          </p:nvSpPr>
          <p:spPr>
            <a:xfrm>
              <a:off x="6252840" y="797585"/>
              <a:ext cx="2683005" cy="443916"/>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2005 - 2010</a:t>
              </a:r>
              <a:endParaRPr b="0" i="0" sz="1800" u="none" cap="none" strike="noStrike">
                <a:solidFill>
                  <a:schemeClr val="lt1"/>
                </a:solidFill>
                <a:latin typeface="Arial"/>
                <a:ea typeface="Arial"/>
                <a:cs typeface="Arial"/>
                <a:sym typeface="Arial"/>
              </a:endParaRPr>
            </a:p>
          </p:txBody>
        </p:sp>
      </p:grpSp>
      <p:sp>
        <p:nvSpPr>
          <p:cNvPr id="872" name="Google Shape;872;p63"/>
          <p:cNvSpPr/>
          <p:nvPr/>
        </p:nvSpPr>
        <p:spPr>
          <a:xfrm>
            <a:off x="4318975" y="0"/>
            <a:ext cx="5734500" cy="968700"/>
          </a:xfrm>
          <a:prstGeom prst="rect">
            <a:avLst/>
          </a:prstGeom>
          <a:solidFill>
            <a:srgbClr val="FFFF00"/>
          </a:solidFill>
          <a:ln>
            <a:noFill/>
          </a:ln>
        </p:spPr>
        <p:txBody>
          <a:bodyPr anchorCtr="0" anchor="ctr" bIns="45700" lIns="91425" spcFirstLastPara="1" rIns="91425" wrap="square" tIns="45700">
            <a:noAutofit/>
          </a:bodyPr>
          <a:lstStyle/>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Make bullets more descriptive </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Recategorize things like IT to be FS</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adjust numbering for the first box to be 1 - 4</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lang="en-US" sz="1200">
                <a:solidFill>
                  <a:schemeClr val="dk1"/>
                </a:solidFill>
              </a:rPr>
              <a:t>Summary :  What were they doing in each ½ decade</a:t>
            </a:r>
            <a:endParaRPr b="1" sz="1200">
              <a:solidFill>
                <a:schemeClr val="dk1"/>
              </a:solidFill>
            </a:endParaRPr>
          </a:p>
          <a:p>
            <a:pPr indent="-304800" lvl="0" marL="457200" marR="0" rtl="0" algn="l">
              <a:lnSpc>
                <a:spcPct val="100000"/>
              </a:lnSpc>
              <a:spcBef>
                <a:spcPts val="0"/>
              </a:spcBef>
              <a:spcAft>
                <a:spcPts val="0"/>
              </a:spcAft>
              <a:buClr>
                <a:schemeClr val="dk1"/>
              </a:buClr>
              <a:buSzPts val="1200"/>
              <a:buFont typeface="Arial"/>
              <a:buChar char="•"/>
            </a:pPr>
            <a:r>
              <a:rPr b="1" lang="en-US" sz="1200">
                <a:solidFill>
                  <a:schemeClr val="dk1"/>
                </a:solidFill>
              </a:rPr>
              <a:t>Adrian: summary for every 5 </a:t>
            </a:r>
            <a:r>
              <a:rPr b="1" lang="en-US" sz="1200">
                <a:solidFill>
                  <a:schemeClr val="dk1"/>
                </a:solidFill>
              </a:rPr>
              <a:t>years</a:t>
            </a:r>
            <a:r>
              <a:rPr b="1" lang="en-US" sz="1200">
                <a:solidFill>
                  <a:schemeClr val="dk1"/>
                </a:solidFill>
              </a:rPr>
              <a:t> saying: wehat did they do in summary</a:t>
            </a:r>
            <a:r>
              <a:rPr b="1" i="0" lang="en-US"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873" name="Google Shape;873;p63"/>
          <p:cNvSpPr txBox="1"/>
          <p:nvPr/>
        </p:nvSpPr>
        <p:spPr>
          <a:xfrm>
            <a:off x="-11600" y="4909850"/>
            <a:ext cx="3000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434343"/>
                </a:solidFill>
              </a:rPr>
              <a:t>* </a:t>
            </a:r>
            <a:r>
              <a:rPr lang="en-US" sz="900">
                <a:solidFill>
                  <a:srgbClr val="434343"/>
                </a:solidFill>
              </a:rPr>
              <a:t>Total funding amount</a:t>
            </a:r>
            <a:endParaRPr sz="900">
              <a:solidFill>
                <a:srgbClr val="434343"/>
              </a:solidFill>
            </a:endParaRPr>
          </a:p>
        </p:txBody>
      </p:sp>
      <p:sp>
        <p:nvSpPr>
          <p:cNvPr id="874" name="Google Shape;874;p63"/>
          <p:cNvSpPr/>
          <p:nvPr/>
        </p:nvSpPr>
        <p:spPr>
          <a:xfrm>
            <a:off x="-2883000" y="2747900"/>
            <a:ext cx="2905200" cy="922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
        <p:nvSpPr>
          <p:cNvPr id="875" name="Google Shape;875;p63"/>
          <p:cNvSpPr/>
          <p:nvPr/>
        </p:nvSpPr>
        <p:spPr>
          <a:xfrm>
            <a:off x="-2694450" y="2110650"/>
            <a:ext cx="2905200" cy="922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64"/>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i="0" lang="en-US" sz="1800" u="none" cap="none" strike="noStrike">
                <a:solidFill>
                  <a:schemeClr val="dk2"/>
                </a:solidFill>
                <a:latin typeface="Open Sans Light"/>
                <a:ea typeface="Open Sans Light"/>
                <a:cs typeface="Open Sans Light"/>
                <a:sym typeface="Open Sans Light"/>
              </a:rPr>
              <a:t>Where did most anticipated* value come from?</a:t>
            </a:r>
            <a:endParaRPr i="0" sz="1800" u="none" cap="none" strike="noStrike">
              <a:solidFill>
                <a:schemeClr val="dk2"/>
              </a:solidFill>
              <a:latin typeface="Open Sans Light"/>
              <a:ea typeface="Open Sans Light"/>
              <a:cs typeface="Open Sans Light"/>
              <a:sym typeface="Open Sans Light"/>
            </a:endParaRPr>
          </a:p>
        </p:txBody>
      </p:sp>
      <p:sp>
        <p:nvSpPr>
          <p:cNvPr id="881" name="Google Shape;881;p64"/>
          <p:cNvSpPr/>
          <p:nvPr/>
        </p:nvSpPr>
        <p:spPr>
          <a:xfrm>
            <a:off x="76925" y="1120300"/>
            <a:ext cx="2185800" cy="39477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900" u="none" cap="none" strike="noStrike">
                <a:solidFill>
                  <a:schemeClr val="dk1"/>
                </a:solidFill>
                <a:latin typeface="Arial"/>
                <a:ea typeface="Arial"/>
                <a:cs typeface="Arial"/>
                <a:sym typeface="Arial"/>
              </a:rPr>
              <a:t>1</a:t>
            </a:r>
            <a:r>
              <a:rPr b="1" i="0" lang="en-US" sz="900" u="none" cap="none" strike="noStrike">
                <a:solidFill>
                  <a:srgbClr val="EF4747"/>
                </a:solidFill>
                <a:latin typeface="Arial"/>
                <a:ea typeface="Arial"/>
                <a:cs typeface="Arial"/>
                <a:sym typeface="Arial"/>
              </a:rPr>
              <a:t>.    Financial Services - $3.1B</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Distribution and supply chain solutions for I.T and consumer products.</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Asset financing - commercial, housing and retail</a:t>
            </a:r>
            <a:r>
              <a:rPr lang="en-US" sz="900">
                <a:solidFill>
                  <a:schemeClr val="dk1"/>
                </a:solidFill>
              </a:rPr>
              <a:t>.</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Banking and digital payments solutions.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 </a:t>
            </a:r>
            <a:r>
              <a:rPr b="1" i="0" lang="en-US" sz="900" u="none" cap="none" strike="noStrike">
                <a:solidFill>
                  <a:srgbClr val="EF4747"/>
                </a:solidFill>
                <a:latin typeface="Arial"/>
                <a:ea typeface="Arial"/>
                <a:cs typeface="Arial"/>
                <a:sym typeface="Arial"/>
              </a:rPr>
              <a:t>  Hardware - $603M </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Mobile and telecommunication services.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 </a:t>
            </a:r>
            <a:r>
              <a:rPr b="1" i="0" lang="en-US" sz="900" u="none" cap="none" strike="noStrike">
                <a:solidFill>
                  <a:srgbClr val="EF4747"/>
                </a:solidFill>
                <a:latin typeface="Arial"/>
                <a:ea typeface="Arial"/>
                <a:cs typeface="Arial"/>
                <a:sym typeface="Arial"/>
              </a:rPr>
              <a:t>  Health</a:t>
            </a:r>
            <a:r>
              <a:rPr b="1" lang="en-US" sz="900">
                <a:solidFill>
                  <a:srgbClr val="EF4747"/>
                </a:solidFill>
              </a:rPr>
              <a:t>c</a:t>
            </a:r>
            <a:r>
              <a:rPr b="1" i="0" lang="en-US" sz="900" u="none" cap="none" strike="noStrike">
                <a:solidFill>
                  <a:srgbClr val="EF4747"/>
                </a:solidFill>
                <a:latin typeface="Arial"/>
                <a:ea typeface="Arial"/>
                <a:cs typeface="Arial"/>
                <a:sym typeface="Arial"/>
              </a:rPr>
              <a:t>are - $506M</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Pathology services and radiology.</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Healthcare provision: consultancy, insurance and pharmacy.</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r>
              <a:rPr b="1" i="0" lang="en-US" sz="900" u="none" cap="none" strike="noStrike">
                <a:solidFill>
                  <a:srgbClr val="FF0000"/>
                </a:solidFill>
                <a:latin typeface="Arial"/>
                <a:ea typeface="Arial"/>
                <a:cs typeface="Arial"/>
                <a:sym typeface="Arial"/>
              </a:rPr>
              <a:t>   Manufactu</a:t>
            </a:r>
            <a:r>
              <a:rPr b="1" i="0" lang="en-US" sz="900" u="none" cap="none" strike="noStrike">
                <a:solidFill>
                  <a:srgbClr val="EF4747"/>
                </a:solidFill>
                <a:latin typeface="Arial"/>
                <a:ea typeface="Arial"/>
                <a:cs typeface="Arial"/>
                <a:sym typeface="Arial"/>
              </a:rPr>
              <a:t>ring - $298M</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lang="en-US" sz="900">
                <a:solidFill>
                  <a:schemeClr val="dk1"/>
                </a:solidFill>
              </a:rPr>
              <a:t>C</a:t>
            </a:r>
            <a:r>
              <a:rPr b="0" i="0" lang="en-US" sz="900" u="none" cap="none" strike="noStrike">
                <a:solidFill>
                  <a:schemeClr val="dk1"/>
                </a:solidFill>
                <a:latin typeface="Arial"/>
                <a:ea typeface="Arial"/>
                <a:cs typeface="Arial"/>
                <a:sym typeface="Arial"/>
              </a:rPr>
              <a:t>lothing and apparel, </a:t>
            </a:r>
            <a:r>
              <a:rPr lang="en-US" sz="900">
                <a:solidFill>
                  <a:schemeClr val="dk1"/>
                </a:solidFill>
              </a:rPr>
              <a:t>sports gear and wear</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Manufacturing and sale of farming machinery</a:t>
            </a:r>
            <a:r>
              <a:rPr lang="en-US" sz="900">
                <a:solidFill>
                  <a:schemeClr val="dk1"/>
                </a:solidFill>
              </a:rPr>
              <a:t>, and plywood material.</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82" name="Google Shape;882;p64"/>
          <p:cNvSpPr/>
          <p:nvPr/>
        </p:nvSpPr>
        <p:spPr>
          <a:xfrm>
            <a:off x="76925" y="886300"/>
            <a:ext cx="2185800" cy="234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u="none" cap="none" strike="noStrike">
                <a:solidFill>
                  <a:schemeClr val="lt1"/>
                </a:solidFill>
                <a:latin typeface="Arial"/>
                <a:ea typeface="Arial"/>
                <a:cs typeface="Arial"/>
                <a:sym typeface="Arial"/>
              </a:rPr>
              <a:t>&lt; 2000</a:t>
            </a:r>
            <a:endParaRPr b="0" i="0" u="none" cap="none" strike="noStrike">
              <a:solidFill>
                <a:schemeClr val="lt1"/>
              </a:solidFill>
              <a:latin typeface="Arial"/>
              <a:ea typeface="Arial"/>
              <a:cs typeface="Arial"/>
              <a:sym typeface="Arial"/>
            </a:endParaRPr>
          </a:p>
        </p:txBody>
      </p:sp>
      <p:sp>
        <p:nvSpPr>
          <p:cNvPr id="883" name="Google Shape;883;p64"/>
          <p:cNvSpPr/>
          <p:nvPr/>
        </p:nvSpPr>
        <p:spPr>
          <a:xfrm>
            <a:off x="4634725" y="1127475"/>
            <a:ext cx="2185800" cy="39114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900" u="none" cap="none" strike="noStrike">
                <a:latin typeface="Arial"/>
                <a:ea typeface="Arial"/>
                <a:cs typeface="Arial"/>
                <a:sym typeface="Arial"/>
              </a:rPr>
              <a:t>1. </a:t>
            </a:r>
            <a:r>
              <a:rPr b="1" i="0" lang="en-US" sz="900" u="none" cap="none" strike="noStrike">
                <a:solidFill>
                  <a:srgbClr val="FF0000"/>
                </a:solidFill>
                <a:latin typeface="Arial"/>
                <a:ea typeface="Arial"/>
                <a:cs typeface="Arial"/>
                <a:sym typeface="Arial"/>
              </a:rPr>
              <a:t>  Commerce - $9.3B</a:t>
            </a:r>
            <a:endParaRPr b="1" i="0" sz="900" u="none" cap="none" strike="noStrike">
              <a:solidFill>
                <a:srgbClr val="FF0000"/>
              </a:solidFill>
              <a:latin typeface="Arial"/>
              <a:ea typeface="Arial"/>
              <a:cs typeface="Arial"/>
              <a:sym typeface="Arial"/>
            </a:endParaRPr>
          </a:p>
          <a:p>
            <a:pPr indent="-171450" lvl="0" marL="396240" rtl="0" algn="l">
              <a:spcBef>
                <a:spcPts val="0"/>
              </a:spcBef>
              <a:spcAft>
                <a:spcPts val="0"/>
              </a:spcAft>
              <a:buClr>
                <a:schemeClr val="dk1"/>
              </a:buClr>
              <a:buSzPts val="1200"/>
              <a:buChar char="•"/>
            </a:pPr>
            <a:r>
              <a:rPr lang="en-US" sz="900">
                <a:solidFill>
                  <a:schemeClr val="dk1"/>
                </a:solidFill>
              </a:rPr>
              <a:t>E-commerce: online shopping, buying and renting, travel booking and ticketing </a:t>
            </a:r>
            <a:endParaRPr sz="900">
              <a:solidFill>
                <a:schemeClr val="dk1"/>
              </a:solidFill>
            </a:endParaRPr>
          </a:p>
          <a:p>
            <a:pPr indent="-171450" lvl="0" marL="396240" rtl="0" algn="l">
              <a:spcBef>
                <a:spcPts val="0"/>
              </a:spcBef>
              <a:spcAft>
                <a:spcPts val="0"/>
              </a:spcAft>
              <a:buClr>
                <a:schemeClr val="dk1"/>
              </a:buClr>
              <a:buSzPts val="1200"/>
              <a:buChar char="•"/>
            </a:pPr>
            <a:r>
              <a:rPr lang="en-US" sz="900">
                <a:solidFill>
                  <a:schemeClr val="dk1"/>
                </a:solidFill>
              </a:rPr>
              <a:t>Infrastructure equipment renting, servicing Construction, Energy, and Telecom</a:t>
            </a:r>
            <a:r>
              <a:rPr lang="en-US" sz="900">
                <a:solidFill>
                  <a:schemeClr val="dk1"/>
                </a:solidFill>
              </a:rPr>
              <a:t> and </a:t>
            </a:r>
            <a:endParaRPr b="1" sz="900">
              <a:solidFill>
                <a:srgbClr val="FF0000"/>
              </a:solidFill>
            </a:endParaRPr>
          </a:p>
          <a:p>
            <a:pPr indent="-95250" lvl="0" marL="47244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209550" lvl="0" marL="228600" marR="0" rtl="0" algn="l">
              <a:lnSpc>
                <a:spcPct val="100000"/>
              </a:lnSpc>
              <a:spcBef>
                <a:spcPts val="0"/>
              </a:spcBef>
              <a:spcAft>
                <a:spcPts val="0"/>
              </a:spcAft>
              <a:buClr>
                <a:srgbClr val="000000"/>
              </a:buClr>
              <a:buSzPts val="900"/>
              <a:buFont typeface="Arial"/>
              <a:buAutoNum type="arabicPeriod" startAt="2"/>
            </a:pPr>
            <a:r>
              <a:rPr b="1" i="0" lang="en-US" sz="900" u="none" cap="none" strike="noStrike">
                <a:solidFill>
                  <a:srgbClr val="FF0000"/>
                </a:solidFill>
                <a:latin typeface="Arial"/>
                <a:ea typeface="Arial"/>
                <a:cs typeface="Arial"/>
                <a:sym typeface="Arial"/>
              </a:rPr>
              <a:t>Food and Beverage - $909M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lang="en-US" sz="900">
                <a:solidFill>
                  <a:schemeClr val="dk1"/>
                </a:solidFill>
              </a:rPr>
              <a:t>A web and mobile-based restaurant search, ordering, and discovery platform that searches and reviews restaurants.</a:t>
            </a:r>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209550" lvl="0" marL="228600" marR="0" rtl="0" algn="l">
              <a:lnSpc>
                <a:spcPct val="100000"/>
              </a:lnSpc>
              <a:spcBef>
                <a:spcPts val="0"/>
              </a:spcBef>
              <a:spcAft>
                <a:spcPts val="0"/>
              </a:spcAft>
              <a:buClr>
                <a:srgbClr val="000000"/>
              </a:buClr>
              <a:buSzPts val="900"/>
              <a:buFont typeface="Arial"/>
              <a:buAutoNum type="arabicPeriod" startAt="3"/>
            </a:pPr>
            <a:r>
              <a:rPr b="1" i="0" lang="en-US" sz="900" u="none" cap="none" strike="noStrike">
                <a:solidFill>
                  <a:srgbClr val="FF0000"/>
                </a:solidFill>
                <a:latin typeface="Arial"/>
                <a:ea typeface="Arial"/>
                <a:cs typeface="Arial"/>
                <a:sym typeface="Arial"/>
              </a:rPr>
              <a:t>Financial services - $690M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Life insurance and general insurance comparison portal that analyzes financial and insurance products .</a:t>
            </a:r>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Housing finance needs for the middle income earning population bracket.</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4. </a:t>
            </a:r>
            <a:r>
              <a:rPr b="1" i="0" lang="en-US" sz="900" u="none" cap="none" strike="noStrike">
                <a:solidFill>
                  <a:srgbClr val="FF0000"/>
                </a:solidFill>
                <a:latin typeface="Arial"/>
                <a:ea typeface="Arial"/>
                <a:cs typeface="Arial"/>
                <a:sym typeface="Arial"/>
              </a:rPr>
              <a:t>    Advertising - $320M</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Advertising Platforms, Digital</a:t>
            </a:r>
            <a:r>
              <a:rPr lang="en-US" sz="900">
                <a:solidFill>
                  <a:schemeClr val="dk1"/>
                </a:solidFill>
              </a:rPr>
              <a:t> </a:t>
            </a:r>
            <a:r>
              <a:rPr b="0" i="0" lang="en-US" sz="900" u="none" cap="none" strike="noStrike">
                <a:solidFill>
                  <a:schemeClr val="dk1"/>
                </a:solidFill>
                <a:latin typeface="Arial"/>
                <a:ea typeface="Arial"/>
                <a:cs typeface="Arial"/>
                <a:sym typeface="Arial"/>
              </a:rPr>
              <a:t>Media, Marketing, Mobile.</a:t>
            </a:r>
            <a:endParaRPr b="0" i="0" sz="900" u="none" cap="none" strike="noStrike">
              <a:solidFill>
                <a:schemeClr val="dk1"/>
              </a:solidFill>
              <a:latin typeface="Arial"/>
              <a:ea typeface="Arial"/>
              <a:cs typeface="Arial"/>
              <a:sym typeface="Arial"/>
            </a:endParaRPr>
          </a:p>
        </p:txBody>
      </p:sp>
      <p:sp>
        <p:nvSpPr>
          <p:cNvPr id="884" name="Google Shape;884;p64"/>
          <p:cNvSpPr/>
          <p:nvPr/>
        </p:nvSpPr>
        <p:spPr>
          <a:xfrm>
            <a:off x="-2670075" y="-840450"/>
            <a:ext cx="5734500" cy="968700"/>
          </a:xfrm>
          <a:prstGeom prst="rect">
            <a:avLst/>
          </a:prstGeom>
          <a:solidFill>
            <a:srgbClr val="FFFF00"/>
          </a:solidFill>
          <a:ln>
            <a:noFill/>
          </a:ln>
        </p:spPr>
        <p:txBody>
          <a:bodyPr anchorCtr="0" anchor="ctr" bIns="45700" lIns="91425" spcFirstLastPara="1" rIns="91425" wrap="square" tIns="45700">
            <a:noAutofit/>
          </a:bodyPr>
          <a:lstStyle/>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Make bullets more descriptive </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Recategorize things like IT to be FS</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adjust numbering for the first box to be 1 - 4</a:t>
            </a:r>
            <a:endParaRPr b="1" i="0"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1" lang="en-US" sz="1200">
                <a:solidFill>
                  <a:schemeClr val="dk1"/>
                </a:solidFill>
              </a:rPr>
              <a:t>Summary :  What were they doing in each ½ decade</a:t>
            </a:r>
            <a:endParaRPr b="1" sz="1200">
              <a:solidFill>
                <a:schemeClr val="dk1"/>
              </a:solidFill>
            </a:endParaRPr>
          </a:p>
          <a:p>
            <a:pPr indent="-304800" lvl="0" marL="457200" marR="0" rtl="0" algn="l">
              <a:lnSpc>
                <a:spcPct val="100000"/>
              </a:lnSpc>
              <a:spcBef>
                <a:spcPts val="0"/>
              </a:spcBef>
              <a:spcAft>
                <a:spcPts val="0"/>
              </a:spcAft>
              <a:buClr>
                <a:schemeClr val="dk1"/>
              </a:buClr>
              <a:buSzPts val="1200"/>
              <a:buFont typeface="Arial"/>
              <a:buChar char="•"/>
            </a:pPr>
            <a:r>
              <a:rPr b="1" lang="en-US" sz="1200">
                <a:solidFill>
                  <a:schemeClr val="dk1"/>
                </a:solidFill>
              </a:rPr>
              <a:t>Adrian: summary for every 5 yaers saying: wehat did they do in summary</a:t>
            </a:r>
            <a:r>
              <a:rPr b="1" i="0" lang="en-US"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885" name="Google Shape;885;p64"/>
          <p:cNvSpPr/>
          <p:nvPr/>
        </p:nvSpPr>
        <p:spPr>
          <a:xfrm>
            <a:off x="2366800" y="1127470"/>
            <a:ext cx="2185800" cy="39114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1. </a:t>
            </a:r>
            <a:r>
              <a:rPr b="1" i="0" lang="en-US" sz="900" u="none" cap="none" strike="noStrike">
                <a:solidFill>
                  <a:srgbClr val="FF0000"/>
                </a:solidFill>
                <a:latin typeface="Arial"/>
                <a:ea typeface="Arial"/>
                <a:cs typeface="Arial"/>
                <a:sym typeface="Arial"/>
              </a:rPr>
              <a:t>Commerce - $4.7B</a:t>
            </a:r>
            <a:endParaRPr b="0" i="0" sz="900" u="none" cap="none" strike="noStrike">
              <a:solidFill>
                <a:srgbClr val="FF000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Mobile services - telecom applications, cloud platform.</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Electronic payment services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2.</a:t>
            </a:r>
            <a:r>
              <a:rPr b="1" i="0" lang="en-US" sz="900" u="none" cap="none" strike="noStrike">
                <a:solidFill>
                  <a:srgbClr val="FF0000"/>
                </a:solidFill>
                <a:latin typeface="Arial"/>
                <a:ea typeface="Arial"/>
                <a:cs typeface="Arial"/>
                <a:sym typeface="Arial"/>
              </a:rPr>
              <a:t>  Renewable Energy $ 3.7B</a:t>
            </a:r>
            <a:endParaRPr b="1" i="0" sz="900" u="none" cap="none" strike="noStrike">
              <a:solidFill>
                <a:srgbClr val="FF0000"/>
              </a:solidFill>
              <a:latin typeface="Arial"/>
              <a:ea typeface="Arial"/>
              <a:cs typeface="Arial"/>
              <a:sym typeface="Arial"/>
            </a:endParaRPr>
          </a:p>
          <a:p>
            <a:pPr indent="-171450" lvl="0" marL="396240" rtl="0" algn="l">
              <a:spcBef>
                <a:spcPts val="0"/>
              </a:spcBef>
              <a:spcAft>
                <a:spcPts val="0"/>
              </a:spcAft>
              <a:buClr>
                <a:schemeClr val="dk1"/>
              </a:buClr>
              <a:buSzPts val="1200"/>
              <a:buChar char="•"/>
            </a:pPr>
            <a:r>
              <a:rPr lang="en-US" sz="900">
                <a:solidFill>
                  <a:schemeClr val="dk1"/>
                </a:solidFill>
              </a:rPr>
              <a:t>Hydro, biomass and wind energy.</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chemeClr val="dk1"/>
                </a:solidFill>
                <a:latin typeface="Arial"/>
                <a:ea typeface="Arial"/>
                <a:cs typeface="Arial"/>
                <a:sym typeface="Arial"/>
              </a:rPr>
              <a:t>3.</a:t>
            </a:r>
            <a:r>
              <a:rPr b="1" i="0" lang="en-US" sz="900" u="none" cap="none" strike="noStrike">
                <a:solidFill>
                  <a:srgbClr val="FF0000"/>
                </a:solidFill>
                <a:latin typeface="Arial"/>
                <a:ea typeface="Arial"/>
                <a:cs typeface="Arial"/>
                <a:sym typeface="Arial"/>
              </a:rPr>
              <a:t>  Financial services - $952M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General </a:t>
            </a:r>
            <a:r>
              <a:rPr lang="en-US" sz="900">
                <a:solidFill>
                  <a:schemeClr val="dk1"/>
                </a:solidFill>
              </a:rPr>
              <a:t>i</a:t>
            </a:r>
            <a:r>
              <a:rPr b="0" i="0" lang="en-US" sz="900" u="none" cap="none" strike="noStrike">
                <a:solidFill>
                  <a:schemeClr val="dk1"/>
                </a:solidFill>
                <a:latin typeface="Arial"/>
                <a:ea typeface="Arial"/>
                <a:cs typeface="Arial"/>
                <a:sym typeface="Arial"/>
              </a:rPr>
              <a:t>nsurance to individuals and businesses.</a:t>
            </a:r>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Life insurance plans and policies. </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900" u="none" cap="none" strike="noStrike">
                <a:solidFill>
                  <a:srgbClr val="0C0C0C"/>
                </a:solidFill>
                <a:latin typeface="Arial"/>
                <a:ea typeface="Arial"/>
                <a:cs typeface="Arial"/>
                <a:sym typeface="Arial"/>
              </a:rPr>
              <a:t>4.  </a:t>
            </a:r>
            <a:r>
              <a:rPr b="1" i="0" lang="en-US" sz="900" u="none" cap="none" strike="noStrike">
                <a:solidFill>
                  <a:srgbClr val="FF0000"/>
                </a:solidFill>
                <a:latin typeface="Arial"/>
                <a:ea typeface="Arial"/>
                <a:cs typeface="Arial"/>
                <a:sym typeface="Arial"/>
              </a:rPr>
              <a:t>Information technology - $381M</a:t>
            </a:r>
            <a:endParaRPr b="0" i="0" sz="900" u="none" cap="none" strike="noStrike">
              <a:solidFill>
                <a:srgbClr val="0070C0"/>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Analytics, Cloudification, Cognitive automation, and Digitalization in provision of I.T solutions across financial,</a:t>
            </a:r>
            <a:r>
              <a:rPr lang="en-US" sz="900">
                <a:solidFill>
                  <a:schemeClr val="dk1"/>
                </a:solidFill>
              </a:rPr>
              <a:t> </a:t>
            </a:r>
            <a:r>
              <a:rPr b="0" i="0" lang="en-US" sz="900" u="none" cap="none" strike="noStrike">
                <a:solidFill>
                  <a:schemeClr val="dk1"/>
                </a:solidFill>
                <a:latin typeface="Arial"/>
                <a:ea typeface="Arial"/>
                <a:cs typeface="Arial"/>
                <a:sym typeface="Arial"/>
              </a:rPr>
              <a:t>transport, logistics, travel and insurance.</a:t>
            </a:r>
            <a:endParaRPr b="0" i="0" sz="900" u="none" cap="none" strike="noStrike">
              <a:solidFill>
                <a:schemeClr val="dk1"/>
              </a:solidFill>
              <a:latin typeface="Arial"/>
              <a:ea typeface="Arial"/>
              <a:cs typeface="Arial"/>
              <a:sym typeface="Aria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a:p>
            <a:pPr indent="-95250" lvl="0" marL="171450" marR="0" rtl="0" algn="l">
              <a:lnSpc>
                <a:spcPct val="100000"/>
              </a:lnSpc>
              <a:spcBef>
                <a:spcPts val="0"/>
              </a:spcBef>
              <a:spcAft>
                <a:spcPts val="0"/>
              </a:spcAft>
              <a:buClr>
                <a:srgbClr val="000000"/>
              </a:buClr>
              <a:buSzPts val="1200"/>
              <a:buFont typeface="Arial"/>
              <a:buNone/>
            </a:pPr>
            <a:r>
              <a:t/>
            </a:r>
            <a:endParaRPr sz="900">
              <a:solidFill>
                <a:schemeClr val="dk1"/>
              </a:solidFill>
            </a:endParaRPr>
          </a:p>
        </p:txBody>
      </p:sp>
      <p:sp>
        <p:nvSpPr>
          <p:cNvPr id="886" name="Google Shape;886;p64"/>
          <p:cNvSpPr txBox="1"/>
          <p:nvPr/>
        </p:nvSpPr>
        <p:spPr>
          <a:xfrm>
            <a:off x="-11600" y="5214650"/>
            <a:ext cx="3000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434343"/>
                </a:solidFill>
              </a:rPr>
              <a:t>* Total funding amount</a:t>
            </a:r>
            <a:endParaRPr sz="900">
              <a:solidFill>
                <a:srgbClr val="434343"/>
              </a:solidFill>
            </a:endParaRPr>
          </a:p>
        </p:txBody>
      </p:sp>
      <p:sp>
        <p:nvSpPr>
          <p:cNvPr id="887" name="Google Shape;887;p64"/>
          <p:cNvSpPr/>
          <p:nvPr/>
        </p:nvSpPr>
        <p:spPr>
          <a:xfrm>
            <a:off x="-2883000" y="2747900"/>
            <a:ext cx="2905200" cy="922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
        <p:nvSpPr>
          <p:cNvPr id="888" name="Google Shape;888;p64"/>
          <p:cNvSpPr/>
          <p:nvPr/>
        </p:nvSpPr>
        <p:spPr>
          <a:xfrm>
            <a:off x="-2923050" y="2110650"/>
            <a:ext cx="2905200" cy="9222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Summary</a:t>
            </a:r>
            <a:endParaRPr/>
          </a:p>
        </p:txBody>
      </p:sp>
      <p:sp>
        <p:nvSpPr>
          <p:cNvPr id="889" name="Google Shape;889;p64"/>
          <p:cNvSpPr/>
          <p:nvPr/>
        </p:nvSpPr>
        <p:spPr>
          <a:xfrm>
            <a:off x="2355825" y="892275"/>
            <a:ext cx="2185800" cy="234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a:solidFill>
                  <a:schemeClr val="lt1"/>
                </a:solidFill>
              </a:rPr>
              <a:t>2000-2005</a:t>
            </a:r>
            <a:endParaRPr b="0" i="0" u="none" cap="none" strike="noStrike">
              <a:solidFill>
                <a:schemeClr val="lt1"/>
              </a:solidFill>
              <a:latin typeface="Arial"/>
              <a:ea typeface="Arial"/>
              <a:cs typeface="Arial"/>
              <a:sym typeface="Arial"/>
            </a:endParaRPr>
          </a:p>
        </p:txBody>
      </p:sp>
      <p:sp>
        <p:nvSpPr>
          <p:cNvPr id="890" name="Google Shape;890;p64"/>
          <p:cNvSpPr/>
          <p:nvPr/>
        </p:nvSpPr>
        <p:spPr>
          <a:xfrm>
            <a:off x="7031225" y="846263"/>
            <a:ext cx="2185800" cy="234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u="none" cap="none" strike="noStrike">
                <a:solidFill>
                  <a:schemeClr val="lt1"/>
                </a:solidFill>
                <a:latin typeface="Arial"/>
                <a:ea typeface="Arial"/>
                <a:cs typeface="Arial"/>
                <a:sym typeface="Arial"/>
              </a:rPr>
              <a:t>&lt; 2000</a:t>
            </a:r>
            <a:endParaRPr b="0" i="0" u="none" cap="none" strike="noStrike">
              <a:solidFill>
                <a:schemeClr val="lt1"/>
              </a:solidFill>
              <a:latin typeface="Arial"/>
              <a:ea typeface="Arial"/>
              <a:cs typeface="Arial"/>
              <a:sym typeface="Arial"/>
            </a:endParaRPr>
          </a:p>
        </p:txBody>
      </p:sp>
      <p:sp>
        <p:nvSpPr>
          <p:cNvPr id="891" name="Google Shape;891;p64"/>
          <p:cNvSpPr/>
          <p:nvPr/>
        </p:nvSpPr>
        <p:spPr>
          <a:xfrm>
            <a:off x="2376798" y="5249150"/>
            <a:ext cx="2185800" cy="3947700"/>
          </a:xfrm>
          <a:prstGeom prst="rect">
            <a:avLst/>
          </a:prstGeom>
          <a:solidFill>
            <a:schemeClr val="lt1"/>
          </a:solidFill>
          <a:ln cap="flat" cmpd="sng" w="9525">
            <a:solidFill>
              <a:srgbClr val="EF474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900" u="none" cap="none" strike="noStrike">
                <a:solidFill>
                  <a:schemeClr val="dk1"/>
                </a:solidFill>
                <a:latin typeface="Arial"/>
                <a:ea typeface="Arial"/>
                <a:cs typeface="Arial"/>
                <a:sym typeface="Arial"/>
              </a:rPr>
              <a:t>1</a:t>
            </a:r>
            <a:r>
              <a:rPr b="1" i="0" lang="en-US" sz="900" u="none" cap="none" strike="noStrike">
                <a:solidFill>
                  <a:srgbClr val="EF4747"/>
                </a:solidFill>
                <a:latin typeface="Arial"/>
                <a:ea typeface="Arial"/>
                <a:cs typeface="Arial"/>
                <a:sym typeface="Arial"/>
              </a:rPr>
              <a:t>.    Financial Services - $3.1B</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Distribution and supply chain solutions for I.T and consumer products.</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Asset financing - commercial, housing and retail</a:t>
            </a:r>
            <a:r>
              <a:rPr lang="en-US" sz="900">
                <a:solidFill>
                  <a:schemeClr val="dk1"/>
                </a:solidFill>
              </a:rPr>
              <a:t>.</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Banking and digital payments solutions.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2. </a:t>
            </a:r>
            <a:r>
              <a:rPr b="1" i="0" lang="en-US" sz="900" u="none" cap="none" strike="noStrike">
                <a:solidFill>
                  <a:srgbClr val="EF4747"/>
                </a:solidFill>
                <a:latin typeface="Arial"/>
                <a:ea typeface="Arial"/>
                <a:cs typeface="Arial"/>
                <a:sym typeface="Arial"/>
              </a:rPr>
              <a:t>  Hardware - $603M </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Mobile and telecommunication services.</a:t>
            </a:r>
            <a:endParaRPr b="0" i="0" sz="900" u="none" cap="none" strike="noStrike">
              <a:solidFill>
                <a:schemeClr val="dk1"/>
              </a:solidFill>
              <a:latin typeface="Arial"/>
              <a:ea typeface="Arial"/>
              <a:cs typeface="Arial"/>
              <a:sym typeface="Arial"/>
            </a:endParaRPr>
          </a:p>
          <a:p>
            <a:pPr indent="-95250" lvl="0" marL="39624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3. </a:t>
            </a:r>
            <a:r>
              <a:rPr b="1" i="0" lang="en-US" sz="900" u="none" cap="none" strike="noStrike">
                <a:solidFill>
                  <a:srgbClr val="EF4747"/>
                </a:solidFill>
                <a:latin typeface="Arial"/>
                <a:ea typeface="Arial"/>
                <a:cs typeface="Arial"/>
                <a:sym typeface="Arial"/>
              </a:rPr>
              <a:t>  Health</a:t>
            </a:r>
            <a:r>
              <a:rPr b="1" lang="en-US" sz="900">
                <a:solidFill>
                  <a:srgbClr val="EF4747"/>
                </a:solidFill>
              </a:rPr>
              <a:t>c</a:t>
            </a:r>
            <a:r>
              <a:rPr b="1" i="0" lang="en-US" sz="900" u="none" cap="none" strike="noStrike">
                <a:solidFill>
                  <a:srgbClr val="EF4747"/>
                </a:solidFill>
                <a:latin typeface="Arial"/>
                <a:ea typeface="Arial"/>
                <a:cs typeface="Arial"/>
                <a:sym typeface="Arial"/>
              </a:rPr>
              <a:t>are - $506M</a:t>
            </a:r>
            <a:endParaRPr b="1" i="0" sz="900" u="none" cap="none" strike="noStrike">
              <a:solidFill>
                <a:srgbClr val="EF4747"/>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Pathology services and radiology.</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Healthcare provision: consultancy, insurance and pharmacy.</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4.</a:t>
            </a:r>
            <a:r>
              <a:rPr b="1" i="0" lang="en-US" sz="900" u="none" cap="none" strike="noStrike">
                <a:solidFill>
                  <a:srgbClr val="FF0000"/>
                </a:solidFill>
                <a:latin typeface="Arial"/>
                <a:ea typeface="Arial"/>
                <a:cs typeface="Arial"/>
                <a:sym typeface="Arial"/>
              </a:rPr>
              <a:t>   Manufactu</a:t>
            </a:r>
            <a:r>
              <a:rPr b="1" i="0" lang="en-US" sz="900" u="none" cap="none" strike="noStrike">
                <a:solidFill>
                  <a:srgbClr val="EF4747"/>
                </a:solidFill>
                <a:latin typeface="Arial"/>
                <a:ea typeface="Arial"/>
                <a:cs typeface="Arial"/>
                <a:sym typeface="Arial"/>
              </a:rPr>
              <a:t>ring - $298M</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lang="en-US" sz="900">
                <a:solidFill>
                  <a:schemeClr val="dk1"/>
                </a:solidFill>
              </a:rPr>
              <a:t>C</a:t>
            </a:r>
            <a:r>
              <a:rPr b="0" i="0" lang="en-US" sz="900" u="none" cap="none" strike="noStrike">
                <a:solidFill>
                  <a:schemeClr val="dk1"/>
                </a:solidFill>
                <a:latin typeface="Arial"/>
                <a:ea typeface="Arial"/>
                <a:cs typeface="Arial"/>
                <a:sym typeface="Arial"/>
              </a:rPr>
              <a:t>lothing and apparel, </a:t>
            </a:r>
            <a:r>
              <a:rPr lang="en-US" sz="900">
                <a:solidFill>
                  <a:schemeClr val="dk1"/>
                </a:solidFill>
              </a:rPr>
              <a:t>sports gear and wear</a:t>
            </a:r>
            <a:endParaRPr b="0" i="0" sz="900" u="none" cap="none" strike="noStrike">
              <a:solidFill>
                <a:schemeClr val="dk1"/>
              </a:solidFill>
              <a:latin typeface="Arial"/>
              <a:ea typeface="Arial"/>
              <a:cs typeface="Arial"/>
              <a:sym typeface="Arial"/>
            </a:endParaRPr>
          </a:p>
          <a:p>
            <a:pPr indent="-171450" lvl="0" marL="396240" marR="0" rtl="0" algn="l">
              <a:lnSpc>
                <a:spcPct val="100000"/>
              </a:lnSpc>
              <a:spcBef>
                <a:spcPts val="0"/>
              </a:spcBef>
              <a:spcAft>
                <a:spcPts val="0"/>
              </a:spcAft>
              <a:buClr>
                <a:srgbClr val="000000"/>
              </a:buClr>
              <a:buSzPts val="1200"/>
              <a:buFont typeface="Arial"/>
              <a:buChar char="•"/>
            </a:pPr>
            <a:r>
              <a:rPr b="0" i="0" lang="en-US" sz="900" u="none" cap="none" strike="noStrike">
                <a:solidFill>
                  <a:schemeClr val="dk1"/>
                </a:solidFill>
                <a:latin typeface="Arial"/>
                <a:ea typeface="Arial"/>
                <a:cs typeface="Arial"/>
                <a:sym typeface="Arial"/>
              </a:rPr>
              <a:t>Manufacturing and sale of farming machinery</a:t>
            </a:r>
            <a:r>
              <a:rPr lang="en-US" sz="900">
                <a:solidFill>
                  <a:schemeClr val="dk1"/>
                </a:solidFill>
              </a:rPr>
              <a:t>, and plywood material.</a:t>
            </a:r>
            <a:endParaRPr b="0" i="0" sz="900" u="none" cap="none" strike="noStrike">
              <a:solidFill>
                <a:schemeClr val="dk1"/>
              </a:solidFill>
              <a:latin typeface="Arial"/>
              <a:ea typeface="Arial"/>
              <a:cs typeface="Arial"/>
              <a:sym typeface="Arial"/>
            </a:endParaRPr>
          </a:p>
          <a:p>
            <a:pPr indent="0" lvl="0" marL="224790" marR="0" rtl="0" algn="l">
              <a:lnSpc>
                <a:spcPct val="100000"/>
              </a:lnSpc>
              <a:spcBef>
                <a:spcPts val="0"/>
              </a:spcBef>
              <a:spcAft>
                <a:spcPts val="0"/>
              </a:spcAft>
              <a:buClr>
                <a:srgbClr val="000000"/>
              </a:buClr>
              <a:buSzPts val="1200"/>
              <a:buFont typeface="Arial"/>
              <a:buNone/>
            </a:pPr>
            <a:r>
              <a:t/>
            </a:r>
            <a:endParaRPr b="0" i="0" sz="900" u="none" cap="none" strike="noStrike">
              <a:solidFill>
                <a:schemeClr val="dk1"/>
              </a:solidFill>
              <a:latin typeface="Arial"/>
              <a:ea typeface="Arial"/>
              <a:cs typeface="Arial"/>
              <a:sym typeface="Arial"/>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892" name="Google Shape;892;p64"/>
          <p:cNvSpPr/>
          <p:nvPr/>
        </p:nvSpPr>
        <p:spPr>
          <a:xfrm>
            <a:off x="4634725" y="886300"/>
            <a:ext cx="2185800" cy="234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a:solidFill>
                  <a:schemeClr val="lt1"/>
                </a:solidFill>
              </a:rPr>
              <a:t>2005-2010</a:t>
            </a:r>
            <a:endParaRPr b="0" i="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39"/>
          <p:cNvGrpSpPr/>
          <p:nvPr/>
        </p:nvGrpSpPr>
        <p:grpSpPr>
          <a:xfrm>
            <a:off x="927432" y="1129341"/>
            <a:ext cx="7365453" cy="3582451"/>
            <a:chOff x="1252603" y="651275"/>
            <a:chExt cx="6801600" cy="3620100"/>
          </a:xfrm>
        </p:grpSpPr>
        <p:cxnSp>
          <p:nvCxnSpPr>
            <p:cNvPr id="160" name="Google Shape;160;p39"/>
            <p:cNvCxnSpPr/>
            <p:nvPr/>
          </p:nvCxnSpPr>
          <p:spPr>
            <a:xfrm rot="10800000">
              <a:off x="1252603" y="651275"/>
              <a:ext cx="0" cy="3620100"/>
            </a:xfrm>
            <a:prstGeom prst="straightConnector1">
              <a:avLst/>
            </a:prstGeom>
            <a:noFill/>
            <a:ln cap="flat" cmpd="sng" w="28575">
              <a:solidFill>
                <a:srgbClr val="EF4747"/>
              </a:solidFill>
              <a:prstDash val="solid"/>
              <a:round/>
              <a:headEnd len="sm" w="sm" type="none"/>
              <a:tailEnd len="med" w="med" type="triangle"/>
            </a:ln>
          </p:spPr>
        </p:cxnSp>
        <p:cxnSp>
          <p:nvCxnSpPr>
            <p:cNvPr id="161" name="Google Shape;161;p39"/>
            <p:cNvCxnSpPr/>
            <p:nvPr/>
          </p:nvCxnSpPr>
          <p:spPr>
            <a:xfrm>
              <a:off x="1252603" y="4271375"/>
              <a:ext cx="6801600" cy="0"/>
            </a:xfrm>
            <a:prstGeom prst="straightConnector1">
              <a:avLst/>
            </a:prstGeom>
            <a:noFill/>
            <a:ln cap="flat" cmpd="sng" w="28575">
              <a:solidFill>
                <a:srgbClr val="EF4747"/>
              </a:solidFill>
              <a:prstDash val="solid"/>
              <a:round/>
              <a:headEnd len="sm" w="sm" type="none"/>
              <a:tailEnd len="med" w="med" type="triangle"/>
            </a:ln>
          </p:spPr>
        </p:cxnSp>
      </p:grpSp>
      <p:cxnSp>
        <p:nvCxnSpPr>
          <p:cNvPr id="162" name="Google Shape;162;p39"/>
          <p:cNvCxnSpPr/>
          <p:nvPr/>
        </p:nvCxnSpPr>
        <p:spPr>
          <a:xfrm flipH="1" rot="10800000">
            <a:off x="1264030" y="1485023"/>
            <a:ext cx="6192000" cy="3080400"/>
          </a:xfrm>
          <a:prstGeom prst="curvedConnector3">
            <a:avLst>
              <a:gd fmla="val 50000" name="adj1"/>
            </a:avLst>
          </a:prstGeom>
          <a:noFill/>
          <a:ln cap="flat" cmpd="sng" w="28575">
            <a:solidFill>
              <a:schemeClr val="dk1"/>
            </a:solidFill>
            <a:prstDash val="solid"/>
            <a:round/>
            <a:headEnd len="sm" w="sm" type="none"/>
            <a:tailEnd len="med" w="med" type="triangle"/>
          </a:ln>
        </p:spPr>
      </p:cxnSp>
      <p:sp>
        <p:nvSpPr>
          <p:cNvPr id="163" name="Google Shape;163;p39"/>
          <p:cNvSpPr/>
          <p:nvPr/>
        </p:nvSpPr>
        <p:spPr>
          <a:xfrm>
            <a:off x="4524519" y="2679451"/>
            <a:ext cx="214800" cy="2160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39"/>
          <p:cNvSpPr/>
          <p:nvPr/>
        </p:nvSpPr>
        <p:spPr>
          <a:xfrm>
            <a:off x="1822283" y="4409940"/>
            <a:ext cx="214800" cy="2160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39"/>
          <p:cNvSpPr/>
          <p:nvPr/>
        </p:nvSpPr>
        <p:spPr>
          <a:xfrm>
            <a:off x="6185419" y="1657525"/>
            <a:ext cx="2415600" cy="47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rgbClr val="EF4747"/>
                </a:solidFill>
                <a:latin typeface="Arial"/>
                <a:ea typeface="Arial"/>
                <a:cs typeface="Arial"/>
                <a:sym typeface="Arial"/>
              </a:rPr>
              <a:t>Mass adoption / mature technology</a:t>
            </a:r>
            <a:endParaRPr b="0" i="0" sz="1800" u="none" cap="none" strike="noStrike">
              <a:solidFill>
                <a:srgbClr val="EF4747"/>
              </a:solidFill>
              <a:latin typeface="Arial"/>
              <a:ea typeface="Arial"/>
              <a:cs typeface="Arial"/>
              <a:sym typeface="Arial"/>
            </a:endParaRPr>
          </a:p>
        </p:txBody>
      </p:sp>
      <p:sp>
        <p:nvSpPr>
          <p:cNvPr id="166" name="Google Shape;166;p39"/>
          <p:cNvSpPr/>
          <p:nvPr/>
        </p:nvSpPr>
        <p:spPr>
          <a:xfrm>
            <a:off x="7012391" y="1381238"/>
            <a:ext cx="214800" cy="194400"/>
          </a:xfrm>
          <a:prstGeom prst="ellipse">
            <a:avLst/>
          </a:prstGeom>
          <a:solidFill>
            <a:schemeClr val="l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39"/>
          <p:cNvSpPr/>
          <p:nvPr/>
        </p:nvSpPr>
        <p:spPr>
          <a:xfrm>
            <a:off x="4219725" y="2971651"/>
            <a:ext cx="2415600" cy="47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rgbClr val="EF4747"/>
                </a:solidFill>
                <a:latin typeface="Arial"/>
                <a:ea typeface="Arial"/>
                <a:cs typeface="Arial"/>
                <a:sym typeface="Arial"/>
              </a:rPr>
              <a:t>Height of venture capital excitement</a:t>
            </a:r>
            <a:endParaRPr b="0" i="0" sz="1800" u="none" cap="none" strike="noStrike">
              <a:solidFill>
                <a:srgbClr val="EF4747"/>
              </a:solidFill>
              <a:latin typeface="Arial"/>
              <a:ea typeface="Arial"/>
              <a:cs typeface="Arial"/>
              <a:sym typeface="Arial"/>
            </a:endParaRPr>
          </a:p>
        </p:txBody>
      </p:sp>
      <p:sp>
        <p:nvSpPr>
          <p:cNvPr id="168" name="Google Shape;168;p39"/>
          <p:cNvSpPr/>
          <p:nvPr/>
        </p:nvSpPr>
        <p:spPr>
          <a:xfrm>
            <a:off x="829487" y="3789608"/>
            <a:ext cx="2415600" cy="474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rgbClr val="EF4747"/>
                </a:solidFill>
                <a:latin typeface="Arial"/>
                <a:ea typeface="Arial"/>
                <a:cs typeface="Arial"/>
                <a:sym typeface="Arial"/>
              </a:rPr>
              <a:t>A gleam in a mad scientist’s eye</a:t>
            </a:r>
            <a:endParaRPr b="0" i="0" sz="1800" u="none" cap="none" strike="noStrike">
              <a:solidFill>
                <a:srgbClr val="EF4747"/>
              </a:solidFill>
              <a:latin typeface="Arial"/>
              <a:ea typeface="Arial"/>
              <a:cs typeface="Arial"/>
              <a:sym typeface="Arial"/>
            </a:endParaRPr>
          </a:p>
        </p:txBody>
      </p:sp>
      <p:sp>
        <p:nvSpPr>
          <p:cNvPr id="169" name="Google Shape;169;p39"/>
          <p:cNvSpPr/>
          <p:nvPr/>
        </p:nvSpPr>
        <p:spPr>
          <a:xfrm rot="-5400000">
            <a:off x="-827484" y="2676690"/>
            <a:ext cx="3155700" cy="52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rgbClr val="000000"/>
                </a:solidFill>
              </a:rPr>
              <a:t>Development / Diffusion</a:t>
            </a:r>
            <a:endParaRPr b="1" i="0" sz="1800" u="none" cap="none" strike="noStrike">
              <a:solidFill>
                <a:srgbClr val="000000"/>
              </a:solidFill>
            </a:endParaRPr>
          </a:p>
        </p:txBody>
      </p:sp>
      <p:sp>
        <p:nvSpPr>
          <p:cNvPr id="170" name="Google Shape;170;p39"/>
          <p:cNvSpPr/>
          <p:nvPr/>
        </p:nvSpPr>
        <p:spPr>
          <a:xfrm>
            <a:off x="2767772" y="4623427"/>
            <a:ext cx="3155700" cy="52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rgbClr val="000000"/>
                </a:solidFill>
              </a:rPr>
              <a:t>Time</a:t>
            </a:r>
            <a:endParaRPr b="1" i="0" sz="1800" u="none" cap="none" strike="noStrike">
              <a:solidFill>
                <a:srgbClr val="000000"/>
              </a:solidFill>
            </a:endParaRPr>
          </a:p>
        </p:txBody>
      </p:sp>
      <p:sp>
        <p:nvSpPr>
          <p:cNvPr id="171" name="Google Shape;171;p39"/>
          <p:cNvSpPr txBox="1"/>
          <p:nvPr/>
        </p:nvSpPr>
        <p:spPr>
          <a:xfrm>
            <a:off x="311700" y="292625"/>
            <a:ext cx="80256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US" sz="2400">
                <a:solidFill>
                  <a:schemeClr val="dk2"/>
                </a:solidFill>
              </a:rPr>
              <a:t>At what time is a market “ready” to take off?</a:t>
            </a:r>
            <a:endParaRPr i="0" sz="2400" u="none" cap="none" strike="noStrike">
              <a:solidFill>
                <a:schemeClr val="dk2"/>
              </a:solidFill>
            </a:endParaRPr>
          </a:p>
        </p:txBody>
      </p:sp>
      <p:cxnSp>
        <p:nvCxnSpPr>
          <p:cNvPr id="172" name="Google Shape;172;p39"/>
          <p:cNvCxnSpPr/>
          <p:nvPr/>
        </p:nvCxnSpPr>
        <p:spPr>
          <a:xfrm flipH="1" rot="10800000">
            <a:off x="331150" y="828050"/>
            <a:ext cx="3399300" cy="300"/>
          </a:xfrm>
          <a:prstGeom prst="straightConnector1">
            <a:avLst/>
          </a:prstGeom>
          <a:noFill/>
          <a:ln cap="flat" cmpd="sng" w="9525">
            <a:solidFill>
              <a:srgbClr val="EF4747"/>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0"/>
          <p:cNvSpPr txBox="1"/>
          <p:nvPr/>
        </p:nvSpPr>
        <p:spPr>
          <a:xfrm>
            <a:off x="311700" y="292625"/>
            <a:ext cx="85161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US" sz="2400">
                <a:solidFill>
                  <a:schemeClr val="dk2"/>
                </a:solidFill>
              </a:rPr>
              <a:t>The time it takes to get 50 million users is declining rapidly</a:t>
            </a:r>
            <a:endParaRPr i="0" sz="2400" u="none" cap="none" strike="noStrike">
              <a:solidFill>
                <a:schemeClr val="dk2"/>
              </a:solidFill>
            </a:endParaRPr>
          </a:p>
        </p:txBody>
      </p:sp>
      <p:cxnSp>
        <p:nvCxnSpPr>
          <p:cNvPr id="178" name="Google Shape;178;p40"/>
          <p:cNvCxnSpPr/>
          <p:nvPr/>
        </p:nvCxnSpPr>
        <p:spPr>
          <a:xfrm flipH="1" rot="10800000">
            <a:off x="331150" y="828050"/>
            <a:ext cx="3399300" cy="300"/>
          </a:xfrm>
          <a:prstGeom prst="straightConnector1">
            <a:avLst/>
          </a:prstGeom>
          <a:noFill/>
          <a:ln cap="flat" cmpd="sng" w="9525">
            <a:solidFill>
              <a:srgbClr val="EF4747"/>
            </a:solidFill>
            <a:prstDash val="solid"/>
            <a:round/>
            <a:headEnd len="sm" w="sm" type="none"/>
            <a:tailEnd len="sm" w="sm" type="none"/>
          </a:ln>
        </p:spPr>
      </p:cxnSp>
      <p:pic>
        <p:nvPicPr>
          <p:cNvPr id="179" name="Google Shape;179;p40"/>
          <p:cNvPicPr preferRelativeResize="0"/>
          <p:nvPr/>
        </p:nvPicPr>
        <p:blipFill>
          <a:blip r:embed="rId3">
            <a:alphaModFix/>
          </a:blip>
          <a:stretch>
            <a:fillRect/>
          </a:stretch>
        </p:blipFill>
        <p:spPr>
          <a:xfrm>
            <a:off x="523225" y="2254553"/>
            <a:ext cx="973829" cy="811530"/>
          </a:xfrm>
          <a:prstGeom prst="rect">
            <a:avLst/>
          </a:prstGeom>
          <a:noFill/>
          <a:ln>
            <a:noFill/>
          </a:ln>
        </p:spPr>
      </p:pic>
      <p:pic>
        <p:nvPicPr>
          <p:cNvPr id="180" name="Google Shape;180;p40"/>
          <p:cNvPicPr preferRelativeResize="0"/>
          <p:nvPr/>
        </p:nvPicPr>
        <p:blipFill>
          <a:blip r:embed="rId4">
            <a:alphaModFix/>
          </a:blip>
          <a:stretch>
            <a:fillRect/>
          </a:stretch>
        </p:blipFill>
        <p:spPr>
          <a:xfrm>
            <a:off x="2288039" y="2214247"/>
            <a:ext cx="973829" cy="811530"/>
          </a:xfrm>
          <a:prstGeom prst="rect">
            <a:avLst/>
          </a:prstGeom>
          <a:noFill/>
          <a:ln>
            <a:noFill/>
          </a:ln>
        </p:spPr>
      </p:pic>
      <p:pic>
        <p:nvPicPr>
          <p:cNvPr id="181" name="Google Shape;181;p40"/>
          <p:cNvPicPr preferRelativeResize="0"/>
          <p:nvPr/>
        </p:nvPicPr>
        <p:blipFill>
          <a:blip r:embed="rId5">
            <a:alphaModFix/>
          </a:blip>
          <a:stretch>
            <a:fillRect/>
          </a:stretch>
        </p:blipFill>
        <p:spPr>
          <a:xfrm>
            <a:off x="4137440" y="2226198"/>
            <a:ext cx="973829" cy="811530"/>
          </a:xfrm>
          <a:prstGeom prst="rect">
            <a:avLst/>
          </a:prstGeom>
          <a:noFill/>
          <a:ln>
            <a:noFill/>
          </a:ln>
        </p:spPr>
      </p:pic>
      <p:pic>
        <p:nvPicPr>
          <p:cNvPr id="182" name="Google Shape;182;p40"/>
          <p:cNvPicPr preferRelativeResize="0"/>
          <p:nvPr/>
        </p:nvPicPr>
        <p:blipFill>
          <a:blip r:embed="rId6">
            <a:alphaModFix/>
          </a:blip>
          <a:stretch>
            <a:fillRect/>
          </a:stretch>
        </p:blipFill>
        <p:spPr>
          <a:xfrm>
            <a:off x="5906221" y="2226198"/>
            <a:ext cx="973829" cy="811530"/>
          </a:xfrm>
          <a:prstGeom prst="rect">
            <a:avLst/>
          </a:prstGeom>
          <a:noFill/>
          <a:ln>
            <a:noFill/>
          </a:ln>
        </p:spPr>
      </p:pic>
      <p:pic>
        <p:nvPicPr>
          <p:cNvPr id="183" name="Google Shape;183;p40"/>
          <p:cNvPicPr preferRelativeResize="0"/>
          <p:nvPr/>
        </p:nvPicPr>
        <p:blipFill>
          <a:blip r:embed="rId7">
            <a:alphaModFix/>
          </a:blip>
          <a:stretch>
            <a:fillRect/>
          </a:stretch>
        </p:blipFill>
        <p:spPr>
          <a:xfrm>
            <a:off x="7523346" y="2204281"/>
            <a:ext cx="973829" cy="811530"/>
          </a:xfrm>
          <a:prstGeom prst="rect">
            <a:avLst/>
          </a:prstGeom>
          <a:noFill/>
          <a:ln>
            <a:noFill/>
          </a:ln>
        </p:spPr>
      </p:pic>
      <p:sp>
        <p:nvSpPr>
          <p:cNvPr id="184" name="Google Shape;184;p40"/>
          <p:cNvSpPr txBox="1"/>
          <p:nvPr/>
        </p:nvSpPr>
        <p:spPr>
          <a:xfrm>
            <a:off x="523225" y="172247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Airplanes</a:t>
            </a:r>
            <a:endParaRPr b="1"/>
          </a:p>
        </p:txBody>
      </p:sp>
      <p:sp>
        <p:nvSpPr>
          <p:cNvPr id="185" name="Google Shape;185;p40"/>
          <p:cNvSpPr txBox="1"/>
          <p:nvPr/>
        </p:nvSpPr>
        <p:spPr>
          <a:xfrm>
            <a:off x="2173925" y="172247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Television</a:t>
            </a:r>
            <a:endParaRPr b="1"/>
          </a:p>
        </p:txBody>
      </p:sp>
      <p:sp>
        <p:nvSpPr>
          <p:cNvPr id="186" name="Google Shape;186;p40"/>
          <p:cNvSpPr txBox="1"/>
          <p:nvPr/>
        </p:nvSpPr>
        <p:spPr>
          <a:xfrm>
            <a:off x="4016000" y="172247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Internet</a:t>
            </a:r>
            <a:endParaRPr b="1"/>
          </a:p>
        </p:txBody>
      </p:sp>
      <p:sp>
        <p:nvSpPr>
          <p:cNvPr id="187" name="Google Shape;187;p40"/>
          <p:cNvSpPr txBox="1"/>
          <p:nvPr/>
        </p:nvSpPr>
        <p:spPr>
          <a:xfrm>
            <a:off x="5786325" y="172247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Facebook</a:t>
            </a:r>
            <a:endParaRPr b="1"/>
          </a:p>
        </p:txBody>
      </p:sp>
      <p:sp>
        <p:nvSpPr>
          <p:cNvPr id="188" name="Google Shape;188;p40"/>
          <p:cNvSpPr txBox="1"/>
          <p:nvPr/>
        </p:nvSpPr>
        <p:spPr>
          <a:xfrm>
            <a:off x="7437025" y="172247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Pokemon</a:t>
            </a:r>
            <a:endParaRPr b="1"/>
          </a:p>
        </p:txBody>
      </p:sp>
      <p:sp>
        <p:nvSpPr>
          <p:cNvPr id="189" name="Google Shape;189;p40"/>
          <p:cNvSpPr txBox="1"/>
          <p:nvPr/>
        </p:nvSpPr>
        <p:spPr>
          <a:xfrm>
            <a:off x="523225" y="320572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68 years</a:t>
            </a:r>
            <a:endParaRPr>
              <a:solidFill>
                <a:srgbClr val="CC0000"/>
              </a:solidFill>
            </a:endParaRPr>
          </a:p>
        </p:txBody>
      </p:sp>
      <p:sp>
        <p:nvSpPr>
          <p:cNvPr id="190" name="Google Shape;190;p40"/>
          <p:cNvSpPr txBox="1"/>
          <p:nvPr/>
        </p:nvSpPr>
        <p:spPr>
          <a:xfrm>
            <a:off x="2173925" y="320572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22 years</a:t>
            </a:r>
            <a:endParaRPr>
              <a:solidFill>
                <a:srgbClr val="CC0000"/>
              </a:solidFill>
            </a:endParaRPr>
          </a:p>
        </p:txBody>
      </p:sp>
      <p:sp>
        <p:nvSpPr>
          <p:cNvPr id="191" name="Google Shape;191;p40"/>
          <p:cNvSpPr txBox="1"/>
          <p:nvPr/>
        </p:nvSpPr>
        <p:spPr>
          <a:xfrm>
            <a:off x="4016000" y="320572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7 years</a:t>
            </a:r>
            <a:endParaRPr>
              <a:solidFill>
                <a:srgbClr val="CC0000"/>
              </a:solidFill>
            </a:endParaRPr>
          </a:p>
        </p:txBody>
      </p:sp>
      <p:sp>
        <p:nvSpPr>
          <p:cNvPr id="192" name="Google Shape;192;p40"/>
          <p:cNvSpPr txBox="1"/>
          <p:nvPr/>
        </p:nvSpPr>
        <p:spPr>
          <a:xfrm>
            <a:off x="5786325" y="320572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3 years</a:t>
            </a:r>
            <a:endParaRPr>
              <a:solidFill>
                <a:srgbClr val="CC0000"/>
              </a:solidFill>
            </a:endParaRPr>
          </a:p>
        </p:txBody>
      </p:sp>
      <p:sp>
        <p:nvSpPr>
          <p:cNvPr id="193" name="Google Shape;193;p40"/>
          <p:cNvSpPr txBox="1"/>
          <p:nvPr/>
        </p:nvSpPr>
        <p:spPr>
          <a:xfrm>
            <a:off x="7437025" y="3205727"/>
            <a:ext cx="1211100" cy="3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CC0000"/>
                </a:solidFill>
              </a:rPr>
              <a:t>19 days</a:t>
            </a:r>
            <a:endParaRPr>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txBox="1"/>
          <p:nvPr/>
        </p:nvSpPr>
        <p:spPr>
          <a:xfrm>
            <a:off x="311700" y="292625"/>
            <a:ext cx="8516100" cy="75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lang="en-US" sz="2400">
                <a:solidFill>
                  <a:schemeClr val="dk2"/>
                </a:solidFill>
              </a:rPr>
              <a:t>No longer an adoption curve - it’s an adoption rocket!</a:t>
            </a:r>
            <a:endParaRPr i="0" sz="2400" u="none" cap="none" strike="noStrike">
              <a:solidFill>
                <a:schemeClr val="dk2"/>
              </a:solidFill>
            </a:endParaRPr>
          </a:p>
        </p:txBody>
      </p:sp>
      <p:cxnSp>
        <p:nvCxnSpPr>
          <p:cNvPr id="199" name="Google Shape;199;p41"/>
          <p:cNvCxnSpPr/>
          <p:nvPr/>
        </p:nvCxnSpPr>
        <p:spPr>
          <a:xfrm flipH="1" rot="10800000">
            <a:off x="331150" y="828050"/>
            <a:ext cx="3399300" cy="300"/>
          </a:xfrm>
          <a:prstGeom prst="straightConnector1">
            <a:avLst/>
          </a:prstGeom>
          <a:noFill/>
          <a:ln cap="flat" cmpd="sng" w="9525">
            <a:solidFill>
              <a:srgbClr val="EF4747"/>
            </a:solidFill>
            <a:prstDash val="solid"/>
            <a:round/>
            <a:headEnd len="sm" w="sm" type="none"/>
            <a:tailEnd len="sm" w="sm" type="none"/>
          </a:ln>
        </p:spPr>
      </p:cxnSp>
      <p:sp>
        <p:nvSpPr>
          <p:cNvPr id="200" name="Google Shape;200;p41"/>
          <p:cNvSpPr/>
          <p:nvPr/>
        </p:nvSpPr>
        <p:spPr>
          <a:xfrm>
            <a:off x="913150" y="951250"/>
            <a:ext cx="7109700" cy="4090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41"/>
          <p:cNvPicPr preferRelativeResize="0"/>
          <p:nvPr/>
        </p:nvPicPr>
        <p:blipFill>
          <a:blip r:embed="rId3">
            <a:alphaModFix/>
          </a:blip>
          <a:stretch>
            <a:fillRect/>
          </a:stretch>
        </p:blipFill>
        <p:spPr>
          <a:xfrm>
            <a:off x="1557174" y="1040725"/>
            <a:ext cx="5712201" cy="3911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p:nvPr/>
        </p:nvSpPr>
        <p:spPr>
          <a:xfrm>
            <a:off x="4423317" y="700943"/>
            <a:ext cx="4308000" cy="3934500"/>
          </a:xfrm>
          <a:prstGeom prst="rect">
            <a:avLst/>
          </a:prstGeom>
          <a:solidFill>
            <a:srgbClr val="EF4747"/>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30200" lvl="0" marL="457200" rtl="0" algn="l">
              <a:spcBef>
                <a:spcPts val="1200"/>
              </a:spcBef>
              <a:spcAft>
                <a:spcPts val="0"/>
              </a:spcAft>
              <a:buClr>
                <a:schemeClr val="lt1"/>
              </a:buClr>
              <a:buSzPts val="1600"/>
              <a:buChar char="•"/>
            </a:pPr>
            <a:r>
              <a:rPr lang="en-US" sz="1600">
                <a:solidFill>
                  <a:schemeClr val="lt1"/>
                </a:solidFill>
              </a:rPr>
              <a:t>We evaluated African countries on three key dimensions </a:t>
            </a:r>
            <a:r>
              <a:rPr b="1" lang="en-US" sz="1600">
                <a:solidFill>
                  <a:schemeClr val="lt1"/>
                </a:solidFill>
              </a:rPr>
              <a:t>impacting</a:t>
            </a:r>
            <a:r>
              <a:rPr lang="en-US" sz="1600">
                <a:solidFill>
                  <a:schemeClr val="lt1"/>
                </a:solidFill>
              </a:rPr>
              <a:t> </a:t>
            </a:r>
            <a:r>
              <a:rPr b="1" lang="en-US" sz="1600">
                <a:solidFill>
                  <a:schemeClr val="lt1"/>
                </a:solidFill>
              </a:rPr>
              <a:t>start-ups:</a:t>
            </a:r>
            <a:endParaRPr b="1" sz="1600">
              <a:solidFill>
                <a:schemeClr val="lt1"/>
              </a:solidFill>
            </a:endParaRPr>
          </a:p>
          <a:p>
            <a:pPr indent="-304800" lvl="1" marL="914400" rtl="0" algn="l">
              <a:spcBef>
                <a:spcPts val="600"/>
              </a:spcBef>
              <a:spcAft>
                <a:spcPts val="0"/>
              </a:spcAft>
              <a:buClr>
                <a:schemeClr val="lt1"/>
              </a:buClr>
              <a:buSzPts val="1200"/>
              <a:buChar char="○"/>
            </a:pPr>
            <a:r>
              <a:rPr lang="en-US" sz="1200">
                <a:solidFill>
                  <a:schemeClr val="lt1"/>
                </a:solidFill>
              </a:rPr>
              <a:t>Citizen’s average ability to pay (PPP)</a:t>
            </a:r>
            <a:endParaRPr sz="1200">
              <a:solidFill>
                <a:schemeClr val="lt1"/>
              </a:solidFill>
            </a:endParaRPr>
          </a:p>
          <a:p>
            <a:pPr indent="-304800" lvl="1" marL="914400" rtl="0" algn="l">
              <a:spcBef>
                <a:spcPts val="0"/>
              </a:spcBef>
              <a:spcAft>
                <a:spcPts val="0"/>
              </a:spcAft>
              <a:buClr>
                <a:schemeClr val="lt1"/>
              </a:buClr>
              <a:buSzPts val="1200"/>
              <a:buChar char="○"/>
            </a:pPr>
            <a:r>
              <a:rPr lang="en-US" sz="1200">
                <a:solidFill>
                  <a:schemeClr val="lt1"/>
                </a:solidFill>
              </a:rPr>
              <a:t>Disparity of wealth (Gini)</a:t>
            </a:r>
            <a:endParaRPr sz="1200">
              <a:solidFill>
                <a:schemeClr val="lt1"/>
              </a:solidFill>
            </a:endParaRPr>
          </a:p>
          <a:p>
            <a:pPr indent="-304800" lvl="1" marL="914400" rtl="0" algn="l">
              <a:spcBef>
                <a:spcPts val="0"/>
              </a:spcBef>
              <a:spcAft>
                <a:spcPts val="0"/>
              </a:spcAft>
              <a:buClr>
                <a:schemeClr val="lt1"/>
              </a:buClr>
              <a:buSzPts val="1200"/>
              <a:buChar char="○"/>
            </a:pPr>
            <a:r>
              <a:rPr lang="en-US" sz="1200">
                <a:solidFill>
                  <a:schemeClr val="lt1"/>
                </a:solidFill>
              </a:rPr>
              <a:t>Country logistics performance (LPI)</a:t>
            </a:r>
            <a:endParaRPr b="1" sz="1600">
              <a:solidFill>
                <a:schemeClr val="lt1"/>
              </a:solidFill>
            </a:endParaRPr>
          </a:p>
          <a:p>
            <a:pPr indent="-330200" lvl="0" marL="457200" rtl="0" algn="l">
              <a:spcBef>
                <a:spcPts val="1200"/>
              </a:spcBef>
              <a:spcAft>
                <a:spcPts val="0"/>
              </a:spcAft>
              <a:buClr>
                <a:schemeClr val="lt1"/>
              </a:buClr>
              <a:buSzPts val="1600"/>
              <a:buChar char="•"/>
            </a:pPr>
            <a:r>
              <a:rPr b="1" lang="en-US" sz="1600">
                <a:solidFill>
                  <a:schemeClr val="lt1"/>
                </a:solidFill>
              </a:rPr>
              <a:t>Kenya, Nigeria and Ghana </a:t>
            </a:r>
            <a:r>
              <a:rPr lang="en-US" sz="1600">
                <a:solidFill>
                  <a:schemeClr val="lt1"/>
                </a:solidFill>
              </a:rPr>
              <a:t>can, on average, be considered as representative of sub-Saharan countries </a:t>
            </a:r>
            <a:endParaRPr sz="1600">
              <a:solidFill>
                <a:schemeClr val="lt1"/>
              </a:solidFill>
            </a:endParaRPr>
          </a:p>
          <a:p>
            <a:pPr indent="-330200" lvl="0" marL="457200" rtl="0" algn="l">
              <a:spcBef>
                <a:spcPts val="1200"/>
              </a:spcBef>
              <a:spcAft>
                <a:spcPts val="0"/>
              </a:spcAft>
              <a:buClr>
                <a:schemeClr val="lt1"/>
              </a:buClr>
              <a:buSzPts val="1600"/>
              <a:buChar char="•"/>
            </a:pPr>
            <a:r>
              <a:rPr lang="en-US" sz="1600">
                <a:solidFill>
                  <a:schemeClr val="lt1"/>
                </a:solidFill>
              </a:rPr>
              <a:t>They make up 1/4 of Africa’s population, making them good launching pads for most African startups</a:t>
            </a:r>
            <a:endParaRPr sz="1600">
              <a:solidFill>
                <a:schemeClr val="lt1"/>
              </a:solidFill>
            </a:endParaRPr>
          </a:p>
          <a:p>
            <a:pPr indent="-304800" lvl="1" marL="914400" rtl="0" algn="l">
              <a:spcBef>
                <a:spcPts val="600"/>
              </a:spcBef>
              <a:spcAft>
                <a:spcPts val="0"/>
              </a:spcAft>
              <a:buClr>
                <a:schemeClr val="lt1"/>
              </a:buClr>
              <a:buSzPts val="1200"/>
              <a:buChar char="○"/>
            </a:pPr>
            <a:r>
              <a:rPr lang="en-US" sz="1200">
                <a:solidFill>
                  <a:schemeClr val="lt1"/>
                </a:solidFill>
              </a:rPr>
              <a:t>These countries also have dynamic </a:t>
            </a:r>
            <a:r>
              <a:rPr b="1" lang="en-US" sz="1200">
                <a:solidFill>
                  <a:schemeClr val="lt1"/>
                </a:solidFill>
              </a:rPr>
              <a:t>tech startup</a:t>
            </a:r>
            <a:r>
              <a:rPr lang="en-US" sz="1200">
                <a:solidFill>
                  <a:schemeClr val="lt1"/>
                </a:solidFill>
              </a:rPr>
              <a:t> ecosystems</a:t>
            </a:r>
            <a:endParaRPr b="0" i="0" sz="1600" u="none" cap="none" strike="noStrike">
              <a:solidFill>
                <a:schemeClr val="lt1"/>
              </a:solidFill>
              <a:latin typeface="Arial"/>
              <a:ea typeface="Arial"/>
              <a:cs typeface="Arial"/>
              <a:sym typeface="Arial"/>
            </a:endParaRPr>
          </a:p>
        </p:txBody>
      </p:sp>
      <p:grpSp>
        <p:nvGrpSpPr>
          <p:cNvPr id="207" name="Google Shape;207;p42"/>
          <p:cNvGrpSpPr/>
          <p:nvPr/>
        </p:nvGrpSpPr>
        <p:grpSpPr>
          <a:xfrm>
            <a:off x="879643" y="1276399"/>
            <a:ext cx="2819845" cy="2916176"/>
            <a:chOff x="450786" y="1200634"/>
            <a:chExt cx="3715700" cy="3842635"/>
          </a:xfrm>
        </p:grpSpPr>
        <p:sp>
          <p:nvSpPr>
            <p:cNvPr id="208" name="Google Shape;208;p42"/>
            <p:cNvSpPr/>
            <p:nvPr/>
          </p:nvSpPr>
          <p:spPr>
            <a:xfrm>
              <a:off x="3602286" y="3824484"/>
              <a:ext cx="350539" cy="688328"/>
            </a:xfrm>
            <a:custGeom>
              <a:rect b="b" l="l" r="r" t="t"/>
              <a:pathLst>
                <a:path extrusionOk="0" h="265" w="126">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09" name="Google Shape;209;p42"/>
            <p:cNvSpPr/>
            <p:nvPr/>
          </p:nvSpPr>
          <p:spPr>
            <a:xfrm>
              <a:off x="3488779" y="1266939"/>
              <a:ext cx="83463" cy="15788"/>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0" name="Google Shape;210;p42"/>
            <p:cNvSpPr/>
            <p:nvPr/>
          </p:nvSpPr>
          <p:spPr>
            <a:xfrm>
              <a:off x="3194995" y="1727930"/>
              <a:ext cx="0" cy="63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1" name="Google Shape;211;p42"/>
            <p:cNvSpPr/>
            <p:nvPr/>
          </p:nvSpPr>
          <p:spPr>
            <a:xfrm>
              <a:off x="547600" y="2599390"/>
              <a:ext cx="397274" cy="281014"/>
            </a:xfrm>
            <a:custGeom>
              <a:rect b="b" l="l" r="r" t="t"/>
              <a:pathLst>
                <a:path extrusionOk="0" h="18" w="24">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2" name="Google Shape;212;p42"/>
            <p:cNvSpPr/>
            <p:nvPr/>
          </p:nvSpPr>
          <p:spPr>
            <a:xfrm>
              <a:off x="450786" y="2397312"/>
              <a:ext cx="310477" cy="221024"/>
            </a:xfrm>
            <a:custGeom>
              <a:rect b="b" l="l" r="r" t="t"/>
              <a:pathLst>
                <a:path extrusionOk="0" h="85" w="114">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3" name="Google Shape;213;p42"/>
            <p:cNvSpPr/>
            <p:nvPr/>
          </p:nvSpPr>
          <p:spPr>
            <a:xfrm>
              <a:off x="467479" y="1857387"/>
              <a:ext cx="627629" cy="634650"/>
            </a:xfrm>
            <a:custGeom>
              <a:rect b="b" l="l" r="r" t="t"/>
              <a:pathLst>
                <a:path extrusionOk="0" h="41" w="38">
                  <a:moveTo>
                    <a:pt x="6" y="35"/>
                  </a:moveTo>
                  <a:cubicBezTo>
                    <a:pt x="11" y="38"/>
                    <a:pt x="11" y="38"/>
                    <a:pt x="11" y="38"/>
                  </a:cubicBezTo>
                  <a:cubicBezTo>
                    <a:pt x="13" y="40"/>
                    <a:pt x="13" y="40"/>
                    <a:pt x="13" y="40"/>
                  </a:cubicBezTo>
                  <a:cubicBezTo>
                    <a:pt x="15" y="41"/>
                    <a:pt x="15" y="41"/>
                    <a:pt x="15" y="41"/>
                  </a:cubicBezTo>
                  <a:cubicBezTo>
                    <a:pt x="15" y="41"/>
                    <a:pt x="15" y="41"/>
                    <a:pt x="15" y="41"/>
                  </a:cubicBezTo>
                  <a:cubicBezTo>
                    <a:pt x="18" y="38"/>
                    <a:pt x="18" y="38"/>
                    <a:pt x="18" y="38"/>
                  </a:cubicBezTo>
                  <a:cubicBezTo>
                    <a:pt x="20" y="40"/>
                    <a:pt x="20" y="40"/>
                    <a:pt x="20" y="40"/>
                  </a:cubicBezTo>
                  <a:cubicBezTo>
                    <a:pt x="21" y="39"/>
                    <a:pt x="21" y="39"/>
                    <a:pt x="21" y="39"/>
                  </a:cubicBezTo>
                  <a:cubicBezTo>
                    <a:pt x="35" y="39"/>
                    <a:pt x="35" y="39"/>
                    <a:pt x="35" y="39"/>
                  </a:cubicBezTo>
                  <a:cubicBezTo>
                    <a:pt x="38" y="37"/>
                    <a:pt x="38" y="37"/>
                    <a:pt x="38" y="37"/>
                  </a:cubicBezTo>
                  <a:cubicBezTo>
                    <a:pt x="36" y="36"/>
                    <a:pt x="36" y="36"/>
                    <a:pt x="36" y="36"/>
                  </a:cubicBezTo>
                  <a:cubicBezTo>
                    <a:pt x="33" y="7"/>
                    <a:pt x="33" y="7"/>
                    <a:pt x="33" y="7"/>
                  </a:cubicBezTo>
                  <a:cubicBezTo>
                    <a:pt x="36" y="7"/>
                    <a:pt x="36" y="7"/>
                    <a:pt x="36" y="7"/>
                  </a:cubicBezTo>
                  <a:cubicBezTo>
                    <a:pt x="27" y="0"/>
                    <a:pt x="27" y="0"/>
                    <a:pt x="27" y="0"/>
                  </a:cubicBezTo>
                  <a:cubicBezTo>
                    <a:pt x="27" y="3"/>
                    <a:pt x="27" y="3"/>
                    <a:pt x="27" y="3"/>
                  </a:cubicBezTo>
                  <a:cubicBezTo>
                    <a:pt x="17" y="3"/>
                    <a:pt x="17" y="3"/>
                    <a:pt x="17" y="3"/>
                  </a:cubicBezTo>
                  <a:cubicBezTo>
                    <a:pt x="16" y="11"/>
                    <a:pt x="16" y="11"/>
                    <a:pt x="16" y="11"/>
                  </a:cubicBezTo>
                  <a:cubicBezTo>
                    <a:pt x="14" y="13"/>
                    <a:pt x="14" y="13"/>
                    <a:pt x="14" y="13"/>
                  </a:cubicBezTo>
                  <a:cubicBezTo>
                    <a:pt x="14" y="13"/>
                    <a:pt x="14" y="20"/>
                    <a:pt x="13" y="20"/>
                  </a:cubicBezTo>
                  <a:cubicBezTo>
                    <a:pt x="13" y="20"/>
                    <a:pt x="5" y="19"/>
                    <a:pt x="1" y="19"/>
                  </a:cubicBezTo>
                  <a:cubicBezTo>
                    <a:pt x="0" y="20"/>
                    <a:pt x="0" y="20"/>
                    <a:pt x="0" y="20"/>
                  </a:cubicBezTo>
                  <a:cubicBezTo>
                    <a:pt x="3" y="26"/>
                    <a:pt x="3" y="26"/>
                    <a:pt x="3" y="26"/>
                  </a:cubicBezTo>
                  <a:cubicBezTo>
                    <a:pt x="3" y="33"/>
                    <a:pt x="3" y="33"/>
                    <a:pt x="3" y="33"/>
                  </a:cubicBezTo>
                  <a:cubicBezTo>
                    <a:pt x="1" y="36"/>
                    <a:pt x="1" y="36"/>
                    <a:pt x="1" y="36"/>
                  </a:cubicBezTo>
                  <a:cubicBezTo>
                    <a:pt x="4" y="36"/>
                    <a:pt x="4" y="36"/>
                    <a:pt x="4" y="36"/>
                  </a:cubicBezTo>
                  <a:lnTo>
                    <a:pt x="6" y="3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4" name="Google Shape;214;p42"/>
            <p:cNvSpPr/>
            <p:nvPr/>
          </p:nvSpPr>
          <p:spPr>
            <a:xfrm>
              <a:off x="2627459" y="1592159"/>
              <a:ext cx="594244" cy="543085"/>
            </a:xfrm>
            <a:custGeom>
              <a:rect b="b" l="l" r="r" t="t"/>
              <a:pathLst>
                <a:path extrusionOk="0" h="35" w="36">
                  <a:moveTo>
                    <a:pt x="0" y="5"/>
                  </a:moveTo>
                  <a:cubicBezTo>
                    <a:pt x="0" y="5"/>
                    <a:pt x="1" y="7"/>
                    <a:pt x="1" y="8"/>
                  </a:cubicBezTo>
                  <a:cubicBezTo>
                    <a:pt x="1" y="8"/>
                    <a:pt x="2" y="10"/>
                    <a:pt x="2" y="10"/>
                  </a:cubicBezTo>
                  <a:cubicBezTo>
                    <a:pt x="2" y="10"/>
                    <a:pt x="1" y="35"/>
                    <a:pt x="2" y="35"/>
                  </a:cubicBezTo>
                  <a:cubicBezTo>
                    <a:pt x="2" y="35"/>
                    <a:pt x="2" y="35"/>
                    <a:pt x="3" y="35"/>
                  </a:cubicBezTo>
                  <a:cubicBezTo>
                    <a:pt x="7" y="35"/>
                    <a:pt x="29" y="35"/>
                    <a:pt x="29" y="35"/>
                  </a:cubicBezTo>
                  <a:cubicBezTo>
                    <a:pt x="34" y="32"/>
                    <a:pt x="34" y="32"/>
                    <a:pt x="34" y="32"/>
                  </a:cubicBezTo>
                  <a:cubicBezTo>
                    <a:pt x="36" y="30"/>
                    <a:pt x="36" y="30"/>
                    <a:pt x="36" y="30"/>
                  </a:cubicBezTo>
                  <a:cubicBezTo>
                    <a:pt x="36" y="30"/>
                    <a:pt x="36" y="30"/>
                    <a:pt x="36" y="30"/>
                  </a:cubicBezTo>
                  <a:cubicBezTo>
                    <a:pt x="33" y="23"/>
                    <a:pt x="33" y="23"/>
                    <a:pt x="33" y="23"/>
                  </a:cubicBezTo>
                  <a:cubicBezTo>
                    <a:pt x="29" y="15"/>
                    <a:pt x="29" y="15"/>
                    <a:pt x="29" y="15"/>
                  </a:cubicBezTo>
                  <a:cubicBezTo>
                    <a:pt x="24" y="8"/>
                    <a:pt x="24" y="8"/>
                    <a:pt x="24" y="8"/>
                  </a:cubicBezTo>
                  <a:cubicBezTo>
                    <a:pt x="31" y="12"/>
                    <a:pt x="31" y="12"/>
                    <a:pt x="31" y="12"/>
                  </a:cubicBezTo>
                  <a:cubicBezTo>
                    <a:pt x="34" y="9"/>
                    <a:pt x="34" y="9"/>
                    <a:pt x="34" y="9"/>
                  </a:cubicBezTo>
                  <a:cubicBezTo>
                    <a:pt x="33" y="9"/>
                    <a:pt x="33" y="9"/>
                    <a:pt x="33" y="9"/>
                  </a:cubicBezTo>
                  <a:cubicBezTo>
                    <a:pt x="30" y="1"/>
                    <a:pt x="30" y="1"/>
                    <a:pt x="30" y="1"/>
                  </a:cubicBezTo>
                  <a:cubicBezTo>
                    <a:pt x="28" y="3"/>
                    <a:pt x="28" y="3"/>
                    <a:pt x="28" y="3"/>
                  </a:cubicBezTo>
                  <a:cubicBezTo>
                    <a:pt x="22" y="2"/>
                    <a:pt x="22" y="2"/>
                    <a:pt x="22" y="2"/>
                  </a:cubicBezTo>
                  <a:cubicBezTo>
                    <a:pt x="19" y="1"/>
                    <a:pt x="19" y="1"/>
                    <a:pt x="19" y="1"/>
                  </a:cubicBezTo>
                  <a:cubicBezTo>
                    <a:pt x="12" y="3"/>
                    <a:pt x="12" y="3"/>
                    <a:pt x="12" y="3"/>
                  </a:cubicBezTo>
                  <a:cubicBezTo>
                    <a:pt x="6" y="0"/>
                    <a:pt x="6" y="0"/>
                    <a:pt x="6" y="0"/>
                  </a:cubicBezTo>
                  <a:cubicBezTo>
                    <a:pt x="2" y="0"/>
                    <a:pt x="2" y="0"/>
                    <a:pt x="2" y="0"/>
                  </a:cubicBezTo>
                  <a:cubicBezTo>
                    <a:pt x="1" y="2"/>
                    <a:pt x="1" y="2"/>
                    <a:pt x="1" y="2"/>
                  </a:cubicBezTo>
                  <a:lnTo>
                    <a:pt x="0" y="5"/>
                  </a:lnTo>
                  <a:close/>
                </a:path>
              </a:pathLst>
            </a:custGeom>
            <a:solidFill>
              <a:srgbClr val="B7B7B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5" name="Google Shape;215;p42"/>
            <p:cNvSpPr/>
            <p:nvPr/>
          </p:nvSpPr>
          <p:spPr>
            <a:xfrm>
              <a:off x="1816213" y="1497435"/>
              <a:ext cx="861320" cy="773576"/>
            </a:xfrm>
            <a:custGeom>
              <a:rect b="b" l="l" r="r" t="t"/>
              <a:pathLst>
                <a:path extrusionOk="0" h="50" w="52">
                  <a:moveTo>
                    <a:pt x="4" y="6"/>
                  </a:moveTo>
                  <a:cubicBezTo>
                    <a:pt x="3" y="9"/>
                    <a:pt x="3" y="9"/>
                    <a:pt x="3" y="9"/>
                  </a:cubicBezTo>
                  <a:cubicBezTo>
                    <a:pt x="2" y="10"/>
                    <a:pt x="2" y="10"/>
                    <a:pt x="2" y="10"/>
                  </a:cubicBezTo>
                  <a:cubicBezTo>
                    <a:pt x="0" y="12"/>
                    <a:pt x="0" y="12"/>
                    <a:pt x="0" y="12"/>
                  </a:cubicBezTo>
                  <a:cubicBezTo>
                    <a:pt x="0" y="29"/>
                    <a:pt x="0" y="29"/>
                    <a:pt x="0" y="29"/>
                  </a:cubicBezTo>
                  <a:cubicBezTo>
                    <a:pt x="6" y="34"/>
                    <a:pt x="6" y="34"/>
                    <a:pt x="6" y="34"/>
                  </a:cubicBezTo>
                  <a:cubicBezTo>
                    <a:pt x="9" y="35"/>
                    <a:pt x="9" y="35"/>
                    <a:pt x="9" y="35"/>
                  </a:cubicBezTo>
                  <a:cubicBezTo>
                    <a:pt x="17" y="36"/>
                    <a:pt x="17" y="36"/>
                    <a:pt x="17" y="36"/>
                  </a:cubicBezTo>
                  <a:cubicBezTo>
                    <a:pt x="19" y="38"/>
                    <a:pt x="19" y="38"/>
                    <a:pt x="19" y="38"/>
                  </a:cubicBezTo>
                  <a:cubicBezTo>
                    <a:pt x="23" y="36"/>
                    <a:pt x="23" y="36"/>
                    <a:pt x="23" y="36"/>
                  </a:cubicBezTo>
                  <a:cubicBezTo>
                    <a:pt x="47" y="49"/>
                    <a:pt x="47" y="49"/>
                    <a:pt x="47" y="49"/>
                  </a:cubicBezTo>
                  <a:cubicBezTo>
                    <a:pt x="47" y="48"/>
                    <a:pt x="47" y="48"/>
                    <a:pt x="47" y="48"/>
                  </a:cubicBezTo>
                  <a:cubicBezTo>
                    <a:pt x="47" y="49"/>
                    <a:pt x="47" y="49"/>
                    <a:pt x="47" y="49"/>
                  </a:cubicBezTo>
                  <a:cubicBezTo>
                    <a:pt x="48" y="50"/>
                    <a:pt x="48" y="50"/>
                    <a:pt x="48" y="50"/>
                  </a:cubicBezTo>
                  <a:cubicBezTo>
                    <a:pt x="48" y="47"/>
                    <a:pt x="48" y="47"/>
                    <a:pt x="48" y="47"/>
                  </a:cubicBezTo>
                  <a:cubicBezTo>
                    <a:pt x="51" y="47"/>
                    <a:pt x="51" y="47"/>
                    <a:pt x="51" y="47"/>
                  </a:cubicBezTo>
                  <a:cubicBezTo>
                    <a:pt x="52" y="41"/>
                    <a:pt x="52" y="41"/>
                    <a:pt x="52" y="41"/>
                  </a:cubicBezTo>
                  <a:cubicBezTo>
                    <a:pt x="51" y="41"/>
                    <a:pt x="51" y="41"/>
                    <a:pt x="51" y="41"/>
                  </a:cubicBezTo>
                  <a:cubicBezTo>
                    <a:pt x="50" y="41"/>
                    <a:pt x="51" y="16"/>
                    <a:pt x="51" y="16"/>
                  </a:cubicBezTo>
                  <a:cubicBezTo>
                    <a:pt x="51" y="16"/>
                    <a:pt x="50" y="14"/>
                    <a:pt x="50" y="14"/>
                  </a:cubicBezTo>
                  <a:cubicBezTo>
                    <a:pt x="50" y="13"/>
                    <a:pt x="49" y="11"/>
                    <a:pt x="49" y="11"/>
                  </a:cubicBezTo>
                  <a:cubicBezTo>
                    <a:pt x="50" y="8"/>
                    <a:pt x="50" y="8"/>
                    <a:pt x="50" y="8"/>
                  </a:cubicBezTo>
                  <a:cubicBezTo>
                    <a:pt x="51" y="6"/>
                    <a:pt x="51" y="6"/>
                    <a:pt x="51" y="6"/>
                  </a:cubicBezTo>
                  <a:cubicBezTo>
                    <a:pt x="48" y="5"/>
                    <a:pt x="48" y="5"/>
                    <a:pt x="48" y="5"/>
                  </a:cubicBezTo>
                  <a:cubicBezTo>
                    <a:pt x="45" y="3"/>
                    <a:pt x="45" y="3"/>
                    <a:pt x="45" y="3"/>
                  </a:cubicBezTo>
                  <a:cubicBezTo>
                    <a:pt x="41" y="2"/>
                    <a:pt x="41" y="2"/>
                    <a:pt x="41" y="2"/>
                  </a:cubicBezTo>
                  <a:cubicBezTo>
                    <a:pt x="35" y="4"/>
                    <a:pt x="35" y="4"/>
                    <a:pt x="35" y="4"/>
                  </a:cubicBezTo>
                  <a:cubicBezTo>
                    <a:pt x="35" y="8"/>
                    <a:pt x="35" y="8"/>
                    <a:pt x="35" y="8"/>
                  </a:cubicBezTo>
                  <a:cubicBezTo>
                    <a:pt x="29" y="10"/>
                    <a:pt x="29" y="10"/>
                    <a:pt x="29" y="10"/>
                  </a:cubicBezTo>
                  <a:cubicBezTo>
                    <a:pt x="25" y="7"/>
                    <a:pt x="25" y="7"/>
                    <a:pt x="25" y="7"/>
                  </a:cubicBezTo>
                  <a:cubicBezTo>
                    <a:pt x="22" y="5"/>
                    <a:pt x="22" y="5"/>
                    <a:pt x="22" y="5"/>
                  </a:cubicBezTo>
                  <a:cubicBezTo>
                    <a:pt x="20" y="3"/>
                    <a:pt x="20" y="3"/>
                    <a:pt x="20" y="3"/>
                  </a:cubicBezTo>
                  <a:cubicBezTo>
                    <a:pt x="13" y="2"/>
                    <a:pt x="13" y="2"/>
                    <a:pt x="13" y="2"/>
                  </a:cubicBezTo>
                  <a:cubicBezTo>
                    <a:pt x="8" y="0"/>
                    <a:pt x="8" y="0"/>
                    <a:pt x="8" y="0"/>
                  </a:cubicBezTo>
                  <a:cubicBezTo>
                    <a:pt x="8" y="2"/>
                    <a:pt x="8" y="2"/>
                    <a:pt x="8" y="2"/>
                  </a:cubicBezTo>
                  <a:lnTo>
                    <a:pt x="4"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6" name="Google Shape;216;p42"/>
            <p:cNvSpPr/>
            <p:nvPr/>
          </p:nvSpPr>
          <p:spPr>
            <a:xfrm>
              <a:off x="1732750" y="1266939"/>
              <a:ext cx="217002" cy="385208"/>
            </a:xfrm>
            <a:custGeom>
              <a:rect b="b" l="l" r="r" t="t"/>
              <a:pathLst>
                <a:path extrusionOk="0" h="150" w="78">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7" name="Google Shape;217;p42"/>
            <p:cNvSpPr/>
            <p:nvPr/>
          </p:nvSpPr>
          <p:spPr>
            <a:xfrm>
              <a:off x="667788" y="1358504"/>
              <a:ext cx="624291" cy="451513"/>
            </a:xfrm>
            <a:custGeom>
              <a:rect b="b" l="l" r="r" t="t"/>
              <a:pathLst>
                <a:path extrusionOk="0" h="174" w="228">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8" name="Google Shape;218;p42"/>
            <p:cNvSpPr/>
            <p:nvPr/>
          </p:nvSpPr>
          <p:spPr>
            <a:xfrm>
              <a:off x="480835" y="1810024"/>
              <a:ext cx="430659" cy="353638"/>
            </a:xfrm>
            <a:custGeom>
              <a:rect b="b" l="l" r="r" t="t"/>
              <a:pathLst>
                <a:path extrusionOk="0" h="23" w="26">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19" name="Google Shape;219;p42"/>
            <p:cNvSpPr/>
            <p:nvPr/>
          </p:nvSpPr>
          <p:spPr>
            <a:xfrm>
              <a:off x="500860" y="2599390"/>
              <a:ext cx="130199" cy="94724"/>
            </a:xfrm>
            <a:custGeom>
              <a:rect b="b" l="l" r="r" t="t"/>
              <a:pathLst>
                <a:path extrusionOk="0" h="36" w="48">
                  <a:moveTo>
                    <a:pt x="48" y="24"/>
                  </a:moveTo>
                  <a:lnTo>
                    <a:pt x="48" y="6"/>
                  </a:lnTo>
                  <a:lnTo>
                    <a:pt x="48" y="0"/>
                  </a:lnTo>
                  <a:lnTo>
                    <a:pt x="36" y="0"/>
                  </a:lnTo>
                  <a:lnTo>
                    <a:pt x="6" y="6"/>
                  </a:lnTo>
                  <a:lnTo>
                    <a:pt x="0" y="6"/>
                  </a:lnTo>
                  <a:lnTo>
                    <a:pt x="18" y="36"/>
                  </a:lnTo>
                  <a:lnTo>
                    <a:pt x="36" y="24"/>
                  </a:lnTo>
                  <a:lnTo>
                    <a:pt x="48"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0" name="Google Shape;220;p42"/>
            <p:cNvSpPr/>
            <p:nvPr/>
          </p:nvSpPr>
          <p:spPr>
            <a:xfrm>
              <a:off x="2497258" y="2059463"/>
              <a:ext cx="854646" cy="991443"/>
            </a:xfrm>
            <a:custGeom>
              <a:rect b="b" l="l" r="r" t="t"/>
              <a:pathLst>
                <a:path extrusionOk="0" h="64" w="52">
                  <a:moveTo>
                    <a:pt x="37" y="5"/>
                  </a:moveTo>
                  <a:cubicBezTo>
                    <a:pt x="37" y="5"/>
                    <a:pt x="15" y="5"/>
                    <a:pt x="11" y="5"/>
                  </a:cubicBezTo>
                  <a:cubicBezTo>
                    <a:pt x="10" y="11"/>
                    <a:pt x="10" y="11"/>
                    <a:pt x="10" y="11"/>
                  </a:cubicBezTo>
                  <a:cubicBezTo>
                    <a:pt x="7" y="11"/>
                    <a:pt x="7" y="11"/>
                    <a:pt x="7" y="11"/>
                  </a:cubicBezTo>
                  <a:cubicBezTo>
                    <a:pt x="7" y="14"/>
                    <a:pt x="7" y="14"/>
                    <a:pt x="7" y="14"/>
                  </a:cubicBezTo>
                  <a:cubicBezTo>
                    <a:pt x="6" y="13"/>
                    <a:pt x="6" y="13"/>
                    <a:pt x="6" y="13"/>
                  </a:cubicBezTo>
                  <a:cubicBezTo>
                    <a:pt x="5" y="25"/>
                    <a:pt x="5" y="25"/>
                    <a:pt x="5" y="25"/>
                  </a:cubicBezTo>
                  <a:cubicBezTo>
                    <a:pt x="2" y="27"/>
                    <a:pt x="2" y="27"/>
                    <a:pt x="2" y="27"/>
                  </a:cubicBezTo>
                  <a:cubicBezTo>
                    <a:pt x="1" y="32"/>
                    <a:pt x="1" y="32"/>
                    <a:pt x="1" y="32"/>
                  </a:cubicBezTo>
                  <a:cubicBezTo>
                    <a:pt x="0" y="35"/>
                    <a:pt x="0" y="35"/>
                    <a:pt x="0" y="35"/>
                  </a:cubicBezTo>
                  <a:cubicBezTo>
                    <a:pt x="3" y="41"/>
                    <a:pt x="3" y="41"/>
                    <a:pt x="3" y="41"/>
                  </a:cubicBezTo>
                  <a:cubicBezTo>
                    <a:pt x="5" y="45"/>
                    <a:pt x="5" y="45"/>
                    <a:pt x="5" y="45"/>
                  </a:cubicBezTo>
                  <a:cubicBezTo>
                    <a:pt x="8" y="50"/>
                    <a:pt x="8" y="50"/>
                    <a:pt x="8" y="50"/>
                  </a:cubicBezTo>
                  <a:cubicBezTo>
                    <a:pt x="12" y="52"/>
                    <a:pt x="12" y="52"/>
                    <a:pt x="12" y="52"/>
                  </a:cubicBezTo>
                  <a:cubicBezTo>
                    <a:pt x="18" y="58"/>
                    <a:pt x="18" y="58"/>
                    <a:pt x="18" y="58"/>
                  </a:cubicBezTo>
                  <a:cubicBezTo>
                    <a:pt x="20" y="61"/>
                    <a:pt x="20" y="61"/>
                    <a:pt x="20" y="61"/>
                  </a:cubicBezTo>
                  <a:cubicBezTo>
                    <a:pt x="25" y="61"/>
                    <a:pt x="25" y="61"/>
                    <a:pt x="25" y="61"/>
                  </a:cubicBezTo>
                  <a:cubicBezTo>
                    <a:pt x="29" y="64"/>
                    <a:pt x="29" y="64"/>
                    <a:pt x="29" y="64"/>
                  </a:cubicBezTo>
                  <a:cubicBezTo>
                    <a:pt x="36" y="63"/>
                    <a:pt x="36" y="63"/>
                    <a:pt x="36" y="63"/>
                  </a:cubicBezTo>
                  <a:cubicBezTo>
                    <a:pt x="41" y="61"/>
                    <a:pt x="41" y="61"/>
                    <a:pt x="41" y="61"/>
                  </a:cubicBezTo>
                  <a:cubicBezTo>
                    <a:pt x="44" y="61"/>
                    <a:pt x="44" y="61"/>
                    <a:pt x="44" y="61"/>
                  </a:cubicBezTo>
                  <a:cubicBezTo>
                    <a:pt x="44" y="59"/>
                    <a:pt x="44" y="59"/>
                    <a:pt x="44" y="59"/>
                  </a:cubicBezTo>
                  <a:cubicBezTo>
                    <a:pt x="42" y="57"/>
                    <a:pt x="42" y="57"/>
                    <a:pt x="42" y="57"/>
                  </a:cubicBezTo>
                  <a:cubicBezTo>
                    <a:pt x="39" y="54"/>
                    <a:pt x="39" y="54"/>
                    <a:pt x="39" y="54"/>
                  </a:cubicBezTo>
                  <a:cubicBezTo>
                    <a:pt x="35" y="51"/>
                    <a:pt x="35" y="51"/>
                    <a:pt x="35" y="51"/>
                  </a:cubicBezTo>
                  <a:cubicBezTo>
                    <a:pt x="36" y="48"/>
                    <a:pt x="36" y="48"/>
                    <a:pt x="36" y="48"/>
                  </a:cubicBezTo>
                  <a:cubicBezTo>
                    <a:pt x="38" y="48"/>
                    <a:pt x="38" y="48"/>
                    <a:pt x="38" y="48"/>
                  </a:cubicBezTo>
                  <a:cubicBezTo>
                    <a:pt x="39" y="42"/>
                    <a:pt x="39" y="42"/>
                    <a:pt x="39" y="42"/>
                  </a:cubicBezTo>
                  <a:cubicBezTo>
                    <a:pt x="43" y="38"/>
                    <a:pt x="43" y="38"/>
                    <a:pt x="43" y="38"/>
                  </a:cubicBezTo>
                  <a:cubicBezTo>
                    <a:pt x="46" y="32"/>
                    <a:pt x="46" y="32"/>
                    <a:pt x="46" y="32"/>
                  </a:cubicBezTo>
                  <a:cubicBezTo>
                    <a:pt x="47" y="21"/>
                    <a:pt x="47" y="21"/>
                    <a:pt x="47" y="21"/>
                  </a:cubicBezTo>
                  <a:cubicBezTo>
                    <a:pt x="50" y="19"/>
                    <a:pt x="50" y="19"/>
                    <a:pt x="50" y="19"/>
                  </a:cubicBezTo>
                  <a:cubicBezTo>
                    <a:pt x="52" y="18"/>
                    <a:pt x="52" y="18"/>
                    <a:pt x="52" y="18"/>
                  </a:cubicBezTo>
                  <a:cubicBezTo>
                    <a:pt x="50" y="13"/>
                    <a:pt x="50" y="13"/>
                    <a:pt x="50" y="13"/>
                  </a:cubicBezTo>
                  <a:cubicBezTo>
                    <a:pt x="47" y="4"/>
                    <a:pt x="47" y="4"/>
                    <a:pt x="47" y="4"/>
                  </a:cubicBezTo>
                  <a:cubicBezTo>
                    <a:pt x="44" y="0"/>
                    <a:pt x="44" y="0"/>
                    <a:pt x="44" y="0"/>
                  </a:cubicBezTo>
                  <a:cubicBezTo>
                    <a:pt x="42" y="2"/>
                    <a:pt x="42" y="2"/>
                    <a:pt x="42" y="2"/>
                  </a:cubicBezTo>
                  <a:lnTo>
                    <a:pt x="37"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1" name="Google Shape;221;p42"/>
            <p:cNvSpPr/>
            <p:nvPr/>
          </p:nvSpPr>
          <p:spPr>
            <a:xfrm>
              <a:off x="911489" y="2709903"/>
              <a:ext cx="313816" cy="293643"/>
            </a:xfrm>
            <a:custGeom>
              <a:rect b="b" l="l" r="r" t="t"/>
              <a:pathLst>
                <a:path extrusionOk="0" h="19" w="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2" name="Google Shape;222;p42"/>
            <p:cNvSpPr/>
            <p:nvPr/>
          </p:nvSpPr>
          <p:spPr>
            <a:xfrm>
              <a:off x="751249" y="2820414"/>
              <a:ext cx="223676" cy="183134"/>
            </a:xfrm>
            <a:custGeom>
              <a:rect b="b" l="l" r="r" t="t"/>
              <a:pathLst>
                <a:path extrusionOk="0" h="12" w="14">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3" name="Google Shape;223;p42"/>
            <p:cNvSpPr/>
            <p:nvPr/>
          </p:nvSpPr>
          <p:spPr>
            <a:xfrm>
              <a:off x="647754" y="2757262"/>
              <a:ext cx="166921" cy="138928"/>
            </a:xfrm>
            <a:custGeom>
              <a:rect b="b" l="l" r="r" t="t"/>
              <a:pathLst>
                <a:path extrusionOk="0" h="54" w="60">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4" name="Google Shape;224;p42"/>
            <p:cNvSpPr/>
            <p:nvPr/>
          </p:nvSpPr>
          <p:spPr>
            <a:xfrm>
              <a:off x="891462" y="1810024"/>
              <a:ext cx="20100" cy="474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5" name="Google Shape;225;p42"/>
            <p:cNvSpPr/>
            <p:nvPr/>
          </p:nvSpPr>
          <p:spPr>
            <a:xfrm>
              <a:off x="891462" y="1266939"/>
              <a:ext cx="1078322" cy="1004074"/>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6" name="Google Shape;226;p42"/>
            <p:cNvSpPr/>
            <p:nvPr/>
          </p:nvSpPr>
          <p:spPr>
            <a:xfrm>
              <a:off x="891462" y="1266939"/>
              <a:ext cx="1078322" cy="1004074"/>
            </a:xfrm>
            <a:custGeom>
              <a:rect b="b" l="l" r="r" t="t"/>
              <a:pathLst>
                <a:path extrusionOk="0" h="390" w="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7" name="Google Shape;227;p42"/>
            <p:cNvSpPr/>
            <p:nvPr/>
          </p:nvSpPr>
          <p:spPr>
            <a:xfrm>
              <a:off x="964906" y="1200634"/>
              <a:ext cx="10015" cy="66305"/>
            </a:xfrm>
            <a:custGeom>
              <a:rect b="b" l="l" r="r" t="t"/>
              <a:pathLst>
                <a:path extrusionOk="0" h="24" w="6">
                  <a:moveTo>
                    <a:pt x="6" y="0"/>
                  </a:moveTo>
                  <a:lnTo>
                    <a:pt x="6" y="12"/>
                  </a:lnTo>
                  <a:lnTo>
                    <a:pt x="0" y="24"/>
                  </a:lnTo>
                  <a:lnTo>
                    <a:pt x="6" y="6"/>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8" name="Google Shape;228;p42"/>
            <p:cNvSpPr/>
            <p:nvPr/>
          </p:nvSpPr>
          <p:spPr>
            <a:xfrm>
              <a:off x="3962837" y="1247991"/>
              <a:ext cx="53414" cy="34734"/>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29" name="Google Shape;229;p42"/>
            <p:cNvSpPr/>
            <p:nvPr/>
          </p:nvSpPr>
          <p:spPr>
            <a:xfrm>
              <a:off x="4016256" y="1266937"/>
              <a:ext cx="150230" cy="15788"/>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0" name="Google Shape;230;p42"/>
            <p:cNvSpPr/>
            <p:nvPr/>
          </p:nvSpPr>
          <p:spPr>
            <a:xfrm>
              <a:off x="3916102" y="1219578"/>
              <a:ext cx="46740" cy="28418"/>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1" name="Google Shape;231;p42"/>
            <p:cNvSpPr/>
            <p:nvPr/>
          </p:nvSpPr>
          <p:spPr>
            <a:xfrm>
              <a:off x="1355505" y="2040515"/>
              <a:ext cx="827939" cy="577815"/>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2" name="Google Shape;232;p42"/>
            <p:cNvSpPr/>
            <p:nvPr/>
          </p:nvSpPr>
          <p:spPr>
            <a:xfrm>
              <a:off x="1355505" y="2040515"/>
              <a:ext cx="827939" cy="577815"/>
            </a:xfrm>
            <a:custGeom>
              <a:rect b="b" l="l" r="r" t="t"/>
              <a:pathLst>
                <a:path extrusionOk="0" h="223" w="300">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3" name="Google Shape;233;p42"/>
            <p:cNvSpPr/>
            <p:nvPr/>
          </p:nvSpPr>
          <p:spPr>
            <a:xfrm>
              <a:off x="714521" y="1961579"/>
              <a:ext cx="857982" cy="764106"/>
            </a:xfrm>
            <a:custGeom>
              <a:rect b="b" l="l" r="r" t="t"/>
              <a:pathLst>
                <a:path extrusionOk="0" h="49" w="52">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4" name="Google Shape;234;p42"/>
            <p:cNvSpPr/>
            <p:nvPr/>
          </p:nvSpPr>
          <p:spPr>
            <a:xfrm>
              <a:off x="3505472" y="2665695"/>
              <a:ext cx="494090" cy="631493"/>
            </a:xfrm>
            <a:custGeom>
              <a:rect b="b" l="l" r="r" t="t"/>
              <a:pathLst>
                <a:path extrusionOk="0" h="246" w="180">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5" name="Google Shape;235;p42"/>
            <p:cNvSpPr/>
            <p:nvPr/>
          </p:nvSpPr>
          <p:spPr>
            <a:xfrm>
              <a:off x="2083289" y="2618336"/>
              <a:ext cx="66769" cy="246282"/>
            </a:xfrm>
            <a:custGeom>
              <a:rect b="b" l="l" r="r" t="t"/>
              <a:pathLst>
                <a:path extrusionOk="0" h="96" w="24">
                  <a:moveTo>
                    <a:pt x="12" y="0"/>
                  </a:moveTo>
                  <a:lnTo>
                    <a:pt x="12" y="0"/>
                  </a:lnTo>
                  <a:lnTo>
                    <a:pt x="24" y="42"/>
                  </a:lnTo>
                  <a:lnTo>
                    <a:pt x="0" y="48"/>
                  </a:lnTo>
                  <a:lnTo>
                    <a:pt x="0" y="66"/>
                  </a:lnTo>
                  <a:lnTo>
                    <a:pt x="18" y="96"/>
                  </a:lnTo>
                  <a:lnTo>
                    <a:pt x="24" y="96"/>
                  </a:lnTo>
                  <a:lnTo>
                    <a:pt x="1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6" name="Google Shape;236;p42"/>
            <p:cNvSpPr/>
            <p:nvPr/>
          </p:nvSpPr>
          <p:spPr>
            <a:xfrm>
              <a:off x="2083289" y="2618336"/>
              <a:ext cx="66769" cy="246282"/>
            </a:xfrm>
            <a:custGeom>
              <a:rect b="b" l="l" r="r" t="t"/>
              <a:pathLst>
                <a:path extrusionOk="0" h="96" w="24">
                  <a:moveTo>
                    <a:pt x="12" y="0"/>
                  </a:moveTo>
                  <a:lnTo>
                    <a:pt x="12" y="0"/>
                  </a:lnTo>
                  <a:lnTo>
                    <a:pt x="24" y="42"/>
                  </a:lnTo>
                  <a:lnTo>
                    <a:pt x="0" y="48"/>
                  </a:lnTo>
                  <a:lnTo>
                    <a:pt x="0" y="66"/>
                  </a:lnTo>
                  <a:lnTo>
                    <a:pt x="18" y="96"/>
                  </a:lnTo>
                  <a:lnTo>
                    <a:pt x="24" y="96"/>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7" name="Google Shape;237;p42"/>
            <p:cNvSpPr/>
            <p:nvPr/>
          </p:nvSpPr>
          <p:spPr>
            <a:xfrm>
              <a:off x="2049906" y="2059463"/>
              <a:ext cx="544170" cy="805151"/>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lnTo>
                    <a:pt x="36" y="31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8" name="Google Shape;238;p42"/>
            <p:cNvSpPr/>
            <p:nvPr/>
          </p:nvSpPr>
          <p:spPr>
            <a:xfrm>
              <a:off x="2049906" y="2059463"/>
              <a:ext cx="544170" cy="805151"/>
            </a:xfrm>
            <a:custGeom>
              <a:rect b="b" l="l" r="r" t="t"/>
              <a:pathLst>
                <a:path extrusionOk="0" h="313" w="198">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39" name="Google Shape;239;p42"/>
            <p:cNvSpPr/>
            <p:nvPr/>
          </p:nvSpPr>
          <p:spPr>
            <a:xfrm>
              <a:off x="2216827" y="4339155"/>
              <a:ext cx="837950" cy="704114"/>
            </a:xfrm>
            <a:custGeom>
              <a:rect b="b" l="l" r="r" t="t"/>
              <a:pathLst>
                <a:path extrusionOk="0" h="45" w="51">
                  <a:moveTo>
                    <a:pt x="48" y="1"/>
                  </a:moveTo>
                  <a:cubicBezTo>
                    <a:pt x="47" y="1"/>
                    <a:pt x="47" y="1"/>
                    <a:pt x="47" y="1"/>
                  </a:cubicBezTo>
                  <a:cubicBezTo>
                    <a:pt x="46" y="2"/>
                    <a:pt x="46" y="2"/>
                    <a:pt x="46" y="2"/>
                  </a:cubicBezTo>
                  <a:cubicBezTo>
                    <a:pt x="47" y="1"/>
                    <a:pt x="47" y="1"/>
                    <a:pt x="47" y="1"/>
                  </a:cubicBezTo>
                  <a:cubicBezTo>
                    <a:pt x="41" y="0"/>
                    <a:pt x="41" y="0"/>
                    <a:pt x="41" y="0"/>
                  </a:cubicBezTo>
                  <a:cubicBezTo>
                    <a:pt x="34" y="5"/>
                    <a:pt x="34" y="5"/>
                    <a:pt x="34" y="5"/>
                  </a:cubicBezTo>
                  <a:cubicBezTo>
                    <a:pt x="26" y="12"/>
                    <a:pt x="26" y="12"/>
                    <a:pt x="26" y="12"/>
                  </a:cubicBezTo>
                  <a:cubicBezTo>
                    <a:pt x="22" y="12"/>
                    <a:pt x="22" y="12"/>
                    <a:pt x="22" y="12"/>
                  </a:cubicBezTo>
                  <a:cubicBezTo>
                    <a:pt x="17" y="15"/>
                    <a:pt x="17" y="15"/>
                    <a:pt x="17" y="15"/>
                  </a:cubicBezTo>
                  <a:cubicBezTo>
                    <a:pt x="14" y="15"/>
                    <a:pt x="14" y="15"/>
                    <a:pt x="14" y="15"/>
                  </a:cubicBezTo>
                  <a:cubicBezTo>
                    <a:pt x="13" y="13"/>
                    <a:pt x="13" y="13"/>
                    <a:pt x="13" y="13"/>
                  </a:cubicBezTo>
                  <a:cubicBezTo>
                    <a:pt x="11" y="9"/>
                    <a:pt x="11" y="9"/>
                    <a:pt x="11" y="9"/>
                  </a:cubicBezTo>
                  <a:cubicBezTo>
                    <a:pt x="11" y="11"/>
                    <a:pt x="11" y="11"/>
                    <a:pt x="11" y="11"/>
                  </a:cubicBezTo>
                  <a:cubicBezTo>
                    <a:pt x="11" y="9"/>
                    <a:pt x="11" y="9"/>
                    <a:pt x="11" y="9"/>
                  </a:cubicBezTo>
                  <a:cubicBezTo>
                    <a:pt x="9" y="23"/>
                    <a:pt x="9" y="23"/>
                    <a:pt x="9" y="23"/>
                  </a:cubicBezTo>
                  <a:cubicBezTo>
                    <a:pt x="6" y="24"/>
                    <a:pt x="6" y="24"/>
                    <a:pt x="6" y="24"/>
                  </a:cubicBezTo>
                  <a:cubicBezTo>
                    <a:pt x="1" y="22"/>
                    <a:pt x="1" y="22"/>
                    <a:pt x="1" y="22"/>
                  </a:cubicBezTo>
                  <a:cubicBezTo>
                    <a:pt x="0" y="24"/>
                    <a:pt x="0" y="24"/>
                    <a:pt x="0" y="24"/>
                  </a:cubicBezTo>
                  <a:cubicBezTo>
                    <a:pt x="2" y="27"/>
                    <a:pt x="2" y="27"/>
                    <a:pt x="2" y="27"/>
                  </a:cubicBezTo>
                  <a:cubicBezTo>
                    <a:pt x="5" y="35"/>
                    <a:pt x="5" y="35"/>
                    <a:pt x="5" y="35"/>
                  </a:cubicBezTo>
                  <a:cubicBezTo>
                    <a:pt x="5" y="39"/>
                    <a:pt x="5" y="39"/>
                    <a:pt x="5" y="39"/>
                  </a:cubicBezTo>
                  <a:cubicBezTo>
                    <a:pt x="9" y="45"/>
                    <a:pt x="9" y="45"/>
                    <a:pt x="9" y="45"/>
                  </a:cubicBezTo>
                  <a:cubicBezTo>
                    <a:pt x="17" y="43"/>
                    <a:pt x="17" y="43"/>
                    <a:pt x="17" y="43"/>
                  </a:cubicBezTo>
                  <a:cubicBezTo>
                    <a:pt x="25" y="42"/>
                    <a:pt x="25" y="42"/>
                    <a:pt x="25" y="42"/>
                  </a:cubicBezTo>
                  <a:cubicBezTo>
                    <a:pt x="32" y="41"/>
                    <a:pt x="32" y="41"/>
                    <a:pt x="32" y="41"/>
                  </a:cubicBezTo>
                  <a:cubicBezTo>
                    <a:pt x="47" y="25"/>
                    <a:pt x="47" y="25"/>
                    <a:pt x="47" y="25"/>
                  </a:cubicBezTo>
                  <a:cubicBezTo>
                    <a:pt x="47" y="25"/>
                    <a:pt x="50" y="19"/>
                    <a:pt x="51" y="16"/>
                  </a:cubicBezTo>
                  <a:cubicBezTo>
                    <a:pt x="51" y="16"/>
                    <a:pt x="51" y="16"/>
                    <a:pt x="51" y="16"/>
                  </a:cubicBezTo>
                  <a:cubicBezTo>
                    <a:pt x="49" y="16"/>
                    <a:pt x="49" y="16"/>
                    <a:pt x="49" y="16"/>
                  </a:cubicBezTo>
                  <a:lnTo>
                    <a:pt x="48" y="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444444"/>
                  </a:solidFill>
                  <a:latin typeface="Arial"/>
                  <a:ea typeface="Arial"/>
                  <a:cs typeface="Arial"/>
                  <a:sym typeface="Arial"/>
                </a:rPr>
                <a:t>  </a:t>
              </a:r>
              <a:endParaRPr b="0" i="0" sz="1800" u="sng" cap="none" strike="noStrike">
                <a:solidFill>
                  <a:srgbClr val="444444"/>
                </a:solidFill>
                <a:latin typeface="Arial"/>
                <a:ea typeface="Arial"/>
                <a:cs typeface="Arial"/>
                <a:sym typeface="Arial"/>
              </a:endParaRPr>
            </a:p>
          </p:txBody>
        </p:sp>
        <p:sp>
          <p:nvSpPr>
            <p:cNvPr id="240" name="Google Shape;240;p42"/>
            <p:cNvSpPr/>
            <p:nvPr/>
          </p:nvSpPr>
          <p:spPr>
            <a:xfrm>
              <a:off x="2397104" y="4108659"/>
              <a:ext cx="497428" cy="467306"/>
            </a:xfrm>
            <a:custGeom>
              <a:rect b="b" l="l" r="r" t="t"/>
              <a:pathLst>
                <a:path extrusionOk="0" h="180" w="180">
                  <a:moveTo>
                    <a:pt x="144" y="54"/>
                  </a:moveTo>
                  <a:lnTo>
                    <a:pt x="132" y="54"/>
                  </a:lnTo>
                  <a:lnTo>
                    <a:pt x="114" y="30"/>
                  </a:lnTo>
                  <a:lnTo>
                    <a:pt x="102" y="6"/>
                  </a:lnTo>
                  <a:lnTo>
                    <a:pt x="96" y="6"/>
                  </a:lnTo>
                  <a:lnTo>
                    <a:pt x="84" y="12"/>
                  </a:lnTo>
                  <a:lnTo>
                    <a:pt x="96" y="6"/>
                  </a:lnTo>
                  <a:lnTo>
                    <a:pt x="84" y="0"/>
                  </a:lnTo>
                  <a:lnTo>
                    <a:pt x="66" y="6"/>
                  </a:lnTo>
                  <a:lnTo>
                    <a:pt x="18" y="18"/>
                  </a:lnTo>
                  <a:lnTo>
                    <a:pt x="12" y="84"/>
                  </a:lnTo>
                  <a:lnTo>
                    <a:pt x="0" y="90"/>
                  </a:lnTo>
                  <a:lnTo>
                    <a:pt x="0" y="144"/>
                  </a:lnTo>
                  <a:lnTo>
                    <a:pt x="12" y="168"/>
                  </a:lnTo>
                  <a:lnTo>
                    <a:pt x="18" y="180"/>
                  </a:lnTo>
                  <a:lnTo>
                    <a:pt x="36" y="180"/>
                  </a:lnTo>
                  <a:lnTo>
                    <a:pt x="66" y="162"/>
                  </a:lnTo>
                  <a:lnTo>
                    <a:pt x="90" y="162"/>
                  </a:lnTo>
                  <a:lnTo>
                    <a:pt x="138" y="120"/>
                  </a:lnTo>
                  <a:lnTo>
                    <a:pt x="180" y="90"/>
                  </a:lnTo>
                  <a:lnTo>
                    <a:pt x="150" y="78"/>
                  </a:lnTo>
                  <a:lnTo>
                    <a:pt x="144" y="5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1" name="Google Shape;241;p42"/>
            <p:cNvSpPr/>
            <p:nvPr/>
          </p:nvSpPr>
          <p:spPr>
            <a:xfrm>
              <a:off x="2907886" y="3748703"/>
              <a:ext cx="564202" cy="839887"/>
            </a:xfrm>
            <a:custGeom>
              <a:rect b="b" l="l" r="r" t="t"/>
              <a:pathLst>
                <a:path extrusionOk="0" h="54" w="3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2" name="Google Shape;242;p42"/>
            <p:cNvSpPr/>
            <p:nvPr/>
          </p:nvSpPr>
          <p:spPr>
            <a:xfrm>
              <a:off x="2907886" y="3268770"/>
              <a:ext cx="547504" cy="527298"/>
            </a:xfrm>
            <a:custGeom>
              <a:rect b="b" l="l" r="r" t="t"/>
              <a:pathLst>
                <a:path extrusionOk="0" h="34" w="33">
                  <a:moveTo>
                    <a:pt x="25" y="6"/>
                  </a:moveTo>
                  <a:cubicBezTo>
                    <a:pt x="14" y="1"/>
                    <a:pt x="14" y="1"/>
                    <a:pt x="14" y="1"/>
                  </a:cubicBezTo>
                  <a:cubicBezTo>
                    <a:pt x="14" y="1"/>
                    <a:pt x="14" y="1"/>
                    <a:pt x="14" y="1"/>
                  </a:cubicBezTo>
                  <a:cubicBezTo>
                    <a:pt x="14" y="1"/>
                    <a:pt x="14" y="1"/>
                    <a:pt x="14" y="1"/>
                  </a:cubicBezTo>
                  <a:cubicBezTo>
                    <a:pt x="13" y="0"/>
                    <a:pt x="13" y="0"/>
                    <a:pt x="13" y="0"/>
                  </a:cubicBezTo>
                  <a:cubicBezTo>
                    <a:pt x="12" y="2"/>
                    <a:pt x="12" y="2"/>
                    <a:pt x="12" y="2"/>
                  </a:cubicBezTo>
                  <a:cubicBezTo>
                    <a:pt x="12" y="5"/>
                    <a:pt x="12" y="5"/>
                    <a:pt x="12" y="5"/>
                  </a:cubicBezTo>
                  <a:cubicBezTo>
                    <a:pt x="8" y="5"/>
                    <a:pt x="8" y="5"/>
                    <a:pt x="8" y="5"/>
                  </a:cubicBezTo>
                  <a:cubicBezTo>
                    <a:pt x="6" y="1"/>
                    <a:pt x="6" y="1"/>
                    <a:pt x="6" y="1"/>
                  </a:cubicBezTo>
                  <a:cubicBezTo>
                    <a:pt x="1" y="1"/>
                    <a:pt x="1" y="1"/>
                    <a:pt x="1" y="1"/>
                  </a:cubicBezTo>
                  <a:cubicBezTo>
                    <a:pt x="2" y="8"/>
                    <a:pt x="2" y="8"/>
                    <a:pt x="2" y="8"/>
                  </a:cubicBezTo>
                  <a:cubicBezTo>
                    <a:pt x="0" y="11"/>
                    <a:pt x="0" y="11"/>
                    <a:pt x="0" y="11"/>
                  </a:cubicBezTo>
                  <a:cubicBezTo>
                    <a:pt x="2" y="19"/>
                    <a:pt x="2" y="19"/>
                    <a:pt x="2" y="19"/>
                  </a:cubicBezTo>
                  <a:cubicBezTo>
                    <a:pt x="4" y="24"/>
                    <a:pt x="4" y="24"/>
                    <a:pt x="4" y="24"/>
                  </a:cubicBezTo>
                  <a:cubicBezTo>
                    <a:pt x="4" y="24"/>
                    <a:pt x="8" y="26"/>
                    <a:pt x="9" y="26"/>
                  </a:cubicBezTo>
                  <a:cubicBezTo>
                    <a:pt x="9" y="26"/>
                    <a:pt x="14" y="27"/>
                    <a:pt x="14" y="27"/>
                  </a:cubicBezTo>
                  <a:cubicBezTo>
                    <a:pt x="15" y="29"/>
                    <a:pt x="15" y="29"/>
                    <a:pt x="15" y="29"/>
                  </a:cubicBezTo>
                  <a:cubicBezTo>
                    <a:pt x="17" y="34"/>
                    <a:pt x="17" y="34"/>
                    <a:pt x="17" y="34"/>
                  </a:cubicBezTo>
                  <a:cubicBezTo>
                    <a:pt x="22" y="33"/>
                    <a:pt x="22" y="33"/>
                    <a:pt x="22" y="33"/>
                  </a:cubicBezTo>
                  <a:cubicBezTo>
                    <a:pt x="30" y="32"/>
                    <a:pt x="30" y="32"/>
                    <a:pt x="30" y="32"/>
                  </a:cubicBezTo>
                  <a:cubicBezTo>
                    <a:pt x="33" y="31"/>
                    <a:pt x="33" y="31"/>
                    <a:pt x="33" y="31"/>
                  </a:cubicBezTo>
                  <a:cubicBezTo>
                    <a:pt x="31" y="28"/>
                    <a:pt x="31" y="28"/>
                    <a:pt x="31" y="28"/>
                  </a:cubicBezTo>
                  <a:cubicBezTo>
                    <a:pt x="30" y="19"/>
                    <a:pt x="30" y="19"/>
                    <a:pt x="30" y="19"/>
                  </a:cubicBezTo>
                  <a:cubicBezTo>
                    <a:pt x="30" y="19"/>
                    <a:pt x="28" y="15"/>
                    <a:pt x="28" y="14"/>
                  </a:cubicBezTo>
                  <a:cubicBezTo>
                    <a:pt x="28" y="13"/>
                    <a:pt x="29" y="12"/>
                    <a:pt x="30" y="12"/>
                  </a:cubicBezTo>
                  <a:cubicBezTo>
                    <a:pt x="25" y="9"/>
                    <a:pt x="25" y="9"/>
                    <a:pt x="25" y="9"/>
                  </a:cubicBezTo>
                  <a:lnTo>
                    <a:pt x="25"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3" name="Google Shape;243;p42"/>
            <p:cNvSpPr/>
            <p:nvPr/>
          </p:nvSpPr>
          <p:spPr>
            <a:xfrm>
              <a:off x="1983134" y="3515052"/>
              <a:ext cx="627629" cy="593603"/>
            </a:xfrm>
            <a:custGeom>
              <a:rect b="b" l="l" r="r" t="t"/>
              <a:pathLst>
                <a:path extrusionOk="0" h="38" w="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4" name="Google Shape;244;p42"/>
            <p:cNvSpPr/>
            <p:nvPr/>
          </p:nvSpPr>
          <p:spPr>
            <a:xfrm>
              <a:off x="1983134" y="2956183"/>
              <a:ext cx="974827" cy="915664"/>
            </a:xfrm>
            <a:custGeom>
              <a:rect b="b" l="l" r="r" t="t"/>
              <a:pathLst>
                <a:path extrusionOk="0" h="59" w="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5" name="Google Shape;245;p42"/>
            <p:cNvSpPr/>
            <p:nvPr/>
          </p:nvSpPr>
          <p:spPr>
            <a:xfrm>
              <a:off x="3071475" y="2334160"/>
              <a:ext cx="777859" cy="704116"/>
            </a:xfrm>
            <a:custGeom>
              <a:rect b="b" l="l" r="r" t="t"/>
              <a:pathLst>
                <a:path extrusionOk="0" h="45" w="47">
                  <a:moveTo>
                    <a:pt x="22" y="45"/>
                  </a:moveTo>
                  <a:cubicBezTo>
                    <a:pt x="23" y="45"/>
                    <a:pt x="24" y="44"/>
                    <a:pt x="24" y="44"/>
                  </a:cubicBezTo>
                  <a:cubicBezTo>
                    <a:pt x="27" y="45"/>
                    <a:pt x="27" y="45"/>
                    <a:pt x="27" y="45"/>
                  </a:cubicBezTo>
                  <a:cubicBezTo>
                    <a:pt x="29" y="45"/>
                    <a:pt x="29" y="45"/>
                    <a:pt x="29" y="45"/>
                  </a:cubicBezTo>
                  <a:cubicBezTo>
                    <a:pt x="32" y="43"/>
                    <a:pt x="32" y="43"/>
                    <a:pt x="32" y="43"/>
                  </a:cubicBezTo>
                  <a:cubicBezTo>
                    <a:pt x="39" y="41"/>
                    <a:pt x="39" y="41"/>
                    <a:pt x="39" y="41"/>
                  </a:cubicBezTo>
                  <a:cubicBezTo>
                    <a:pt x="47" y="32"/>
                    <a:pt x="47" y="32"/>
                    <a:pt x="47" y="32"/>
                  </a:cubicBezTo>
                  <a:cubicBezTo>
                    <a:pt x="40" y="31"/>
                    <a:pt x="40" y="31"/>
                    <a:pt x="40" y="31"/>
                  </a:cubicBezTo>
                  <a:cubicBezTo>
                    <a:pt x="33" y="27"/>
                    <a:pt x="33" y="27"/>
                    <a:pt x="33" y="27"/>
                  </a:cubicBezTo>
                  <a:cubicBezTo>
                    <a:pt x="31" y="24"/>
                    <a:pt x="31" y="24"/>
                    <a:pt x="31" y="24"/>
                  </a:cubicBezTo>
                  <a:cubicBezTo>
                    <a:pt x="34" y="22"/>
                    <a:pt x="34" y="22"/>
                    <a:pt x="34" y="22"/>
                  </a:cubicBezTo>
                  <a:cubicBezTo>
                    <a:pt x="33" y="20"/>
                    <a:pt x="33" y="20"/>
                    <a:pt x="33" y="20"/>
                  </a:cubicBezTo>
                  <a:cubicBezTo>
                    <a:pt x="25" y="8"/>
                    <a:pt x="25" y="8"/>
                    <a:pt x="25" y="8"/>
                  </a:cubicBezTo>
                  <a:cubicBezTo>
                    <a:pt x="20" y="6"/>
                    <a:pt x="20" y="6"/>
                    <a:pt x="20" y="6"/>
                  </a:cubicBezTo>
                  <a:cubicBezTo>
                    <a:pt x="17" y="0"/>
                    <a:pt x="17" y="0"/>
                    <a:pt x="17" y="0"/>
                  </a:cubicBezTo>
                  <a:cubicBezTo>
                    <a:pt x="17" y="0"/>
                    <a:pt x="17" y="0"/>
                    <a:pt x="17" y="0"/>
                  </a:cubicBezTo>
                  <a:cubicBezTo>
                    <a:pt x="15" y="1"/>
                    <a:pt x="15" y="1"/>
                    <a:pt x="15" y="1"/>
                  </a:cubicBezTo>
                  <a:cubicBezTo>
                    <a:pt x="12" y="3"/>
                    <a:pt x="12" y="3"/>
                    <a:pt x="12" y="3"/>
                  </a:cubicBezTo>
                  <a:cubicBezTo>
                    <a:pt x="11" y="14"/>
                    <a:pt x="11" y="14"/>
                    <a:pt x="11" y="14"/>
                  </a:cubicBezTo>
                  <a:cubicBezTo>
                    <a:pt x="8" y="20"/>
                    <a:pt x="8" y="20"/>
                    <a:pt x="8" y="20"/>
                  </a:cubicBezTo>
                  <a:cubicBezTo>
                    <a:pt x="4" y="24"/>
                    <a:pt x="4" y="24"/>
                    <a:pt x="4" y="24"/>
                  </a:cubicBezTo>
                  <a:cubicBezTo>
                    <a:pt x="3" y="30"/>
                    <a:pt x="3" y="30"/>
                    <a:pt x="3" y="30"/>
                  </a:cubicBezTo>
                  <a:cubicBezTo>
                    <a:pt x="1" y="30"/>
                    <a:pt x="1" y="30"/>
                    <a:pt x="1" y="30"/>
                  </a:cubicBezTo>
                  <a:cubicBezTo>
                    <a:pt x="0" y="33"/>
                    <a:pt x="0" y="33"/>
                    <a:pt x="0" y="33"/>
                  </a:cubicBezTo>
                  <a:cubicBezTo>
                    <a:pt x="4" y="36"/>
                    <a:pt x="4" y="36"/>
                    <a:pt x="4" y="36"/>
                  </a:cubicBezTo>
                  <a:cubicBezTo>
                    <a:pt x="7" y="39"/>
                    <a:pt x="7" y="39"/>
                    <a:pt x="7" y="39"/>
                  </a:cubicBezTo>
                  <a:cubicBezTo>
                    <a:pt x="9" y="41"/>
                    <a:pt x="9" y="41"/>
                    <a:pt x="9" y="41"/>
                  </a:cubicBezTo>
                  <a:cubicBezTo>
                    <a:pt x="9" y="42"/>
                    <a:pt x="9" y="42"/>
                    <a:pt x="9" y="42"/>
                  </a:cubicBezTo>
                  <a:cubicBezTo>
                    <a:pt x="12" y="43"/>
                    <a:pt x="12" y="43"/>
                    <a:pt x="12" y="43"/>
                  </a:cubicBezTo>
                  <a:cubicBezTo>
                    <a:pt x="12" y="43"/>
                    <a:pt x="21" y="45"/>
                    <a:pt x="22" y="45"/>
                  </a:cubicBez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6" name="Google Shape;246;p42"/>
            <p:cNvSpPr/>
            <p:nvPr/>
          </p:nvSpPr>
          <p:spPr>
            <a:xfrm>
              <a:off x="3121549" y="2987756"/>
              <a:ext cx="430659" cy="467306"/>
            </a:xfrm>
            <a:custGeom>
              <a:rect b="b" l="l" r="r" t="t"/>
              <a:pathLst>
                <a:path extrusionOk="0" h="30" w="26">
                  <a:moveTo>
                    <a:pt x="23" y="7"/>
                  </a:moveTo>
                  <a:cubicBezTo>
                    <a:pt x="26" y="4"/>
                    <a:pt x="26" y="4"/>
                    <a:pt x="26" y="4"/>
                  </a:cubicBezTo>
                  <a:cubicBezTo>
                    <a:pt x="26" y="3"/>
                    <a:pt x="26" y="3"/>
                    <a:pt x="26" y="3"/>
                  </a:cubicBezTo>
                  <a:cubicBezTo>
                    <a:pt x="24" y="3"/>
                    <a:pt x="24" y="3"/>
                    <a:pt x="24" y="3"/>
                  </a:cubicBezTo>
                  <a:cubicBezTo>
                    <a:pt x="21" y="2"/>
                    <a:pt x="21" y="2"/>
                    <a:pt x="21" y="2"/>
                  </a:cubicBezTo>
                  <a:cubicBezTo>
                    <a:pt x="21" y="2"/>
                    <a:pt x="20" y="3"/>
                    <a:pt x="19" y="3"/>
                  </a:cubicBezTo>
                  <a:cubicBezTo>
                    <a:pt x="18" y="3"/>
                    <a:pt x="9" y="1"/>
                    <a:pt x="9" y="1"/>
                  </a:cubicBezTo>
                  <a:cubicBezTo>
                    <a:pt x="6" y="0"/>
                    <a:pt x="6" y="0"/>
                    <a:pt x="6" y="0"/>
                  </a:cubicBezTo>
                  <a:cubicBezTo>
                    <a:pt x="6" y="1"/>
                    <a:pt x="6" y="1"/>
                    <a:pt x="6" y="1"/>
                  </a:cubicBezTo>
                  <a:cubicBezTo>
                    <a:pt x="3" y="1"/>
                    <a:pt x="3" y="1"/>
                    <a:pt x="3" y="1"/>
                  </a:cubicBezTo>
                  <a:cubicBezTo>
                    <a:pt x="0" y="3"/>
                    <a:pt x="0" y="3"/>
                    <a:pt x="0" y="3"/>
                  </a:cubicBezTo>
                  <a:cubicBezTo>
                    <a:pt x="2" y="5"/>
                    <a:pt x="2" y="5"/>
                    <a:pt x="2" y="5"/>
                  </a:cubicBezTo>
                  <a:cubicBezTo>
                    <a:pt x="2" y="9"/>
                    <a:pt x="2" y="9"/>
                    <a:pt x="2" y="9"/>
                  </a:cubicBezTo>
                  <a:cubicBezTo>
                    <a:pt x="0" y="13"/>
                    <a:pt x="0" y="13"/>
                    <a:pt x="0" y="13"/>
                  </a:cubicBezTo>
                  <a:cubicBezTo>
                    <a:pt x="1" y="19"/>
                    <a:pt x="1" y="19"/>
                    <a:pt x="1" y="19"/>
                  </a:cubicBezTo>
                  <a:cubicBezTo>
                    <a:pt x="12" y="24"/>
                    <a:pt x="12" y="24"/>
                    <a:pt x="12" y="24"/>
                  </a:cubicBezTo>
                  <a:cubicBezTo>
                    <a:pt x="12" y="27"/>
                    <a:pt x="12" y="27"/>
                    <a:pt x="12" y="27"/>
                  </a:cubicBezTo>
                  <a:cubicBezTo>
                    <a:pt x="17" y="30"/>
                    <a:pt x="17" y="30"/>
                    <a:pt x="17" y="30"/>
                  </a:cubicBezTo>
                  <a:cubicBezTo>
                    <a:pt x="17" y="29"/>
                    <a:pt x="18" y="29"/>
                    <a:pt x="18" y="29"/>
                  </a:cubicBezTo>
                  <a:cubicBezTo>
                    <a:pt x="22" y="23"/>
                    <a:pt x="22" y="23"/>
                    <a:pt x="22" y="23"/>
                  </a:cubicBezTo>
                  <a:cubicBezTo>
                    <a:pt x="25" y="20"/>
                    <a:pt x="25" y="20"/>
                    <a:pt x="25" y="20"/>
                  </a:cubicBezTo>
                  <a:cubicBezTo>
                    <a:pt x="23" y="17"/>
                    <a:pt x="23" y="17"/>
                    <a:pt x="23" y="17"/>
                  </a:cubicBezTo>
                  <a:lnTo>
                    <a:pt x="23" y="7"/>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7" name="Google Shape;247;p42"/>
            <p:cNvSpPr/>
            <p:nvPr/>
          </p:nvSpPr>
          <p:spPr>
            <a:xfrm>
              <a:off x="2657505" y="3998146"/>
              <a:ext cx="397274" cy="356789"/>
            </a:xfrm>
            <a:custGeom>
              <a:rect b="b" l="l" r="r" t="t"/>
              <a:pathLst>
                <a:path extrusionOk="0" h="23" w="24">
                  <a:moveTo>
                    <a:pt x="9" y="5"/>
                  </a:moveTo>
                  <a:cubicBezTo>
                    <a:pt x="9" y="5"/>
                    <a:pt x="6" y="8"/>
                    <a:pt x="6" y="8"/>
                  </a:cubicBezTo>
                  <a:cubicBezTo>
                    <a:pt x="5" y="8"/>
                    <a:pt x="2" y="7"/>
                    <a:pt x="2" y="7"/>
                  </a:cubicBezTo>
                  <a:cubicBezTo>
                    <a:pt x="0" y="8"/>
                    <a:pt x="0" y="8"/>
                    <a:pt x="0" y="8"/>
                  </a:cubicBezTo>
                  <a:cubicBezTo>
                    <a:pt x="1" y="8"/>
                    <a:pt x="1" y="8"/>
                    <a:pt x="1" y="8"/>
                  </a:cubicBezTo>
                  <a:cubicBezTo>
                    <a:pt x="3" y="12"/>
                    <a:pt x="3" y="12"/>
                    <a:pt x="3" y="12"/>
                  </a:cubicBezTo>
                  <a:cubicBezTo>
                    <a:pt x="6" y="16"/>
                    <a:pt x="6" y="16"/>
                    <a:pt x="6" y="16"/>
                  </a:cubicBezTo>
                  <a:cubicBezTo>
                    <a:pt x="8" y="16"/>
                    <a:pt x="8" y="16"/>
                    <a:pt x="8" y="16"/>
                  </a:cubicBezTo>
                  <a:cubicBezTo>
                    <a:pt x="9" y="20"/>
                    <a:pt x="9" y="20"/>
                    <a:pt x="9" y="20"/>
                  </a:cubicBezTo>
                  <a:cubicBezTo>
                    <a:pt x="14" y="22"/>
                    <a:pt x="14" y="22"/>
                    <a:pt x="14" y="22"/>
                  </a:cubicBezTo>
                  <a:cubicBezTo>
                    <a:pt x="20" y="23"/>
                    <a:pt x="20" y="23"/>
                    <a:pt x="20" y="23"/>
                  </a:cubicBezTo>
                  <a:cubicBezTo>
                    <a:pt x="22" y="20"/>
                    <a:pt x="22" y="20"/>
                    <a:pt x="22" y="20"/>
                  </a:cubicBezTo>
                  <a:cubicBezTo>
                    <a:pt x="24" y="12"/>
                    <a:pt x="24" y="12"/>
                    <a:pt x="24" y="12"/>
                  </a:cubicBezTo>
                  <a:cubicBezTo>
                    <a:pt x="24" y="7"/>
                    <a:pt x="24" y="7"/>
                    <a:pt x="24" y="7"/>
                  </a:cubicBezTo>
                  <a:cubicBezTo>
                    <a:pt x="24" y="3"/>
                    <a:pt x="24" y="3"/>
                    <a:pt x="24" y="3"/>
                  </a:cubicBezTo>
                  <a:cubicBezTo>
                    <a:pt x="16" y="0"/>
                    <a:pt x="16" y="0"/>
                    <a:pt x="16" y="0"/>
                  </a:cubicBezTo>
                  <a:cubicBezTo>
                    <a:pt x="13" y="1"/>
                    <a:pt x="13" y="1"/>
                    <a:pt x="13" y="1"/>
                  </a:cubicBezTo>
                  <a:lnTo>
                    <a:pt x="9" y="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8" name="Google Shape;248;p42"/>
            <p:cNvSpPr/>
            <p:nvPr/>
          </p:nvSpPr>
          <p:spPr>
            <a:xfrm>
              <a:off x="2510611" y="3038279"/>
              <a:ext cx="711090" cy="1083008"/>
            </a:xfrm>
            <a:custGeom>
              <a:rect b="b" l="l" r="r" t="t"/>
              <a:pathLst>
                <a:path extrusionOk="0" h="70" w="43">
                  <a:moveTo>
                    <a:pt x="27" y="6"/>
                  </a:moveTo>
                  <a:cubicBezTo>
                    <a:pt x="23" y="13"/>
                    <a:pt x="23" y="13"/>
                    <a:pt x="23" y="13"/>
                  </a:cubicBezTo>
                  <a:cubicBezTo>
                    <a:pt x="21" y="20"/>
                    <a:pt x="21" y="20"/>
                    <a:pt x="21" y="20"/>
                  </a:cubicBezTo>
                  <a:cubicBezTo>
                    <a:pt x="22" y="26"/>
                    <a:pt x="22" y="26"/>
                    <a:pt x="22" y="26"/>
                  </a:cubicBezTo>
                  <a:cubicBezTo>
                    <a:pt x="23" y="32"/>
                    <a:pt x="23" y="32"/>
                    <a:pt x="23" y="32"/>
                  </a:cubicBezTo>
                  <a:cubicBezTo>
                    <a:pt x="25" y="38"/>
                    <a:pt x="25" y="38"/>
                    <a:pt x="25" y="38"/>
                  </a:cubicBezTo>
                  <a:cubicBezTo>
                    <a:pt x="22" y="39"/>
                    <a:pt x="22" y="39"/>
                    <a:pt x="22" y="39"/>
                  </a:cubicBezTo>
                  <a:cubicBezTo>
                    <a:pt x="21" y="45"/>
                    <a:pt x="21" y="45"/>
                    <a:pt x="21" y="45"/>
                  </a:cubicBezTo>
                  <a:cubicBezTo>
                    <a:pt x="20" y="48"/>
                    <a:pt x="20" y="48"/>
                    <a:pt x="20" y="48"/>
                  </a:cubicBezTo>
                  <a:cubicBezTo>
                    <a:pt x="23" y="52"/>
                    <a:pt x="23" y="52"/>
                    <a:pt x="23" y="52"/>
                  </a:cubicBezTo>
                  <a:cubicBezTo>
                    <a:pt x="23" y="54"/>
                    <a:pt x="23" y="54"/>
                    <a:pt x="23" y="54"/>
                  </a:cubicBezTo>
                  <a:cubicBezTo>
                    <a:pt x="17" y="51"/>
                    <a:pt x="17" y="51"/>
                    <a:pt x="17" y="51"/>
                  </a:cubicBezTo>
                  <a:cubicBezTo>
                    <a:pt x="11" y="48"/>
                    <a:pt x="11" y="48"/>
                    <a:pt x="11" y="48"/>
                  </a:cubicBezTo>
                  <a:cubicBezTo>
                    <a:pt x="6" y="48"/>
                    <a:pt x="6" y="48"/>
                    <a:pt x="6" y="48"/>
                  </a:cubicBezTo>
                  <a:cubicBezTo>
                    <a:pt x="6" y="52"/>
                    <a:pt x="6" y="52"/>
                    <a:pt x="6" y="52"/>
                  </a:cubicBezTo>
                  <a:cubicBezTo>
                    <a:pt x="0" y="53"/>
                    <a:pt x="0" y="53"/>
                    <a:pt x="0" y="53"/>
                  </a:cubicBezTo>
                  <a:cubicBezTo>
                    <a:pt x="0" y="64"/>
                    <a:pt x="0" y="64"/>
                    <a:pt x="0" y="64"/>
                  </a:cubicBezTo>
                  <a:cubicBezTo>
                    <a:pt x="2" y="68"/>
                    <a:pt x="2" y="68"/>
                    <a:pt x="2" y="68"/>
                  </a:cubicBezTo>
                  <a:cubicBezTo>
                    <a:pt x="6" y="68"/>
                    <a:pt x="6" y="68"/>
                    <a:pt x="6" y="68"/>
                  </a:cubicBezTo>
                  <a:cubicBezTo>
                    <a:pt x="8" y="69"/>
                    <a:pt x="8" y="69"/>
                    <a:pt x="8" y="69"/>
                  </a:cubicBezTo>
                  <a:cubicBezTo>
                    <a:pt x="7" y="69"/>
                    <a:pt x="7" y="69"/>
                    <a:pt x="7" y="69"/>
                  </a:cubicBezTo>
                  <a:cubicBezTo>
                    <a:pt x="9" y="70"/>
                    <a:pt x="9" y="70"/>
                    <a:pt x="9" y="70"/>
                  </a:cubicBezTo>
                  <a:cubicBezTo>
                    <a:pt x="11" y="69"/>
                    <a:pt x="11" y="69"/>
                    <a:pt x="11" y="69"/>
                  </a:cubicBezTo>
                  <a:cubicBezTo>
                    <a:pt x="11" y="69"/>
                    <a:pt x="14" y="70"/>
                    <a:pt x="15" y="70"/>
                  </a:cubicBezTo>
                  <a:cubicBezTo>
                    <a:pt x="15" y="70"/>
                    <a:pt x="18" y="67"/>
                    <a:pt x="18" y="67"/>
                  </a:cubicBezTo>
                  <a:cubicBezTo>
                    <a:pt x="22" y="63"/>
                    <a:pt x="22" y="63"/>
                    <a:pt x="22" y="63"/>
                  </a:cubicBezTo>
                  <a:cubicBezTo>
                    <a:pt x="25" y="62"/>
                    <a:pt x="25" y="62"/>
                    <a:pt x="25" y="62"/>
                  </a:cubicBezTo>
                  <a:cubicBezTo>
                    <a:pt x="24" y="62"/>
                    <a:pt x="24" y="62"/>
                    <a:pt x="24" y="62"/>
                  </a:cubicBezTo>
                  <a:cubicBezTo>
                    <a:pt x="24" y="61"/>
                    <a:pt x="24" y="61"/>
                    <a:pt x="24" y="61"/>
                  </a:cubicBezTo>
                  <a:cubicBezTo>
                    <a:pt x="33" y="57"/>
                    <a:pt x="33" y="57"/>
                    <a:pt x="33" y="57"/>
                  </a:cubicBezTo>
                  <a:cubicBezTo>
                    <a:pt x="37" y="59"/>
                    <a:pt x="37" y="59"/>
                    <a:pt x="37" y="59"/>
                  </a:cubicBezTo>
                  <a:cubicBezTo>
                    <a:pt x="39" y="62"/>
                    <a:pt x="39" y="62"/>
                    <a:pt x="39" y="62"/>
                  </a:cubicBezTo>
                  <a:cubicBezTo>
                    <a:pt x="40" y="64"/>
                    <a:pt x="40" y="64"/>
                    <a:pt x="40" y="64"/>
                  </a:cubicBezTo>
                  <a:cubicBezTo>
                    <a:pt x="43" y="62"/>
                    <a:pt x="43" y="62"/>
                    <a:pt x="43" y="62"/>
                  </a:cubicBezTo>
                  <a:cubicBezTo>
                    <a:pt x="43" y="59"/>
                    <a:pt x="43" y="59"/>
                    <a:pt x="43" y="59"/>
                  </a:cubicBezTo>
                  <a:cubicBezTo>
                    <a:pt x="40" y="54"/>
                    <a:pt x="40" y="54"/>
                    <a:pt x="40" y="54"/>
                  </a:cubicBezTo>
                  <a:cubicBezTo>
                    <a:pt x="40" y="49"/>
                    <a:pt x="40" y="49"/>
                    <a:pt x="40" y="49"/>
                  </a:cubicBezTo>
                  <a:cubicBezTo>
                    <a:pt x="41" y="49"/>
                    <a:pt x="41" y="49"/>
                    <a:pt x="41" y="49"/>
                  </a:cubicBezTo>
                  <a:cubicBezTo>
                    <a:pt x="39" y="44"/>
                    <a:pt x="39" y="44"/>
                    <a:pt x="39" y="44"/>
                  </a:cubicBezTo>
                  <a:cubicBezTo>
                    <a:pt x="38" y="42"/>
                    <a:pt x="38" y="42"/>
                    <a:pt x="38" y="42"/>
                  </a:cubicBezTo>
                  <a:cubicBezTo>
                    <a:pt x="38" y="42"/>
                    <a:pt x="33" y="41"/>
                    <a:pt x="33" y="41"/>
                  </a:cubicBezTo>
                  <a:cubicBezTo>
                    <a:pt x="32" y="41"/>
                    <a:pt x="28" y="39"/>
                    <a:pt x="28" y="39"/>
                  </a:cubicBezTo>
                  <a:cubicBezTo>
                    <a:pt x="26" y="34"/>
                    <a:pt x="26" y="34"/>
                    <a:pt x="26" y="34"/>
                  </a:cubicBezTo>
                  <a:cubicBezTo>
                    <a:pt x="24" y="26"/>
                    <a:pt x="24" y="26"/>
                    <a:pt x="24" y="26"/>
                  </a:cubicBezTo>
                  <a:cubicBezTo>
                    <a:pt x="26" y="23"/>
                    <a:pt x="26" y="23"/>
                    <a:pt x="26" y="23"/>
                  </a:cubicBezTo>
                  <a:cubicBezTo>
                    <a:pt x="25" y="16"/>
                    <a:pt x="25" y="16"/>
                    <a:pt x="25" y="16"/>
                  </a:cubicBezTo>
                  <a:cubicBezTo>
                    <a:pt x="30" y="16"/>
                    <a:pt x="30" y="16"/>
                    <a:pt x="30" y="16"/>
                  </a:cubicBezTo>
                  <a:cubicBezTo>
                    <a:pt x="32" y="20"/>
                    <a:pt x="32" y="20"/>
                    <a:pt x="32" y="20"/>
                  </a:cubicBezTo>
                  <a:cubicBezTo>
                    <a:pt x="36" y="20"/>
                    <a:pt x="36" y="20"/>
                    <a:pt x="36" y="20"/>
                  </a:cubicBezTo>
                  <a:cubicBezTo>
                    <a:pt x="36" y="17"/>
                    <a:pt x="36" y="17"/>
                    <a:pt x="36" y="17"/>
                  </a:cubicBezTo>
                  <a:cubicBezTo>
                    <a:pt x="37" y="15"/>
                    <a:pt x="37" y="15"/>
                    <a:pt x="37" y="15"/>
                  </a:cubicBezTo>
                  <a:cubicBezTo>
                    <a:pt x="38" y="16"/>
                    <a:pt x="38" y="16"/>
                    <a:pt x="38" y="16"/>
                  </a:cubicBezTo>
                  <a:cubicBezTo>
                    <a:pt x="37" y="10"/>
                    <a:pt x="37" y="10"/>
                    <a:pt x="37" y="10"/>
                  </a:cubicBezTo>
                  <a:cubicBezTo>
                    <a:pt x="39" y="6"/>
                    <a:pt x="39" y="6"/>
                    <a:pt x="39" y="6"/>
                  </a:cubicBezTo>
                  <a:cubicBezTo>
                    <a:pt x="39" y="2"/>
                    <a:pt x="39" y="2"/>
                    <a:pt x="39" y="2"/>
                  </a:cubicBezTo>
                  <a:cubicBezTo>
                    <a:pt x="37" y="0"/>
                    <a:pt x="37" y="0"/>
                    <a:pt x="37" y="0"/>
                  </a:cubicBezTo>
                  <a:cubicBezTo>
                    <a:pt x="35" y="0"/>
                    <a:pt x="35" y="0"/>
                    <a:pt x="35" y="0"/>
                  </a:cubicBezTo>
                  <a:cubicBezTo>
                    <a:pt x="28" y="1"/>
                    <a:pt x="28" y="1"/>
                    <a:pt x="28" y="1"/>
                  </a:cubicBezTo>
                  <a:cubicBezTo>
                    <a:pt x="27" y="0"/>
                    <a:pt x="27" y="0"/>
                    <a:pt x="27" y="0"/>
                  </a:cubicBezTo>
                  <a:cubicBezTo>
                    <a:pt x="27" y="5"/>
                    <a:pt x="27" y="5"/>
                    <a:pt x="27" y="5"/>
                  </a:cubicBezTo>
                  <a:lnTo>
                    <a:pt x="27"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49" name="Google Shape;249;p42"/>
            <p:cNvSpPr/>
            <p:nvPr/>
          </p:nvSpPr>
          <p:spPr>
            <a:xfrm>
              <a:off x="1095108" y="2476246"/>
              <a:ext cx="393936" cy="281014"/>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0" name="Google Shape;250;p42"/>
            <p:cNvSpPr/>
            <p:nvPr/>
          </p:nvSpPr>
          <p:spPr>
            <a:xfrm>
              <a:off x="1095108" y="2476246"/>
              <a:ext cx="393936" cy="281014"/>
            </a:xfrm>
            <a:custGeom>
              <a:rect b="b" l="l" r="r" t="t"/>
              <a:pathLst>
                <a:path extrusionOk="0" h="109" w="144">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1" name="Google Shape;251;p42"/>
            <p:cNvSpPr/>
            <p:nvPr/>
          </p:nvSpPr>
          <p:spPr>
            <a:xfrm>
              <a:off x="1355505" y="2681482"/>
              <a:ext cx="50074" cy="12629"/>
            </a:xfrm>
            <a:custGeom>
              <a:rect b="b" l="l" r="r" t="t"/>
              <a:pathLst>
                <a:path extrusionOk="0" h="6" w="18">
                  <a:moveTo>
                    <a:pt x="0" y="6"/>
                  </a:moveTo>
                  <a:lnTo>
                    <a:pt x="6" y="6"/>
                  </a:lnTo>
                  <a:lnTo>
                    <a:pt x="18" y="0"/>
                  </a:lnTo>
                  <a:lnTo>
                    <a:pt x="0"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2" name="Google Shape;252;p42"/>
            <p:cNvSpPr/>
            <p:nvPr/>
          </p:nvSpPr>
          <p:spPr>
            <a:xfrm>
              <a:off x="1355505" y="2681482"/>
              <a:ext cx="50074" cy="12629"/>
            </a:xfrm>
            <a:custGeom>
              <a:rect b="b" l="l" r="r" t="t"/>
              <a:pathLst>
                <a:path extrusionOk="0" h="6" w="18">
                  <a:moveTo>
                    <a:pt x="0" y="6"/>
                  </a:moveTo>
                  <a:lnTo>
                    <a:pt x="6" y="6"/>
                  </a:lnTo>
                  <a:lnTo>
                    <a:pt x="18" y="0"/>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3" name="Google Shape;253;p42"/>
            <p:cNvSpPr/>
            <p:nvPr/>
          </p:nvSpPr>
          <p:spPr>
            <a:xfrm>
              <a:off x="1191924" y="2694113"/>
              <a:ext cx="213661" cy="262070"/>
            </a:xfrm>
            <a:custGeom>
              <a:rect b="b" l="l" r="r" t="t"/>
              <a:pathLst>
                <a:path extrusionOk="0" h="102" w="78">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4" name="Google Shape;254;p42"/>
            <p:cNvSpPr/>
            <p:nvPr/>
          </p:nvSpPr>
          <p:spPr>
            <a:xfrm>
              <a:off x="1509074" y="2492035"/>
              <a:ext cx="624291" cy="530455"/>
            </a:xfrm>
            <a:custGeom>
              <a:rect b="b" l="l" r="r" t="t"/>
              <a:pathLst>
                <a:path extrusionOk="0" h="205" w="228">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5" name="Google Shape;255;p42"/>
            <p:cNvSpPr/>
            <p:nvPr/>
          </p:nvSpPr>
          <p:spPr>
            <a:xfrm>
              <a:off x="2116673" y="2694113"/>
              <a:ext cx="674369" cy="372579"/>
            </a:xfrm>
            <a:custGeom>
              <a:rect b="b" l="l" r="r" t="t"/>
              <a:pathLst>
                <a:path extrusionOk="0" h="144" w="246">
                  <a:moveTo>
                    <a:pt x="78" y="36"/>
                  </a:moveTo>
                  <a:lnTo>
                    <a:pt x="72" y="48"/>
                  </a:lnTo>
                  <a:lnTo>
                    <a:pt x="36" y="60"/>
                  </a:lnTo>
                  <a:lnTo>
                    <a:pt x="12" y="66"/>
                  </a:lnTo>
                  <a:lnTo>
                    <a:pt x="0" y="102"/>
                  </a:lnTo>
                  <a:lnTo>
                    <a:pt x="12" y="132"/>
                  </a:lnTo>
                  <a:lnTo>
                    <a:pt x="18" y="144"/>
                  </a:lnTo>
                  <a:lnTo>
                    <a:pt x="42" y="132"/>
                  </a:lnTo>
                  <a:lnTo>
                    <a:pt x="66" y="132"/>
                  </a:lnTo>
                  <a:lnTo>
                    <a:pt x="78" y="138"/>
                  </a:lnTo>
                  <a:lnTo>
                    <a:pt x="78" y="114"/>
                  </a:lnTo>
                  <a:lnTo>
                    <a:pt x="114" y="108"/>
                  </a:lnTo>
                  <a:lnTo>
                    <a:pt x="144" y="120"/>
                  </a:lnTo>
                  <a:lnTo>
                    <a:pt x="198" y="108"/>
                  </a:lnTo>
                  <a:lnTo>
                    <a:pt x="246" y="102"/>
                  </a:lnTo>
                  <a:lnTo>
                    <a:pt x="210" y="66"/>
                  </a:lnTo>
                  <a:lnTo>
                    <a:pt x="186" y="54"/>
                  </a:lnTo>
                  <a:lnTo>
                    <a:pt x="168" y="24"/>
                  </a:lnTo>
                  <a:lnTo>
                    <a:pt x="156" y="0"/>
                  </a:lnTo>
                  <a:lnTo>
                    <a:pt x="108" y="30"/>
                  </a:lnTo>
                  <a:lnTo>
                    <a:pt x="78"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6" name="Google Shape;256;p42"/>
            <p:cNvSpPr/>
            <p:nvPr/>
          </p:nvSpPr>
          <p:spPr>
            <a:xfrm>
              <a:off x="1919705" y="3038279"/>
              <a:ext cx="410631" cy="464149"/>
            </a:xfrm>
            <a:custGeom>
              <a:rect b="b" l="l" r="r" t="t"/>
              <a:pathLst>
                <a:path extrusionOk="0" h="180" w="150">
                  <a:moveTo>
                    <a:pt x="66" y="162"/>
                  </a:moveTo>
                  <a:lnTo>
                    <a:pt x="90" y="144"/>
                  </a:lnTo>
                  <a:lnTo>
                    <a:pt x="114" y="96"/>
                  </a:lnTo>
                  <a:lnTo>
                    <a:pt x="132" y="78"/>
                  </a:lnTo>
                  <a:lnTo>
                    <a:pt x="150" y="6"/>
                  </a:lnTo>
                  <a:lnTo>
                    <a:pt x="138" y="0"/>
                  </a:lnTo>
                  <a:lnTo>
                    <a:pt x="114" y="0"/>
                  </a:lnTo>
                  <a:lnTo>
                    <a:pt x="90" y="12"/>
                  </a:lnTo>
                  <a:lnTo>
                    <a:pt x="72" y="18"/>
                  </a:lnTo>
                  <a:lnTo>
                    <a:pt x="60" y="30"/>
                  </a:lnTo>
                  <a:lnTo>
                    <a:pt x="48" y="36"/>
                  </a:lnTo>
                  <a:lnTo>
                    <a:pt x="48" y="48"/>
                  </a:lnTo>
                  <a:lnTo>
                    <a:pt x="60" y="54"/>
                  </a:lnTo>
                  <a:lnTo>
                    <a:pt x="54" y="84"/>
                  </a:lnTo>
                  <a:lnTo>
                    <a:pt x="48" y="114"/>
                  </a:lnTo>
                  <a:lnTo>
                    <a:pt x="30" y="114"/>
                  </a:lnTo>
                  <a:lnTo>
                    <a:pt x="12" y="126"/>
                  </a:lnTo>
                  <a:lnTo>
                    <a:pt x="0" y="138"/>
                  </a:lnTo>
                  <a:lnTo>
                    <a:pt x="18" y="156"/>
                  </a:lnTo>
                  <a:lnTo>
                    <a:pt x="24" y="180"/>
                  </a:lnTo>
                  <a:lnTo>
                    <a:pt x="42" y="162"/>
                  </a:lnTo>
                  <a:lnTo>
                    <a:pt x="66" y="16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7" name="Google Shape;257;p42"/>
            <p:cNvSpPr/>
            <p:nvPr/>
          </p:nvSpPr>
          <p:spPr>
            <a:xfrm>
              <a:off x="1836245" y="3132999"/>
              <a:ext cx="247044" cy="258913"/>
            </a:xfrm>
            <a:custGeom>
              <a:rect b="b" l="l" r="r" t="t"/>
              <a:pathLst>
                <a:path extrusionOk="0" h="102" w="90">
                  <a:moveTo>
                    <a:pt x="60" y="78"/>
                  </a:moveTo>
                  <a:lnTo>
                    <a:pt x="78" y="78"/>
                  </a:lnTo>
                  <a:lnTo>
                    <a:pt x="84" y="48"/>
                  </a:lnTo>
                  <a:lnTo>
                    <a:pt x="90" y="18"/>
                  </a:lnTo>
                  <a:lnTo>
                    <a:pt x="78" y="12"/>
                  </a:lnTo>
                  <a:lnTo>
                    <a:pt x="78" y="0"/>
                  </a:lnTo>
                  <a:lnTo>
                    <a:pt x="48" y="0"/>
                  </a:lnTo>
                  <a:lnTo>
                    <a:pt x="0" y="0"/>
                  </a:lnTo>
                  <a:lnTo>
                    <a:pt x="0" y="18"/>
                  </a:lnTo>
                  <a:lnTo>
                    <a:pt x="0" y="54"/>
                  </a:lnTo>
                  <a:lnTo>
                    <a:pt x="30" y="102"/>
                  </a:lnTo>
                  <a:lnTo>
                    <a:pt x="42" y="90"/>
                  </a:lnTo>
                  <a:lnTo>
                    <a:pt x="60" y="7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8" name="Google Shape;258;p42"/>
            <p:cNvSpPr/>
            <p:nvPr/>
          </p:nvSpPr>
          <p:spPr>
            <a:xfrm>
              <a:off x="1769475" y="2618336"/>
              <a:ext cx="393936" cy="514669"/>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lnTo>
                    <a:pt x="144" y="17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59" name="Google Shape;259;p42"/>
            <p:cNvSpPr/>
            <p:nvPr/>
          </p:nvSpPr>
          <p:spPr>
            <a:xfrm>
              <a:off x="1769475" y="2618336"/>
              <a:ext cx="393936" cy="514669"/>
            </a:xfrm>
            <a:custGeom>
              <a:rect b="b" l="l" r="r" t="t"/>
              <a:pathLst>
                <a:path extrusionOk="0" h="198" w="144">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60" name="Google Shape;260;p42"/>
            <p:cNvSpPr/>
            <p:nvPr/>
          </p:nvSpPr>
          <p:spPr>
            <a:xfrm>
              <a:off x="1405581" y="2599388"/>
              <a:ext cx="133539" cy="312591"/>
            </a:xfrm>
            <a:custGeom>
              <a:rect b="b" l="l" r="r" t="t"/>
              <a:pathLst>
                <a:path extrusionOk="0" h="120" w="48">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61" name="Google Shape;261;p42"/>
            <p:cNvSpPr/>
            <p:nvPr/>
          </p:nvSpPr>
          <p:spPr>
            <a:xfrm>
              <a:off x="1355505" y="2681482"/>
              <a:ext cx="116845" cy="246282"/>
            </a:xfrm>
            <a:custGeom>
              <a:rect b="b" l="l" r="r" t="t"/>
              <a:pathLst>
                <a:path extrusionOk="0" h="96" w="42">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62" name="Google Shape;262;p42"/>
            <p:cNvSpPr/>
            <p:nvPr/>
          </p:nvSpPr>
          <p:spPr>
            <a:xfrm>
              <a:off x="1969781" y="4064451"/>
              <a:ext cx="674369" cy="647281"/>
            </a:xfrm>
            <a:custGeom>
              <a:rect b="b" l="l" r="r" t="t"/>
              <a:pathLst>
                <a:path extrusionOk="0" h="252" w="246">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sp>
          <p:nvSpPr>
            <p:cNvPr id="263" name="Google Shape;263;p42"/>
            <p:cNvSpPr/>
            <p:nvPr/>
          </p:nvSpPr>
          <p:spPr>
            <a:xfrm>
              <a:off x="1405581" y="2289959"/>
              <a:ext cx="166921" cy="186292"/>
            </a:xfrm>
            <a:custGeom>
              <a:rect b="b" l="l" r="r" t="t"/>
              <a:pathLst>
                <a:path extrusionOk="0" h="12" w="10">
                  <a:moveTo>
                    <a:pt x="0" y="12"/>
                  </a:moveTo>
                  <a:cubicBezTo>
                    <a:pt x="4" y="11"/>
                    <a:pt x="4" y="11"/>
                    <a:pt x="4" y="11"/>
                  </a:cubicBezTo>
                  <a:cubicBezTo>
                    <a:pt x="9" y="10"/>
                    <a:pt x="9" y="10"/>
                    <a:pt x="9" y="10"/>
                  </a:cubicBezTo>
                  <a:cubicBezTo>
                    <a:pt x="9" y="10"/>
                    <a:pt x="10" y="8"/>
                    <a:pt x="10" y="8"/>
                  </a:cubicBezTo>
                  <a:cubicBezTo>
                    <a:pt x="10" y="7"/>
                    <a:pt x="10" y="0"/>
                    <a:pt x="10"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444444"/>
                </a:solidFill>
                <a:latin typeface="Arial"/>
                <a:ea typeface="Arial"/>
                <a:cs typeface="Arial"/>
                <a:sym typeface="Arial"/>
              </a:endParaRPr>
            </a:p>
          </p:txBody>
        </p:sp>
      </p:grpSp>
      <p:sp>
        <p:nvSpPr>
          <p:cNvPr id="264" name="Google Shape;264;p42"/>
          <p:cNvSpPr/>
          <p:nvPr/>
        </p:nvSpPr>
        <p:spPr>
          <a:xfrm rot="5400000">
            <a:off x="582646" y="2945720"/>
            <a:ext cx="972000" cy="1089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67969" y="1257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2"/>
          <p:cNvSpPr txBox="1"/>
          <p:nvPr/>
        </p:nvSpPr>
        <p:spPr>
          <a:xfrm>
            <a:off x="492027" y="2987143"/>
            <a:ext cx="10899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Ghana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30M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$4,746</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43.5</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2.57</a:t>
            </a:r>
            <a:endParaRPr b="0" i="0" sz="1200" u="none" cap="none" strike="noStrike">
              <a:solidFill>
                <a:srgbClr val="000000"/>
              </a:solidFill>
              <a:latin typeface="Calibri"/>
              <a:ea typeface="Calibri"/>
              <a:cs typeface="Calibri"/>
              <a:sym typeface="Calibri"/>
            </a:endParaRPr>
          </a:p>
        </p:txBody>
      </p:sp>
      <p:sp>
        <p:nvSpPr>
          <p:cNvPr id="266" name="Google Shape;266;p42"/>
          <p:cNvSpPr/>
          <p:nvPr/>
        </p:nvSpPr>
        <p:spPr>
          <a:xfrm rot="5400000">
            <a:off x="1921006" y="2938179"/>
            <a:ext cx="972000" cy="10899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78584" y="112382"/>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2"/>
          <p:cNvSpPr txBox="1"/>
          <p:nvPr/>
        </p:nvSpPr>
        <p:spPr>
          <a:xfrm>
            <a:off x="1921326" y="3018624"/>
            <a:ext cx="10899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Nigeria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200M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$5,900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43</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1.97</a:t>
            </a:r>
            <a:endParaRPr b="0" i="0" sz="1200" u="none" cap="none" strike="noStrike">
              <a:solidFill>
                <a:srgbClr val="000000"/>
              </a:solidFill>
              <a:latin typeface="Calibri"/>
              <a:ea typeface="Calibri"/>
              <a:cs typeface="Calibri"/>
              <a:sym typeface="Calibri"/>
            </a:endParaRPr>
          </a:p>
        </p:txBody>
      </p:sp>
      <p:sp>
        <p:nvSpPr>
          <p:cNvPr id="268" name="Google Shape;268;p42"/>
          <p:cNvSpPr/>
          <p:nvPr/>
        </p:nvSpPr>
        <p:spPr>
          <a:xfrm rot="-5400000">
            <a:off x="3167059" y="1380314"/>
            <a:ext cx="972000" cy="10614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8378" y="-23005"/>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2"/>
          <p:cNvSpPr txBox="1"/>
          <p:nvPr/>
        </p:nvSpPr>
        <p:spPr>
          <a:xfrm>
            <a:off x="3167797" y="1431699"/>
            <a:ext cx="1061400" cy="9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Kenya</a:t>
            </a:r>
            <a:endParaRPr b="1"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52M</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$3,500</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40.8</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2.81</a:t>
            </a:r>
            <a:endParaRPr b="0" i="0" sz="1200" u="none" cap="none" strike="noStrike">
              <a:solidFill>
                <a:srgbClr val="000000"/>
              </a:solidFill>
              <a:latin typeface="Calibri"/>
              <a:ea typeface="Calibri"/>
              <a:cs typeface="Calibri"/>
              <a:sym typeface="Calibri"/>
            </a:endParaRPr>
          </a:p>
        </p:txBody>
      </p:sp>
      <p:sp>
        <p:nvSpPr>
          <p:cNvPr id="270" name="Google Shape;270;p42"/>
          <p:cNvSpPr/>
          <p:nvPr/>
        </p:nvSpPr>
        <p:spPr>
          <a:xfrm>
            <a:off x="210743" y="4721868"/>
            <a:ext cx="8826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800" u="none" cap="none" strike="noStrike">
                <a:solidFill>
                  <a:srgbClr val="000000"/>
                </a:solidFill>
                <a:latin typeface="Arial"/>
                <a:ea typeface="Arial"/>
                <a:cs typeface="Arial"/>
                <a:sym typeface="Arial"/>
              </a:rPr>
              <a:t>Note: Pop</a:t>
            </a:r>
            <a:r>
              <a:rPr b="0" i="0" lang="en-US" sz="800" u="none" cap="none" strike="noStrike">
                <a:solidFill>
                  <a:srgbClr val="000000"/>
                </a:solidFill>
                <a:latin typeface="Arial"/>
                <a:ea typeface="Arial"/>
                <a:cs typeface="Arial"/>
                <a:sym typeface="Arial"/>
              </a:rPr>
              <a:t>: Total population (2019); </a:t>
            </a:r>
            <a:r>
              <a:rPr b="1" i="0" lang="en-US" sz="800" u="none" cap="none" strike="noStrike">
                <a:solidFill>
                  <a:srgbClr val="000000"/>
                </a:solidFill>
                <a:latin typeface="Arial"/>
                <a:ea typeface="Arial"/>
                <a:cs typeface="Arial"/>
                <a:sym typeface="Arial"/>
              </a:rPr>
              <a:t>PPP</a:t>
            </a:r>
            <a:r>
              <a:rPr b="0" i="0" lang="en-US" sz="800" u="none" cap="none" strike="noStrike">
                <a:solidFill>
                  <a:srgbClr val="000000"/>
                </a:solidFill>
                <a:latin typeface="Arial"/>
                <a:ea typeface="Arial"/>
                <a:cs typeface="Arial"/>
                <a:sym typeface="Arial"/>
              </a:rPr>
              <a:t>: Purchasing power parity (2017); </a:t>
            </a:r>
            <a:r>
              <a:rPr b="1" i="0" lang="en-US" sz="800" u="none" cap="none" strike="noStrike">
                <a:solidFill>
                  <a:srgbClr val="000000"/>
                </a:solidFill>
                <a:latin typeface="Arial"/>
                <a:ea typeface="Arial"/>
                <a:cs typeface="Arial"/>
                <a:sym typeface="Arial"/>
              </a:rPr>
              <a:t>Gini</a:t>
            </a:r>
            <a:r>
              <a:rPr b="0" i="0" lang="en-US" sz="800" u="none" cap="none" strike="noStrike">
                <a:solidFill>
                  <a:srgbClr val="000000"/>
                </a:solidFill>
                <a:latin typeface="Arial"/>
                <a:ea typeface="Arial"/>
                <a:cs typeface="Arial"/>
                <a:sym typeface="Arial"/>
              </a:rPr>
              <a:t>: Coefficient to measure income inequality (2009 - 2017); </a:t>
            </a:r>
            <a:r>
              <a:rPr b="1" i="0" lang="en-US" sz="800" u="none" cap="none" strike="noStrike">
                <a:solidFill>
                  <a:srgbClr val="000000"/>
                </a:solidFill>
                <a:latin typeface="Arial"/>
                <a:ea typeface="Arial"/>
                <a:cs typeface="Arial"/>
                <a:sym typeface="Arial"/>
              </a:rPr>
              <a:t>LPI</a:t>
            </a:r>
            <a:r>
              <a:rPr b="0" i="0" lang="en-US" sz="800" u="none" cap="none" strike="noStrike">
                <a:solidFill>
                  <a:srgbClr val="000000"/>
                </a:solidFill>
                <a:latin typeface="Arial"/>
                <a:ea typeface="Arial"/>
                <a:cs typeface="Arial"/>
                <a:sym typeface="Arial"/>
              </a:rPr>
              <a:t>: Logistics Performance Index (2018)</a:t>
            </a:r>
            <a:endParaRPr b="0" i="0" sz="800" u="none" cap="none" strike="noStrike">
              <a:solidFill>
                <a:srgbClr val="000000"/>
              </a:solidFill>
              <a:latin typeface="Arial"/>
              <a:ea typeface="Arial"/>
              <a:cs typeface="Arial"/>
              <a:sym typeface="Arial"/>
            </a:endParaRPr>
          </a:p>
        </p:txBody>
      </p:sp>
      <p:sp>
        <p:nvSpPr>
          <p:cNvPr id="271" name="Google Shape;271;p42"/>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dk2"/>
                </a:solidFill>
                <a:latin typeface="Arial"/>
                <a:ea typeface="Arial"/>
                <a:cs typeface="Arial"/>
                <a:sym typeface="Arial"/>
              </a:rPr>
              <a:t>Kenya, Nigeria and Ghana </a:t>
            </a:r>
            <a:r>
              <a:rPr lang="en-US" sz="2400">
                <a:solidFill>
                  <a:schemeClr val="dk2"/>
                </a:solidFill>
              </a:rPr>
              <a:t>as an</a:t>
            </a:r>
            <a:r>
              <a:rPr b="0" i="0" lang="en-US" sz="2400" u="none" cap="none" strike="noStrike">
                <a:solidFill>
                  <a:schemeClr val="dk2"/>
                </a:solidFill>
                <a:latin typeface="Arial"/>
                <a:ea typeface="Arial"/>
                <a:cs typeface="Arial"/>
                <a:sym typeface="Arial"/>
              </a:rPr>
              <a:t> SSA</a:t>
            </a:r>
            <a:r>
              <a:rPr lang="en-US" sz="2400">
                <a:solidFill>
                  <a:schemeClr val="dk2"/>
                </a:solidFill>
              </a:rPr>
              <a:t> market benchmark</a:t>
            </a:r>
            <a:endParaRPr b="0" i="0" sz="2400" u="none" cap="none" strike="noStrike">
              <a:solidFill>
                <a:schemeClr val="dk2"/>
              </a:solidFill>
              <a:latin typeface="Arial"/>
              <a:ea typeface="Arial"/>
              <a:cs typeface="Arial"/>
              <a:sym typeface="Arial"/>
            </a:endParaRPr>
          </a:p>
        </p:txBody>
      </p:sp>
      <p:sp>
        <p:nvSpPr>
          <p:cNvPr id="272" name="Google Shape;272;p42"/>
          <p:cNvSpPr/>
          <p:nvPr/>
        </p:nvSpPr>
        <p:spPr>
          <a:xfrm>
            <a:off x="273050" y="700943"/>
            <a:ext cx="4038600" cy="39345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p:nvPr/>
        </p:nvSpPr>
        <p:spPr>
          <a:xfrm>
            <a:off x="210743" y="4721868"/>
            <a:ext cx="8826600" cy="50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800" u="none" cap="none" strike="noStrike">
                <a:solidFill>
                  <a:srgbClr val="000000"/>
                </a:solidFill>
                <a:latin typeface="Arial"/>
                <a:ea typeface="Arial"/>
                <a:cs typeface="Arial"/>
                <a:sym typeface="Arial"/>
              </a:rPr>
              <a:t>Note: Pop</a:t>
            </a:r>
            <a:r>
              <a:rPr b="0" i="0" lang="en-US" sz="800" u="none" cap="none" strike="noStrike">
                <a:solidFill>
                  <a:srgbClr val="000000"/>
                </a:solidFill>
                <a:latin typeface="Arial"/>
                <a:ea typeface="Arial"/>
                <a:cs typeface="Arial"/>
                <a:sym typeface="Arial"/>
              </a:rPr>
              <a:t>: Total population (2019); </a:t>
            </a:r>
            <a:r>
              <a:rPr b="1" i="0" lang="en-US" sz="800" u="none" cap="none" strike="noStrike">
                <a:solidFill>
                  <a:srgbClr val="000000"/>
                </a:solidFill>
                <a:latin typeface="Arial"/>
                <a:ea typeface="Arial"/>
                <a:cs typeface="Arial"/>
                <a:sym typeface="Arial"/>
              </a:rPr>
              <a:t>PPP</a:t>
            </a:r>
            <a:r>
              <a:rPr b="0" i="0" lang="en-US" sz="800" u="none" cap="none" strike="noStrike">
                <a:solidFill>
                  <a:srgbClr val="000000"/>
                </a:solidFill>
                <a:latin typeface="Arial"/>
                <a:ea typeface="Arial"/>
                <a:cs typeface="Arial"/>
                <a:sym typeface="Arial"/>
              </a:rPr>
              <a:t>: Purchasing power parity (2017); </a:t>
            </a:r>
            <a:r>
              <a:rPr b="1" i="0" lang="en-US" sz="800" u="none" cap="none" strike="noStrike">
                <a:solidFill>
                  <a:srgbClr val="000000"/>
                </a:solidFill>
                <a:latin typeface="Arial"/>
                <a:ea typeface="Arial"/>
                <a:cs typeface="Arial"/>
                <a:sym typeface="Arial"/>
              </a:rPr>
              <a:t>Gini</a:t>
            </a:r>
            <a:r>
              <a:rPr b="0" i="0" lang="en-US" sz="800" u="none" cap="none" strike="noStrike">
                <a:solidFill>
                  <a:srgbClr val="000000"/>
                </a:solidFill>
                <a:latin typeface="Arial"/>
                <a:ea typeface="Arial"/>
                <a:cs typeface="Arial"/>
                <a:sym typeface="Arial"/>
              </a:rPr>
              <a:t>: Coefficient to measure income inequality (2009 - 2017); </a:t>
            </a:r>
            <a:r>
              <a:rPr b="1" i="0" lang="en-US" sz="800" u="none" cap="none" strike="noStrike">
                <a:solidFill>
                  <a:srgbClr val="000000"/>
                </a:solidFill>
                <a:latin typeface="Arial"/>
                <a:ea typeface="Arial"/>
                <a:cs typeface="Arial"/>
                <a:sym typeface="Arial"/>
              </a:rPr>
              <a:t>LPI</a:t>
            </a:r>
            <a:r>
              <a:rPr b="0" i="0" lang="en-US" sz="800" u="none" cap="none" strike="noStrike">
                <a:solidFill>
                  <a:srgbClr val="000000"/>
                </a:solidFill>
                <a:latin typeface="Arial"/>
                <a:ea typeface="Arial"/>
                <a:cs typeface="Arial"/>
                <a:sym typeface="Arial"/>
              </a:rPr>
              <a:t>: Logistics Performance Index (2018)</a:t>
            </a:r>
            <a:endParaRPr b="0" i="0" sz="800" u="none" cap="none" strike="noStrike">
              <a:solidFill>
                <a:srgbClr val="000000"/>
              </a:solidFill>
              <a:latin typeface="Arial"/>
              <a:ea typeface="Arial"/>
              <a:cs typeface="Arial"/>
              <a:sym typeface="Arial"/>
            </a:endParaRPr>
          </a:p>
        </p:txBody>
      </p:sp>
      <p:sp>
        <p:nvSpPr>
          <p:cNvPr id="278" name="Google Shape;278;p43"/>
          <p:cNvSpPr txBox="1"/>
          <p:nvPr/>
        </p:nvSpPr>
        <p:spPr>
          <a:xfrm>
            <a:off x="210750" y="128250"/>
            <a:ext cx="8725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dk2"/>
                </a:solidFill>
                <a:latin typeface="Arial"/>
                <a:ea typeface="Arial"/>
                <a:cs typeface="Arial"/>
                <a:sym typeface="Arial"/>
              </a:rPr>
              <a:t>2005 Ind</a:t>
            </a:r>
            <a:r>
              <a:rPr lang="en-US" sz="2400">
                <a:solidFill>
                  <a:schemeClr val="dk2"/>
                </a:solidFill>
              </a:rPr>
              <a:t>ia </a:t>
            </a:r>
            <a:r>
              <a:rPr b="0" i="0" lang="en-US" sz="2400" u="none" cap="none" strike="noStrike">
                <a:solidFill>
                  <a:schemeClr val="dk2"/>
                </a:solidFill>
                <a:latin typeface="Arial"/>
                <a:ea typeface="Arial"/>
                <a:cs typeface="Arial"/>
                <a:sym typeface="Arial"/>
              </a:rPr>
              <a:t>was similar to Africa today </a:t>
            </a:r>
            <a:r>
              <a:rPr lang="en-US" sz="2400">
                <a:solidFill>
                  <a:schemeClr val="dk2"/>
                </a:solidFill>
              </a:rPr>
              <a:t>on key macro indicators </a:t>
            </a:r>
            <a:endParaRPr b="0" i="0" sz="2400" u="none" cap="none" strike="noStrike">
              <a:solidFill>
                <a:schemeClr val="dk2"/>
              </a:solidFill>
              <a:latin typeface="Arial"/>
              <a:ea typeface="Arial"/>
              <a:cs typeface="Arial"/>
              <a:sym typeface="Arial"/>
            </a:endParaRPr>
          </a:p>
        </p:txBody>
      </p:sp>
      <p:sp>
        <p:nvSpPr>
          <p:cNvPr id="279" name="Google Shape;279;p43"/>
          <p:cNvSpPr/>
          <p:nvPr/>
        </p:nvSpPr>
        <p:spPr>
          <a:xfrm>
            <a:off x="273050" y="700943"/>
            <a:ext cx="4038600" cy="39345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0" name="Google Shape;280;p43"/>
          <p:cNvSpPr/>
          <p:nvPr/>
        </p:nvSpPr>
        <p:spPr>
          <a:xfrm>
            <a:off x="4423317" y="700943"/>
            <a:ext cx="4308000" cy="3934500"/>
          </a:xfrm>
          <a:prstGeom prst="rect">
            <a:avLst/>
          </a:prstGeom>
          <a:solidFill>
            <a:srgbClr val="EF4747"/>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330200" lvl="0" marL="457200" marR="0" rtl="0" algn="l">
              <a:lnSpc>
                <a:spcPct val="100000"/>
              </a:lnSpc>
              <a:spcBef>
                <a:spcPts val="0"/>
              </a:spcBef>
              <a:spcAft>
                <a:spcPts val="0"/>
              </a:spcAft>
              <a:buClr>
                <a:schemeClr val="lt1"/>
              </a:buClr>
              <a:buSzPts val="1600"/>
              <a:buChar char="●"/>
            </a:pPr>
            <a:r>
              <a:rPr lang="en-US" sz="1600">
                <a:solidFill>
                  <a:schemeClr val="lt1"/>
                </a:solidFill>
              </a:rPr>
              <a:t>2005 India, compared to Africa today had</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Similar </a:t>
            </a:r>
            <a:r>
              <a:rPr lang="en-US" sz="1600">
                <a:solidFill>
                  <a:schemeClr val="lt1"/>
                </a:solidFill>
              </a:rPr>
              <a:t>average ability to pay</a:t>
            </a:r>
            <a:r>
              <a:rPr lang="en-US" sz="1600">
                <a:solidFill>
                  <a:schemeClr val="lt1"/>
                </a:solidFill>
              </a:rPr>
              <a:t> </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Similar logistics capability</a:t>
            </a:r>
            <a:endParaRPr sz="1600">
              <a:solidFill>
                <a:schemeClr val="lt1"/>
              </a:solidFill>
            </a:endParaRPr>
          </a:p>
          <a:p>
            <a:pPr indent="-330200" lvl="1" marL="914400" marR="0" rtl="0" algn="l">
              <a:lnSpc>
                <a:spcPct val="100000"/>
              </a:lnSpc>
              <a:spcBef>
                <a:spcPts val="0"/>
              </a:spcBef>
              <a:spcAft>
                <a:spcPts val="0"/>
              </a:spcAft>
              <a:buClr>
                <a:schemeClr val="lt1"/>
              </a:buClr>
              <a:buSzPts val="1600"/>
              <a:buChar char="○"/>
            </a:pPr>
            <a:r>
              <a:rPr lang="en-US" sz="1600">
                <a:solidFill>
                  <a:schemeClr val="lt1"/>
                </a:solidFill>
              </a:rPr>
              <a:t>Lower income disparity</a:t>
            </a:r>
            <a:endParaRPr sz="1600">
              <a:solidFill>
                <a:schemeClr val="lt1"/>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0" marR="0" rtl="0" algn="l">
              <a:lnSpc>
                <a:spcPct val="100000"/>
              </a:lnSpc>
              <a:spcBef>
                <a:spcPts val="0"/>
              </a:spcBef>
              <a:spcAft>
                <a:spcPts val="0"/>
              </a:spcAft>
              <a:buNone/>
            </a:pPr>
            <a:r>
              <a:t/>
            </a:r>
            <a:endParaRPr sz="1600">
              <a:solidFill>
                <a:schemeClr val="lt1"/>
              </a:solidFill>
            </a:endParaRPr>
          </a:p>
          <a:p>
            <a:pPr indent="0" lvl="0" marL="101600" marR="0" rtl="0" algn="l">
              <a:lnSpc>
                <a:spcPct val="100000"/>
              </a:lnSpc>
              <a:spcBef>
                <a:spcPts val="0"/>
              </a:spcBef>
              <a:spcAft>
                <a:spcPts val="0"/>
              </a:spcAft>
              <a:buClr>
                <a:schemeClr val="lt1"/>
              </a:buClr>
              <a:buSzPts val="1600"/>
              <a:buFont typeface="Arial"/>
              <a:buNone/>
            </a:pPr>
            <a:r>
              <a:t/>
            </a:r>
            <a:endParaRPr sz="1600">
              <a:solidFill>
                <a:schemeClr val="lt1"/>
              </a:solidFill>
            </a:endParaRPr>
          </a:p>
        </p:txBody>
      </p:sp>
      <p:grpSp>
        <p:nvGrpSpPr>
          <p:cNvPr id="281" name="Google Shape;281;p43"/>
          <p:cNvGrpSpPr/>
          <p:nvPr/>
        </p:nvGrpSpPr>
        <p:grpSpPr>
          <a:xfrm>
            <a:off x="477864" y="1014465"/>
            <a:ext cx="3741145" cy="3248113"/>
            <a:chOff x="241565" y="698810"/>
            <a:chExt cx="4851699" cy="4212311"/>
          </a:xfrm>
        </p:grpSpPr>
        <p:sp>
          <p:nvSpPr>
            <p:cNvPr id="282" name="Google Shape;282;p43"/>
            <p:cNvSpPr/>
            <p:nvPr/>
          </p:nvSpPr>
          <p:spPr>
            <a:xfrm>
              <a:off x="1106144" y="797333"/>
              <a:ext cx="552927" cy="705738"/>
            </a:xfrm>
            <a:custGeom>
              <a:rect b="b" l="l" r="r" t="t"/>
              <a:pathLst>
                <a:path extrusionOk="0" h="427" w="336">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3" name="Google Shape;283;p43"/>
            <p:cNvSpPr/>
            <p:nvPr/>
          </p:nvSpPr>
          <p:spPr>
            <a:xfrm>
              <a:off x="710046" y="3381018"/>
              <a:ext cx="50267" cy="10054"/>
            </a:xfrm>
            <a:custGeom>
              <a:rect b="b" l="l" r="r" t="t"/>
              <a:pathLst>
                <a:path extrusionOk="0" h="6" w="30">
                  <a:moveTo>
                    <a:pt x="24" y="0"/>
                  </a:moveTo>
                  <a:lnTo>
                    <a:pt x="30" y="0"/>
                  </a:lnTo>
                  <a:lnTo>
                    <a:pt x="0" y="6"/>
                  </a:lnTo>
                  <a:lnTo>
                    <a:pt x="24"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4" name="Google Shape;284;p43"/>
            <p:cNvSpPr/>
            <p:nvPr/>
          </p:nvSpPr>
          <p:spPr>
            <a:xfrm>
              <a:off x="533109" y="3674574"/>
              <a:ext cx="0" cy="39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5" name="Google Shape;285;p43"/>
            <p:cNvSpPr/>
            <p:nvPr/>
          </p:nvSpPr>
          <p:spPr>
            <a:xfrm>
              <a:off x="241565" y="3192016"/>
              <a:ext cx="587109" cy="227204"/>
            </a:xfrm>
            <a:custGeom>
              <a:rect b="b" l="l" r="r" t="t"/>
              <a:pathLst>
                <a:path extrusionOk="0" h="23" w="59">
                  <a:moveTo>
                    <a:pt x="34" y="20"/>
                  </a:moveTo>
                  <a:cubicBezTo>
                    <a:pt x="36" y="21"/>
                    <a:pt x="36" y="21"/>
                    <a:pt x="36" y="21"/>
                  </a:cubicBezTo>
                  <a:cubicBezTo>
                    <a:pt x="47" y="20"/>
                    <a:pt x="47" y="20"/>
                    <a:pt x="47" y="20"/>
                  </a:cubicBezTo>
                  <a:cubicBezTo>
                    <a:pt x="52" y="19"/>
                    <a:pt x="52" y="19"/>
                    <a:pt x="52" y="19"/>
                  </a:cubicBezTo>
                  <a:cubicBezTo>
                    <a:pt x="57" y="18"/>
                    <a:pt x="57" y="18"/>
                    <a:pt x="57" y="18"/>
                  </a:cubicBezTo>
                  <a:cubicBezTo>
                    <a:pt x="59" y="19"/>
                    <a:pt x="59" y="19"/>
                    <a:pt x="59" y="19"/>
                  </a:cubicBezTo>
                  <a:cubicBezTo>
                    <a:pt x="59" y="19"/>
                    <a:pt x="58" y="16"/>
                    <a:pt x="58" y="16"/>
                  </a:cubicBezTo>
                  <a:cubicBezTo>
                    <a:pt x="58" y="15"/>
                    <a:pt x="58" y="9"/>
                    <a:pt x="58" y="9"/>
                  </a:cubicBezTo>
                  <a:cubicBezTo>
                    <a:pt x="59" y="8"/>
                    <a:pt x="59" y="8"/>
                    <a:pt x="59" y="8"/>
                  </a:cubicBezTo>
                  <a:cubicBezTo>
                    <a:pt x="55" y="3"/>
                    <a:pt x="55" y="3"/>
                    <a:pt x="55" y="3"/>
                  </a:cubicBezTo>
                  <a:cubicBezTo>
                    <a:pt x="53" y="1"/>
                    <a:pt x="53" y="1"/>
                    <a:pt x="53" y="1"/>
                  </a:cubicBezTo>
                  <a:cubicBezTo>
                    <a:pt x="50" y="1"/>
                    <a:pt x="50" y="1"/>
                    <a:pt x="50" y="1"/>
                  </a:cubicBezTo>
                  <a:cubicBezTo>
                    <a:pt x="49" y="0"/>
                    <a:pt x="49" y="0"/>
                    <a:pt x="49" y="0"/>
                  </a:cubicBezTo>
                  <a:cubicBezTo>
                    <a:pt x="49" y="0"/>
                    <a:pt x="49" y="0"/>
                    <a:pt x="49" y="0"/>
                  </a:cubicBezTo>
                  <a:cubicBezTo>
                    <a:pt x="45" y="3"/>
                    <a:pt x="45" y="3"/>
                    <a:pt x="45" y="3"/>
                  </a:cubicBezTo>
                  <a:cubicBezTo>
                    <a:pt x="40" y="3"/>
                    <a:pt x="40" y="3"/>
                    <a:pt x="40" y="3"/>
                  </a:cubicBezTo>
                  <a:cubicBezTo>
                    <a:pt x="39" y="3"/>
                    <a:pt x="39" y="3"/>
                    <a:pt x="39" y="3"/>
                  </a:cubicBezTo>
                  <a:cubicBezTo>
                    <a:pt x="39" y="3"/>
                    <a:pt x="39" y="3"/>
                    <a:pt x="39" y="3"/>
                  </a:cubicBezTo>
                  <a:cubicBezTo>
                    <a:pt x="35" y="1"/>
                    <a:pt x="35" y="1"/>
                    <a:pt x="35" y="1"/>
                  </a:cubicBezTo>
                  <a:cubicBezTo>
                    <a:pt x="32" y="0"/>
                    <a:pt x="32" y="0"/>
                    <a:pt x="32" y="0"/>
                  </a:cubicBezTo>
                  <a:cubicBezTo>
                    <a:pt x="24" y="0"/>
                    <a:pt x="24" y="0"/>
                    <a:pt x="24" y="0"/>
                  </a:cubicBezTo>
                  <a:cubicBezTo>
                    <a:pt x="22" y="0"/>
                    <a:pt x="22" y="0"/>
                    <a:pt x="22" y="0"/>
                  </a:cubicBezTo>
                  <a:cubicBezTo>
                    <a:pt x="19" y="1"/>
                    <a:pt x="19" y="1"/>
                    <a:pt x="19" y="1"/>
                  </a:cubicBezTo>
                  <a:cubicBezTo>
                    <a:pt x="17" y="3"/>
                    <a:pt x="17" y="3"/>
                    <a:pt x="17" y="3"/>
                  </a:cubicBezTo>
                  <a:cubicBezTo>
                    <a:pt x="12" y="4"/>
                    <a:pt x="12" y="4"/>
                    <a:pt x="12" y="4"/>
                  </a:cubicBezTo>
                  <a:cubicBezTo>
                    <a:pt x="11" y="3"/>
                    <a:pt x="11" y="3"/>
                    <a:pt x="11" y="3"/>
                  </a:cubicBezTo>
                  <a:cubicBezTo>
                    <a:pt x="10" y="3"/>
                    <a:pt x="10" y="3"/>
                    <a:pt x="10" y="3"/>
                  </a:cubicBezTo>
                  <a:cubicBezTo>
                    <a:pt x="8" y="6"/>
                    <a:pt x="8" y="6"/>
                    <a:pt x="8" y="6"/>
                  </a:cubicBezTo>
                  <a:cubicBezTo>
                    <a:pt x="4" y="6"/>
                    <a:pt x="4" y="6"/>
                    <a:pt x="4" y="6"/>
                  </a:cubicBezTo>
                  <a:cubicBezTo>
                    <a:pt x="0" y="9"/>
                    <a:pt x="0" y="9"/>
                    <a:pt x="0" y="9"/>
                  </a:cubicBezTo>
                  <a:cubicBezTo>
                    <a:pt x="2" y="12"/>
                    <a:pt x="2" y="12"/>
                    <a:pt x="2" y="12"/>
                  </a:cubicBezTo>
                  <a:cubicBezTo>
                    <a:pt x="4" y="17"/>
                    <a:pt x="4" y="17"/>
                    <a:pt x="4" y="17"/>
                  </a:cubicBezTo>
                  <a:cubicBezTo>
                    <a:pt x="6" y="20"/>
                    <a:pt x="6" y="20"/>
                    <a:pt x="6" y="20"/>
                  </a:cubicBezTo>
                  <a:cubicBezTo>
                    <a:pt x="15" y="21"/>
                    <a:pt x="15" y="21"/>
                    <a:pt x="15" y="21"/>
                  </a:cubicBezTo>
                  <a:cubicBezTo>
                    <a:pt x="16" y="21"/>
                    <a:pt x="16" y="21"/>
                    <a:pt x="16" y="21"/>
                  </a:cubicBezTo>
                  <a:cubicBezTo>
                    <a:pt x="23" y="23"/>
                    <a:pt x="23" y="23"/>
                    <a:pt x="23" y="23"/>
                  </a:cubicBezTo>
                  <a:cubicBezTo>
                    <a:pt x="27" y="21"/>
                    <a:pt x="27" y="21"/>
                    <a:pt x="27" y="21"/>
                  </a:cubicBezTo>
                  <a:cubicBezTo>
                    <a:pt x="31" y="23"/>
                    <a:pt x="31" y="23"/>
                    <a:pt x="31" y="23"/>
                  </a:cubicBezTo>
                  <a:cubicBezTo>
                    <a:pt x="31" y="23"/>
                    <a:pt x="31" y="23"/>
                    <a:pt x="31" y="23"/>
                  </a:cubicBezTo>
                  <a:cubicBezTo>
                    <a:pt x="31" y="23"/>
                    <a:pt x="31" y="23"/>
                    <a:pt x="31" y="23"/>
                  </a:cubicBezTo>
                  <a:lnTo>
                    <a:pt x="34" y="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6" name="Google Shape;286;p43"/>
            <p:cNvSpPr/>
            <p:nvPr/>
          </p:nvSpPr>
          <p:spPr>
            <a:xfrm>
              <a:off x="519033" y="3381018"/>
              <a:ext cx="229214" cy="184978"/>
            </a:xfrm>
            <a:custGeom>
              <a:rect b="b" l="l" r="r" t="t"/>
              <a:pathLst>
                <a:path extrusionOk="0" h="114" w="139">
                  <a:moveTo>
                    <a:pt x="25" y="114"/>
                  </a:moveTo>
                  <a:lnTo>
                    <a:pt x="61" y="96"/>
                  </a:lnTo>
                  <a:lnTo>
                    <a:pt x="73" y="90"/>
                  </a:lnTo>
                  <a:lnTo>
                    <a:pt x="115" y="66"/>
                  </a:lnTo>
                  <a:lnTo>
                    <a:pt x="127" y="24"/>
                  </a:lnTo>
                  <a:lnTo>
                    <a:pt x="139" y="6"/>
                  </a:lnTo>
                  <a:lnTo>
                    <a:pt x="139" y="0"/>
                  </a:lnTo>
                  <a:lnTo>
                    <a:pt x="115" y="6"/>
                  </a:lnTo>
                  <a:lnTo>
                    <a:pt x="49" y="12"/>
                  </a:lnTo>
                  <a:lnTo>
                    <a:pt x="37" y="6"/>
                  </a:lnTo>
                  <a:lnTo>
                    <a:pt x="19" y="24"/>
                  </a:lnTo>
                  <a:lnTo>
                    <a:pt x="25" y="48"/>
                  </a:lnTo>
                  <a:lnTo>
                    <a:pt x="0" y="102"/>
                  </a:lnTo>
                  <a:lnTo>
                    <a:pt x="13" y="102"/>
                  </a:lnTo>
                  <a:lnTo>
                    <a:pt x="25" y="11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7" name="Google Shape;287;p43"/>
            <p:cNvSpPr/>
            <p:nvPr/>
          </p:nvSpPr>
          <p:spPr>
            <a:xfrm>
              <a:off x="488874"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8" name="Google Shape;288;p43"/>
            <p:cNvSpPr/>
            <p:nvPr/>
          </p:nvSpPr>
          <p:spPr>
            <a:xfrm>
              <a:off x="488874" y="3527796"/>
              <a:ext cx="160852" cy="146777"/>
            </a:xfrm>
            <a:custGeom>
              <a:rect b="b" l="l" r="r" t="t"/>
              <a:pathLst>
                <a:path extrusionOk="0" h="90" w="97">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89" name="Google Shape;289;p43"/>
            <p:cNvSpPr/>
            <p:nvPr/>
          </p:nvSpPr>
          <p:spPr>
            <a:xfrm>
              <a:off x="1045825" y="3805265"/>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0" name="Google Shape;290;p43"/>
            <p:cNvSpPr/>
            <p:nvPr/>
          </p:nvSpPr>
          <p:spPr>
            <a:xfrm>
              <a:off x="1067942" y="3843467"/>
              <a:ext cx="237256" cy="275460"/>
            </a:xfrm>
            <a:custGeom>
              <a:rect b="b" l="l" r="r" t="t"/>
              <a:pathLst>
                <a:path extrusionOk="0" h="28" w="24">
                  <a:moveTo>
                    <a:pt x="9" y="6"/>
                  </a:moveTo>
                  <a:cubicBezTo>
                    <a:pt x="10" y="6"/>
                    <a:pt x="10" y="6"/>
                    <a:pt x="10" y="6"/>
                  </a:cubicBezTo>
                  <a:cubicBezTo>
                    <a:pt x="9" y="13"/>
                    <a:pt x="9" y="13"/>
                    <a:pt x="9" y="13"/>
                  </a:cubicBezTo>
                  <a:cubicBezTo>
                    <a:pt x="4" y="17"/>
                    <a:pt x="4" y="17"/>
                    <a:pt x="4" y="17"/>
                  </a:cubicBezTo>
                  <a:cubicBezTo>
                    <a:pt x="4" y="17"/>
                    <a:pt x="3" y="18"/>
                    <a:pt x="0" y="18"/>
                  </a:cubicBezTo>
                  <a:cubicBezTo>
                    <a:pt x="1" y="21"/>
                    <a:pt x="1" y="21"/>
                    <a:pt x="1" y="21"/>
                  </a:cubicBezTo>
                  <a:cubicBezTo>
                    <a:pt x="4" y="28"/>
                    <a:pt x="4" y="28"/>
                    <a:pt x="4" y="28"/>
                  </a:cubicBezTo>
                  <a:cubicBezTo>
                    <a:pt x="11" y="23"/>
                    <a:pt x="11" y="23"/>
                    <a:pt x="11" y="23"/>
                  </a:cubicBezTo>
                  <a:cubicBezTo>
                    <a:pt x="17" y="15"/>
                    <a:pt x="17" y="15"/>
                    <a:pt x="17" y="15"/>
                  </a:cubicBezTo>
                  <a:cubicBezTo>
                    <a:pt x="20" y="11"/>
                    <a:pt x="20" y="11"/>
                    <a:pt x="20" y="11"/>
                  </a:cubicBezTo>
                  <a:cubicBezTo>
                    <a:pt x="24" y="7"/>
                    <a:pt x="24" y="7"/>
                    <a:pt x="24" y="7"/>
                  </a:cubicBezTo>
                  <a:cubicBezTo>
                    <a:pt x="16" y="1"/>
                    <a:pt x="16" y="1"/>
                    <a:pt x="16" y="1"/>
                  </a:cubicBezTo>
                  <a:cubicBezTo>
                    <a:pt x="13" y="0"/>
                    <a:pt x="13" y="0"/>
                    <a:pt x="13" y="0"/>
                  </a:cubicBezTo>
                  <a:cubicBezTo>
                    <a:pt x="13" y="0"/>
                    <a:pt x="13" y="0"/>
                    <a:pt x="13" y="0"/>
                  </a:cubicBezTo>
                  <a:cubicBezTo>
                    <a:pt x="11" y="1"/>
                    <a:pt x="11" y="1"/>
                    <a:pt x="11" y="1"/>
                  </a:cubicBezTo>
                  <a:lnTo>
                    <a:pt x="9"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1" name="Google Shape;291;p43"/>
            <p:cNvSpPr/>
            <p:nvPr/>
          </p:nvSpPr>
          <p:spPr>
            <a:xfrm>
              <a:off x="770366" y="4020405"/>
              <a:ext cx="335780" cy="209108"/>
            </a:xfrm>
            <a:custGeom>
              <a:rect b="b" l="l" r="r" t="t"/>
              <a:pathLst>
                <a:path extrusionOk="0" h="21" w="34">
                  <a:moveTo>
                    <a:pt x="30" y="0"/>
                  </a:moveTo>
                  <a:cubicBezTo>
                    <a:pt x="25" y="2"/>
                    <a:pt x="18" y="3"/>
                    <a:pt x="18" y="4"/>
                  </a:cubicBezTo>
                  <a:cubicBezTo>
                    <a:pt x="16" y="5"/>
                    <a:pt x="14" y="7"/>
                    <a:pt x="14" y="7"/>
                  </a:cubicBezTo>
                  <a:cubicBezTo>
                    <a:pt x="3" y="7"/>
                    <a:pt x="3" y="7"/>
                    <a:pt x="3" y="7"/>
                  </a:cubicBezTo>
                  <a:cubicBezTo>
                    <a:pt x="0" y="8"/>
                    <a:pt x="0" y="8"/>
                    <a:pt x="0" y="8"/>
                  </a:cubicBezTo>
                  <a:cubicBezTo>
                    <a:pt x="1" y="12"/>
                    <a:pt x="1" y="12"/>
                    <a:pt x="1" y="12"/>
                  </a:cubicBezTo>
                  <a:cubicBezTo>
                    <a:pt x="5" y="21"/>
                    <a:pt x="5" y="21"/>
                    <a:pt x="5" y="21"/>
                  </a:cubicBezTo>
                  <a:cubicBezTo>
                    <a:pt x="12" y="19"/>
                    <a:pt x="12" y="19"/>
                    <a:pt x="12" y="19"/>
                  </a:cubicBezTo>
                  <a:cubicBezTo>
                    <a:pt x="15" y="19"/>
                    <a:pt x="15" y="19"/>
                    <a:pt x="15" y="19"/>
                  </a:cubicBezTo>
                  <a:cubicBezTo>
                    <a:pt x="19" y="15"/>
                    <a:pt x="19" y="15"/>
                    <a:pt x="19" y="15"/>
                  </a:cubicBezTo>
                  <a:cubicBezTo>
                    <a:pt x="25" y="13"/>
                    <a:pt x="25" y="13"/>
                    <a:pt x="25" y="13"/>
                  </a:cubicBezTo>
                  <a:cubicBezTo>
                    <a:pt x="34" y="10"/>
                    <a:pt x="34" y="10"/>
                    <a:pt x="34" y="10"/>
                  </a:cubicBezTo>
                  <a:cubicBezTo>
                    <a:pt x="31" y="3"/>
                    <a:pt x="31" y="3"/>
                    <a:pt x="31" y="3"/>
                  </a:cubicBezTo>
                  <a:lnTo>
                    <a:pt x="3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2" name="Google Shape;292;p43"/>
            <p:cNvSpPr/>
            <p:nvPr/>
          </p:nvSpPr>
          <p:spPr>
            <a:xfrm>
              <a:off x="533109" y="3565997"/>
              <a:ext cx="623301" cy="534834"/>
            </a:xfrm>
            <a:custGeom>
              <a:rect b="b" l="l" r="r" t="t"/>
              <a:pathLst>
                <a:path extrusionOk="0" h="54" w="63">
                  <a:moveTo>
                    <a:pt x="63" y="34"/>
                  </a:moveTo>
                  <a:cubicBezTo>
                    <a:pt x="55" y="32"/>
                    <a:pt x="55" y="32"/>
                    <a:pt x="55" y="32"/>
                  </a:cubicBezTo>
                  <a:cubicBezTo>
                    <a:pt x="52" y="28"/>
                    <a:pt x="52" y="28"/>
                    <a:pt x="52" y="28"/>
                  </a:cubicBezTo>
                  <a:cubicBezTo>
                    <a:pt x="53" y="25"/>
                    <a:pt x="53" y="25"/>
                    <a:pt x="53" y="25"/>
                  </a:cubicBezTo>
                  <a:cubicBezTo>
                    <a:pt x="52" y="25"/>
                    <a:pt x="52" y="25"/>
                    <a:pt x="52" y="25"/>
                  </a:cubicBezTo>
                  <a:cubicBezTo>
                    <a:pt x="48" y="23"/>
                    <a:pt x="48" y="23"/>
                    <a:pt x="48" y="23"/>
                  </a:cubicBezTo>
                  <a:cubicBezTo>
                    <a:pt x="46" y="17"/>
                    <a:pt x="46" y="17"/>
                    <a:pt x="46" y="17"/>
                  </a:cubicBezTo>
                  <a:cubicBezTo>
                    <a:pt x="42" y="13"/>
                    <a:pt x="42" y="13"/>
                    <a:pt x="42" y="13"/>
                  </a:cubicBezTo>
                  <a:cubicBezTo>
                    <a:pt x="42" y="12"/>
                    <a:pt x="42" y="12"/>
                    <a:pt x="42" y="12"/>
                  </a:cubicBezTo>
                  <a:cubicBezTo>
                    <a:pt x="39" y="12"/>
                    <a:pt x="39" y="12"/>
                    <a:pt x="39" y="12"/>
                  </a:cubicBezTo>
                  <a:cubicBezTo>
                    <a:pt x="36" y="10"/>
                    <a:pt x="36" y="10"/>
                    <a:pt x="36" y="10"/>
                  </a:cubicBezTo>
                  <a:cubicBezTo>
                    <a:pt x="28" y="9"/>
                    <a:pt x="28" y="9"/>
                    <a:pt x="28" y="9"/>
                  </a:cubicBezTo>
                  <a:cubicBezTo>
                    <a:pt x="25" y="6"/>
                    <a:pt x="25" y="6"/>
                    <a:pt x="25" y="6"/>
                  </a:cubicBezTo>
                  <a:cubicBezTo>
                    <a:pt x="15" y="1"/>
                    <a:pt x="15" y="1"/>
                    <a:pt x="15" y="1"/>
                  </a:cubicBezTo>
                  <a:cubicBezTo>
                    <a:pt x="11" y="0"/>
                    <a:pt x="11" y="0"/>
                    <a:pt x="11" y="0"/>
                  </a:cubicBezTo>
                  <a:cubicBezTo>
                    <a:pt x="12" y="0"/>
                    <a:pt x="12" y="0"/>
                    <a:pt x="12" y="0"/>
                  </a:cubicBezTo>
                  <a:cubicBezTo>
                    <a:pt x="10" y="1"/>
                    <a:pt x="10" y="1"/>
                    <a:pt x="10" y="1"/>
                  </a:cubicBezTo>
                  <a:cubicBezTo>
                    <a:pt x="6" y="2"/>
                    <a:pt x="6" y="2"/>
                    <a:pt x="6" y="2"/>
                  </a:cubicBezTo>
                  <a:cubicBezTo>
                    <a:pt x="8" y="7"/>
                    <a:pt x="8" y="7"/>
                    <a:pt x="8" y="7"/>
                  </a:cubicBezTo>
                  <a:cubicBezTo>
                    <a:pt x="7" y="9"/>
                    <a:pt x="7" y="9"/>
                    <a:pt x="7" y="9"/>
                  </a:cubicBezTo>
                  <a:cubicBezTo>
                    <a:pt x="4" y="9"/>
                    <a:pt x="4" y="9"/>
                    <a:pt x="4" y="9"/>
                  </a:cubicBezTo>
                  <a:cubicBezTo>
                    <a:pt x="2" y="11"/>
                    <a:pt x="2" y="11"/>
                    <a:pt x="2" y="11"/>
                  </a:cubicBezTo>
                  <a:cubicBezTo>
                    <a:pt x="0" y="11"/>
                    <a:pt x="0" y="11"/>
                    <a:pt x="0" y="11"/>
                  </a:cubicBezTo>
                  <a:cubicBezTo>
                    <a:pt x="2" y="15"/>
                    <a:pt x="2" y="15"/>
                    <a:pt x="2" y="15"/>
                  </a:cubicBezTo>
                  <a:cubicBezTo>
                    <a:pt x="9" y="29"/>
                    <a:pt x="9" y="29"/>
                    <a:pt x="9" y="29"/>
                  </a:cubicBezTo>
                  <a:cubicBezTo>
                    <a:pt x="13" y="33"/>
                    <a:pt x="13" y="33"/>
                    <a:pt x="13" y="33"/>
                  </a:cubicBezTo>
                  <a:cubicBezTo>
                    <a:pt x="15" y="39"/>
                    <a:pt x="15" y="39"/>
                    <a:pt x="15" y="39"/>
                  </a:cubicBezTo>
                  <a:cubicBezTo>
                    <a:pt x="17" y="46"/>
                    <a:pt x="17" y="46"/>
                    <a:pt x="17" y="46"/>
                  </a:cubicBezTo>
                  <a:cubicBezTo>
                    <a:pt x="24" y="53"/>
                    <a:pt x="24" y="53"/>
                    <a:pt x="24" y="53"/>
                  </a:cubicBezTo>
                  <a:cubicBezTo>
                    <a:pt x="24" y="54"/>
                    <a:pt x="24" y="54"/>
                    <a:pt x="24" y="54"/>
                  </a:cubicBezTo>
                  <a:cubicBezTo>
                    <a:pt x="27" y="53"/>
                    <a:pt x="27" y="53"/>
                    <a:pt x="27" y="53"/>
                  </a:cubicBezTo>
                  <a:cubicBezTo>
                    <a:pt x="38" y="53"/>
                    <a:pt x="38" y="53"/>
                    <a:pt x="38" y="53"/>
                  </a:cubicBezTo>
                  <a:cubicBezTo>
                    <a:pt x="38" y="53"/>
                    <a:pt x="40" y="51"/>
                    <a:pt x="42" y="50"/>
                  </a:cubicBezTo>
                  <a:cubicBezTo>
                    <a:pt x="42" y="49"/>
                    <a:pt x="49" y="48"/>
                    <a:pt x="54" y="46"/>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3" name="Google Shape;293;p43"/>
            <p:cNvSpPr/>
            <p:nvPr/>
          </p:nvSpPr>
          <p:spPr>
            <a:xfrm>
              <a:off x="1067942" y="3903787"/>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4" name="Google Shape;294;p43"/>
            <p:cNvSpPr/>
            <p:nvPr/>
          </p:nvSpPr>
          <p:spPr>
            <a:xfrm>
              <a:off x="639673" y="3368952"/>
              <a:ext cx="315672" cy="317683"/>
            </a:xfrm>
            <a:custGeom>
              <a:rect b="b" l="l" r="r" t="t"/>
              <a:pathLst>
                <a:path extrusionOk="0" h="192" w="192">
                  <a:moveTo>
                    <a:pt x="168" y="120"/>
                  </a:moveTo>
                  <a:lnTo>
                    <a:pt x="132" y="90"/>
                  </a:lnTo>
                  <a:lnTo>
                    <a:pt x="132" y="66"/>
                  </a:lnTo>
                  <a:lnTo>
                    <a:pt x="138" y="42"/>
                  </a:lnTo>
                  <a:lnTo>
                    <a:pt x="114" y="6"/>
                  </a:lnTo>
                  <a:lnTo>
                    <a:pt x="102" y="0"/>
                  </a:lnTo>
                  <a:lnTo>
                    <a:pt x="72" y="6"/>
                  </a:lnTo>
                  <a:lnTo>
                    <a:pt x="66" y="6"/>
                  </a:lnTo>
                  <a:lnTo>
                    <a:pt x="66" y="12"/>
                  </a:lnTo>
                  <a:lnTo>
                    <a:pt x="54" y="30"/>
                  </a:lnTo>
                  <a:lnTo>
                    <a:pt x="42" y="72"/>
                  </a:lnTo>
                  <a:lnTo>
                    <a:pt x="0" y="96"/>
                  </a:lnTo>
                  <a:lnTo>
                    <a:pt x="0" y="120"/>
                  </a:lnTo>
                  <a:lnTo>
                    <a:pt x="24" y="126"/>
                  </a:lnTo>
                  <a:lnTo>
                    <a:pt x="84" y="156"/>
                  </a:lnTo>
                  <a:lnTo>
                    <a:pt x="102" y="174"/>
                  </a:lnTo>
                  <a:lnTo>
                    <a:pt x="150" y="180"/>
                  </a:lnTo>
                  <a:lnTo>
                    <a:pt x="168" y="192"/>
                  </a:lnTo>
                  <a:lnTo>
                    <a:pt x="186" y="192"/>
                  </a:lnTo>
                  <a:lnTo>
                    <a:pt x="180" y="180"/>
                  </a:lnTo>
                  <a:lnTo>
                    <a:pt x="192" y="174"/>
                  </a:lnTo>
                  <a:lnTo>
                    <a:pt x="180" y="150"/>
                  </a:lnTo>
                  <a:lnTo>
                    <a:pt x="168" y="12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5" name="Google Shape;295;p43"/>
            <p:cNvSpPr/>
            <p:nvPr/>
          </p:nvSpPr>
          <p:spPr>
            <a:xfrm>
              <a:off x="820631" y="3222178"/>
              <a:ext cx="595154" cy="540864"/>
            </a:xfrm>
            <a:custGeom>
              <a:rect b="b" l="l" r="r" t="t"/>
              <a:pathLst>
                <a:path extrusionOk="0" h="55" w="60">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6" name="Google Shape;296;p43"/>
            <p:cNvSpPr/>
            <p:nvPr/>
          </p:nvSpPr>
          <p:spPr>
            <a:xfrm>
              <a:off x="1327305" y="3332766"/>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7" name="Google Shape;297;p43"/>
            <p:cNvSpPr/>
            <p:nvPr/>
          </p:nvSpPr>
          <p:spPr>
            <a:xfrm>
              <a:off x="995557" y="3368952"/>
              <a:ext cx="32170" cy="22118"/>
            </a:xfrm>
            <a:custGeom>
              <a:rect b="b" l="l" r="r" t="t"/>
              <a:pathLst>
                <a:path extrusionOk="0" h="12" w="18">
                  <a:moveTo>
                    <a:pt x="0" y="0"/>
                  </a:moveTo>
                  <a:lnTo>
                    <a:pt x="18" y="12"/>
                  </a:lnTo>
                  <a:lnTo>
                    <a:pt x="6" y="0"/>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8" name="Google Shape;298;p43"/>
            <p:cNvSpPr/>
            <p:nvPr/>
          </p:nvSpPr>
          <p:spPr>
            <a:xfrm>
              <a:off x="949313" y="3320698"/>
              <a:ext cx="18096" cy="30161"/>
            </a:xfrm>
            <a:custGeom>
              <a:rect b="b" l="l" r="r" t="t"/>
              <a:pathLst>
                <a:path extrusionOk="0" h="18" w="12">
                  <a:moveTo>
                    <a:pt x="0" y="0"/>
                  </a:moveTo>
                  <a:lnTo>
                    <a:pt x="12" y="18"/>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299" name="Google Shape;299;p43"/>
            <p:cNvSpPr/>
            <p:nvPr/>
          </p:nvSpPr>
          <p:spPr>
            <a:xfrm>
              <a:off x="289818" y="698810"/>
              <a:ext cx="4803446" cy="2571623"/>
            </a:xfrm>
            <a:custGeom>
              <a:rect b="b" l="l" r="r" t="t"/>
              <a:pathLst>
                <a:path extrusionOk="0" h="260" w="483">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0" name="Google Shape;300;p43"/>
            <p:cNvSpPr/>
            <p:nvPr/>
          </p:nvSpPr>
          <p:spPr>
            <a:xfrm>
              <a:off x="1027729" y="3381017"/>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1" name="Google Shape;301;p43"/>
            <p:cNvSpPr/>
            <p:nvPr/>
          </p:nvSpPr>
          <p:spPr>
            <a:xfrm>
              <a:off x="888993" y="2488288"/>
              <a:ext cx="1289264" cy="977684"/>
            </a:xfrm>
            <a:custGeom>
              <a:rect b="b" l="l" r="r" t="t"/>
              <a:pathLst>
                <a:path extrusionOk="0" h="91" w="129">
                  <a:moveTo>
                    <a:pt x="89" y="79"/>
                  </a:moveTo>
                  <a:cubicBezTo>
                    <a:pt x="87" y="77"/>
                    <a:pt x="87" y="77"/>
                    <a:pt x="87" y="77"/>
                  </a:cubicBezTo>
                  <a:cubicBezTo>
                    <a:pt x="88" y="73"/>
                    <a:pt x="88" y="73"/>
                    <a:pt x="88" y="73"/>
                  </a:cubicBezTo>
                  <a:cubicBezTo>
                    <a:pt x="96" y="71"/>
                    <a:pt x="96" y="71"/>
                    <a:pt x="96" y="71"/>
                  </a:cubicBezTo>
                  <a:cubicBezTo>
                    <a:pt x="101" y="67"/>
                    <a:pt x="101" y="67"/>
                    <a:pt x="101" y="67"/>
                  </a:cubicBezTo>
                  <a:cubicBezTo>
                    <a:pt x="105" y="63"/>
                    <a:pt x="105" y="63"/>
                    <a:pt x="105" y="63"/>
                  </a:cubicBezTo>
                  <a:cubicBezTo>
                    <a:pt x="107" y="51"/>
                    <a:pt x="107" y="51"/>
                    <a:pt x="107" y="51"/>
                  </a:cubicBezTo>
                  <a:cubicBezTo>
                    <a:pt x="114" y="50"/>
                    <a:pt x="114" y="50"/>
                    <a:pt x="114" y="50"/>
                  </a:cubicBezTo>
                  <a:cubicBezTo>
                    <a:pt x="116" y="40"/>
                    <a:pt x="116" y="40"/>
                    <a:pt x="116" y="40"/>
                  </a:cubicBezTo>
                  <a:cubicBezTo>
                    <a:pt x="124" y="41"/>
                    <a:pt x="124" y="41"/>
                    <a:pt x="124" y="41"/>
                  </a:cubicBezTo>
                  <a:cubicBezTo>
                    <a:pt x="126" y="35"/>
                    <a:pt x="126" y="35"/>
                    <a:pt x="126" y="35"/>
                  </a:cubicBezTo>
                  <a:cubicBezTo>
                    <a:pt x="129" y="34"/>
                    <a:pt x="129" y="34"/>
                    <a:pt x="129" y="34"/>
                  </a:cubicBezTo>
                  <a:cubicBezTo>
                    <a:pt x="129" y="29"/>
                    <a:pt x="129" y="29"/>
                    <a:pt x="129" y="29"/>
                  </a:cubicBezTo>
                  <a:cubicBezTo>
                    <a:pt x="122" y="27"/>
                    <a:pt x="122" y="27"/>
                    <a:pt x="122" y="27"/>
                  </a:cubicBezTo>
                  <a:cubicBezTo>
                    <a:pt x="114" y="23"/>
                    <a:pt x="114" y="23"/>
                    <a:pt x="114" y="23"/>
                  </a:cubicBezTo>
                  <a:cubicBezTo>
                    <a:pt x="104" y="23"/>
                    <a:pt x="104" y="23"/>
                    <a:pt x="104" y="23"/>
                  </a:cubicBezTo>
                  <a:cubicBezTo>
                    <a:pt x="100" y="14"/>
                    <a:pt x="100" y="14"/>
                    <a:pt x="100" y="14"/>
                  </a:cubicBezTo>
                  <a:cubicBezTo>
                    <a:pt x="96" y="6"/>
                    <a:pt x="96" y="6"/>
                    <a:pt x="96" y="6"/>
                  </a:cubicBezTo>
                  <a:cubicBezTo>
                    <a:pt x="91" y="6"/>
                    <a:pt x="91" y="6"/>
                    <a:pt x="91" y="6"/>
                  </a:cubicBezTo>
                  <a:cubicBezTo>
                    <a:pt x="82" y="9"/>
                    <a:pt x="82" y="9"/>
                    <a:pt x="82" y="9"/>
                  </a:cubicBezTo>
                  <a:cubicBezTo>
                    <a:pt x="74" y="0"/>
                    <a:pt x="74" y="0"/>
                    <a:pt x="74" y="0"/>
                  </a:cubicBezTo>
                  <a:cubicBezTo>
                    <a:pt x="62" y="3"/>
                    <a:pt x="62" y="3"/>
                    <a:pt x="62" y="3"/>
                  </a:cubicBezTo>
                  <a:cubicBezTo>
                    <a:pt x="49" y="7"/>
                    <a:pt x="49" y="7"/>
                    <a:pt x="49" y="7"/>
                  </a:cubicBezTo>
                  <a:cubicBezTo>
                    <a:pt x="45" y="16"/>
                    <a:pt x="45" y="16"/>
                    <a:pt x="45" y="16"/>
                  </a:cubicBezTo>
                  <a:cubicBezTo>
                    <a:pt x="47" y="23"/>
                    <a:pt x="47" y="23"/>
                    <a:pt x="47" y="23"/>
                  </a:cubicBezTo>
                  <a:cubicBezTo>
                    <a:pt x="40" y="24"/>
                    <a:pt x="40" y="24"/>
                    <a:pt x="40" y="24"/>
                  </a:cubicBezTo>
                  <a:cubicBezTo>
                    <a:pt x="33" y="23"/>
                    <a:pt x="33" y="23"/>
                    <a:pt x="33" y="23"/>
                  </a:cubicBezTo>
                  <a:cubicBezTo>
                    <a:pt x="27" y="24"/>
                    <a:pt x="27" y="24"/>
                    <a:pt x="27" y="24"/>
                  </a:cubicBezTo>
                  <a:cubicBezTo>
                    <a:pt x="22" y="20"/>
                    <a:pt x="22" y="20"/>
                    <a:pt x="22" y="20"/>
                  </a:cubicBezTo>
                  <a:cubicBezTo>
                    <a:pt x="13" y="21"/>
                    <a:pt x="13" y="21"/>
                    <a:pt x="13" y="21"/>
                  </a:cubicBezTo>
                  <a:cubicBezTo>
                    <a:pt x="3" y="26"/>
                    <a:pt x="3" y="26"/>
                    <a:pt x="3" y="26"/>
                  </a:cubicBezTo>
                  <a:cubicBezTo>
                    <a:pt x="0" y="33"/>
                    <a:pt x="0" y="33"/>
                    <a:pt x="0" y="33"/>
                  </a:cubicBezTo>
                  <a:cubicBezTo>
                    <a:pt x="4" y="37"/>
                    <a:pt x="4" y="37"/>
                    <a:pt x="4" y="37"/>
                  </a:cubicBezTo>
                  <a:cubicBezTo>
                    <a:pt x="6" y="42"/>
                    <a:pt x="6" y="42"/>
                    <a:pt x="6" y="42"/>
                  </a:cubicBezTo>
                  <a:cubicBezTo>
                    <a:pt x="13" y="41"/>
                    <a:pt x="13" y="41"/>
                    <a:pt x="13" y="41"/>
                  </a:cubicBezTo>
                  <a:cubicBezTo>
                    <a:pt x="19" y="41"/>
                    <a:pt x="19" y="41"/>
                    <a:pt x="19" y="41"/>
                  </a:cubicBezTo>
                  <a:cubicBezTo>
                    <a:pt x="26" y="49"/>
                    <a:pt x="26" y="49"/>
                    <a:pt x="26" y="49"/>
                  </a:cubicBezTo>
                  <a:cubicBezTo>
                    <a:pt x="20" y="50"/>
                    <a:pt x="20" y="50"/>
                    <a:pt x="20" y="50"/>
                  </a:cubicBezTo>
                  <a:cubicBezTo>
                    <a:pt x="16" y="50"/>
                    <a:pt x="16" y="50"/>
                    <a:pt x="16" y="50"/>
                  </a:cubicBezTo>
                  <a:cubicBezTo>
                    <a:pt x="13" y="52"/>
                    <a:pt x="13" y="52"/>
                    <a:pt x="13" y="52"/>
                  </a:cubicBezTo>
                  <a:cubicBezTo>
                    <a:pt x="16" y="59"/>
                    <a:pt x="16" y="59"/>
                    <a:pt x="16" y="59"/>
                  </a:cubicBezTo>
                  <a:cubicBezTo>
                    <a:pt x="16" y="59"/>
                    <a:pt x="20" y="62"/>
                    <a:pt x="20" y="63"/>
                  </a:cubicBezTo>
                  <a:cubicBezTo>
                    <a:pt x="20" y="64"/>
                    <a:pt x="20" y="72"/>
                    <a:pt x="20" y="72"/>
                  </a:cubicBezTo>
                  <a:cubicBezTo>
                    <a:pt x="24" y="76"/>
                    <a:pt x="24" y="76"/>
                    <a:pt x="24" y="76"/>
                  </a:cubicBezTo>
                  <a:cubicBezTo>
                    <a:pt x="23" y="84"/>
                    <a:pt x="23" y="84"/>
                    <a:pt x="23" y="84"/>
                  </a:cubicBezTo>
                  <a:cubicBezTo>
                    <a:pt x="24" y="82"/>
                    <a:pt x="24" y="82"/>
                    <a:pt x="24" y="82"/>
                  </a:cubicBezTo>
                  <a:cubicBezTo>
                    <a:pt x="29" y="80"/>
                    <a:pt x="29" y="80"/>
                    <a:pt x="29" y="80"/>
                  </a:cubicBezTo>
                  <a:cubicBezTo>
                    <a:pt x="33" y="79"/>
                    <a:pt x="33" y="79"/>
                    <a:pt x="33" y="79"/>
                  </a:cubicBezTo>
                  <a:cubicBezTo>
                    <a:pt x="38" y="82"/>
                    <a:pt x="38" y="82"/>
                    <a:pt x="38" y="82"/>
                  </a:cubicBezTo>
                  <a:cubicBezTo>
                    <a:pt x="42" y="85"/>
                    <a:pt x="42" y="85"/>
                    <a:pt x="42" y="85"/>
                  </a:cubicBezTo>
                  <a:cubicBezTo>
                    <a:pt x="46" y="86"/>
                    <a:pt x="46" y="86"/>
                    <a:pt x="46" y="86"/>
                  </a:cubicBezTo>
                  <a:cubicBezTo>
                    <a:pt x="46" y="89"/>
                    <a:pt x="46" y="89"/>
                    <a:pt x="46" y="89"/>
                  </a:cubicBezTo>
                  <a:cubicBezTo>
                    <a:pt x="48" y="90"/>
                    <a:pt x="48" y="90"/>
                    <a:pt x="48" y="90"/>
                  </a:cubicBezTo>
                  <a:cubicBezTo>
                    <a:pt x="51" y="91"/>
                    <a:pt x="51" y="91"/>
                    <a:pt x="51" y="91"/>
                  </a:cubicBezTo>
                  <a:cubicBezTo>
                    <a:pt x="53" y="89"/>
                    <a:pt x="53" y="89"/>
                    <a:pt x="53" y="89"/>
                  </a:cubicBezTo>
                  <a:cubicBezTo>
                    <a:pt x="58" y="87"/>
                    <a:pt x="58" y="87"/>
                    <a:pt x="58" y="87"/>
                  </a:cubicBezTo>
                  <a:cubicBezTo>
                    <a:pt x="59" y="82"/>
                    <a:pt x="59" y="82"/>
                    <a:pt x="59" y="82"/>
                  </a:cubicBezTo>
                  <a:cubicBezTo>
                    <a:pt x="63" y="83"/>
                    <a:pt x="63" y="83"/>
                    <a:pt x="63" y="83"/>
                  </a:cubicBezTo>
                  <a:cubicBezTo>
                    <a:pt x="66" y="83"/>
                    <a:pt x="66" y="83"/>
                    <a:pt x="66" y="83"/>
                  </a:cubicBezTo>
                  <a:cubicBezTo>
                    <a:pt x="68" y="85"/>
                    <a:pt x="68" y="85"/>
                    <a:pt x="68" y="85"/>
                  </a:cubicBezTo>
                  <a:cubicBezTo>
                    <a:pt x="72" y="84"/>
                    <a:pt x="72" y="84"/>
                    <a:pt x="72" y="84"/>
                  </a:cubicBezTo>
                  <a:cubicBezTo>
                    <a:pt x="74" y="82"/>
                    <a:pt x="74" y="82"/>
                    <a:pt x="74" y="82"/>
                  </a:cubicBezTo>
                  <a:cubicBezTo>
                    <a:pt x="77" y="79"/>
                    <a:pt x="77" y="79"/>
                    <a:pt x="77" y="79"/>
                  </a:cubicBezTo>
                  <a:cubicBezTo>
                    <a:pt x="78" y="80"/>
                    <a:pt x="78" y="80"/>
                    <a:pt x="78" y="80"/>
                  </a:cubicBezTo>
                  <a:cubicBezTo>
                    <a:pt x="79" y="83"/>
                    <a:pt x="79" y="83"/>
                    <a:pt x="79" y="83"/>
                  </a:cubicBezTo>
                  <a:cubicBezTo>
                    <a:pt x="82" y="83"/>
                    <a:pt x="82" y="83"/>
                    <a:pt x="82" y="83"/>
                  </a:cubicBezTo>
                  <a:cubicBezTo>
                    <a:pt x="86" y="82"/>
                    <a:pt x="86" y="82"/>
                    <a:pt x="86" y="82"/>
                  </a:cubicBezTo>
                  <a:cubicBezTo>
                    <a:pt x="88" y="82"/>
                    <a:pt x="88" y="82"/>
                    <a:pt x="88" y="82"/>
                  </a:cubicBezTo>
                  <a:cubicBezTo>
                    <a:pt x="88" y="83"/>
                    <a:pt x="88" y="83"/>
                    <a:pt x="88" y="83"/>
                  </a:cubicBezTo>
                  <a:cubicBezTo>
                    <a:pt x="90" y="82"/>
                    <a:pt x="90" y="82"/>
                    <a:pt x="90" y="82"/>
                  </a:cubicBezTo>
                  <a:lnTo>
                    <a:pt x="89" y="7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2" name="Google Shape;302;p43"/>
            <p:cNvSpPr/>
            <p:nvPr/>
          </p:nvSpPr>
          <p:spPr>
            <a:xfrm>
              <a:off x="967409" y="3350859"/>
              <a:ext cx="28150" cy="18096"/>
            </a:xfrm>
            <a:custGeom>
              <a:rect b="b" l="l" r="r" t="t"/>
              <a:pathLst>
                <a:path extrusionOk="0" h="12" w="18">
                  <a:moveTo>
                    <a:pt x="0" y="0"/>
                  </a:moveTo>
                  <a:lnTo>
                    <a:pt x="0" y="12"/>
                  </a:lnTo>
                  <a:lnTo>
                    <a:pt x="18" y="12"/>
                  </a:lnTo>
                  <a:lnTo>
                    <a:pt x="12" y="12"/>
                  </a:lnTo>
                  <a:lnTo>
                    <a:pt x="0"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3" name="Google Shape;303;p43"/>
            <p:cNvSpPr/>
            <p:nvPr/>
          </p:nvSpPr>
          <p:spPr>
            <a:xfrm>
              <a:off x="402419" y="3435307"/>
              <a:ext cx="92490" cy="56297"/>
            </a:xfrm>
            <a:custGeom>
              <a:rect b="b" l="l" r="r" t="t"/>
              <a:pathLst>
                <a:path extrusionOk="0" h="28" w="46">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4" name="Google Shape;304;p43"/>
            <p:cNvSpPr/>
            <p:nvPr/>
          </p:nvSpPr>
          <p:spPr>
            <a:xfrm>
              <a:off x="1051857" y="3803761"/>
              <a:ext cx="150798" cy="98523"/>
            </a:xfrm>
            <a:custGeom>
              <a:rect b="b" l="l" r="r" t="t"/>
              <a:pathLst>
                <a:path extrusionOk="0" h="60" w="90">
                  <a:moveTo>
                    <a:pt x="18" y="48"/>
                  </a:moveTo>
                  <a:lnTo>
                    <a:pt x="66" y="60"/>
                  </a:lnTo>
                  <a:lnTo>
                    <a:pt x="78" y="30"/>
                  </a:lnTo>
                  <a:lnTo>
                    <a:pt x="90" y="24"/>
                  </a:lnTo>
                  <a:lnTo>
                    <a:pt x="84" y="0"/>
                  </a:lnTo>
                  <a:lnTo>
                    <a:pt x="30" y="18"/>
                  </a:lnTo>
                  <a:lnTo>
                    <a:pt x="6" y="6"/>
                  </a:lnTo>
                  <a:lnTo>
                    <a:pt x="0" y="24"/>
                  </a:lnTo>
                  <a:lnTo>
                    <a:pt x="18" y="4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5" name="Google Shape;305;p43"/>
            <p:cNvSpPr/>
            <p:nvPr/>
          </p:nvSpPr>
          <p:spPr>
            <a:xfrm>
              <a:off x="1073974" y="3902284"/>
              <a:ext cx="98524" cy="116619"/>
            </a:xfrm>
            <a:custGeom>
              <a:rect b="b" l="l" r="r" t="t"/>
              <a:pathLst>
                <a:path extrusionOk="0" h="12" w="10">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6" name="Google Shape;306;p43"/>
            <p:cNvSpPr/>
            <p:nvPr/>
          </p:nvSpPr>
          <p:spPr>
            <a:xfrm>
              <a:off x="1333337" y="3331263"/>
              <a:ext cx="456417" cy="333768"/>
            </a:xfrm>
            <a:custGeom>
              <a:rect b="b" l="l" r="r" t="t"/>
              <a:pathLst>
                <a:path extrusionOk="0" h="34" w="46">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7" name="Google Shape;307;p43"/>
            <p:cNvSpPr/>
            <p:nvPr/>
          </p:nvSpPr>
          <p:spPr>
            <a:xfrm>
              <a:off x="1033761" y="3379513"/>
              <a:ext cx="90479" cy="10054"/>
            </a:xfrm>
            <a:custGeom>
              <a:rect b="b" l="l" r="r" t="t"/>
              <a:pathLst>
                <a:path extrusionOk="0" h="6" w="54">
                  <a:moveTo>
                    <a:pt x="6" y="6"/>
                  </a:moveTo>
                  <a:lnTo>
                    <a:pt x="30" y="6"/>
                  </a:lnTo>
                  <a:lnTo>
                    <a:pt x="54" y="0"/>
                  </a:lnTo>
                  <a:lnTo>
                    <a:pt x="0" y="6"/>
                  </a:lnTo>
                  <a:lnTo>
                    <a:pt x="6" y="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8" name="Google Shape;308;p43"/>
            <p:cNvSpPr/>
            <p:nvPr/>
          </p:nvSpPr>
          <p:spPr>
            <a:xfrm>
              <a:off x="2471587" y="4468779"/>
              <a:ext cx="305619" cy="335778"/>
            </a:xfrm>
            <a:custGeom>
              <a:rect b="b" l="l" r="r" t="t"/>
              <a:pathLst>
                <a:path extrusionOk="0" h="34" w="31">
                  <a:moveTo>
                    <a:pt x="0" y="0"/>
                  </a:moveTo>
                  <a:cubicBezTo>
                    <a:pt x="4" y="0"/>
                    <a:pt x="4" y="0"/>
                    <a:pt x="4" y="0"/>
                  </a:cubicBezTo>
                  <a:cubicBezTo>
                    <a:pt x="8" y="6"/>
                    <a:pt x="8" y="6"/>
                    <a:pt x="8" y="6"/>
                  </a:cubicBezTo>
                  <a:cubicBezTo>
                    <a:pt x="11" y="8"/>
                    <a:pt x="11" y="8"/>
                    <a:pt x="11" y="8"/>
                  </a:cubicBezTo>
                  <a:cubicBezTo>
                    <a:pt x="16" y="10"/>
                    <a:pt x="16" y="10"/>
                    <a:pt x="16" y="10"/>
                  </a:cubicBezTo>
                  <a:cubicBezTo>
                    <a:pt x="24" y="17"/>
                    <a:pt x="24" y="17"/>
                    <a:pt x="24" y="17"/>
                  </a:cubicBezTo>
                  <a:cubicBezTo>
                    <a:pt x="26" y="20"/>
                    <a:pt x="26" y="20"/>
                    <a:pt x="26" y="20"/>
                  </a:cubicBezTo>
                  <a:cubicBezTo>
                    <a:pt x="30" y="25"/>
                    <a:pt x="30" y="25"/>
                    <a:pt x="30" y="25"/>
                  </a:cubicBezTo>
                  <a:cubicBezTo>
                    <a:pt x="31" y="31"/>
                    <a:pt x="31" y="31"/>
                    <a:pt x="31" y="31"/>
                  </a:cubicBezTo>
                  <a:cubicBezTo>
                    <a:pt x="27" y="34"/>
                    <a:pt x="27" y="34"/>
                    <a:pt x="27" y="34"/>
                  </a:cubicBezTo>
                  <a:cubicBezTo>
                    <a:pt x="21" y="29"/>
                    <a:pt x="21" y="29"/>
                    <a:pt x="21" y="29"/>
                  </a:cubicBezTo>
                  <a:cubicBezTo>
                    <a:pt x="15" y="26"/>
                    <a:pt x="15" y="26"/>
                    <a:pt x="15" y="26"/>
                  </a:cubicBezTo>
                  <a:cubicBezTo>
                    <a:pt x="12" y="18"/>
                    <a:pt x="12" y="18"/>
                    <a:pt x="12" y="18"/>
                  </a:cubicBezTo>
                  <a:cubicBezTo>
                    <a:pt x="9" y="16"/>
                    <a:pt x="9" y="16"/>
                    <a:pt x="9" y="16"/>
                  </a:cubicBezTo>
                  <a:cubicBezTo>
                    <a:pt x="9" y="16"/>
                    <a:pt x="7" y="13"/>
                    <a:pt x="6" y="12"/>
                  </a:cubicBezTo>
                  <a:cubicBezTo>
                    <a:pt x="4" y="11"/>
                    <a:pt x="1" y="8"/>
                    <a:pt x="1" y="8"/>
                  </a:cubicBezTo>
                  <a:lnTo>
                    <a:pt x="0" y="0"/>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09" name="Google Shape;309;p43"/>
            <p:cNvSpPr/>
            <p:nvPr/>
          </p:nvSpPr>
          <p:spPr>
            <a:xfrm>
              <a:off x="2889804" y="4408459"/>
              <a:ext cx="287524" cy="335778"/>
            </a:xfrm>
            <a:custGeom>
              <a:rect b="b" l="l" r="r" t="t"/>
              <a:pathLst>
                <a:path extrusionOk="0" h="204" w="174">
                  <a:moveTo>
                    <a:pt x="12" y="168"/>
                  </a:moveTo>
                  <a:lnTo>
                    <a:pt x="0" y="144"/>
                  </a:lnTo>
                  <a:lnTo>
                    <a:pt x="0" y="108"/>
                  </a:lnTo>
                  <a:lnTo>
                    <a:pt x="12" y="90"/>
                  </a:lnTo>
                  <a:lnTo>
                    <a:pt x="36" y="84"/>
                  </a:lnTo>
                  <a:lnTo>
                    <a:pt x="60" y="66"/>
                  </a:lnTo>
                  <a:lnTo>
                    <a:pt x="96" y="24"/>
                  </a:lnTo>
                  <a:lnTo>
                    <a:pt x="138" y="0"/>
                  </a:lnTo>
                  <a:lnTo>
                    <a:pt x="162" y="12"/>
                  </a:lnTo>
                  <a:lnTo>
                    <a:pt x="174" y="30"/>
                  </a:lnTo>
                  <a:lnTo>
                    <a:pt x="156" y="48"/>
                  </a:lnTo>
                  <a:lnTo>
                    <a:pt x="150" y="66"/>
                  </a:lnTo>
                  <a:lnTo>
                    <a:pt x="156" y="90"/>
                  </a:lnTo>
                  <a:lnTo>
                    <a:pt x="174" y="108"/>
                  </a:lnTo>
                  <a:lnTo>
                    <a:pt x="156" y="120"/>
                  </a:lnTo>
                  <a:lnTo>
                    <a:pt x="150" y="132"/>
                  </a:lnTo>
                  <a:lnTo>
                    <a:pt x="138" y="150"/>
                  </a:lnTo>
                  <a:lnTo>
                    <a:pt x="126" y="168"/>
                  </a:lnTo>
                  <a:lnTo>
                    <a:pt x="114" y="198"/>
                  </a:lnTo>
                  <a:lnTo>
                    <a:pt x="90" y="204"/>
                  </a:lnTo>
                  <a:lnTo>
                    <a:pt x="72" y="192"/>
                  </a:lnTo>
                  <a:lnTo>
                    <a:pt x="42" y="192"/>
                  </a:lnTo>
                  <a:lnTo>
                    <a:pt x="24" y="192"/>
                  </a:lnTo>
                  <a:lnTo>
                    <a:pt x="12" y="16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0" name="Google Shape;310;p43"/>
            <p:cNvSpPr/>
            <p:nvPr/>
          </p:nvSpPr>
          <p:spPr>
            <a:xfrm>
              <a:off x="3177328" y="4585396"/>
              <a:ext cx="178948" cy="219161"/>
            </a:xfrm>
            <a:custGeom>
              <a:rect b="b" l="l" r="r" t="t"/>
              <a:pathLst>
                <a:path extrusionOk="0" h="132" w="108">
                  <a:moveTo>
                    <a:pt x="12" y="126"/>
                  </a:moveTo>
                  <a:lnTo>
                    <a:pt x="12" y="108"/>
                  </a:lnTo>
                  <a:lnTo>
                    <a:pt x="0" y="84"/>
                  </a:lnTo>
                  <a:lnTo>
                    <a:pt x="6" y="66"/>
                  </a:lnTo>
                  <a:lnTo>
                    <a:pt x="24" y="24"/>
                  </a:lnTo>
                  <a:lnTo>
                    <a:pt x="36" y="12"/>
                  </a:lnTo>
                  <a:lnTo>
                    <a:pt x="66" y="6"/>
                  </a:lnTo>
                  <a:lnTo>
                    <a:pt x="108" y="0"/>
                  </a:lnTo>
                  <a:lnTo>
                    <a:pt x="108" y="12"/>
                  </a:lnTo>
                  <a:lnTo>
                    <a:pt x="90" y="12"/>
                  </a:lnTo>
                  <a:lnTo>
                    <a:pt x="54" y="24"/>
                  </a:lnTo>
                  <a:lnTo>
                    <a:pt x="42" y="42"/>
                  </a:lnTo>
                  <a:lnTo>
                    <a:pt x="84" y="42"/>
                  </a:lnTo>
                  <a:lnTo>
                    <a:pt x="90" y="60"/>
                  </a:lnTo>
                  <a:lnTo>
                    <a:pt x="78" y="66"/>
                  </a:lnTo>
                  <a:lnTo>
                    <a:pt x="66" y="78"/>
                  </a:lnTo>
                  <a:lnTo>
                    <a:pt x="90" y="102"/>
                  </a:lnTo>
                  <a:lnTo>
                    <a:pt x="96" y="126"/>
                  </a:lnTo>
                  <a:lnTo>
                    <a:pt x="72" y="126"/>
                  </a:lnTo>
                  <a:lnTo>
                    <a:pt x="54" y="108"/>
                  </a:lnTo>
                  <a:lnTo>
                    <a:pt x="36" y="84"/>
                  </a:lnTo>
                  <a:lnTo>
                    <a:pt x="36" y="114"/>
                  </a:lnTo>
                  <a:lnTo>
                    <a:pt x="36" y="132"/>
                  </a:lnTo>
                  <a:lnTo>
                    <a:pt x="12" y="126"/>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1" name="Google Shape;311;p43"/>
            <p:cNvSpPr/>
            <p:nvPr/>
          </p:nvSpPr>
          <p:spPr>
            <a:xfrm>
              <a:off x="2771175" y="4834717"/>
              <a:ext cx="335780" cy="76404"/>
            </a:xfrm>
            <a:custGeom>
              <a:rect b="b" l="l" r="r" t="t"/>
              <a:pathLst>
                <a:path extrusionOk="0" h="8" w="34">
                  <a:moveTo>
                    <a:pt x="0" y="1"/>
                  </a:moveTo>
                  <a:cubicBezTo>
                    <a:pt x="9" y="0"/>
                    <a:pt x="9" y="0"/>
                    <a:pt x="9" y="0"/>
                  </a:cubicBezTo>
                  <a:cubicBezTo>
                    <a:pt x="16" y="0"/>
                    <a:pt x="16" y="0"/>
                    <a:pt x="16" y="0"/>
                  </a:cubicBezTo>
                  <a:cubicBezTo>
                    <a:pt x="20" y="1"/>
                    <a:pt x="20" y="1"/>
                    <a:pt x="20" y="1"/>
                  </a:cubicBezTo>
                  <a:cubicBezTo>
                    <a:pt x="23" y="3"/>
                    <a:pt x="23" y="3"/>
                    <a:pt x="23" y="3"/>
                  </a:cubicBezTo>
                  <a:cubicBezTo>
                    <a:pt x="31" y="5"/>
                    <a:pt x="31" y="5"/>
                    <a:pt x="31" y="5"/>
                  </a:cubicBezTo>
                  <a:cubicBezTo>
                    <a:pt x="34" y="8"/>
                    <a:pt x="34" y="8"/>
                    <a:pt x="34" y="8"/>
                  </a:cubicBezTo>
                  <a:cubicBezTo>
                    <a:pt x="26" y="7"/>
                    <a:pt x="26" y="7"/>
                    <a:pt x="26" y="7"/>
                  </a:cubicBezTo>
                  <a:cubicBezTo>
                    <a:pt x="19" y="6"/>
                    <a:pt x="19" y="6"/>
                    <a:pt x="19" y="6"/>
                  </a:cubicBezTo>
                  <a:cubicBezTo>
                    <a:pt x="19" y="6"/>
                    <a:pt x="10" y="4"/>
                    <a:pt x="8" y="4"/>
                  </a:cubicBezTo>
                  <a:cubicBezTo>
                    <a:pt x="7" y="3"/>
                    <a:pt x="0" y="1"/>
                    <a:pt x="0" y="1"/>
                  </a:cubicBez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2" name="Google Shape;312;p43"/>
            <p:cNvSpPr/>
            <p:nvPr/>
          </p:nvSpPr>
          <p:spPr>
            <a:xfrm>
              <a:off x="1357686" y="3391070"/>
              <a:ext cx="516738" cy="482556"/>
            </a:xfrm>
            <a:custGeom>
              <a:rect b="b" l="l" r="r" t="t"/>
              <a:pathLst>
                <a:path extrusionOk="0" h="49" w="52">
                  <a:moveTo>
                    <a:pt x="28" y="47"/>
                  </a:moveTo>
                  <a:cubicBezTo>
                    <a:pt x="32" y="45"/>
                    <a:pt x="32" y="45"/>
                    <a:pt x="32" y="45"/>
                  </a:cubicBezTo>
                  <a:cubicBezTo>
                    <a:pt x="29" y="41"/>
                    <a:pt x="29" y="41"/>
                    <a:pt x="29" y="41"/>
                  </a:cubicBezTo>
                  <a:cubicBezTo>
                    <a:pt x="27" y="37"/>
                    <a:pt x="27" y="37"/>
                    <a:pt x="27" y="37"/>
                  </a:cubicBezTo>
                  <a:cubicBezTo>
                    <a:pt x="30" y="34"/>
                    <a:pt x="30" y="34"/>
                    <a:pt x="30" y="34"/>
                  </a:cubicBezTo>
                  <a:cubicBezTo>
                    <a:pt x="34" y="34"/>
                    <a:pt x="34" y="34"/>
                    <a:pt x="34" y="34"/>
                  </a:cubicBezTo>
                  <a:cubicBezTo>
                    <a:pt x="40" y="25"/>
                    <a:pt x="40" y="25"/>
                    <a:pt x="40" y="25"/>
                  </a:cubicBezTo>
                  <a:cubicBezTo>
                    <a:pt x="42" y="21"/>
                    <a:pt x="42" y="21"/>
                    <a:pt x="42" y="21"/>
                  </a:cubicBezTo>
                  <a:cubicBezTo>
                    <a:pt x="44" y="16"/>
                    <a:pt x="44" y="16"/>
                    <a:pt x="44" y="16"/>
                  </a:cubicBezTo>
                  <a:cubicBezTo>
                    <a:pt x="41" y="14"/>
                    <a:pt x="41" y="14"/>
                    <a:pt x="41" y="14"/>
                  </a:cubicBezTo>
                  <a:cubicBezTo>
                    <a:pt x="41" y="9"/>
                    <a:pt x="41" y="9"/>
                    <a:pt x="41" y="9"/>
                  </a:cubicBezTo>
                  <a:cubicBezTo>
                    <a:pt x="52" y="7"/>
                    <a:pt x="52" y="7"/>
                    <a:pt x="52" y="7"/>
                  </a:cubicBezTo>
                  <a:cubicBezTo>
                    <a:pt x="51" y="6"/>
                    <a:pt x="51" y="6"/>
                    <a:pt x="51" y="6"/>
                  </a:cubicBezTo>
                  <a:cubicBezTo>
                    <a:pt x="47" y="1"/>
                    <a:pt x="47" y="1"/>
                    <a:pt x="47" y="1"/>
                  </a:cubicBezTo>
                  <a:cubicBezTo>
                    <a:pt x="44" y="0"/>
                    <a:pt x="44" y="0"/>
                    <a:pt x="44" y="0"/>
                  </a:cubicBezTo>
                  <a:cubicBezTo>
                    <a:pt x="37" y="1"/>
                    <a:pt x="37" y="1"/>
                    <a:pt x="37" y="1"/>
                  </a:cubicBezTo>
                  <a:cubicBezTo>
                    <a:pt x="32" y="3"/>
                    <a:pt x="32" y="3"/>
                    <a:pt x="32" y="3"/>
                  </a:cubicBezTo>
                  <a:cubicBezTo>
                    <a:pt x="32" y="6"/>
                    <a:pt x="32" y="6"/>
                    <a:pt x="32" y="6"/>
                  </a:cubicBezTo>
                  <a:cubicBezTo>
                    <a:pt x="32" y="6"/>
                    <a:pt x="31" y="11"/>
                    <a:pt x="30" y="11"/>
                  </a:cubicBezTo>
                  <a:cubicBezTo>
                    <a:pt x="30" y="11"/>
                    <a:pt x="28" y="12"/>
                    <a:pt x="28" y="12"/>
                  </a:cubicBezTo>
                  <a:cubicBezTo>
                    <a:pt x="28" y="14"/>
                    <a:pt x="28" y="14"/>
                    <a:pt x="28" y="14"/>
                  </a:cubicBezTo>
                  <a:cubicBezTo>
                    <a:pt x="27" y="15"/>
                    <a:pt x="27" y="15"/>
                    <a:pt x="27" y="15"/>
                  </a:cubicBezTo>
                  <a:cubicBezTo>
                    <a:pt x="26" y="19"/>
                    <a:pt x="26" y="19"/>
                    <a:pt x="26" y="19"/>
                  </a:cubicBezTo>
                  <a:cubicBezTo>
                    <a:pt x="26" y="19"/>
                    <a:pt x="21" y="21"/>
                    <a:pt x="20" y="21"/>
                  </a:cubicBezTo>
                  <a:cubicBezTo>
                    <a:pt x="20" y="21"/>
                    <a:pt x="17" y="23"/>
                    <a:pt x="17" y="23"/>
                  </a:cubicBezTo>
                  <a:cubicBezTo>
                    <a:pt x="14" y="28"/>
                    <a:pt x="14" y="28"/>
                    <a:pt x="14" y="28"/>
                  </a:cubicBezTo>
                  <a:cubicBezTo>
                    <a:pt x="14" y="28"/>
                    <a:pt x="9" y="28"/>
                    <a:pt x="8" y="28"/>
                  </a:cubicBezTo>
                  <a:cubicBezTo>
                    <a:pt x="7" y="28"/>
                    <a:pt x="4" y="27"/>
                    <a:pt x="4" y="27"/>
                  </a:cubicBezTo>
                  <a:cubicBezTo>
                    <a:pt x="0" y="27"/>
                    <a:pt x="0" y="27"/>
                    <a:pt x="0" y="27"/>
                  </a:cubicBezTo>
                  <a:cubicBezTo>
                    <a:pt x="1" y="29"/>
                    <a:pt x="1" y="29"/>
                    <a:pt x="1" y="29"/>
                  </a:cubicBezTo>
                  <a:cubicBezTo>
                    <a:pt x="5" y="33"/>
                    <a:pt x="5" y="33"/>
                    <a:pt x="5" y="33"/>
                  </a:cubicBezTo>
                  <a:cubicBezTo>
                    <a:pt x="6" y="35"/>
                    <a:pt x="6" y="35"/>
                    <a:pt x="6" y="35"/>
                  </a:cubicBezTo>
                  <a:cubicBezTo>
                    <a:pt x="7" y="38"/>
                    <a:pt x="7" y="38"/>
                    <a:pt x="7" y="38"/>
                  </a:cubicBezTo>
                  <a:cubicBezTo>
                    <a:pt x="2" y="40"/>
                    <a:pt x="2" y="40"/>
                    <a:pt x="2" y="40"/>
                  </a:cubicBezTo>
                  <a:cubicBezTo>
                    <a:pt x="2" y="44"/>
                    <a:pt x="2" y="44"/>
                    <a:pt x="2" y="44"/>
                  </a:cubicBezTo>
                  <a:cubicBezTo>
                    <a:pt x="7" y="43"/>
                    <a:pt x="7" y="43"/>
                    <a:pt x="7" y="43"/>
                  </a:cubicBezTo>
                  <a:cubicBezTo>
                    <a:pt x="18" y="43"/>
                    <a:pt x="18" y="43"/>
                    <a:pt x="18" y="43"/>
                  </a:cubicBezTo>
                  <a:cubicBezTo>
                    <a:pt x="22" y="49"/>
                    <a:pt x="22" y="49"/>
                    <a:pt x="22" y="49"/>
                  </a:cubicBezTo>
                  <a:cubicBezTo>
                    <a:pt x="24" y="48"/>
                    <a:pt x="24" y="48"/>
                    <a:pt x="24" y="48"/>
                  </a:cubicBezTo>
                  <a:lnTo>
                    <a:pt x="28" y="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3" name="Google Shape;313;p43"/>
            <p:cNvSpPr/>
            <p:nvPr/>
          </p:nvSpPr>
          <p:spPr>
            <a:xfrm>
              <a:off x="1574838" y="3439325"/>
              <a:ext cx="916857" cy="940985"/>
            </a:xfrm>
            <a:custGeom>
              <a:rect b="b" l="l" r="r" t="t"/>
              <a:pathLst>
                <a:path extrusionOk="0" h="571" w="553">
                  <a:moveTo>
                    <a:pt x="493" y="252"/>
                  </a:moveTo>
                  <a:lnTo>
                    <a:pt x="511" y="234"/>
                  </a:lnTo>
                  <a:lnTo>
                    <a:pt x="523" y="198"/>
                  </a:lnTo>
                  <a:lnTo>
                    <a:pt x="547" y="180"/>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4" name="Google Shape;314;p43"/>
            <p:cNvSpPr/>
            <p:nvPr/>
          </p:nvSpPr>
          <p:spPr>
            <a:xfrm>
              <a:off x="2624401" y="4416503"/>
              <a:ext cx="146779" cy="168895"/>
            </a:xfrm>
            <a:custGeom>
              <a:rect b="b" l="l" r="r" t="t"/>
              <a:pathLst>
                <a:path extrusionOk="0" h="773" w="675">
                  <a:moveTo>
                    <a:pt x="0" y="41"/>
                  </a:moveTo>
                  <a:lnTo>
                    <a:pt x="75" y="339"/>
                  </a:lnTo>
                  <a:lnTo>
                    <a:pt x="273" y="579"/>
                  </a:lnTo>
                  <a:lnTo>
                    <a:pt x="605" y="769"/>
                  </a:lnTo>
                  <a:lnTo>
                    <a:pt x="675" y="773"/>
                  </a:lnTo>
                  <a:lnTo>
                    <a:pt x="563" y="583"/>
                  </a:lnTo>
                  <a:lnTo>
                    <a:pt x="493" y="521"/>
                  </a:lnTo>
                  <a:lnTo>
                    <a:pt x="493" y="269"/>
                  </a:lnTo>
                  <a:lnTo>
                    <a:pt x="323" y="78"/>
                  </a:lnTo>
                  <a:lnTo>
                    <a:pt x="286" y="58"/>
                  </a:lnTo>
                  <a:lnTo>
                    <a:pt x="253" y="111"/>
                  </a:lnTo>
                  <a:lnTo>
                    <a:pt x="141" y="128"/>
                  </a:lnTo>
                  <a:lnTo>
                    <a:pt x="145" y="70"/>
                  </a:lnTo>
                  <a:lnTo>
                    <a:pt x="17" y="0"/>
                  </a:lnTo>
                  <a:lnTo>
                    <a:pt x="0" y="41"/>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5" name="Google Shape;315;p43"/>
            <p:cNvSpPr/>
            <p:nvPr/>
          </p:nvSpPr>
          <p:spPr>
            <a:xfrm>
              <a:off x="3631738" y="4569312"/>
              <a:ext cx="273448" cy="235246"/>
            </a:xfrm>
            <a:custGeom>
              <a:rect b="b" l="l" r="r" t="t"/>
              <a:pathLst>
                <a:path extrusionOk="0" h="488" w="575">
                  <a:moveTo>
                    <a:pt x="410" y="71"/>
                  </a:moveTo>
                  <a:lnTo>
                    <a:pt x="321" y="142"/>
                  </a:lnTo>
                  <a:lnTo>
                    <a:pt x="233" y="142"/>
                  </a:lnTo>
                  <a:lnTo>
                    <a:pt x="178" y="71"/>
                  </a:lnTo>
                  <a:lnTo>
                    <a:pt x="107" y="0"/>
                  </a:lnTo>
                  <a:lnTo>
                    <a:pt x="36" y="19"/>
                  </a:lnTo>
                  <a:lnTo>
                    <a:pt x="0" y="90"/>
                  </a:lnTo>
                  <a:lnTo>
                    <a:pt x="72" y="124"/>
                  </a:lnTo>
                  <a:lnTo>
                    <a:pt x="89" y="159"/>
                  </a:lnTo>
                  <a:lnTo>
                    <a:pt x="107" y="213"/>
                  </a:lnTo>
                  <a:lnTo>
                    <a:pt x="160" y="213"/>
                  </a:lnTo>
                  <a:lnTo>
                    <a:pt x="197" y="230"/>
                  </a:lnTo>
                  <a:lnTo>
                    <a:pt x="321" y="283"/>
                  </a:lnTo>
                  <a:lnTo>
                    <a:pt x="446" y="353"/>
                  </a:lnTo>
                  <a:lnTo>
                    <a:pt x="465" y="389"/>
                  </a:lnTo>
                  <a:lnTo>
                    <a:pt x="393" y="424"/>
                  </a:lnTo>
                  <a:lnTo>
                    <a:pt x="465" y="442"/>
                  </a:lnTo>
                  <a:lnTo>
                    <a:pt x="518" y="459"/>
                  </a:lnTo>
                  <a:lnTo>
                    <a:pt x="575" y="488"/>
                  </a:lnTo>
                  <a:lnTo>
                    <a:pt x="575" y="122"/>
                  </a:lnTo>
                  <a:lnTo>
                    <a:pt x="410" y="71"/>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6" name="Google Shape;316;p43"/>
            <p:cNvSpPr/>
            <p:nvPr/>
          </p:nvSpPr>
          <p:spPr>
            <a:xfrm>
              <a:off x="3905187" y="4625611"/>
              <a:ext cx="221171" cy="215139"/>
            </a:xfrm>
            <a:custGeom>
              <a:rect b="b" l="l" r="r" t="t"/>
              <a:pathLst>
                <a:path extrusionOk="0" h="443" w="460">
                  <a:moveTo>
                    <a:pt x="353" y="302"/>
                  </a:moveTo>
                  <a:lnTo>
                    <a:pt x="336" y="249"/>
                  </a:lnTo>
                  <a:lnTo>
                    <a:pt x="372" y="214"/>
                  </a:lnTo>
                  <a:lnTo>
                    <a:pt x="283" y="161"/>
                  </a:lnTo>
                  <a:lnTo>
                    <a:pt x="247" y="108"/>
                  </a:lnTo>
                  <a:lnTo>
                    <a:pt x="122" y="37"/>
                  </a:lnTo>
                  <a:lnTo>
                    <a:pt x="0" y="0"/>
                  </a:lnTo>
                  <a:lnTo>
                    <a:pt x="0" y="366"/>
                  </a:lnTo>
                  <a:lnTo>
                    <a:pt x="14" y="373"/>
                  </a:lnTo>
                  <a:lnTo>
                    <a:pt x="67" y="373"/>
                  </a:lnTo>
                  <a:lnTo>
                    <a:pt x="122" y="320"/>
                  </a:lnTo>
                  <a:lnTo>
                    <a:pt x="211" y="284"/>
                  </a:lnTo>
                  <a:lnTo>
                    <a:pt x="264" y="320"/>
                  </a:lnTo>
                  <a:lnTo>
                    <a:pt x="389" y="408"/>
                  </a:lnTo>
                  <a:lnTo>
                    <a:pt x="460" y="443"/>
                  </a:lnTo>
                  <a:lnTo>
                    <a:pt x="460" y="337"/>
                  </a:lnTo>
                  <a:lnTo>
                    <a:pt x="353" y="30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7" name="Google Shape;317;p43"/>
            <p:cNvSpPr/>
            <p:nvPr/>
          </p:nvSpPr>
          <p:spPr>
            <a:xfrm>
              <a:off x="1765854" y="2657184"/>
              <a:ext cx="1910120" cy="1327029"/>
            </a:xfrm>
            <a:custGeom>
              <a:rect b="b" l="l" r="r" t="t"/>
              <a:pathLst>
                <a:path extrusionOk="0" h="660" w="95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8" name="Google Shape;318;p43"/>
            <p:cNvSpPr/>
            <p:nvPr/>
          </p:nvSpPr>
          <p:spPr>
            <a:xfrm>
              <a:off x="1942791" y="4342109"/>
              <a:ext cx="72384" cy="86458"/>
            </a:xfrm>
            <a:custGeom>
              <a:rect b="b" l="l" r="r" t="t"/>
              <a:pathLst>
                <a:path extrusionOk="0" h="54" w="42">
                  <a:moveTo>
                    <a:pt x="6" y="0"/>
                  </a:moveTo>
                  <a:lnTo>
                    <a:pt x="0" y="24"/>
                  </a:lnTo>
                  <a:lnTo>
                    <a:pt x="6" y="54"/>
                  </a:lnTo>
                  <a:lnTo>
                    <a:pt x="30" y="54"/>
                  </a:lnTo>
                  <a:lnTo>
                    <a:pt x="42" y="30"/>
                  </a:lnTo>
                  <a:lnTo>
                    <a:pt x="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19" name="Google Shape;319;p43"/>
            <p:cNvSpPr/>
            <p:nvPr/>
          </p:nvSpPr>
          <p:spPr>
            <a:xfrm>
              <a:off x="2859649" y="3984212"/>
              <a:ext cx="68362" cy="68362"/>
            </a:xfrm>
            <a:custGeom>
              <a:rect b="b" l="l" r="r" t="t"/>
              <a:pathLst>
                <a:path extrusionOk="0" h="42" w="42">
                  <a:moveTo>
                    <a:pt x="0" y="30"/>
                  </a:moveTo>
                  <a:lnTo>
                    <a:pt x="12" y="12"/>
                  </a:lnTo>
                  <a:lnTo>
                    <a:pt x="30" y="0"/>
                  </a:lnTo>
                  <a:lnTo>
                    <a:pt x="42" y="12"/>
                  </a:lnTo>
                  <a:lnTo>
                    <a:pt x="30" y="30"/>
                  </a:lnTo>
                  <a:lnTo>
                    <a:pt x="12" y="42"/>
                  </a:lnTo>
                  <a:lnTo>
                    <a:pt x="0" y="3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0" name="Google Shape;320;p43"/>
            <p:cNvSpPr/>
            <p:nvPr/>
          </p:nvSpPr>
          <p:spPr>
            <a:xfrm>
              <a:off x="3227597" y="3815319"/>
              <a:ext cx="40213" cy="118629"/>
            </a:xfrm>
            <a:custGeom>
              <a:rect b="b" l="l" r="r" t="t"/>
              <a:pathLst>
                <a:path extrusionOk="0" h="72" w="24">
                  <a:moveTo>
                    <a:pt x="0" y="42"/>
                  </a:moveTo>
                  <a:lnTo>
                    <a:pt x="0" y="18"/>
                  </a:lnTo>
                  <a:lnTo>
                    <a:pt x="24" y="0"/>
                  </a:lnTo>
                  <a:lnTo>
                    <a:pt x="24" y="24"/>
                  </a:lnTo>
                  <a:lnTo>
                    <a:pt x="6" y="72"/>
                  </a:lnTo>
                  <a:lnTo>
                    <a:pt x="0"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1" name="Google Shape;321;p43"/>
            <p:cNvSpPr/>
            <p:nvPr/>
          </p:nvSpPr>
          <p:spPr>
            <a:xfrm>
              <a:off x="3525174" y="3507689"/>
              <a:ext cx="58309" cy="88469"/>
            </a:xfrm>
            <a:custGeom>
              <a:rect b="b" l="l" r="r" t="t"/>
              <a:pathLst>
                <a:path extrusionOk="0" h="54" w="36">
                  <a:moveTo>
                    <a:pt x="0" y="18"/>
                  </a:moveTo>
                  <a:lnTo>
                    <a:pt x="6" y="36"/>
                  </a:lnTo>
                  <a:lnTo>
                    <a:pt x="12" y="54"/>
                  </a:lnTo>
                  <a:lnTo>
                    <a:pt x="30" y="42"/>
                  </a:lnTo>
                  <a:lnTo>
                    <a:pt x="36" y="18"/>
                  </a:lnTo>
                  <a:lnTo>
                    <a:pt x="30" y="0"/>
                  </a:lnTo>
                  <a:lnTo>
                    <a:pt x="0" y="18"/>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2" name="Google Shape;322;p43"/>
            <p:cNvSpPr/>
            <p:nvPr/>
          </p:nvSpPr>
          <p:spPr>
            <a:xfrm>
              <a:off x="3595547" y="3053280"/>
              <a:ext cx="436311" cy="474514"/>
            </a:xfrm>
            <a:custGeom>
              <a:rect b="b" l="l" r="r" t="t"/>
              <a:pathLst>
                <a:path extrusionOk="0" h="289" w="264">
                  <a:moveTo>
                    <a:pt x="6" y="247"/>
                  </a:moveTo>
                  <a:lnTo>
                    <a:pt x="42" y="235"/>
                  </a:lnTo>
                  <a:lnTo>
                    <a:pt x="66" y="235"/>
                  </a:lnTo>
                  <a:lnTo>
                    <a:pt x="108" y="199"/>
                  </a:lnTo>
                  <a:lnTo>
                    <a:pt x="138" y="187"/>
                  </a:lnTo>
                  <a:lnTo>
                    <a:pt x="144" y="157"/>
                  </a:lnTo>
                  <a:lnTo>
                    <a:pt x="156" y="109"/>
                  </a:lnTo>
                  <a:lnTo>
                    <a:pt x="156" y="72"/>
                  </a:lnTo>
                  <a:lnTo>
                    <a:pt x="174" y="48"/>
                  </a:lnTo>
                  <a:lnTo>
                    <a:pt x="174" y="18"/>
                  </a:lnTo>
                  <a:lnTo>
                    <a:pt x="186" y="0"/>
                  </a:lnTo>
                  <a:lnTo>
                    <a:pt x="210" y="18"/>
                  </a:lnTo>
                  <a:lnTo>
                    <a:pt x="246" y="30"/>
                  </a:lnTo>
                  <a:lnTo>
                    <a:pt x="264" y="30"/>
                  </a:lnTo>
                  <a:lnTo>
                    <a:pt x="240" y="54"/>
                  </a:lnTo>
                  <a:lnTo>
                    <a:pt x="222" y="66"/>
                  </a:lnTo>
                  <a:lnTo>
                    <a:pt x="210" y="85"/>
                  </a:lnTo>
                  <a:lnTo>
                    <a:pt x="180" y="60"/>
                  </a:lnTo>
                  <a:lnTo>
                    <a:pt x="162" y="97"/>
                  </a:lnTo>
                  <a:lnTo>
                    <a:pt x="186" y="139"/>
                  </a:lnTo>
                  <a:lnTo>
                    <a:pt x="168" y="169"/>
                  </a:lnTo>
                  <a:lnTo>
                    <a:pt x="162" y="193"/>
                  </a:lnTo>
                  <a:lnTo>
                    <a:pt x="162" y="235"/>
                  </a:lnTo>
                  <a:lnTo>
                    <a:pt x="150" y="247"/>
                  </a:lnTo>
                  <a:lnTo>
                    <a:pt x="138" y="241"/>
                  </a:lnTo>
                  <a:lnTo>
                    <a:pt x="126" y="247"/>
                  </a:lnTo>
                  <a:lnTo>
                    <a:pt x="102" y="247"/>
                  </a:lnTo>
                  <a:lnTo>
                    <a:pt x="90" y="247"/>
                  </a:lnTo>
                  <a:lnTo>
                    <a:pt x="66" y="271"/>
                  </a:lnTo>
                  <a:lnTo>
                    <a:pt x="60" y="259"/>
                  </a:lnTo>
                  <a:lnTo>
                    <a:pt x="48" y="265"/>
                  </a:lnTo>
                  <a:lnTo>
                    <a:pt x="36" y="271"/>
                  </a:lnTo>
                  <a:lnTo>
                    <a:pt x="12" y="289"/>
                  </a:lnTo>
                  <a:lnTo>
                    <a:pt x="0" y="259"/>
                  </a:lnTo>
                  <a:lnTo>
                    <a:pt x="6" y="247"/>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3" name="Google Shape;323;p43"/>
            <p:cNvSpPr/>
            <p:nvPr/>
          </p:nvSpPr>
          <p:spPr>
            <a:xfrm>
              <a:off x="3903177" y="2616969"/>
              <a:ext cx="78416" cy="388056"/>
            </a:xfrm>
            <a:custGeom>
              <a:rect b="b" l="l" r="r" t="t"/>
              <a:pathLst>
                <a:path extrusionOk="0" h="234" w="48">
                  <a:moveTo>
                    <a:pt x="12" y="222"/>
                  </a:moveTo>
                  <a:lnTo>
                    <a:pt x="12" y="180"/>
                  </a:lnTo>
                  <a:lnTo>
                    <a:pt x="6" y="90"/>
                  </a:lnTo>
                  <a:lnTo>
                    <a:pt x="0" y="66"/>
                  </a:lnTo>
                  <a:lnTo>
                    <a:pt x="6" y="30"/>
                  </a:lnTo>
                  <a:lnTo>
                    <a:pt x="12" y="0"/>
                  </a:lnTo>
                  <a:lnTo>
                    <a:pt x="24" y="36"/>
                  </a:lnTo>
                  <a:lnTo>
                    <a:pt x="24" y="60"/>
                  </a:lnTo>
                  <a:lnTo>
                    <a:pt x="48" y="156"/>
                  </a:lnTo>
                  <a:lnTo>
                    <a:pt x="30" y="144"/>
                  </a:lnTo>
                  <a:lnTo>
                    <a:pt x="24" y="168"/>
                  </a:lnTo>
                  <a:lnTo>
                    <a:pt x="24" y="198"/>
                  </a:lnTo>
                  <a:lnTo>
                    <a:pt x="42" y="234"/>
                  </a:lnTo>
                  <a:lnTo>
                    <a:pt x="12" y="22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4" name="Google Shape;324;p43"/>
            <p:cNvSpPr/>
            <p:nvPr/>
          </p:nvSpPr>
          <p:spPr>
            <a:xfrm>
              <a:off x="3205482" y="4042522"/>
              <a:ext cx="178948" cy="247310"/>
            </a:xfrm>
            <a:custGeom>
              <a:rect b="b" l="l" r="r" t="t"/>
              <a:pathLst>
                <a:path extrusionOk="0" h="151" w="108">
                  <a:moveTo>
                    <a:pt x="12" y="18"/>
                  </a:moveTo>
                  <a:lnTo>
                    <a:pt x="0" y="42"/>
                  </a:lnTo>
                  <a:lnTo>
                    <a:pt x="6" y="72"/>
                  </a:lnTo>
                  <a:lnTo>
                    <a:pt x="18" y="85"/>
                  </a:lnTo>
                  <a:lnTo>
                    <a:pt x="36" y="91"/>
                  </a:lnTo>
                  <a:lnTo>
                    <a:pt x="72" y="109"/>
                  </a:lnTo>
                  <a:lnTo>
                    <a:pt x="78" y="139"/>
                  </a:lnTo>
                  <a:lnTo>
                    <a:pt x="108" y="151"/>
                  </a:lnTo>
                  <a:lnTo>
                    <a:pt x="102" y="127"/>
                  </a:lnTo>
                  <a:lnTo>
                    <a:pt x="78" y="91"/>
                  </a:lnTo>
                  <a:lnTo>
                    <a:pt x="42" y="66"/>
                  </a:lnTo>
                  <a:lnTo>
                    <a:pt x="48" y="48"/>
                  </a:lnTo>
                  <a:lnTo>
                    <a:pt x="54" y="12"/>
                  </a:lnTo>
                  <a:lnTo>
                    <a:pt x="30" y="0"/>
                  </a:lnTo>
                  <a:lnTo>
                    <a:pt x="12" y="18"/>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5" name="Google Shape;325;p43"/>
            <p:cNvSpPr/>
            <p:nvPr/>
          </p:nvSpPr>
          <p:spPr>
            <a:xfrm>
              <a:off x="3277864" y="4330043"/>
              <a:ext cx="146777" cy="116619"/>
            </a:xfrm>
            <a:custGeom>
              <a:rect b="b" l="l" r="r" t="t"/>
              <a:pathLst>
                <a:path extrusionOk="0" h="72" w="90">
                  <a:moveTo>
                    <a:pt x="0" y="54"/>
                  </a:moveTo>
                  <a:lnTo>
                    <a:pt x="18" y="24"/>
                  </a:lnTo>
                  <a:lnTo>
                    <a:pt x="42" y="24"/>
                  </a:lnTo>
                  <a:lnTo>
                    <a:pt x="60" y="0"/>
                  </a:lnTo>
                  <a:lnTo>
                    <a:pt x="90" y="24"/>
                  </a:lnTo>
                  <a:lnTo>
                    <a:pt x="90" y="72"/>
                  </a:lnTo>
                  <a:lnTo>
                    <a:pt x="60" y="60"/>
                  </a:lnTo>
                  <a:lnTo>
                    <a:pt x="42" y="60"/>
                  </a:lnTo>
                  <a:lnTo>
                    <a:pt x="24" y="48"/>
                  </a:lnTo>
                  <a:lnTo>
                    <a:pt x="0" y="54"/>
                  </a:lnTo>
                  <a:close/>
                </a:path>
              </a:pathLst>
            </a:custGeom>
            <a:solidFill>
              <a:srgbClr val="EF4747"/>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6" name="Google Shape;326;p43"/>
            <p:cNvSpPr/>
            <p:nvPr/>
          </p:nvSpPr>
          <p:spPr>
            <a:xfrm>
              <a:off x="2192113" y="3793199"/>
              <a:ext cx="150798" cy="128682"/>
            </a:xfrm>
            <a:custGeom>
              <a:rect b="b" l="l" r="r" t="t"/>
              <a:pathLst>
                <a:path extrusionOk="0" h="78" w="90">
                  <a:moveTo>
                    <a:pt x="72" y="42"/>
                  </a:moveTo>
                  <a:lnTo>
                    <a:pt x="78" y="30"/>
                  </a:lnTo>
                  <a:lnTo>
                    <a:pt x="84" y="18"/>
                  </a:lnTo>
                  <a:lnTo>
                    <a:pt x="48" y="12"/>
                  </a:lnTo>
                  <a:lnTo>
                    <a:pt x="30" y="0"/>
                  </a:lnTo>
                  <a:lnTo>
                    <a:pt x="12" y="0"/>
                  </a:lnTo>
                  <a:lnTo>
                    <a:pt x="6" y="12"/>
                  </a:lnTo>
                  <a:lnTo>
                    <a:pt x="0" y="18"/>
                  </a:lnTo>
                  <a:lnTo>
                    <a:pt x="6" y="30"/>
                  </a:lnTo>
                  <a:lnTo>
                    <a:pt x="18" y="78"/>
                  </a:lnTo>
                  <a:lnTo>
                    <a:pt x="54" y="72"/>
                  </a:lnTo>
                  <a:lnTo>
                    <a:pt x="78" y="66"/>
                  </a:lnTo>
                  <a:lnTo>
                    <a:pt x="84" y="72"/>
                  </a:lnTo>
                  <a:lnTo>
                    <a:pt x="90" y="48"/>
                  </a:lnTo>
                  <a:lnTo>
                    <a:pt x="72" y="4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7" name="Google Shape;327;p43"/>
            <p:cNvSpPr/>
            <p:nvPr/>
          </p:nvSpPr>
          <p:spPr>
            <a:xfrm>
              <a:off x="2590220" y="3933945"/>
              <a:ext cx="227202" cy="365936"/>
            </a:xfrm>
            <a:custGeom>
              <a:rect b="b" l="l" r="r" t="t"/>
              <a:pathLst>
                <a:path extrusionOk="0" h="223" w="138">
                  <a:moveTo>
                    <a:pt x="102" y="205"/>
                  </a:moveTo>
                  <a:lnTo>
                    <a:pt x="120" y="199"/>
                  </a:lnTo>
                  <a:lnTo>
                    <a:pt x="138" y="187"/>
                  </a:lnTo>
                  <a:lnTo>
                    <a:pt x="138" y="151"/>
                  </a:lnTo>
                  <a:lnTo>
                    <a:pt x="138" y="120"/>
                  </a:lnTo>
                  <a:lnTo>
                    <a:pt x="120" y="102"/>
                  </a:lnTo>
                  <a:lnTo>
                    <a:pt x="96" y="72"/>
                  </a:lnTo>
                  <a:lnTo>
                    <a:pt x="78" y="48"/>
                  </a:lnTo>
                  <a:lnTo>
                    <a:pt x="84" y="36"/>
                  </a:lnTo>
                  <a:lnTo>
                    <a:pt x="78" y="24"/>
                  </a:lnTo>
                  <a:lnTo>
                    <a:pt x="60" y="18"/>
                  </a:lnTo>
                  <a:lnTo>
                    <a:pt x="48" y="0"/>
                  </a:lnTo>
                  <a:lnTo>
                    <a:pt x="42" y="0"/>
                  </a:lnTo>
                  <a:lnTo>
                    <a:pt x="12" y="6"/>
                  </a:lnTo>
                  <a:lnTo>
                    <a:pt x="0" y="24"/>
                  </a:lnTo>
                  <a:lnTo>
                    <a:pt x="6" y="36"/>
                  </a:lnTo>
                  <a:lnTo>
                    <a:pt x="12" y="72"/>
                  </a:lnTo>
                  <a:lnTo>
                    <a:pt x="54" y="72"/>
                  </a:lnTo>
                  <a:lnTo>
                    <a:pt x="72" y="78"/>
                  </a:lnTo>
                  <a:lnTo>
                    <a:pt x="102" y="126"/>
                  </a:lnTo>
                  <a:lnTo>
                    <a:pt x="96" y="145"/>
                  </a:lnTo>
                  <a:lnTo>
                    <a:pt x="60" y="151"/>
                  </a:lnTo>
                  <a:lnTo>
                    <a:pt x="42" y="163"/>
                  </a:lnTo>
                  <a:lnTo>
                    <a:pt x="42" y="187"/>
                  </a:lnTo>
                  <a:lnTo>
                    <a:pt x="72" y="217"/>
                  </a:lnTo>
                  <a:lnTo>
                    <a:pt x="84" y="223"/>
                  </a:lnTo>
                  <a:lnTo>
                    <a:pt x="96" y="217"/>
                  </a:lnTo>
                  <a:lnTo>
                    <a:pt x="102" y="205"/>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8" name="Google Shape;328;p43"/>
            <p:cNvSpPr/>
            <p:nvPr/>
          </p:nvSpPr>
          <p:spPr>
            <a:xfrm>
              <a:off x="2660594" y="3891721"/>
              <a:ext cx="229214" cy="450385"/>
            </a:xfrm>
            <a:custGeom>
              <a:rect b="b" l="l" r="r" t="t"/>
              <a:pathLst>
                <a:path extrusionOk="0" h="271" w="138">
                  <a:moveTo>
                    <a:pt x="66" y="0"/>
                  </a:moveTo>
                  <a:lnTo>
                    <a:pt x="6" y="0"/>
                  </a:lnTo>
                  <a:lnTo>
                    <a:pt x="0" y="24"/>
                  </a:lnTo>
                  <a:lnTo>
                    <a:pt x="6" y="24"/>
                  </a:lnTo>
                  <a:lnTo>
                    <a:pt x="18" y="42"/>
                  </a:lnTo>
                  <a:lnTo>
                    <a:pt x="36" y="48"/>
                  </a:lnTo>
                  <a:lnTo>
                    <a:pt x="42" y="60"/>
                  </a:lnTo>
                  <a:lnTo>
                    <a:pt x="36" y="72"/>
                  </a:lnTo>
                  <a:lnTo>
                    <a:pt x="54" y="96"/>
                  </a:lnTo>
                  <a:lnTo>
                    <a:pt x="78" y="126"/>
                  </a:lnTo>
                  <a:lnTo>
                    <a:pt x="96" y="144"/>
                  </a:lnTo>
                  <a:lnTo>
                    <a:pt x="96" y="175"/>
                  </a:lnTo>
                  <a:lnTo>
                    <a:pt x="96" y="211"/>
                  </a:lnTo>
                  <a:lnTo>
                    <a:pt x="78" y="223"/>
                  </a:lnTo>
                  <a:lnTo>
                    <a:pt x="60" y="229"/>
                  </a:lnTo>
                  <a:lnTo>
                    <a:pt x="54" y="241"/>
                  </a:lnTo>
                  <a:lnTo>
                    <a:pt x="42" y="247"/>
                  </a:lnTo>
                  <a:lnTo>
                    <a:pt x="48" y="253"/>
                  </a:lnTo>
                  <a:lnTo>
                    <a:pt x="66" y="271"/>
                  </a:lnTo>
                  <a:lnTo>
                    <a:pt x="108" y="241"/>
                  </a:lnTo>
                  <a:lnTo>
                    <a:pt x="138" y="211"/>
                  </a:lnTo>
                  <a:lnTo>
                    <a:pt x="114" y="132"/>
                  </a:lnTo>
                  <a:lnTo>
                    <a:pt x="102" y="114"/>
                  </a:lnTo>
                  <a:lnTo>
                    <a:pt x="78" y="84"/>
                  </a:lnTo>
                  <a:lnTo>
                    <a:pt x="66" y="60"/>
                  </a:lnTo>
                  <a:lnTo>
                    <a:pt x="78" y="48"/>
                  </a:lnTo>
                  <a:lnTo>
                    <a:pt x="96" y="36"/>
                  </a:lnTo>
                  <a:lnTo>
                    <a:pt x="90" y="18"/>
                  </a:lnTo>
                  <a:lnTo>
                    <a:pt x="66"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29" name="Google Shape;329;p43"/>
            <p:cNvSpPr/>
            <p:nvPr/>
          </p:nvSpPr>
          <p:spPr>
            <a:xfrm>
              <a:off x="1952845" y="3646421"/>
              <a:ext cx="249320" cy="118629"/>
            </a:xfrm>
            <a:custGeom>
              <a:rect b="b" l="l" r="r" t="t"/>
              <a:pathLst>
                <a:path extrusionOk="0" h="72" w="150">
                  <a:moveTo>
                    <a:pt x="102" y="36"/>
                  </a:moveTo>
                  <a:lnTo>
                    <a:pt x="66" y="18"/>
                  </a:lnTo>
                  <a:lnTo>
                    <a:pt x="24" y="0"/>
                  </a:lnTo>
                  <a:lnTo>
                    <a:pt x="12" y="0"/>
                  </a:lnTo>
                  <a:lnTo>
                    <a:pt x="0" y="30"/>
                  </a:lnTo>
                  <a:lnTo>
                    <a:pt x="60" y="60"/>
                  </a:lnTo>
                  <a:lnTo>
                    <a:pt x="102" y="66"/>
                  </a:lnTo>
                  <a:lnTo>
                    <a:pt x="126" y="72"/>
                  </a:lnTo>
                  <a:lnTo>
                    <a:pt x="138" y="72"/>
                  </a:lnTo>
                  <a:lnTo>
                    <a:pt x="150" y="54"/>
                  </a:lnTo>
                  <a:lnTo>
                    <a:pt x="138" y="42"/>
                  </a:lnTo>
                  <a:lnTo>
                    <a:pt x="102" y="3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30" name="Google Shape;330;p43"/>
            <p:cNvSpPr/>
            <p:nvPr/>
          </p:nvSpPr>
          <p:spPr>
            <a:xfrm>
              <a:off x="2210212" y="2717501"/>
              <a:ext cx="985219" cy="494619"/>
            </a:xfrm>
            <a:custGeom>
              <a:rect b="b" l="l" r="r" t="t"/>
              <a:pathLst>
                <a:path extrusionOk="0" h="301" w="595">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31" name="Google Shape;331;p43"/>
            <p:cNvSpPr/>
            <p:nvPr/>
          </p:nvSpPr>
          <p:spPr>
            <a:xfrm>
              <a:off x="2505777" y="3970137"/>
              <a:ext cx="255352" cy="458427"/>
            </a:xfrm>
            <a:custGeom>
              <a:rect b="b" l="l" r="r" t="t"/>
              <a:pathLst>
                <a:path extrusionOk="0" h="190" w="107">
                  <a:moveTo>
                    <a:pt x="7" y="9"/>
                  </a:moveTo>
                  <a:lnTo>
                    <a:pt x="0" y="23"/>
                  </a:lnTo>
                  <a:lnTo>
                    <a:pt x="15" y="47"/>
                  </a:lnTo>
                  <a:lnTo>
                    <a:pt x="15" y="60"/>
                  </a:lnTo>
                  <a:lnTo>
                    <a:pt x="22" y="78"/>
                  </a:lnTo>
                  <a:lnTo>
                    <a:pt x="19" y="93"/>
                  </a:lnTo>
                  <a:lnTo>
                    <a:pt x="23" y="110"/>
                  </a:lnTo>
                  <a:lnTo>
                    <a:pt x="26" y="118"/>
                  </a:lnTo>
                  <a:lnTo>
                    <a:pt x="19" y="126"/>
                  </a:lnTo>
                  <a:lnTo>
                    <a:pt x="13" y="159"/>
                  </a:lnTo>
                  <a:lnTo>
                    <a:pt x="33" y="182"/>
                  </a:lnTo>
                  <a:lnTo>
                    <a:pt x="34" y="178"/>
                  </a:lnTo>
                  <a:lnTo>
                    <a:pt x="46" y="185"/>
                  </a:lnTo>
                  <a:lnTo>
                    <a:pt x="46" y="190"/>
                  </a:lnTo>
                  <a:lnTo>
                    <a:pt x="56" y="188"/>
                  </a:lnTo>
                  <a:lnTo>
                    <a:pt x="59" y="184"/>
                  </a:lnTo>
                  <a:lnTo>
                    <a:pt x="43" y="174"/>
                  </a:lnTo>
                  <a:lnTo>
                    <a:pt x="27" y="149"/>
                  </a:lnTo>
                  <a:lnTo>
                    <a:pt x="19" y="138"/>
                  </a:lnTo>
                  <a:lnTo>
                    <a:pt x="32" y="113"/>
                  </a:lnTo>
                  <a:lnTo>
                    <a:pt x="57" y="108"/>
                  </a:lnTo>
                  <a:lnTo>
                    <a:pt x="70" y="119"/>
                  </a:lnTo>
                  <a:lnTo>
                    <a:pt x="63" y="97"/>
                  </a:lnTo>
                  <a:lnTo>
                    <a:pt x="72" y="87"/>
                  </a:lnTo>
                  <a:lnTo>
                    <a:pt x="101" y="87"/>
                  </a:lnTo>
                  <a:lnTo>
                    <a:pt x="107" y="73"/>
                  </a:lnTo>
                  <a:lnTo>
                    <a:pt x="95" y="50"/>
                  </a:lnTo>
                  <a:lnTo>
                    <a:pt x="85" y="37"/>
                  </a:lnTo>
                  <a:lnTo>
                    <a:pt x="48" y="27"/>
                  </a:lnTo>
                  <a:lnTo>
                    <a:pt x="36" y="0"/>
                  </a:lnTo>
                  <a:lnTo>
                    <a:pt x="7" y="9"/>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32" name="Google Shape;332;p43"/>
            <p:cNvSpPr/>
            <p:nvPr/>
          </p:nvSpPr>
          <p:spPr>
            <a:xfrm>
              <a:off x="2336879" y="3710763"/>
              <a:ext cx="287522" cy="562981"/>
            </a:xfrm>
            <a:custGeom>
              <a:rect b="b" l="l" r="r" t="t"/>
              <a:pathLst>
                <a:path extrusionOk="0" h="233" w="120">
                  <a:moveTo>
                    <a:pt x="72" y="0"/>
                  </a:moveTo>
                  <a:lnTo>
                    <a:pt x="55" y="17"/>
                  </a:lnTo>
                  <a:lnTo>
                    <a:pt x="40" y="26"/>
                  </a:lnTo>
                  <a:lnTo>
                    <a:pt x="15" y="60"/>
                  </a:lnTo>
                  <a:lnTo>
                    <a:pt x="7" y="85"/>
                  </a:lnTo>
                  <a:lnTo>
                    <a:pt x="0" y="98"/>
                  </a:lnTo>
                  <a:lnTo>
                    <a:pt x="23" y="123"/>
                  </a:lnTo>
                  <a:lnTo>
                    <a:pt x="31" y="142"/>
                  </a:lnTo>
                  <a:lnTo>
                    <a:pt x="26" y="161"/>
                  </a:lnTo>
                  <a:lnTo>
                    <a:pt x="44" y="165"/>
                  </a:lnTo>
                  <a:lnTo>
                    <a:pt x="58" y="157"/>
                  </a:lnTo>
                  <a:lnTo>
                    <a:pt x="65" y="148"/>
                  </a:lnTo>
                  <a:lnTo>
                    <a:pt x="80" y="188"/>
                  </a:lnTo>
                  <a:lnTo>
                    <a:pt x="86" y="211"/>
                  </a:lnTo>
                  <a:lnTo>
                    <a:pt x="85" y="233"/>
                  </a:lnTo>
                  <a:lnTo>
                    <a:pt x="99" y="212"/>
                  </a:lnTo>
                  <a:lnTo>
                    <a:pt x="92" y="188"/>
                  </a:lnTo>
                  <a:lnTo>
                    <a:pt x="80" y="173"/>
                  </a:lnTo>
                  <a:lnTo>
                    <a:pt x="86" y="161"/>
                  </a:lnTo>
                  <a:lnTo>
                    <a:pt x="85" y="151"/>
                  </a:lnTo>
                  <a:lnTo>
                    <a:pt x="69" y="130"/>
                  </a:lnTo>
                  <a:lnTo>
                    <a:pt x="77" y="114"/>
                  </a:lnTo>
                  <a:lnTo>
                    <a:pt x="106" y="106"/>
                  </a:lnTo>
                  <a:lnTo>
                    <a:pt x="120" y="91"/>
                  </a:lnTo>
                  <a:lnTo>
                    <a:pt x="111" y="91"/>
                  </a:lnTo>
                  <a:lnTo>
                    <a:pt x="104" y="87"/>
                  </a:lnTo>
                  <a:lnTo>
                    <a:pt x="93" y="84"/>
                  </a:lnTo>
                  <a:lnTo>
                    <a:pt x="98" y="73"/>
                  </a:lnTo>
                  <a:lnTo>
                    <a:pt x="88" y="60"/>
                  </a:lnTo>
                  <a:lnTo>
                    <a:pt x="77" y="42"/>
                  </a:lnTo>
                  <a:lnTo>
                    <a:pt x="86" y="34"/>
                  </a:lnTo>
                  <a:lnTo>
                    <a:pt x="86" y="13"/>
                  </a:lnTo>
                  <a:lnTo>
                    <a:pt x="72" y="0"/>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cxnSp>
          <p:nvCxnSpPr>
            <p:cNvPr id="333" name="Google Shape;333;p43"/>
            <p:cNvCxnSpPr/>
            <p:nvPr/>
          </p:nvCxnSpPr>
          <p:spPr>
            <a:xfrm>
              <a:off x="3157215" y="4064634"/>
              <a:ext cx="0" cy="0"/>
            </a:xfrm>
            <a:prstGeom prst="straightConnector1">
              <a:avLst/>
            </a:prstGeom>
            <a:solidFill>
              <a:srgbClr val="F3F3F3"/>
            </a:solidFill>
            <a:ln cap="flat" cmpd="sng" w="9525">
              <a:solidFill>
                <a:schemeClr val="lt1"/>
              </a:solidFill>
              <a:prstDash val="solid"/>
              <a:round/>
              <a:headEnd len="sm" w="sm" type="none"/>
              <a:tailEnd len="sm" w="sm" type="none"/>
            </a:ln>
          </p:spPr>
        </p:cxnSp>
        <p:sp>
          <p:nvSpPr>
            <p:cNvPr id="334" name="Google Shape;334;p43"/>
            <p:cNvSpPr/>
            <p:nvPr/>
          </p:nvSpPr>
          <p:spPr>
            <a:xfrm>
              <a:off x="3346258" y="3159836"/>
              <a:ext cx="156832" cy="197043"/>
            </a:xfrm>
            <a:custGeom>
              <a:rect b="b" l="l" r="r" t="t"/>
              <a:pathLst>
                <a:path extrusionOk="0" h="98" w="78">
                  <a:moveTo>
                    <a:pt x="32" y="12"/>
                  </a:moveTo>
                  <a:lnTo>
                    <a:pt x="34" y="32"/>
                  </a:lnTo>
                  <a:lnTo>
                    <a:pt x="20" y="22"/>
                  </a:lnTo>
                  <a:lnTo>
                    <a:pt x="6" y="34"/>
                  </a:lnTo>
                  <a:lnTo>
                    <a:pt x="0" y="56"/>
                  </a:lnTo>
                  <a:lnTo>
                    <a:pt x="6" y="56"/>
                  </a:lnTo>
                  <a:lnTo>
                    <a:pt x="10" y="56"/>
                  </a:lnTo>
                  <a:lnTo>
                    <a:pt x="30" y="70"/>
                  </a:lnTo>
                  <a:lnTo>
                    <a:pt x="34" y="84"/>
                  </a:lnTo>
                  <a:lnTo>
                    <a:pt x="36" y="92"/>
                  </a:lnTo>
                  <a:lnTo>
                    <a:pt x="40" y="98"/>
                  </a:lnTo>
                  <a:lnTo>
                    <a:pt x="70" y="88"/>
                  </a:lnTo>
                  <a:lnTo>
                    <a:pt x="70" y="84"/>
                  </a:lnTo>
                  <a:lnTo>
                    <a:pt x="68" y="82"/>
                  </a:lnTo>
                  <a:lnTo>
                    <a:pt x="66" y="78"/>
                  </a:lnTo>
                  <a:lnTo>
                    <a:pt x="64" y="76"/>
                  </a:lnTo>
                  <a:lnTo>
                    <a:pt x="64" y="60"/>
                  </a:lnTo>
                  <a:lnTo>
                    <a:pt x="64" y="46"/>
                  </a:lnTo>
                  <a:lnTo>
                    <a:pt x="54" y="26"/>
                  </a:lnTo>
                  <a:lnTo>
                    <a:pt x="64" y="16"/>
                  </a:lnTo>
                  <a:lnTo>
                    <a:pt x="78" y="4"/>
                  </a:lnTo>
                  <a:lnTo>
                    <a:pt x="52" y="0"/>
                  </a:lnTo>
                  <a:lnTo>
                    <a:pt x="32"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sp>
          <p:nvSpPr>
            <p:cNvPr id="335" name="Google Shape;335;p43"/>
            <p:cNvSpPr/>
            <p:nvPr/>
          </p:nvSpPr>
          <p:spPr>
            <a:xfrm>
              <a:off x="3406528" y="3336787"/>
              <a:ext cx="108575" cy="132704"/>
            </a:xfrm>
            <a:custGeom>
              <a:rect b="b" l="l" r="r" t="t"/>
              <a:pathLst>
                <a:path extrusionOk="0" h="66" w="54">
                  <a:moveTo>
                    <a:pt x="10" y="12"/>
                  </a:moveTo>
                  <a:lnTo>
                    <a:pt x="10" y="12"/>
                  </a:lnTo>
                  <a:lnTo>
                    <a:pt x="10" y="36"/>
                  </a:lnTo>
                  <a:lnTo>
                    <a:pt x="0" y="66"/>
                  </a:lnTo>
                  <a:lnTo>
                    <a:pt x="20" y="66"/>
                  </a:lnTo>
                  <a:lnTo>
                    <a:pt x="40" y="60"/>
                  </a:lnTo>
                  <a:lnTo>
                    <a:pt x="50" y="52"/>
                  </a:lnTo>
                  <a:lnTo>
                    <a:pt x="54" y="36"/>
                  </a:lnTo>
                  <a:lnTo>
                    <a:pt x="40" y="0"/>
                  </a:lnTo>
                  <a:lnTo>
                    <a:pt x="10" y="10"/>
                  </a:lnTo>
                  <a:lnTo>
                    <a:pt x="10" y="12"/>
                  </a:lnTo>
                  <a:close/>
                </a:path>
              </a:pathLst>
            </a:cu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444444"/>
                </a:solidFill>
                <a:latin typeface="Arial"/>
                <a:ea typeface="Arial"/>
                <a:cs typeface="Arial"/>
                <a:sym typeface="Arial"/>
              </a:endParaRPr>
            </a:p>
          </p:txBody>
        </p:sp>
      </p:grpSp>
      <p:sp>
        <p:nvSpPr>
          <p:cNvPr id="336" name="Google Shape;336;p43"/>
          <p:cNvSpPr/>
          <p:nvPr/>
        </p:nvSpPr>
        <p:spPr>
          <a:xfrm rot="-5400000">
            <a:off x="1933099" y="1174078"/>
            <a:ext cx="1008900" cy="9900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99188" y="9865"/>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43"/>
          <p:cNvSpPr/>
          <p:nvPr/>
        </p:nvSpPr>
        <p:spPr>
          <a:xfrm flipH="1">
            <a:off x="412326" y="1994784"/>
            <a:ext cx="1080300" cy="9456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19194" y="185548"/>
                </a:lnTo>
              </a:path>
            </a:pathLst>
          </a:custGeom>
          <a:solidFill>
            <a:srgbClr val="F5C2BD"/>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43"/>
          <p:cNvSpPr/>
          <p:nvPr/>
        </p:nvSpPr>
        <p:spPr>
          <a:xfrm>
            <a:off x="3061773" y="2858395"/>
            <a:ext cx="900600" cy="10254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55733" y="144474"/>
                </a:lnTo>
              </a:path>
            </a:pathLst>
          </a:custGeom>
          <a:solidFill>
            <a:schemeClr val="lt1"/>
          </a:solidFill>
          <a:ln cap="flat" cmpd="sng" w="12700">
            <a:solidFill>
              <a:srgbClr val="EF47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43"/>
          <p:cNvSpPr txBox="1"/>
          <p:nvPr/>
        </p:nvSpPr>
        <p:spPr>
          <a:xfrm>
            <a:off x="1980803" y="1121736"/>
            <a:ext cx="1005000" cy="1070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China:</a:t>
            </a:r>
            <a:endParaRPr b="1"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Pop: 1.386B</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PPP: 16,700</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Gini: 38.6</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LPI: 3.61</a:t>
            </a:r>
            <a:endParaRPr b="0" i="0" sz="1200" u="none" cap="none" strike="noStrike">
              <a:solidFill>
                <a:schemeClr val="dk1"/>
              </a:solidFill>
              <a:latin typeface="Calibri"/>
              <a:ea typeface="Calibri"/>
              <a:cs typeface="Calibri"/>
              <a:sym typeface="Calibri"/>
            </a:endParaRPr>
          </a:p>
        </p:txBody>
      </p:sp>
      <p:sp>
        <p:nvSpPr>
          <p:cNvPr id="340" name="Google Shape;340;p43"/>
          <p:cNvSpPr/>
          <p:nvPr/>
        </p:nvSpPr>
        <p:spPr>
          <a:xfrm>
            <a:off x="3061768" y="2847895"/>
            <a:ext cx="1104600" cy="104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Calibri"/>
                <a:ea typeface="Calibri"/>
                <a:cs typeface="Calibri"/>
                <a:sym typeface="Calibri"/>
              </a:rPr>
              <a:t>Indonesia: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Pop: 264M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PPP: 12,400</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Gini: 38.1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LPI: 3.15</a:t>
            </a:r>
            <a:endParaRPr b="0" i="0" sz="1200" u="none" cap="none" strike="noStrike">
              <a:solidFill>
                <a:schemeClr val="dk1"/>
              </a:solidFill>
              <a:latin typeface="Calibri"/>
              <a:ea typeface="Calibri"/>
              <a:cs typeface="Calibri"/>
              <a:sym typeface="Calibri"/>
            </a:endParaRPr>
          </a:p>
        </p:txBody>
      </p:sp>
      <p:sp>
        <p:nvSpPr>
          <p:cNvPr id="341" name="Google Shape;341;p43"/>
          <p:cNvSpPr txBox="1"/>
          <p:nvPr/>
        </p:nvSpPr>
        <p:spPr>
          <a:xfrm>
            <a:off x="381034" y="1968871"/>
            <a:ext cx="1028100" cy="997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India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Pop: 1.33B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PPP: 7,200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Gini: 35.2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LPI: 3.18</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p:nvPr/>
        </p:nvSpPr>
        <p:spPr>
          <a:xfrm>
            <a:off x="7794775" y="4777300"/>
            <a:ext cx="1295100" cy="28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7" name="Google Shape;347;p44"/>
          <p:cNvGraphicFramePr/>
          <p:nvPr/>
        </p:nvGraphicFramePr>
        <p:xfrm>
          <a:off x="111603" y="1066806"/>
          <a:ext cx="3000000" cy="3000000"/>
        </p:xfrm>
        <a:graphic>
          <a:graphicData uri="http://schemas.openxmlformats.org/drawingml/2006/table">
            <a:tbl>
              <a:tblPr>
                <a:noFill/>
                <a:tableStyleId>{A6D1AACA-A43A-4853-930E-1903338CF435}</a:tableStyleId>
              </a:tblPr>
              <a:tblGrid>
                <a:gridCol w="458800"/>
                <a:gridCol w="1740750"/>
                <a:gridCol w="1066050"/>
                <a:gridCol w="1147000"/>
                <a:gridCol w="1147000"/>
                <a:gridCol w="1147000"/>
                <a:gridCol w="1066050"/>
                <a:gridCol w="1147000"/>
              </a:tblGrid>
              <a:tr h="314300">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&lt;2000</a:t>
                      </a:r>
                      <a:endParaRPr/>
                    </a:p>
                  </a:txBody>
                  <a:tcPr marT="6350" marB="0" marR="6350" marL="6350" anchor="ctr">
                    <a:lnL cap="flat" cmpd="sng" w="9525">
                      <a:solidFill>
                        <a:srgbClr val="000000">
                          <a:alpha val="0"/>
                        </a:srgbClr>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F45742"/>
                    </a:solidFill>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2000-2005</a:t>
                      </a:r>
                      <a:endParaRPr/>
                    </a:p>
                  </a:txBody>
                  <a:tcPr marT="6350" marB="0" marR="6350" marL="6350"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F45742"/>
                    </a:solidFill>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2005-2010</a:t>
                      </a:r>
                      <a:endParaRPr/>
                    </a:p>
                  </a:txBody>
                  <a:tcPr marT="6350" marB="0" marR="6350" marL="6350"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F45742"/>
                    </a:solidFill>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2010-2015</a:t>
                      </a:r>
                      <a:endParaRPr/>
                    </a:p>
                  </a:txBody>
                  <a:tcPr marT="6350" marB="0" marR="6350" marL="6350"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F45742"/>
                    </a:solidFill>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2015-2020</a:t>
                      </a:r>
                      <a:endParaRPr/>
                    </a:p>
                  </a:txBody>
                  <a:tcPr marT="6350" marB="0" marR="6350" marL="6350" anchor="ctr">
                    <a:lnL cap="flat" cmpd="sng" w="57150">
                      <a:solidFill>
                        <a:schemeClr val="lt1"/>
                      </a:solidFill>
                      <a:prstDash val="solid"/>
                      <a:round/>
                      <a:headEnd len="sm" w="sm" type="none"/>
                      <a:tailEnd len="sm" w="sm" type="none"/>
                    </a:lnL>
                    <a:lnR cap="flat" cmpd="sng" w="571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F45742"/>
                    </a:solidFill>
                  </a:tcPr>
                </a:tc>
                <a:tc>
                  <a:txBody>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Grand Total</a:t>
                      </a:r>
                      <a:endParaRPr/>
                    </a:p>
                  </a:txBody>
                  <a:tcPr marT="6350" marB="0" marR="6350" marL="6350" anchor="ctr">
                    <a:lnL cap="flat" cmpd="sng" w="5715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BC2E6"/>
                      </a:solidFill>
                      <a:prstDash val="solid"/>
                      <a:round/>
                      <a:headEnd len="sm" w="sm" type="none"/>
                      <a:tailEnd len="sm" w="sm" type="none"/>
                    </a:lnB>
                    <a:solidFill>
                      <a:srgbClr val="666666"/>
                    </a:solidFill>
                  </a:tcPr>
                </a:tc>
              </a:tr>
              <a:tr h="207150">
                <a:tc rowSpan="10">
                  <a:txBody>
                    <a:bodyPr/>
                    <a:lstStyle/>
                    <a:p>
                      <a:pPr indent="0" lvl="0" marL="0" marR="0" rtl="0" algn="ctr">
                        <a:lnSpc>
                          <a:spcPct val="100000"/>
                        </a:lnSpc>
                        <a:spcBef>
                          <a:spcPts val="0"/>
                        </a:spcBef>
                        <a:spcAft>
                          <a:spcPts val="0"/>
                        </a:spcAft>
                        <a:buNone/>
                      </a:pPr>
                      <a:r>
                        <a:t/>
                      </a:r>
                      <a:endParaRPr/>
                    </a:p>
                  </a:txBody>
                  <a:tcPr marT="6350" marB="0" marR="6350" marL="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57150">
                      <a:solidFill>
                        <a:schemeClr val="lt1"/>
                      </a:solidFill>
                      <a:prstDash val="solid"/>
                      <a:round/>
                      <a:headEnd len="sm" w="sm" type="none"/>
                      <a:tailEnd len="sm" w="sm" type="none"/>
                    </a:lnB>
                    <a:solidFill>
                      <a:srgbClr val="BFBFBF"/>
                    </a:solidFill>
                  </a:tcPr>
                </a:tc>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Commerce</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100" u="none" cap="none" strike="noStrike">
                          <a:solidFill>
                            <a:srgbClr val="F45742"/>
                          </a:solidFill>
                          <a:latin typeface="Calibri"/>
                          <a:ea typeface="Calibri"/>
                          <a:cs typeface="Calibri"/>
                          <a:sym typeface="Calibri"/>
                        </a:rPr>
                        <a:t> 2 ($4.5B) </a:t>
                      </a:r>
                      <a:endParaRPr b="1">
                        <a:solidFill>
                          <a:srgbClr val="F45742"/>
                        </a:solidFill>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100" u="none" cap="none" strike="noStrike">
                          <a:solidFill>
                            <a:srgbClr val="F45742"/>
                          </a:solidFill>
                          <a:latin typeface="Calibri"/>
                          <a:ea typeface="Calibri"/>
                          <a:cs typeface="Calibri"/>
                          <a:sym typeface="Calibri"/>
                        </a:rPr>
                        <a:t> 9 ($9.2B) </a:t>
                      </a:r>
                      <a:endParaRPr b="1">
                        <a:solidFill>
                          <a:srgbClr val="F45742"/>
                        </a:solidFill>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100" u="none" cap="none" strike="noStrike">
                          <a:solidFill>
                            <a:srgbClr val="F45742"/>
                          </a:solidFill>
                          <a:latin typeface="Calibri"/>
                          <a:ea typeface="Calibri"/>
                          <a:cs typeface="Calibri"/>
                          <a:sym typeface="Calibri"/>
                        </a:rPr>
                        <a:t> 11 ($4.9B) </a:t>
                      </a:r>
                      <a:endParaRPr b="1">
                        <a:solidFill>
                          <a:srgbClr val="F45742"/>
                        </a:solidFill>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100" u="none" cap="none" strike="noStrike">
                          <a:solidFill>
                            <a:srgbClr val="F45742"/>
                          </a:solidFill>
                          <a:latin typeface="Calibri"/>
                          <a:ea typeface="Calibri"/>
                          <a:cs typeface="Calibri"/>
                          <a:sym typeface="Calibri"/>
                        </a:rPr>
                        <a:t> 7 ($1.9B)</a:t>
                      </a: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r>
                        <a:rPr b="1" i="0" lang="en-US" sz="1100" u="none" cap="none" strike="noStrike">
                          <a:solidFill>
                            <a:srgbClr val="F45742"/>
                          </a:solidFill>
                          <a:latin typeface="Calibri"/>
                          <a:ea typeface="Calibri"/>
                          <a:cs typeface="Calibri"/>
                          <a:sym typeface="Calibri"/>
                        </a:rPr>
                        <a:t>30 ($20.7B) </a:t>
                      </a:r>
                      <a:endParaRPr b="1">
                        <a:solidFill>
                          <a:srgbClr val="F45742"/>
                        </a:solidFill>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BC2E6"/>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Financial Services</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1100" u="none" cap="none" strike="noStrike">
                          <a:solidFill>
                            <a:srgbClr val="F45742"/>
                          </a:solidFill>
                          <a:latin typeface="Calibri"/>
                          <a:ea typeface="Calibri"/>
                          <a:cs typeface="Calibri"/>
                          <a:sym typeface="Calibri"/>
                        </a:rPr>
                        <a:t> 13 ($3.1B) </a:t>
                      </a:r>
                      <a:endParaRPr b="1">
                        <a:solidFill>
                          <a:srgbClr val="F45742"/>
                        </a:solidFill>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($1.2B)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($0.8B)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7 ($1B)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29 ($7.1B)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Energy</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($3.7B)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($2.8B)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($6.5B)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Transportation</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($4.1B)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4 ($4.2B)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Travel &amp; Tourism </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($3.2B)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($3.2B)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Food and Beverage</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($0.9B)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($2.9B)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Logistics </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($0.1B)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($1.8B)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($0.4B)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6 ($2.3B)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Education </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($1.5B)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($0.2B)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6 ($1.9B)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Health Care</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 ($0.5B)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1 ($0.2B)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($0.3B)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2 ($0.5B)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8 ($1.5B)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430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Other</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8 ($0.9B)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5 ($0.7B)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5 ($0.5B)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8 ($0.6B)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4 ($0B)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100" u="none" cap="none" strike="noStrike">
                          <a:solidFill>
                            <a:srgbClr val="000000"/>
                          </a:solidFill>
                          <a:latin typeface="Calibri"/>
                          <a:ea typeface="Calibri"/>
                          <a:cs typeface="Calibri"/>
                          <a:sym typeface="Calibri"/>
                        </a:rPr>
                        <a:t> 30 ($2.6B) </a:t>
                      </a:r>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rgbClr val="000000"/>
                      </a:solidFill>
                      <a:prstDash val="solid"/>
                      <a:round/>
                      <a:headEnd len="sm" w="sm" type="none"/>
                      <a:tailEnd len="sm" w="sm" type="none"/>
                    </a:lnB>
                  </a:tcPr>
                </a:tc>
              </a:tr>
              <a:tr h="214300">
                <a:tc rowSpan="5">
                  <a:txBody>
                    <a:bodyPr/>
                    <a:lstStyle/>
                    <a:p>
                      <a:pPr indent="0" lvl="0" marL="0" marR="0" rtl="0" algn="ctr">
                        <a:lnSpc>
                          <a:spcPct val="100000"/>
                        </a:lnSpc>
                        <a:spcBef>
                          <a:spcPts val="0"/>
                        </a:spcBef>
                        <a:spcAft>
                          <a:spcPts val="0"/>
                        </a:spcAft>
                        <a:buNone/>
                      </a:pPr>
                      <a:r>
                        <a:t/>
                      </a:r>
                      <a:endParaRPr/>
                    </a:p>
                  </a:txBody>
                  <a:tcPr marT="6350" marB="0" marR="6350" marL="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5715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CB9CA"/>
                    </a:solidFill>
                  </a:tcPr>
                </a:tc>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Tech (2g, 3g,</a:t>
                      </a:r>
                      <a:r>
                        <a:rPr b="1" lang="en-US" sz="1200">
                          <a:latin typeface="Calibri"/>
                          <a:ea typeface="Calibri"/>
                          <a:cs typeface="Calibri"/>
                          <a:sym typeface="Calibri"/>
                        </a:rPr>
                        <a:t> etc.</a:t>
                      </a:r>
                      <a:r>
                        <a:rPr b="1" i="0" lang="en-US" sz="1200" u="none" cap="none" strike="noStrike">
                          <a:solidFill>
                            <a:srgbClr val="000000"/>
                          </a:solidFill>
                          <a:latin typeface="Calibri"/>
                          <a:ea typeface="Calibri"/>
                          <a:cs typeface="Calibri"/>
                          <a:sym typeface="Calibri"/>
                        </a:rPr>
                        <a:t>)</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2g</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2g</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2g, 3g</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2g, 3g, 4g</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100">
                          <a:solidFill>
                            <a:schemeClr val="dk1"/>
                          </a:solidFill>
                          <a:latin typeface="Calibri"/>
                          <a:ea typeface="Calibri"/>
                          <a:cs typeface="Calibri"/>
                          <a:sym typeface="Calibri"/>
                        </a:rPr>
                        <a:t>2g, 3g, 4g</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Mobile </a:t>
                      </a:r>
                      <a:r>
                        <a:rPr b="1" lang="en-US" sz="1200">
                          <a:latin typeface="Calibri"/>
                          <a:ea typeface="Calibri"/>
                          <a:cs typeface="Calibri"/>
                          <a:sym typeface="Calibri"/>
                        </a:rPr>
                        <a:t>penetration</a:t>
                      </a:r>
                      <a:r>
                        <a:rPr b="1" i="0" lang="en-US" sz="1200" u="none" cap="none" strike="noStrike">
                          <a:solidFill>
                            <a:srgbClr val="000000"/>
                          </a:solidFill>
                          <a:latin typeface="Calibri"/>
                          <a:ea typeface="Calibri"/>
                          <a:cs typeface="Calibri"/>
                          <a:sym typeface="Calibri"/>
                        </a:rPr>
                        <a:t> </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0.3%</a:t>
                      </a:r>
                      <a:endParaRPr sz="1100" u="none" cap="none" strike="noStrike">
                        <a:latin typeface="Calibri"/>
                        <a:ea typeface="Calibri"/>
                        <a:cs typeface="Calibri"/>
                        <a:sym typeface="Calibri"/>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8%</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61%</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76%</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87%</a:t>
                      </a:r>
                      <a:endParaRPr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Smartphone penetration </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15%</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29%</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Internet Access</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0.5%</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2.4%</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7.5%</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17%</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36%</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7150">
                <a:tc vMerge="1"/>
                <a:tc>
                  <a:txBody>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libri"/>
                          <a:ea typeface="Calibri"/>
                          <a:cs typeface="Calibri"/>
                          <a:sym typeface="Calibri"/>
                        </a:rPr>
                        <a:t>LPI/infrastructure</a:t>
                      </a:r>
                      <a:endParaRPr/>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400" u="none" cap="none" strike="noStrike"/>
                    </a:p>
                  </a:txBody>
                  <a:tcPr marT="6350" marB="0" marR="63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3.16</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3.0</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100">
                          <a:latin typeface="Calibri"/>
                          <a:ea typeface="Calibri"/>
                          <a:cs typeface="Calibri"/>
                          <a:sym typeface="Calibri"/>
                        </a:rPr>
                        <a:t>3.18</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6350" marB="0" marR="6350" marL="63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8" name="Google Shape;348;p44"/>
          <p:cNvSpPr txBox="1"/>
          <p:nvPr/>
        </p:nvSpPr>
        <p:spPr>
          <a:xfrm>
            <a:off x="210743" y="128243"/>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US" sz="2400">
                <a:solidFill>
                  <a:schemeClr val="dk2"/>
                </a:solidFill>
              </a:rPr>
              <a:t>Indian industries and </a:t>
            </a:r>
            <a:r>
              <a:rPr lang="en-US" sz="2400">
                <a:solidFill>
                  <a:schemeClr val="dk2"/>
                </a:solidFill>
              </a:rPr>
              <a:t>enablers have evolved</a:t>
            </a:r>
            <a:r>
              <a:rPr lang="en-US" sz="2400">
                <a:solidFill>
                  <a:schemeClr val="dk2"/>
                </a:solidFill>
              </a:rPr>
              <a:t> through time ...</a:t>
            </a:r>
            <a:endParaRPr b="0" i="0" sz="2400" u="none" cap="none" strike="noStrike">
              <a:solidFill>
                <a:schemeClr val="dk2"/>
              </a:solidFill>
              <a:latin typeface="Arial"/>
              <a:ea typeface="Arial"/>
              <a:cs typeface="Arial"/>
              <a:sym typeface="Arial"/>
            </a:endParaRPr>
          </a:p>
        </p:txBody>
      </p:sp>
      <p:sp>
        <p:nvSpPr>
          <p:cNvPr id="349" name="Google Shape;349;p44"/>
          <p:cNvSpPr/>
          <p:nvPr/>
        </p:nvSpPr>
        <p:spPr>
          <a:xfrm>
            <a:off x="7652325" y="3480600"/>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sp>
        <p:nvSpPr>
          <p:cNvPr id="350" name="Google Shape;350;p44"/>
          <p:cNvSpPr/>
          <p:nvPr/>
        </p:nvSpPr>
        <p:spPr>
          <a:xfrm>
            <a:off x="7652325" y="3694900"/>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cxnSp>
        <p:nvCxnSpPr>
          <p:cNvPr id="351" name="Google Shape;351;p44"/>
          <p:cNvCxnSpPr/>
          <p:nvPr/>
        </p:nvCxnSpPr>
        <p:spPr>
          <a:xfrm flipH="1" rot="10800000">
            <a:off x="303200" y="700950"/>
            <a:ext cx="3399300" cy="300"/>
          </a:xfrm>
          <a:prstGeom prst="straightConnector1">
            <a:avLst/>
          </a:prstGeom>
          <a:noFill/>
          <a:ln cap="flat" cmpd="sng" w="9525">
            <a:solidFill>
              <a:srgbClr val="EF4747"/>
            </a:solidFill>
            <a:prstDash val="solid"/>
            <a:round/>
            <a:headEnd len="sm" w="sm" type="none"/>
            <a:tailEnd len="sm" w="sm" type="none"/>
          </a:ln>
        </p:spPr>
      </p:cxnSp>
      <p:sp>
        <p:nvSpPr>
          <p:cNvPr id="352" name="Google Shape;352;p44"/>
          <p:cNvSpPr/>
          <p:nvPr/>
        </p:nvSpPr>
        <p:spPr>
          <a:xfrm>
            <a:off x="3859300" y="4306475"/>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sp>
        <p:nvSpPr>
          <p:cNvPr id="353" name="Google Shape;353;p44"/>
          <p:cNvSpPr/>
          <p:nvPr/>
        </p:nvSpPr>
        <p:spPr>
          <a:xfrm>
            <a:off x="7670050" y="4088350"/>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sp>
        <p:nvSpPr>
          <p:cNvPr id="354" name="Google Shape;354;p44"/>
          <p:cNvSpPr/>
          <p:nvPr/>
        </p:nvSpPr>
        <p:spPr>
          <a:xfrm>
            <a:off x="8073275" y="4777300"/>
            <a:ext cx="1186500" cy="28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 Kenya today </a:t>
            </a:r>
            <a:endParaRPr sz="1000"/>
          </a:p>
        </p:txBody>
      </p:sp>
      <p:sp>
        <p:nvSpPr>
          <p:cNvPr id="355" name="Google Shape;355;p44"/>
          <p:cNvSpPr/>
          <p:nvPr/>
        </p:nvSpPr>
        <p:spPr>
          <a:xfrm>
            <a:off x="7880925" y="4832775"/>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sp>
        <p:nvSpPr>
          <p:cNvPr id="356" name="Google Shape;356;p44"/>
          <p:cNvSpPr/>
          <p:nvPr/>
        </p:nvSpPr>
        <p:spPr>
          <a:xfrm>
            <a:off x="6648675" y="3881200"/>
            <a:ext cx="214200" cy="186300"/>
          </a:xfrm>
          <a:prstGeom prst="star5">
            <a:avLst>
              <a:gd fmla="val 19098" name="adj"/>
              <a:gd fmla="val 105146" name="hf"/>
              <a:gd fmla="val 110557" name="vf"/>
            </a:avLst>
          </a:prstGeom>
          <a:solidFill>
            <a:srgbClr val="EF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4747"/>
              </a:solidFill>
            </a:endParaRPr>
          </a:p>
        </p:txBody>
      </p:sp>
      <p:sp>
        <p:nvSpPr>
          <p:cNvPr id="357" name="Google Shape;357;p44"/>
          <p:cNvSpPr txBox="1"/>
          <p:nvPr/>
        </p:nvSpPr>
        <p:spPr>
          <a:xfrm rot="-5400000">
            <a:off x="-675475" y="2199600"/>
            <a:ext cx="2049900" cy="4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Industries</a:t>
            </a:r>
            <a:endParaRPr/>
          </a:p>
        </p:txBody>
      </p:sp>
      <p:sp>
        <p:nvSpPr>
          <p:cNvPr id="358" name="Google Shape;358;p44"/>
          <p:cNvSpPr txBox="1"/>
          <p:nvPr/>
        </p:nvSpPr>
        <p:spPr>
          <a:xfrm rot="-5400000">
            <a:off x="-160200" y="3824025"/>
            <a:ext cx="963000" cy="4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Enablers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p:nvPr/>
        </p:nvSpPr>
        <p:spPr>
          <a:xfrm>
            <a:off x="1195457" y="3329441"/>
            <a:ext cx="3361800" cy="16815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75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4" name="Google Shape;364;p45"/>
          <p:cNvSpPr/>
          <p:nvPr/>
        </p:nvSpPr>
        <p:spPr>
          <a:xfrm>
            <a:off x="6774750" y="794275"/>
            <a:ext cx="2291400" cy="1911900"/>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75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45"/>
          <p:cNvSpPr txBox="1"/>
          <p:nvPr>
            <p:ph type="title"/>
          </p:nvPr>
        </p:nvSpPr>
        <p:spPr>
          <a:xfrm>
            <a:off x="159300" y="122100"/>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200">
                <a:solidFill>
                  <a:schemeClr val="dk2"/>
                </a:solidFill>
              </a:rPr>
              <a:t>… as has funding towards towards $100m+ startups across verticals</a:t>
            </a:r>
            <a:endParaRPr sz="2200">
              <a:solidFill>
                <a:schemeClr val="dk2"/>
              </a:solidFill>
            </a:endParaRPr>
          </a:p>
        </p:txBody>
      </p:sp>
      <p:sp>
        <p:nvSpPr>
          <p:cNvPr id="366" name="Google Shape;366;p45"/>
          <p:cNvSpPr txBox="1"/>
          <p:nvPr/>
        </p:nvSpPr>
        <p:spPr>
          <a:xfrm>
            <a:off x="2219532" y="2881170"/>
            <a:ext cx="1208400" cy="2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2005</a:t>
            </a:r>
            <a:endParaRPr b="0" i="0" sz="1100" u="none" cap="none" strike="noStrike">
              <a:solidFill>
                <a:srgbClr val="000000"/>
              </a:solidFill>
              <a:latin typeface="Arial"/>
              <a:ea typeface="Arial"/>
              <a:cs typeface="Arial"/>
              <a:sym typeface="Arial"/>
            </a:endParaRPr>
          </a:p>
        </p:txBody>
      </p:sp>
      <p:sp>
        <p:nvSpPr>
          <p:cNvPr id="367" name="Google Shape;367;p45"/>
          <p:cNvSpPr txBox="1"/>
          <p:nvPr/>
        </p:nvSpPr>
        <p:spPr>
          <a:xfrm>
            <a:off x="94907" y="2869612"/>
            <a:ext cx="730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2000</a:t>
            </a:r>
            <a:endParaRPr b="0" i="0" sz="1100" u="none" cap="none" strike="noStrike">
              <a:solidFill>
                <a:srgbClr val="000000"/>
              </a:solidFill>
              <a:latin typeface="Arial"/>
              <a:ea typeface="Arial"/>
              <a:cs typeface="Arial"/>
              <a:sym typeface="Arial"/>
            </a:endParaRPr>
          </a:p>
        </p:txBody>
      </p:sp>
      <p:cxnSp>
        <p:nvCxnSpPr>
          <p:cNvPr id="368" name="Google Shape;368;p45"/>
          <p:cNvCxnSpPr/>
          <p:nvPr/>
        </p:nvCxnSpPr>
        <p:spPr>
          <a:xfrm>
            <a:off x="134765" y="2837790"/>
            <a:ext cx="8752366" cy="0"/>
          </a:xfrm>
          <a:prstGeom prst="straightConnector1">
            <a:avLst/>
          </a:prstGeom>
          <a:noFill/>
          <a:ln cap="flat" cmpd="sng" w="9525">
            <a:solidFill>
              <a:srgbClr val="EF4747"/>
            </a:solidFill>
            <a:prstDash val="solid"/>
            <a:round/>
            <a:headEnd len="sm" w="sm" type="none"/>
            <a:tailEnd len="med" w="med" type="triangle"/>
          </a:ln>
        </p:spPr>
      </p:cxnSp>
      <p:sp>
        <p:nvSpPr>
          <p:cNvPr id="369" name="Google Shape;369;p45"/>
          <p:cNvSpPr/>
          <p:nvPr/>
        </p:nvSpPr>
        <p:spPr>
          <a:xfrm>
            <a:off x="256869" y="2774727"/>
            <a:ext cx="115614" cy="115614"/>
          </a:xfrm>
          <a:prstGeom prst="ellipse">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0" name="Google Shape;370;p45"/>
          <p:cNvSpPr/>
          <p:nvPr/>
        </p:nvSpPr>
        <p:spPr>
          <a:xfrm>
            <a:off x="155708" y="805343"/>
            <a:ext cx="3270930" cy="1917911"/>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1" name="Google Shape;371;p45"/>
          <p:cNvSpPr/>
          <p:nvPr/>
        </p:nvSpPr>
        <p:spPr>
          <a:xfrm>
            <a:off x="134766" y="638299"/>
            <a:ext cx="3289080" cy="177096"/>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050" u="none" cap="none" strike="noStrike">
                <a:solidFill>
                  <a:schemeClr val="lt1"/>
                </a:solidFill>
                <a:latin typeface="Arial"/>
                <a:ea typeface="Arial"/>
                <a:cs typeface="Arial"/>
                <a:sym typeface="Arial"/>
              </a:rPr>
              <a:t>&lt; 2000</a:t>
            </a:r>
            <a:endParaRPr b="0" i="0" sz="1050" u="none" cap="none" strike="noStrike">
              <a:solidFill>
                <a:schemeClr val="lt1"/>
              </a:solidFill>
              <a:latin typeface="Arial"/>
              <a:ea typeface="Arial"/>
              <a:cs typeface="Arial"/>
              <a:sym typeface="Arial"/>
            </a:endParaRPr>
          </a:p>
        </p:txBody>
      </p:sp>
      <p:sp>
        <p:nvSpPr>
          <p:cNvPr id="372" name="Google Shape;372;p45"/>
          <p:cNvSpPr/>
          <p:nvPr/>
        </p:nvSpPr>
        <p:spPr>
          <a:xfrm>
            <a:off x="134775" y="824925"/>
            <a:ext cx="3270900" cy="1800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1. Financial Services - $3.1B</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Distribution and supply chain solutions for I.T and consumer products.</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Asset financing - commercial, housing and retail.</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Banking and digital payments solutions.</a:t>
            </a:r>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2. Hardware - $603M </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Mobile and telecommunication services.</a:t>
            </a:r>
            <a:endParaRPr/>
          </a:p>
          <a:p>
            <a:pPr indent="-95250" lvl="0" marL="396240" marR="0" rtl="0" algn="l">
              <a:lnSpc>
                <a:spcPct val="80000"/>
              </a:lnSpc>
              <a:spcBef>
                <a:spcPts val="0"/>
              </a:spcBef>
              <a:spcAft>
                <a:spcPts val="0"/>
              </a:spcAft>
              <a:buNone/>
            </a:pPr>
            <a:r>
              <a:t/>
            </a:r>
            <a:endParaRPr b="0" i="0" sz="6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3. Healthcare - $506M</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Pathology services and radiology.</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Healthcare provision: consultancy, insurance and pharmacy.</a:t>
            </a:r>
            <a:endParaRPr/>
          </a:p>
          <a:p>
            <a:pPr indent="0" lvl="0" marL="224790" marR="0" rtl="0" algn="l">
              <a:lnSpc>
                <a:spcPct val="80000"/>
              </a:lnSpc>
              <a:spcBef>
                <a:spcPts val="0"/>
              </a:spcBef>
              <a:spcAft>
                <a:spcPts val="0"/>
              </a:spcAft>
              <a:buNone/>
            </a:pPr>
            <a:r>
              <a:t/>
            </a:r>
            <a:endParaRPr b="0" i="0" sz="6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4. Manufacturing - $298M</a:t>
            </a:r>
            <a:endParaRPr b="0" i="0" sz="900" u="none" cap="none" strike="noStrike">
              <a:solidFill>
                <a:srgbClr val="EF4747"/>
              </a:solidFill>
              <a:latin typeface="Arial"/>
              <a:ea typeface="Arial"/>
              <a:cs typeface="Arial"/>
              <a:sym typeface="Arial"/>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Clothing and apparel, sports gear and wear</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Manufacturing and sale of farming machinery, and plywood material.</a:t>
            </a:r>
            <a:endParaRPr/>
          </a:p>
        </p:txBody>
      </p:sp>
      <p:sp>
        <p:nvSpPr>
          <p:cNvPr id="373" name="Google Shape;373;p45"/>
          <p:cNvSpPr/>
          <p:nvPr/>
        </p:nvSpPr>
        <p:spPr>
          <a:xfrm>
            <a:off x="2416947" y="2785669"/>
            <a:ext cx="115614" cy="115614"/>
          </a:xfrm>
          <a:prstGeom prst="ellipse">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4" name="Google Shape;374;p45"/>
          <p:cNvSpPr txBox="1"/>
          <p:nvPr/>
        </p:nvSpPr>
        <p:spPr>
          <a:xfrm>
            <a:off x="4404571" y="2877441"/>
            <a:ext cx="614594" cy="2710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2010</a:t>
            </a:r>
            <a:endParaRPr b="0" i="0" sz="1100" u="none" cap="none" strike="noStrike">
              <a:solidFill>
                <a:srgbClr val="000000"/>
              </a:solidFill>
              <a:latin typeface="Arial"/>
              <a:ea typeface="Arial"/>
              <a:cs typeface="Arial"/>
              <a:sym typeface="Arial"/>
            </a:endParaRPr>
          </a:p>
        </p:txBody>
      </p:sp>
      <p:sp>
        <p:nvSpPr>
          <p:cNvPr id="375" name="Google Shape;375;p45"/>
          <p:cNvSpPr/>
          <p:nvPr/>
        </p:nvSpPr>
        <p:spPr>
          <a:xfrm>
            <a:off x="4578436" y="2783145"/>
            <a:ext cx="115614" cy="115614"/>
          </a:xfrm>
          <a:prstGeom prst="ellipse">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6" name="Google Shape;376;p45"/>
          <p:cNvSpPr txBox="1"/>
          <p:nvPr/>
        </p:nvSpPr>
        <p:spPr>
          <a:xfrm>
            <a:off x="6546946" y="2869715"/>
            <a:ext cx="1208400" cy="2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2015</a:t>
            </a:r>
            <a:endParaRPr b="0" i="0" sz="1100" u="none" cap="none" strike="noStrike">
              <a:solidFill>
                <a:srgbClr val="000000"/>
              </a:solidFill>
              <a:latin typeface="Arial"/>
              <a:ea typeface="Arial"/>
              <a:cs typeface="Arial"/>
              <a:sym typeface="Arial"/>
            </a:endParaRPr>
          </a:p>
        </p:txBody>
      </p:sp>
      <p:sp>
        <p:nvSpPr>
          <p:cNvPr id="377" name="Google Shape;377;p45"/>
          <p:cNvSpPr/>
          <p:nvPr/>
        </p:nvSpPr>
        <p:spPr>
          <a:xfrm>
            <a:off x="6718780" y="2772635"/>
            <a:ext cx="115614" cy="115614"/>
          </a:xfrm>
          <a:prstGeom prst="ellipse">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8" name="Google Shape;378;p45"/>
          <p:cNvSpPr txBox="1"/>
          <p:nvPr/>
        </p:nvSpPr>
        <p:spPr>
          <a:xfrm>
            <a:off x="8586088" y="2861241"/>
            <a:ext cx="1208400" cy="26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2020</a:t>
            </a:r>
            <a:endParaRPr b="0" i="0" sz="1100" u="none" cap="none" strike="noStrike">
              <a:solidFill>
                <a:srgbClr val="000000"/>
              </a:solidFill>
              <a:latin typeface="Arial"/>
              <a:ea typeface="Arial"/>
              <a:cs typeface="Arial"/>
              <a:sym typeface="Arial"/>
            </a:endParaRPr>
          </a:p>
        </p:txBody>
      </p:sp>
      <p:sp>
        <p:nvSpPr>
          <p:cNvPr id="379" name="Google Shape;379;p45"/>
          <p:cNvSpPr/>
          <p:nvPr/>
        </p:nvSpPr>
        <p:spPr>
          <a:xfrm>
            <a:off x="8784784" y="2775214"/>
            <a:ext cx="115614" cy="115614"/>
          </a:xfrm>
          <a:prstGeom prst="ellipse">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0" name="Google Shape;380;p45"/>
          <p:cNvSpPr/>
          <p:nvPr/>
        </p:nvSpPr>
        <p:spPr>
          <a:xfrm>
            <a:off x="1195457" y="3183651"/>
            <a:ext cx="3361800" cy="180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050" u="none" cap="none" strike="noStrike">
                <a:solidFill>
                  <a:schemeClr val="lt1"/>
                </a:solidFill>
                <a:latin typeface="Arial"/>
                <a:ea typeface="Arial"/>
                <a:cs typeface="Arial"/>
                <a:sym typeface="Arial"/>
              </a:rPr>
              <a:t>2000-2005</a:t>
            </a:r>
            <a:endParaRPr b="0" i="0" sz="1050" u="none" cap="none" strike="noStrike">
              <a:solidFill>
                <a:schemeClr val="lt1"/>
              </a:solidFill>
              <a:latin typeface="Arial"/>
              <a:ea typeface="Arial"/>
              <a:cs typeface="Arial"/>
              <a:sym typeface="Arial"/>
            </a:endParaRPr>
          </a:p>
        </p:txBody>
      </p:sp>
      <p:sp>
        <p:nvSpPr>
          <p:cNvPr id="381" name="Google Shape;381;p45"/>
          <p:cNvSpPr/>
          <p:nvPr/>
        </p:nvSpPr>
        <p:spPr>
          <a:xfrm>
            <a:off x="1195457" y="3440658"/>
            <a:ext cx="3429600" cy="1646700"/>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1. Commerce - $4.7B</a:t>
            </a:r>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Mobile services - telecom applications, cloud platform.</a:t>
            </a:r>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Electronic payment services</a:t>
            </a:r>
            <a:endParaRPr/>
          </a:p>
          <a:p>
            <a:pPr indent="-95250" lvl="0" marL="396240" marR="0" rtl="0" algn="l">
              <a:lnSpc>
                <a:spcPct val="75000"/>
              </a:lnSpc>
              <a:spcBef>
                <a:spcPts val="0"/>
              </a:spcBef>
              <a:spcAft>
                <a:spcPts val="0"/>
              </a:spcAft>
              <a:buNone/>
            </a:pPr>
            <a:r>
              <a:t/>
            </a:r>
            <a:endParaRPr b="1" i="0" sz="900" u="none" cap="none" strike="noStrike">
              <a:solidFill>
                <a:srgbClr val="EF4747"/>
              </a:solidFill>
              <a:latin typeface="Arial"/>
              <a:ea typeface="Arial"/>
              <a:cs typeface="Arial"/>
              <a:sym typeface="Arial"/>
            </a:endParaRPr>
          </a:p>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2.  Renewable Energy $ 3.7B</a:t>
            </a:r>
            <a:endParaRPr/>
          </a:p>
          <a:p>
            <a:pPr indent="-171450" lvl="0" marL="396240" marR="0" rtl="0" algn="l">
              <a:lnSpc>
                <a:spcPct val="75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Hydro, biomass and wind energy.</a:t>
            </a:r>
            <a:endParaRPr/>
          </a:p>
          <a:p>
            <a:pPr indent="0" lvl="0" marL="224790" marR="0" rtl="0" algn="l">
              <a:lnSpc>
                <a:spcPct val="75000"/>
              </a:lnSpc>
              <a:spcBef>
                <a:spcPts val="0"/>
              </a:spcBef>
              <a:spcAft>
                <a:spcPts val="0"/>
              </a:spcAft>
              <a:buNone/>
            </a:pPr>
            <a:r>
              <a:t/>
            </a:r>
            <a:endParaRPr b="0" i="0" sz="700" u="none" cap="none" strike="noStrike">
              <a:solidFill>
                <a:schemeClr val="dk1"/>
              </a:solidFill>
              <a:latin typeface="Arial"/>
              <a:ea typeface="Arial"/>
              <a:cs typeface="Arial"/>
              <a:sym typeface="Arial"/>
            </a:endParaRPr>
          </a:p>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3.  Financial services - $952M</a:t>
            </a:r>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General insurance to individuals and businesses.</a:t>
            </a:r>
            <a:endParaRPr b="0" i="0" sz="700" u="none" cap="none" strike="noStrike">
              <a:solidFill>
                <a:srgbClr val="000000"/>
              </a:solidFill>
              <a:latin typeface="Arial"/>
              <a:ea typeface="Arial"/>
              <a:cs typeface="Arial"/>
              <a:sym typeface="Arial"/>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Life insurance plans and policies. </a:t>
            </a:r>
            <a:endParaRPr/>
          </a:p>
          <a:p>
            <a:pPr indent="-95250" lvl="0" marL="396240" marR="0" rtl="0" algn="l">
              <a:lnSpc>
                <a:spcPct val="75000"/>
              </a:lnSpc>
              <a:spcBef>
                <a:spcPts val="0"/>
              </a:spcBef>
              <a:spcAft>
                <a:spcPts val="0"/>
              </a:spcAft>
              <a:buNone/>
            </a:pPr>
            <a:r>
              <a:t/>
            </a:r>
            <a:endParaRPr b="0" i="0" sz="700" u="none" cap="none" strike="noStrike">
              <a:solidFill>
                <a:schemeClr val="dk1"/>
              </a:solidFill>
              <a:latin typeface="Arial"/>
              <a:ea typeface="Arial"/>
              <a:cs typeface="Arial"/>
              <a:sym typeface="Arial"/>
            </a:endParaRPr>
          </a:p>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4.  Information technology - $381M</a:t>
            </a:r>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Digitalization across financial, transport, logistics, travel and insurance.</a:t>
            </a:r>
            <a:endParaRPr/>
          </a:p>
        </p:txBody>
      </p:sp>
      <p:sp>
        <p:nvSpPr>
          <p:cNvPr id="382" name="Google Shape;382;p45"/>
          <p:cNvSpPr/>
          <p:nvPr/>
        </p:nvSpPr>
        <p:spPr>
          <a:xfrm>
            <a:off x="3603180" y="797129"/>
            <a:ext cx="2980439" cy="1908935"/>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3" name="Google Shape;383;p45"/>
          <p:cNvSpPr/>
          <p:nvPr/>
        </p:nvSpPr>
        <p:spPr>
          <a:xfrm>
            <a:off x="3594323" y="638298"/>
            <a:ext cx="2989296" cy="160211"/>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050" u="none" cap="none" strike="noStrike">
                <a:solidFill>
                  <a:schemeClr val="lt1"/>
                </a:solidFill>
                <a:latin typeface="Arial"/>
                <a:ea typeface="Arial"/>
                <a:cs typeface="Arial"/>
                <a:sym typeface="Arial"/>
              </a:rPr>
              <a:t>2005-2010</a:t>
            </a:r>
            <a:endParaRPr b="0" i="0" sz="1050" u="none" cap="none" strike="noStrike">
              <a:solidFill>
                <a:schemeClr val="lt1"/>
              </a:solidFill>
              <a:latin typeface="Arial"/>
              <a:ea typeface="Arial"/>
              <a:cs typeface="Arial"/>
              <a:sym typeface="Arial"/>
            </a:endParaRPr>
          </a:p>
        </p:txBody>
      </p:sp>
      <p:sp>
        <p:nvSpPr>
          <p:cNvPr id="384" name="Google Shape;384;p45"/>
          <p:cNvSpPr/>
          <p:nvPr/>
        </p:nvSpPr>
        <p:spPr>
          <a:xfrm>
            <a:off x="3600731" y="799653"/>
            <a:ext cx="3037465" cy="2185214"/>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1.  Commerce - $10.2B</a:t>
            </a:r>
            <a:endParaRPr/>
          </a:p>
          <a:p>
            <a:pPr indent="-171450" lvl="0" marL="396240" marR="0" rtl="0" algn="l">
              <a:lnSpc>
                <a:spcPct val="80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E-commerce: online shopping, buying and renting, travel booking, restaurant booking/reviewing and ticketing </a:t>
            </a:r>
            <a:endParaRPr/>
          </a:p>
          <a:p>
            <a:pPr indent="-171450" lvl="0" marL="396240" marR="0" rtl="0" algn="l">
              <a:lnSpc>
                <a:spcPct val="80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Infrastructure equipment renting, servicing Construction, Energy, and Telecom</a:t>
            </a:r>
            <a:endParaRPr/>
          </a:p>
          <a:p>
            <a:pPr indent="0" lvl="0" marL="1905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2. Financial services - $690M</a:t>
            </a:r>
            <a:endParaRPr b="0" i="0" sz="900" u="none" cap="none" strike="noStrike">
              <a:solidFill>
                <a:srgbClr val="EF4747"/>
              </a:solidFill>
              <a:latin typeface="Arial"/>
              <a:ea typeface="Arial"/>
              <a:cs typeface="Arial"/>
              <a:sym typeface="Arial"/>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Life insurance and general insurance comparison portal that analyzes financial and insurance products </a:t>
            </a:r>
            <a:endParaRPr b="0" i="0" sz="700" u="none" cap="none" strike="noStrike">
              <a:solidFill>
                <a:srgbClr val="000000"/>
              </a:solidFill>
              <a:latin typeface="Arial"/>
              <a:ea typeface="Arial"/>
              <a:cs typeface="Arial"/>
              <a:sym typeface="Arial"/>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Housing finance needs for the middle-income earning population bracket.</a:t>
            </a:r>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3. Advertising - $320M</a:t>
            </a:r>
            <a:endParaRPr b="0" i="0" sz="900" u="none" cap="none" strike="noStrike">
              <a:solidFill>
                <a:srgbClr val="EF4747"/>
              </a:solidFill>
              <a:latin typeface="Arial"/>
              <a:ea typeface="Arial"/>
              <a:cs typeface="Arial"/>
              <a:sym typeface="Arial"/>
            </a:endParaRPr>
          </a:p>
          <a:p>
            <a:pPr indent="-171450" lvl="0" marL="400050" marR="0" rtl="0" algn="l">
              <a:lnSpc>
                <a:spcPct val="80000"/>
              </a:lnSpc>
              <a:spcBef>
                <a:spcPts val="0"/>
              </a:spcBef>
              <a:spcAft>
                <a:spcPts val="0"/>
              </a:spcAft>
              <a:buClr>
                <a:srgbClr val="000000"/>
              </a:buClr>
              <a:buSzPts val="1200"/>
              <a:buFont typeface="Arial"/>
              <a:buChar char="•"/>
            </a:pPr>
            <a:r>
              <a:rPr lang="en-US" sz="700">
                <a:solidFill>
                  <a:schemeClr val="dk1"/>
                </a:solidFill>
              </a:rPr>
              <a:t>Advertising Platforms, Digital Media, Marketing, Mobile.</a:t>
            </a:r>
            <a:endParaRPr/>
          </a:p>
          <a:p>
            <a:pPr indent="-95250" lvl="0" marL="171450" marR="0" rtl="0" algn="l">
              <a:lnSpc>
                <a:spcPct val="80000"/>
              </a:lnSpc>
              <a:spcBef>
                <a:spcPts val="0"/>
              </a:spcBef>
              <a:spcAft>
                <a:spcPts val="0"/>
              </a:spcAft>
              <a:buClr>
                <a:srgbClr val="000000"/>
              </a:buClr>
              <a:buSzPts val="12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4. Healthcare - $290M</a:t>
            </a:r>
            <a:endParaRPr/>
          </a:p>
          <a:p>
            <a:pPr indent="-171450" lvl="0" marL="400050" marR="0" rtl="0" algn="l">
              <a:lnSpc>
                <a:spcPct val="80000"/>
              </a:lnSpc>
              <a:spcBef>
                <a:spcPts val="0"/>
              </a:spcBef>
              <a:spcAft>
                <a:spcPts val="0"/>
              </a:spcAft>
              <a:buClr>
                <a:srgbClr val="000000"/>
              </a:buClr>
              <a:buSzPts val="1200"/>
              <a:buFont typeface="Arial"/>
              <a:buChar char="•"/>
            </a:pPr>
            <a:r>
              <a:rPr b="0" i="0" lang="en-US" sz="700" u="none" cap="none" strike="noStrike">
                <a:solidFill>
                  <a:srgbClr val="000000"/>
                </a:solidFill>
                <a:latin typeface="Arial"/>
                <a:ea typeface="Arial"/>
                <a:cs typeface="Arial"/>
                <a:sym typeface="Arial"/>
              </a:rPr>
              <a:t>Lifestyle and chronic disease-pharma, and online booking of doctors/telemedicine</a:t>
            </a:r>
            <a:endParaRPr/>
          </a:p>
          <a:p>
            <a:pPr indent="0" lvl="0" marL="0" marR="0" rtl="0" algn="l">
              <a:lnSpc>
                <a:spcPct val="80000"/>
              </a:lnSpc>
              <a:spcBef>
                <a:spcPts val="0"/>
              </a:spcBef>
              <a:spcAft>
                <a:spcPts val="0"/>
              </a:spcAft>
              <a:buNone/>
            </a:pPr>
            <a:r>
              <a:t/>
            </a:r>
            <a:endParaRPr b="0" i="0" sz="900" u="none" cap="none" strike="noStrike">
              <a:solidFill>
                <a:srgbClr val="EF4747"/>
              </a:solidFill>
              <a:latin typeface="Arial"/>
              <a:ea typeface="Arial"/>
              <a:cs typeface="Arial"/>
              <a:sym typeface="Arial"/>
            </a:endParaRPr>
          </a:p>
          <a:p>
            <a:pPr indent="0" lvl="0" marL="0" marR="0" rtl="0" algn="l">
              <a:lnSpc>
                <a:spcPct val="80000"/>
              </a:lnSpc>
              <a:spcBef>
                <a:spcPts val="0"/>
              </a:spcBef>
              <a:spcAft>
                <a:spcPts val="0"/>
              </a:spcAft>
              <a:buNone/>
            </a:pPr>
            <a:r>
              <a:t/>
            </a:r>
            <a:endParaRPr b="0" i="0" sz="700" u="none" cap="none" strike="noStrike">
              <a:solidFill>
                <a:schemeClr val="dk1"/>
              </a:solidFill>
              <a:latin typeface="Arial"/>
              <a:ea typeface="Arial"/>
              <a:cs typeface="Arial"/>
              <a:sym typeface="Arial"/>
            </a:endParaRPr>
          </a:p>
        </p:txBody>
      </p:sp>
      <p:sp>
        <p:nvSpPr>
          <p:cNvPr id="385" name="Google Shape;385;p45"/>
          <p:cNvSpPr/>
          <p:nvPr/>
        </p:nvSpPr>
        <p:spPr>
          <a:xfrm>
            <a:off x="5379135" y="3329279"/>
            <a:ext cx="3187488" cy="1701967"/>
          </a:xfrm>
          <a:prstGeom prst="rect">
            <a:avLst/>
          </a:prstGeom>
          <a:noFill/>
          <a:ln cap="flat" cmpd="sng" w="9525">
            <a:solidFill>
              <a:srgbClr val="EF4747"/>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6" name="Google Shape;386;p45"/>
          <p:cNvSpPr/>
          <p:nvPr/>
        </p:nvSpPr>
        <p:spPr>
          <a:xfrm>
            <a:off x="5370277" y="3167588"/>
            <a:ext cx="3196346" cy="180000"/>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050" u="none" cap="none" strike="noStrike">
                <a:solidFill>
                  <a:schemeClr val="lt1"/>
                </a:solidFill>
                <a:latin typeface="Arial"/>
                <a:ea typeface="Arial"/>
                <a:cs typeface="Arial"/>
                <a:sym typeface="Arial"/>
              </a:rPr>
              <a:t>2010-2015</a:t>
            </a:r>
            <a:endParaRPr b="0" i="0" sz="1050" u="none" cap="none" strike="noStrike">
              <a:solidFill>
                <a:schemeClr val="lt1"/>
              </a:solidFill>
              <a:latin typeface="Arial"/>
              <a:ea typeface="Arial"/>
              <a:cs typeface="Arial"/>
              <a:sym typeface="Arial"/>
            </a:endParaRPr>
          </a:p>
        </p:txBody>
      </p:sp>
      <p:sp>
        <p:nvSpPr>
          <p:cNvPr id="387" name="Google Shape;387;p45"/>
          <p:cNvSpPr/>
          <p:nvPr/>
        </p:nvSpPr>
        <p:spPr>
          <a:xfrm>
            <a:off x="5330965" y="3331803"/>
            <a:ext cx="3196346" cy="1677382"/>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1. Commerce - $6.75B</a:t>
            </a:r>
            <a:endParaRPr/>
          </a:p>
          <a:p>
            <a:pPr indent="-171450" lvl="0" marL="396240" marR="0" rtl="0" algn="l">
              <a:lnSpc>
                <a:spcPct val="75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Marketplaces for freelancers, used cars / bikes, furniture, eyewear and general online shopping</a:t>
            </a:r>
            <a:endParaRPr/>
          </a:p>
          <a:p>
            <a:pPr indent="-171450" lvl="0" marL="396240" marR="0" rtl="0" algn="l">
              <a:lnSpc>
                <a:spcPct val="75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On-demand food delivery </a:t>
            </a:r>
            <a:endParaRPr/>
          </a:p>
          <a:p>
            <a:pPr indent="0" lvl="0" marL="224790" marR="0" rtl="0" algn="l">
              <a:lnSpc>
                <a:spcPct val="75000"/>
              </a:lnSpc>
              <a:spcBef>
                <a:spcPts val="0"/>
              </a:spcBef>
              <a:spcAft>
                <a:spcPts val="0"/>
              </a:spcAft>
              <a:buNone/>
            </a:pPr>
            <a:r>
              <a:t/>
            </a:r>
            <a:endParaRPr b="0" i="0" sz="700" u="none" cap="none" strike="noStrike">
              <a:solidFill>
                <a:schemeClr val="dk1"/>
              </a:solidFill>
              <a:latin typeface="Arial"/>
              <a:ea typeface="Arial"/>
              <a:cs typeface="Arial"/>
              <a:sym typeface="Arial"/>
            </a:endParaRPr>
          </a:p>
          <a:p>
            <a:pPr indent="0" lvl="0" marL="1905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2. Transportation - $4.3B</a:t>
            </a:r>
            <a:endParaRPr b="0" i="0" sz="900" u="none" cap="none" strike="noStrike">
              <a:solidFill>
                <a:srgbClr val="EF4747"/>
              </a:solidFill>
              <a:latin typeface="Arial"/>
              <a:ea typeface="Arial"/>
              <a:cs typeface="Arial"/>
              <a:sym typeface="Arial"/>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Bike sharing and rentals, peer-to-peer car sharing and ridehailing </a:t>
            </a:r>
            <a:endParaRPr b="0" i="0" sz="700" u="none" cap="none" strike="noStrike">
              <a:solidFill>
                <a:srgbClr val="000000"/>
              </a:solidFill>
              <a:latin typeface="Arial"/>
              <a:ea typeface="Arial"/>
              <a:cs typeface="Arial"/>
              <a:sym typeface="Arial"/>
            </a:endParaRPr>
          </a:p>
          <a:p>
            <a:pPr indent="0" lvl="0" marL="0" marR="0" rtl="0" algn="l">
              <a:lnSpc>
                <a:spcPct val="75000"/>
              </a:lnSpc>
              <a:spcBef>
                <a:spcPts val="0"/>
              </a:spcBef>
              <a:spcAft>
                <a:spcPts val="0"/>
              </a:spcAft>
              <a:buNone/>
            </a:pPr>
            <a:r>
              <a:t/>
            </a:r>
            <a:endParaRPr b="1" i="0" sz="900" u="none" cap="none" strike="noStrike">
              <a:solidFill>
                <a:srgbClr val="EF4747"/>
              </a:solidFill>
              <a:latin typeface="Arial"/>
              <a:ea typeface="Arial"/>
              <a:cs typeface="Arial"/>
              <a:sym typeface="Arial"/>
            </a:endParaRPr>
          </a:p>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3.  Energy - $2.7B</a:t>
            </a:r>
            <a:endParaRPr b="0" i="0" sz="900" u="none" cap="none" strike="noStrike">
              <a:solidFill>
                <a:srgbClr val="EF4747"/>
              </a:solidFill>
              <a:latin typeface="Arial"/>
              <a:ea typeface="Arial"/>
              <a:cs typeface="Arial"/>
              <a:sym typeface="Arial"/>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rgbClr val="000000"/>
                </a:solidFill>
                <a:latin typeface="Arial"/>
                <a:ea typeface="Arial"/>
                <a:cs typeface="Arial"/>
                <a:sym typeface="Arial"/>
              </a:rPr>
              <a:t>Renewable energy (wind, solar and hydro)</a:t>
            </a:r>
            <a:endParaRPr b="1" i="0" sz="900" u="none" cap="none" strike="noStrike">
              <a:solidFill>
                <a:srgbClr val="000000"/>
              </a:solidFill>
              <a:latin typeface="Arial"/>
              <a:ea typeface="Arial"/>
              <a:cs typeface="Arial"/>
              <a:sym typeface="Arial"/>
            </a:endParaRPr>
          </a:p>
          <a:p>
            <a:pPr indent="0" lvl="0" marL="0" marR="0" rtl="0" algn="l">
              <a:lnSpc>
                <a:spcPct val="75000"/>
              </a:lnSpc>
              <a:spcBef>
                <a:spcPts val="0"/>
              </a:spcBef>
              <a:spcAft>
                <a:spcPts val="0"/>
              </a:spcAft>
              <a:buNone/>
            </a:pPr>
            <a:r>
              <a:t/>
            </a:r>
            <a:endParaRPr b="1" i="0" sz="900" u="none" cap="none" strike="noStrike">
              <a:solidFill>
                <a:srgbClr val="EF4747"/>
              </a:solidFill>
              <a:latin typeface="Arial"/>
              <a:ea typeface="Arial"/>
              <a:cs typeface="Arial"/>
              <a:sym typeface="Arial"/>
            </a:endParaRPr>
          </a:p>
          <a:p>
            <a:pPr indent="0" lvl="0" marL="0" marR="0" rtl="0" algn="l">
              <a:lnSpc>
                <a:spcPct val="75000"/>
              </a:lnSpc>
              <a:spcBef>
                <a:spcPts val="0"/>
              </a:spcBef>
              <a:spcAft>
                <a:spcPts val="0"/>
              </a:spcAft>
              <a:buNone/>
            </a:pPr>
            <a:r>
              <a:rPr b="1" i="0" lang="en-US" sz="900" u="none" cap="none" strike="noStrike">
                <a:solidFill>
                  <a:srgbClr val="EF4747"/>
                </a:solidFill>
                <a:latin typeface="Arial"/>
                <a:ea typeface="Arial"/>
                <a:cs typeface="Arial"/>
                <a:sym typeface="Arial"/>
              </a:rPr>
              <a:t>4.  Travel &amp; Tourism - $3.2B</a:t>
            </a:r>
            <a:endParaRPr b="0" i="0" sz="900" u="none" cap="none" strike="noStrike">
              <a:solidFill>
                <a:srgbClr val="EF4747"/>
              </a:solidFill>
              <a:latin typeface="Arial"/>
              <a:ea typeface="Arial"/>
              <a:cs typeface="Arial"/>
              <a:sym typeface="Arial"/>
            </a:endParaRPr>
          </a:p>
          <a:p>
            <a:pPr indent="-171450" lvl="0" marL="396240" marR="0" rtl="0" algn="l">
              <a:lnSpc>
                <a:spcPct val="75000"/>
              </a:lnSpc>
              <a:spcBef>
                <a:spcPts val="0"/>
              </a:spcBef>
              <a:spcAft>
                <a:spcPts val="0"/>
              </a:spcAft>
              <a:buClr>
                <a:srgbClr val="000000"/>
              </a:buClr>
              <a:buSzPts val="1200"/>
              <a:buFont typeface="Arial"/>
              <a:buChar char="•"/>
            </a:pPr>
            <a:r>
              <a:rPr b="0" i="0" lang="en-US" sz="700" u="none" cap="none" strike="noStrike">
                <a:solidFill>
                  <a:srgbClr val="000000"/>
                </a:solidFill>
                <a:latin typeface="Arial"/>
                <a:ea typeface="Arial"/>
                <a:cs typeface="Arial"/>
                <a:sym typeface="Arial"/>
              </a:rPr>
              <a:t>Budget-friendly hotel chain</a:t>
            </a:r>
            <a:endParaRPr b="1" i="0" sz="900" u="none" cap="none" strike="noStrike">
              <a:solidFill>
                <a:srgbClr val="000000"/>
              </a:solidFill>
              <a:latin typeface="Arial"/>
              <a:ea typeface="Arial"/>
              <a:cs typeface="Arial"/>
              <a:sym typeface="Arial"/>
            </a:endParaRPr>
          </a:p>
        </p:txBody>
      </p:sp>
      <p:sp>
        <p:nvSpPr>
          <p:cNvPr id="388" name="Google Shape;388;p45"/>
          <p:cNvSpPr/>
          <p:nvPr/>
        </p:nvSpPr>
        <p:spPr>
          <a:xfrm>
            <a:off x="6774608" y="605867"/>
            <a:ext cx="2291540" cy="188402"/>
          </a:xfrm>
          <a:prstGeom prst="rect">
            <a:avLst/>
          </a:prstGeom>
          <a:solidFill>
            <a:srgbClr val="EF47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050" u="none" cap="none" strike="noStrike">
                <a:solidFill>
                  <a:schemeClr val="lt1"/>
                </a:solidFill>
                <a:latin typeface="Arial"/>
                <a:ea typeface="Arial"/>
                <a:cs typeface="Arial"/>
                <a:sym typeface="Arial"/>
              </a:rPr>
              <a:t>2015-2020</a:t>
            </a:r>
            <a:endParaRPr b="0" i="0" sz="1050" u="none" cap="none" strike="noStrike">
              <a:solidFill>
                <a:schemeClr val="lt1"/>
              </a:solidFill>
              <a:latin typeface="Arial"/>
              <a:ea typeface="Arial"/>
              <a:cs typeface="Arial"/>
              <a:sym typeface="Arial"/>
            </a:endParaRPr>
          </a:p>
        </p:txBody>
      </p:sp>
      <p:sp>
        <p:nvSpPr>
          <p:cNvPr id="389" name="Google Shape;389;p45"/>
          <p:cNvSpPr/>
          <p:nvPr/>
        </p:nvSpPr>
        <p:spPr>
          <a:xfrm>
            <a:off x="6762950" y="784250"/>
            <a:ext cx="22914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1.   Commerce - $1.86B</a:t>
            </a:r>
            <a:endParaRPr/>
          </a:p>
          <a:p>
            <a:pPr indent="-171450" lvl="0" marL="396240" marR="0" rtl="0" algn="l">
              <a:lnSpc>
                <a:spcPct val="80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Marketplaces across cars, agriculture, and social commerce for SMB.</a:t>
            </a:r>
            <a:endParaRPr/>
          </a:p>
          <a:p>
            <a:pPr indent="-171450" lvl="0" marL="396240" marR="0" rtl="0" algn="l">
              <a:lnSpc>
                <a:spcPct val="80000"/>
              </a:lnSpc>
              <a:spcBef>
                <a:spcPts val="0"/>
              </a:spcBef>
              <a:spcAft>
                <a:spcPts val="0"/>
              </a:spcAft>
              <a:buClr>
                <a:schemeClr val="dk1"/>
              </a:buClr>
              <a:buSzPts val="1200"/>
              <a:buFont typeface="Arial"/>
              <a:buChar char="•"/>
            </a:pPr>
            <a:r>
              <a:rPr b="0" i="0" lang="en-US" sz="700" u="none" cap="none" strike="noStrike">
                <a:solidFill>
                  <a:schemeClr val="dk1"/>
                </a:solidFill>
                <a:latin typeface="Arial"/>
                <a:ea typeface="Arial"/>
                <a:cs typeface="Arial"/>
                <a:sym typeface="Arial"/>
              </a:rPr>
              <a:t>B2B trade platforms consolidating value chains</a:t>
            </a:r>
            <a:endParaRPr b="0" i="0" sz="700" u="none" cap="none" strike="noStrike">
              <a:solidFill>
                <a:schemeClr val="dk1"/>
              </a:solidFill>
              <a:latin typeface="Arial"/>
              <a:ea typeface="Arial"/>
              <a:cs typeface="Arial"/>
              <a:sym typeface="Arial"/>
            </a:endParaRPr>
          </a:p>
          <a:p>
            <a:pPr indent="0" lvl="0" marL="1905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2.   Financial services - $1B</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rgbClr val="000000"/>
                </a:solidFill>
                <a:latin typeface="Arial"/>
                <a:ea typeface="Arial"/>
                <a:cs typeface="Arial"/>
                <a:sym typeface="Arial"/>
              </a:rPr>
              <a:t>Cashback and reward apps, online insurance and payment solutions for corporates</a:t>
            </a:r>
            <a:endParaRPr b="1" i="0" sz="900" u="none" cap="none" strike="noStrike">
              <a:solidFill>
                <a:srgbClr val="FF0000"/>
              </a:solidFill>
              <a:latin typeface="Arial"/>
              <a:ea typeface="Arial"/>
              <a:cs typeface="Arial"/>
              <a:sym typeface="Arial"/>
            </a:endParaRPr>
          </a:p>
          <a:p>
            <a:pPr indent="0" lvl="0" marL="1905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3.   Healthcare - $500M</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chemeClr val="dk1"/>
                </a:solidFill>
                <a:latin typeface="Arial"/>
                <a:ea typeface="Arial"/>
                <a:cs typeface="Arial"/>
                <a:sym typeface="Arial"/>
              </a:rPr>
              <a:t>Digital consumer healthcare platform and pharmacy aggregator</a:t>
            </a:r>
            <a:endParaRPr/>
          </a:p>
          <a:p>
            <a:pPr indent="0" lvl="0" marL="0" marR="0" rtl="0" algn="l">
              <a:lnSpc>
                <a:spcPct val="80000"/>
              </a:lnSpc>
              <a:spcBef>
                <a:spcPts val="0"/>
              </a:spcBef>
              <a:spcAft>
                <a:spcPts val="0"/>
              </a:spcAft>
              <a:buNone/>
            </a:pPr>
            <a:r>
              <a:rPr b="1" i="0" lang="en-US" sz="900" u="none" cap="none" strike="noStrike">
                <a:solidFill>
                  <a:srgbClr val="EF4747"/>
                </a:solidFill>
                <a:latin typeface="Arial"/>
                <a:ea typeface="Arial"/>
                <a:cs typeface="Arial"/>
                <a:sym typeface="Arial"/>
              </a:rPr>
              <a:t>4.    Logistics- $382M</a:t>
            </a:r>
            <a:endParaRPr/>
          </a:p>
          <a:p>
            <a:pPr indent="-171450" lvl="0" marL="396240" marR="0" rtl="0" algn="l">
              <a:lnSpc>
                <a:spcPct val="80000"/>
              </a:lnSpc>
              <a:spcBef>
                <a:spcPts val="0"/>
              </a:spcBef>
              <a:spcAft>
                <a:spcPts val="0"/>
              </a:spcAft>
              <a:buClr>
                <a:srgbClr val="000000"/>
              </a:buClr>
              <a:buSzPts val="1200"/>
              <a:buFont typeface="Arial"/>
              <a:buChar char="•"/>
            </a:pPr>
            <a:r>
              <a:rPr b="0" i="0" lang="en-US" sz="700" u="none" cap="none" strike="noStrike">
                <a:solidFill>
                  <a:srgbClr val="000000"/>
                </a:solidFill>
                <a:latin typeface="Arial"/>
                <a:ea typeface="Arial"/>
                <a:cs typeface="Arial"/>
                <a:sym typeface="Arial"/>
              </a:rPr>
              <a:t>Hyperlocal deliveries and Uber for trucking deliveries</a:t>
            </a:r>
            <a:endParaRPr b="0" i="0" sz="900" u="none" cap="none" strike="noStrike">
              <a:solidFill>
                <a:srgbClr val="000000"/>
              </a:solidFill>
              <a:latin typeface="Arial"/>
              <a:ea typeface="Arial"/>
              <a:cs typeface="Arial"/>
              <a:sym typeface="Arial"/>
            </a:endParaRPr>
          </a:p>
        </p:txBody>
      </p:sp>
      <p:cxnSp>
        <p:nvCxnSpPr>
          <p:cNvPr id="390" name="Google Shape;390;p45"/>
          <p:cNvCxnSpPr/>
          <p:nvPr/>
        </p:nvCxnSpPr>
        <p:spPr>
          <a:xfrm>
            <a:off x="155708" y="2731998"/>
            <a:ext cx="0" cy="107499"/>
          </a:xfrm>
          <a:prstGeom prst="straightConnector1">
            <a:avLst/>
          </a:prstGeom>
          <a:noFill/>
          <a:ln cap="flat" cmpd="sng" w="19050">
            <a:solidFill>
              <a:srgbClr val="EF4747"/>
            </a:solidFill>
            <a:prstDash val="solid"/>
            <a:round/>
            <a:headEnd len="sm" w="sm" type="none"/>
            <a:tailEnd len="sm" w="sm" type="none"/>
          </a:ln>
        </p:spPr>
      </p:cxnSp>
      <p:cxnSp>
        <p:nvCxnSpPr>
          <p:cNvPr id="391" name="Google Shape;391;p45"/>
          <p:cNvCxnSpPr/>
          <p:nvPr/>
        </p:nvCxnSpPr>
        <p:spPr>
          <a:xfrm>
            <a:off x="3603181" y="2726864"/>
            <a:ext cx="0" cy="107400"/>
          </a:xfrm>
          <a:prstGeom prst="straightConnector1">
            <a:avLst/>
          </a:prstGeom>
          <a:noFill/>
          <a:ln cap="flat" cmpd="sng" w="19050">
            <a:solidFill>
              <a:srgbClr val="EF4747"/>
            </a:solidFill>
            <a:prstDash val="solid"/>
            <a:round/>
            <a:headEnd len="sm" w="sm" type="none"/>
            <a:tailEnd len="sm" w="sm" type="none"/>
          </a:ln>
        </p:spPr>
      </p:cxnSp>
      <p:cxnSp>
        <p:nvCxnSpPr>
          <p:cNvPr id="392" name="Google Shape;392;p45"/>
          <p:cNvCxnSpPr/>
          <p:nvPr/>
        </p:nvCxnSpPr>
        <p:spPr>
          <a:xfrm>
            <a:off x="7852895" y="2727445"/>
            <a:ext cx="0" cy="107400"/>
          </a:xfrm>
          <a:prstGeom prst="straightConnector1">
            <a:avLst/>
          </a:prstGeom>
          <a:noFill/>
          <a:ln cap="flat" cmpd="sng" w="19050">
            <a:solidFill>
              <a:srgbClr val="EF4747"/>
            </a:solidFill>
            <a:prstDash val="solid"/>
            <a:round/>
            <a:headEnd len="sm" w="sm" type="none"/>
            <a:tailEnd len="sm" w="sm" type="none"/>
          </a:ln>
        </p:spPr>
      </p:cxnSp>
      <p:cxnSp>
        <p:nvCxnSpPr>
          <p:cNvPr id="393" name="Google Shape;393;p45"/>
          <p:cNvCxnSpPr/>
          <p:nvPr/>
        </p:nvCxnSpPr>
        <p:spPr>
          <a:xfrm flipH="1">
            <a:off x="1193057" y="2850928"/>
            <a:ext cx="2400" cy="235800"/>
          </a:xfrm>
          <a:prstGeom prst="straightConnector1">
            <a:avLst/>
          </a:prstGeom>
          <a:noFill/>
          <a:ln cap="flat" cmpd="sng" w="19050">
            <a:solidFill>
              <a:srgbClr val="EF4747"/>
            </a:solidFill>
            <a:prstDash val="solid"/>
            <a:round/>
            <a:headEnd len="sm" w="sm" type="none"/>
            <a:tailEnd len="sm" w="sm" type="none"/>
          </a:ln>
        </p:spPr>
      </p:cxnSp>
      <p:cxnSp>
        <p:nvCxnSpPr>
          <p:cNvPr id="394" name="Google Shape;394;p45"/>
          <p:cNvCxnSpPr/>
          <p:nvPr/>
        </p:nvCxnSpPr>
        <p:spPr>
          <a:xfrm flipH="1">
            <a:off x="5683932" y="2853727"/>
            <a:ext cx="2400" cy="235800"/>
          </a:xfrm>
          <a:prstGeom prst="straightConnector1">
            <a:avLst/>
          </a:prstGeom>
          <a:noFill/>
          <a:ln cap="flat" cmpd="sng" w="19050">
            <a:solidFill>
              <a:srgbClr val="EF4747"/>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