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  <p:sldMasterId id="2147483667" r:id="rId5"/>
    <p:sldMasterId id="21474836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2d424cf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52d424cf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157ee950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7157ee9505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157ee9505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7157ee9505_3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57ee9505_3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7157ee9505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77501" y="465180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757658" y="2127911"/>
            <a:ext cx="3292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/>
            </a:lvl3pPr>
            <a:lvl4pPr indent="-355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4925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  <a:defRPr/>
            </a:lvl6pPr>
            <a:lvl7pPr indent="-34925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  <a:defRPr/>
            </a:lvl7pPr>
            <a:lvl8pPr indent="-34925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  <a:defRPr/>
            </a:lvl8pPr>
            <a:lvl9pPr indent="-34925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-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36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177501" y="465180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213">
          <p15:clr>
            <a:srgbClr val="F26B43"/>
          </p15:clr>
        </p15:guide>
        <p15:guide id="2" pos="57">
          <p15:clr>
            <a:srgbClr val="F26B43"/>
          </p15:clr>
        </p15:guide>
        <p15:guide id="3" orient="horz" pos="395">
          <p15:clr>
            <a:srgbClr val="F26B43"/>
          </p15:clr>
        </p15:guide>
        <p15:guide id="4" orient="horz" pos="2245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8" y="1588"/>
            <a:ext cx="1585" cy="158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1"/>
          <p:cNvSpPr txBox="1"/>
          <p:nvPr>
            <p:ph type="title"/>
          </p:nvPr>
        </p:nvSpPr>
        <p:spPr>
          <a:xfrm>
            <a:off x="177501" y="465181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  <a:defRPr sz="1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160">
          <p15:clr>
            <a:srgbClr val="F26B43"/>
          </p15:clr>
        </p15:guide>
        <p15:guide id="2" pos="43">
          <p15:clr>
            <a:srgbClr val="F26B43"/>
          </p15:clr>
        </p15:guide>
        <p15:guide id="3" orient="horz" pos="296">
          <p15:clr>
            <a:srgbClr val="F26B43"/>
          </p15:clr>
        </p15:guide>
        <p15:guide id="4" orient="horz" pos="1684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61984" cy="12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6262055" y="4867739"/>
            <a:ext cx="2730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© 2019 Antler Confidential and Proprietary</a:t>
            </a:r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8916988" y="115888"/>
            <a:ext cx="236400" cy="2160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77501" y="465180"/>
            <a:ext cx="8320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757658" y="2127911"/>
            <a:ext cx="3292200" cy="12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-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/>
        </p:nvSpPr>
        <p:spPr>
          <a:xfrm>
            <a:off x="8972740" y="162283"/>
            <a:ext cx="12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63650" y="117389"/>
            <a:ext cx="212965" cy="21538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559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Iur-tHkCzIqT9l-tYATghBI8gvUSfqQxUOPfqlc5Jmo/edit?usp=sharing" TargetMode="External"/><Relationship Id="rId4" Type="http://schemas.openxmlformats.org/officeDocument/2006/relationships/hyperlink" Target="mailto:melaite@antler.c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/>
        </p:nvSpPr>
        <p:spPr>
          <a:xfrm>
            <a:off x="5887450" y="4561525"/>
            <a:ext cx="29319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www.antler.co</a:t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25" y="578546"/>
            <a:ext cx="3851424" cy="10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"/>
          <p:cNvSpPr txBox="1"/>
          <p:nvPr/>
        </p:nvSpPr>
        <p:spPr>
          <a:xfrm>
            <a:off x="385550" y="4468208"/>
            <a:ext cx="4138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 THE NEXT WAVE OF TECH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385550" y="2334608"/>
            <a:ext cx="41385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Antler Nairobi Tracking Out Guide</a:t>
            </a:r>
            <a:endParaRPr b="0" i="0" sz="18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216250" y="277425"/>
            <a:ext cx="2220000" cy="11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plans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216250" y="1566375"/>
            <a:ext cx="2220000" cy="129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500950" y="336427"/>
            <a:ext cx="63990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What problem are you trying to solve? 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What high level solution do you have in mind? (At a high level: Is the market size meaningful to address, is the solution scalable, </a:t>
            </a:r>
            <a:r>
              <a:rPr lang="en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the unit economics look viable, 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etc.)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the same vision of where you want to go with your startup? (e.g. early exit, to cash in?)</a:t>
            </a:r>
            <a:endParaRPr sz="1150"/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ow does this problem/so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lution </a:t>
            </a: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 in terms of background and potential relocation of team members?</a:t>
            </a:r>
            <a:endParaRPr sz="1150"/>
          </a:p>
        </p:txBody>
      </p:sp>
      <p:sp>
        <p:nvSpPr>
          <p:cNvPr id="103" name="Google Shape;103;p23"/>
          <p:cNvSpPr/>
          <p:nvPr/>
        </p:nvSpPr>
        <p:spPr>
          <a:xfrm>
            <a:off x="2500946" y="3390080"/>
            <a:ext cx="6399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communicate well with each other?</a:t>
            </a:r>
            <a:endParaRPr sz="1150"/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Working styles?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Conflict resolution?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Have  you until now had the chance to give each other feedback?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216255" y="3444637"/>
            <a:ext cx="2220000" cy="71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216255" y="2998591"/>
            <a:ext cx="2220000" cy="33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2500946" y="3015918"/>
            <a:ext cx="639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common core values as a basis for successful team-work?</a:t>
            </a:r>
            <a:endParaRPr sz="1150"/>
          </a:p>
        </p:txBody>
      </p:sp>
      <p:sp>
        <p:nvSpPr>
          <p:cNvPr id="107" name="Google Shape;107;p23"/>
          <p:cNvSpPr/>
          <p:nvPr/>
        </p:nvSpPr>
        <p:spPr>
          <a:xfrm>
            <a:off x="216250" y="4234900"/>
            <a:ext cx="2220000" cy="692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Commitment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2500950" y="4302400"/>
            <a:ext cx="6399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you have a similar level of commitment in terms of effort, salary level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 expectations</a:t>
            </a: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(vs. more cash in to build the business), time (e.g. full-time for the next x years), use of personal networks, etc?</a:t>
            </a:r>
            <a:endParaRPr sz="1150"/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b="0"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equity share agreed upon, and considered fair by everyone?</a:t>
            </a:r>
            <a:endParaRPr sz="1150"/>
          </a:p>
        </p:txBody>
      </p:sp>
      <p:cxnSp>
        <p:nvCxnSpPr>
          <p:cNvPr id="109" name="Google Shape;109;p23"/>
          <p:cNvCxnSpPr/>
          <p:nvPr/>
        </p:nvCxnSpPr>
        <p:spPr>
          <a:xfrm>
            <a:off x="2548840" y="1532762"/>
            <a:ext cx="6366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0" name="Google Shape;110;p23"/>
          <p:cNvCxnSpPr/>
          <p:nvPr/>
        </p:nvCxnSpPr>
        <p:spPr>
          <a:xfrm>
            <a:off x="2548840" y="2910790"/>
            <a:ext cx="6366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1" name="Google Shape;111;p23"/>
          <p:cNvCxnSpPr/>
          <p:nvPr/>
        </p:nvCxnSpPr>
        <p:spPr>
          <a:xfrm>
            <a:off x="2548840" y="3366664"/>
            <a:ext cx="6366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12" name="Google Shape;112;p23"/>
          <p:cNvCxnSpPr/>
          <p:nvPr/>
        </p:nvCxnSpPr>
        <p:spPr>
          <a:xfrm>
            <a:off x="2548840" y="4218943"/>
            <a:ext cx="6366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13" name="Google Shape;113;p23"/>
          <p:cNvSpPr/>
          <p:nvPr/>
        </p:nvSpPr>
        <p:spPr>
          <a:xfrm>
            <a:off x="-1920" y="1"/>
            <a:ext cx="1244551" cy="232729"/>
          </a:xfrm>
          <a:custGeom>
            <a:rect b="b" l="l" r="r" t="t"/>
            <a:pathLst>
              <a:path extrusionOk="0" h="353961" w="4525641">
                <a:moveTo>
                  <a:pt x="0" y="0"/>
                </a:moveTo>
                <a:lnTo>
                  <a:pt x="4525641" y="0"/>
                </a:lnTo>
                <a:lnTo>
                  <a:pt x="3805085" y="353961"/>
                </a:lnTo>
                <a:lnTo>
                  <a:pt x="0" y="353961"/>
                </a:lnTo>
                <a:lnTo>
                  <a:pt x="0" y="0"/>
                </a:lnTo>
                <a:close/>
              </a:path>
            </a:pathLst>
          </a:custGeom>
          <a:solidFill>
            <a:srgbClr val="F6B3B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b="1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2500950" y="1566376"/>
            <a:ext cx="63990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alibri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Are you the right team to build this company?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alibri"/>
              <a:buChar char="•"/>
            </a:pPr>
            <a:r>
              <a:rPr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Are the roles clearly defined? What roles are allocated to who?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alibri"/>
              <a:buChar char="○"/>
            </a:pPr>
            <a:r>
              <a:rPr lang="en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build the product (or manage developers that can)? 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Calibri"/>
              <a:buChar char="○"/>
            </a:pPr>
            <a:r>
              <a:rPr lang="en" sz="11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sell?</a:t>
            </a:r>
            <a:endParaRPr sz="1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skills/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strengths</a:t>
            </a:r>
            <a:r>
              <a:rPr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does everyone bring to the table that is relevant for the startup?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 Are you complimentary?</a:t>
            </a:r>
            <a:endParaRPr sz="1150">
              <a:latin typeface="Calibri"/>
              <a:ea typeface="Calibri"/>
              <a:cs typeface="Calibri"/>
              <a:sym typeface="Calibri"/>
            </a:endParaRPr>
          </a:p>
          <a:p>
            <a:pPr indent="-200025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Char char="•"/>
            </a:pP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Are there any </a:t>
            </a:r>
            <a:r>
              <a:rPr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weaknesses </a:t>
            </a:r>
            <a:r>
              <a:rPr lang="en" sz="1150"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i="0" lang="en" sz="11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team structure?</a:t>
            </a:r>
            <a:endParaRPr i="0" sz="11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177506" y="185705"/>
            <a:ext cx="83208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3000">
                <a:latin typeface="Calibri"/>
                <a:ea typeface="Calibri"/>
                <a:cs typeface="Calibri"/>
                <a:sym typeface="Calibri"/>
              </a:rPr>
              <a:t>TRACKOUT SCORECARD</a:t>
            </a:r>
            <a:endParaRPr b="1" i="1" sz="30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177500" y="992800"/>
            <a:ext cx="72531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79400" lvl="0" marL="635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CLICK HERE TO ACCESS THE TRACKOUT SCORECARD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635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are ready to track out, email Melalite :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melaite@antler.co</a:t>
            </a:r>
            <a:endParaRPr sz="1600" u="sng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4747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025" y="1446075"/>
            <a:ext cx="2376049" cy="23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tler_CF_NRO394">
  <a:themeElements>
    <a:clrScheme name="Antler">
      <a:dk1>
        <a:srgbClr val="000000"/>
      </a:dk1>
      <a:lt1>
        <a:srgbClr val="FFFFFF"/>
      </a:lt1>
      <a:dk2>
        <a:srgbClr val="B92327"/>
      </a:dk2>
      <a:lt2>
        <a:srgbClr val="FFFFFF"/>
      </a:lt2>
      <a:accent1>
        <a:srgbClr val="CFCFCF"/>
      </a:accent1>
      <a:accent2>
        <a:srgbClr val="EF7D7D"/>
      </a:accent2>
      <a:accent3>
        <a:srgbClr val="E94545"/>
      </a:accent3>
      <a:accent4>
        <a:srgbClr val="B92327"/>
      </a:accent4>
      <a:accent5>
        <a:srgbClr val="751727"/>
      </a:accent5>
      <a:accent6>
        <a:srgbClr val="808080"/>
      </a:accent6>
      <a:hlink>
        <a:srgbClr val="E94545"/>
      </a:hlink>
      <a:folHlink>
        <a:srgbClr val="B923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