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FBD50F-0816-468E-B8C0-38B494831BDB}">
  <a:tblStyle styleId="{17FBD50F-0816-468E-B8C0-38B494831BD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frica.cgtn.com/2020/08/05/kenyas-mobile-money-use-surges-on-covid-19-prevention-measure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afaricom.co.ke/personal/m-pesa/getting-started/m-pesa-rat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6120719" y="8793309"/>
            <a:ext cx="543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43223918f_0_47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943223918f_0_47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43223918f_0_130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943223918f_0_130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43223918f_0_74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943223918f_0_74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43223918f_0_151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943223918f_0_151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e02b05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0e02b05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43223918f_1_0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943223918f_1_0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32236030_0_0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g9432236030_0_0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32236030_0_10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g9432236030_0_10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GB"/>
              <a:t>Source CGTN Africa, Aug 5th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GB"/>
              <a:t>Number is 18.8% of Kenya’s GDP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https://africa.cgtn.com/2020/08/05/kenyas-mobile-money-use-surges-on-covid-19-prevention-measure/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GB"/>
              <a:t>Potential additional issues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Where are they weak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From user experience,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Its ready to be disrupted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They don’t own their own tech. It’s working on huawei tech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It’s not invested on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Costs are quite high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Safaricom/voda group hug mpesa too tightly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43223603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4322360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 rates &gt;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https://www.safaricom.co.ke/personal/m-pesa/getting-started/m-pesa-rates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1" y="1623"/>
            <a:ext cx="2158" cy="1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41"/>
            <a:ext cx="12191998" cy="695839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728133" y="5400498"/>
            <a:ext cx="8478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4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28133" y="6194772"/>
            <a:ext cx="847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–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▫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3623" t="0"/>
          <a:stretch/>
        </p:blipFill>
        <p:spPr>
          <a:xfrm>
            <a:off x="808567" y="582084"/>
            <a:ext cx="262736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28133" y="1335617"/>
            <a:ext cx="49320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enable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great founders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22410" y="6576564"/>
            <a:ext cx="4932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www.antler.co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2_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117" y="2117"/>
            <a:ext cx="2100" cy="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61984" y="566888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17" y="2117"/>
            <a:ext cx="2117" cy="21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1615" y="0"/>
            <a:ext cx="179801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/>
        </p:nvSpPr>
        <p:spPr>
          <a:xfrm>
            <a:off x="5131981" y="6347793"/>
            <a:ext cx="191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www.antler.co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afaricom.co.ke/images/Downloads/FY%2020%20Results%20Booklet_28%20April%202020.pdf" TargetMode="External"/><Relationship Id="rId4" Type="http://schemas.openxmlformats.org/officeDocument/2006/relationships/hyperlink" Target="https://www.safaricom.co.ke/images/Downloads/FY%2020%20Results%20Booklet_28%20April%202020.pdf" TargetMode="External"/><Relationship Id="rId5" Type="http://schemas.openxmlformats.org/officeDocument/2006/relationships/hyperlink" Target="https://www.safaricom.co.ke/images/Downloads/FY%2020%20Results%20Booklet_28%20April%20202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afaricom.co.ke/images/Downloads/FY%2020%20Results%20Booklet_28%20April%20202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>
            <a:alpha val="93730"/>
          </a:srgb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/>
        </p:nvSpPr>
        <p:spPr>
          <a:xfrm>
            <a:off x="553279" y="1510549"/>
            <a:ext cx="112380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i="1" lang="en-GB" sz="480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 A TEAM OF DISRUPTIVE FOUNDERS, HOW WILL YOUR TEAM PLAN TO CHALLENGE MPESA?</a:t>
            </a:r>
            <a:endParaRPr i="1" sz="4800" u="none" cap="none" strike="noStrike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8951267" y="6243933"/>
            <a:ext cx="3200400" cy="537900"/>
          </a:xfrm>
          <a:prstGeom prst="rect">
            <a:avLst/>
          </a:prstGeom>
          <a:solidFill>
            <a:srgbClr val="EF4747"/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93950" y="321209"/>
            <a:ext cx="1109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GB" sz="4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challenge!</a:t>
            </a:r>
            <a:endParaRPr sz="40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731150" y="1254125"/>
            <a:ext cx="10725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i="0" lang="en-GB" sz="36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a technology-driven solution</a:t>
            </a:r>
            <a:r>
              <a:rPr lang="en-GB" sz="36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i="0" lang="en-GB" sz="36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that can disrupt </a:t>
            </a:r>
            <a:r>
              <a:rPr lang="en-GB" sz="36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M-PESA</a:t>
            </a:r>
            <a:r>
              <a:rPr i="0" lang="en-GB" sz="36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addressing ...</a:t>
            </a:r>
            <a:endParaRPr i="0" sz="36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1286906" y="2931669"/>
            <a:ext cx="1924800" cy="19248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4970059" y="2931669"/>
            <a:ext cx="1924800" cy="19248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4566119" y="4905703"/>
            <a:ext cx="27378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...With an attractive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4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business model...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8170025" y="4905703"/>
            <a:ext cx="27378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...that can </a:t>
            </a:r>
            <a:endParaRPr sz="24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cost effectively scale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709675" y="4905700"/>
            <a:ext cx="30666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4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 lang="en-GB" sz="24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payment problem not solved well today...</a:t>
            </a:r>
            <a:endParaRPr i="0" sz="19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Coins" id="137" name="Google Shape;1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859" y="328446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38" name="Google Shape;1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9706" y="328446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/>
          <p:nvPr/>
        </p:nvSpPr>
        <p:spPr>
          <a:xfrm>
            <a:off x="8600242" y="2931669"/>
            <a:ext cx="1924800" cy="19248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loud Computing" id="140" name="Google Shape;14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3042" y="3284469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36675" y="450806"/>
            <a:ext cx="11094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4000">
                <a:latin typeface="Open Sans Light"/>
                <a:ea typeface="Open Sans Light"/>
                <a:cs typeface="Open Sans Light"/>
                <a:sym typeface="Open Sans Light"/>
              </a:rPr>
              <a:t>3 areas and questions to think about...</a:t>
            </a:r>
            <a:endParaRPr i="1" sz="4000" u="none" cap="none" strike="noStrike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495084" y="142733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/>
          <p:nvPr/>
        </p:nvSpPr>
        <p:spPr>
          <a:xfrm>
            <a:off x="495084" y="318631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495084" y="4945298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2031025" y="1323981"/>
            <a:ext cx="9121500" cy="15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What problem are you solving</a:t>
            </a:r>
            <a:r>
              <a:rPr b="1" i="0" lang="en-GB" sz="2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1" i="0" sz="20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pain-point/problem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critical to solve?</a:t>
            </a:r>
            <a:endParaRPr sz="2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i="0" lang="en-GB" sz="20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Who is the 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relevant</a:t>
            </a:r>
            <a:r>
              <a:rPr i="0" lang="en-GB" sz="20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(target customer)</a:t>
            </a:r>
            <a:r>
              <a:rPr i="0" lang="en-GB" sz="2000" u="none" cap="none" strike="noStrike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i="0" sz="20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Would anyone be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willing to pay</a:t>
            </a:r>
            <a:r>
              <a:rPr lang="en-GB" sz="2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for this issue to be solved?</a:t>
            </a:r>
            <a:endParaRPr sz="2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2031033" y="3044297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your superior solution?</a:t>
            </a:r>
            <a:endParaRPr b="1" i="0" sz="20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does your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solution/product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look like? 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is your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value proposition/selling point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consumers?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What is your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moat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Forbidden"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084" y="5085760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ket" id="152" name="Google Shape;15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84" y="3373657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53" name="Google Shape;15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084" y="1606677"/>
            <a:ext cx="1152000" cy="11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2031033" y="4995522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 business financially viable?</a:t>
            </a:r>
            <a:endParaRPr b="1" i="0" sz="20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big is the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market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opportunity?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will you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commercialize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solution (business model)?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0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will you cost effectively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reach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target customer at scale? </a:t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2107226" y="4866325"/>
            <a:ext cx="8482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Presentation: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Can you 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sell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core of your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idea in a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few simple slides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i="0" sz="20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 you 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as a team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2107226" y="1307350"/>
            <a:ext cx="84822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Problem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definition: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</a:t>
            </a:r>
            <a:r>
              <a:rPr i="0" lang="en-GB" sz="2000" u="none" cap="none" strike="noStrike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big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the problem you identified?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clearly </a:t>
            </a:r>
            <a:r>
              <a:rPr lang="en-GB" sz="2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defined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your target customer?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2107226" y="3110125"/>
            <a:ext cx="87870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Solution,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easibility &amp;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ompetitiveness: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Would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your solution </a:t>
            </a:r>
            <a:r>
              <a:rPr lang="en-GB" sz="2000">
                <a:solidFill>
                  <a:srgbClr val="EA565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effectively eliminate or reduce</a:t>
            </a:r>
            <a:r>
              <a:rPr lang="en-GB" sz="2000">
                <a:solidFill>
                  <a:srgbClr val="B9232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problem?</a:t>
            </a:r>
            <a:endParaRPr i="0" sz="20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5560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 Light"/>
              <a:buChar char="-"/>
            </a:pP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How </a:t>
            </a:r>
            <a:r>
              <a:rPr i="0" lang="en-GB" sz="20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scalable</a:t>
            </a:r>
            <a:r>
              <a:rPr i="0" lang="en-GB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your solution?</a:t>
            </a:r>
            <a:endParaRPr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495084" y="142733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495084" y="3186319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495084" y="4945298"/>
            <a:ext cx="1440000" cy="1440000"/>
          </a:xfrm>
          <a:prstGeom prst="ellipse">
            <a:avLst/>
          </a:prstGeom>
          <a:solidFill>
            <a:srgbClr val="EF4747">
              <a:alpha val="93730"/>
            </a:srgbClr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484" y="329467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84" y="1606677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or screen" id="167" name="Google Shape;16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484" y="5105043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>
            <a:off x="236675" y="450806"/>
            <a:ext cx="11094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4000">
                <a:latin typeface="Open Sans Light"/>
                <a:ea typeface="Open Sans Light"/>
                <a:cs typeface="Open Sans Light"/>
                <a:sym typeface="Open Sans Light"/>
              </a:rPr>
              <a:t>We will review your end product in light of</a:t>
            </a:r>
            <a:endParaRPr i="1" sz="4000" u="none" cap="none" strike="noStrike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Timetable: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Sept </a:t>
            </a:r>
            <a:r>
              <a:rPr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20 (For Group A)</a:t>
            </a:r>
            <a:endParaRPr i="1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449425" y="1774250"/>
            <a:ext cx="11094300" cy="3948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F47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2772247" y="1787201"/>
            <a:ext cx="0" cy="392640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0"/>
          <p:cNvSpPr/>
          <p:nvPr/>
        </p:nvSpPr>
        <p:spPr>
          <a:xfrm>
            <a:off x="3329391" y="3916975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session part II 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(Online for Group A)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3319612" y="2082126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00"/>
              <a:buFont typeface="Noto Sans Symbols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Introduction to 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1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1021601" y="2082125"/>
            <a:ext cx="1620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1021602" y="3936500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09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0 - 1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:3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3327925" y="2733681"/>
            <a:ext cx="7596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on problem identification + Solution Ideation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1021602" y="2728850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15:30 - 17:30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465279" y="3315375"/>
            <a:ext cx="2176500" cy="3720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Wed Sept</a:t>
            </a:r>
            <a:r>
              <a:rPr b="1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1021252" y="4993300"/>
            <a:ext cx="1620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45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17:30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3327925" y="4993300"/>
            <a:ext cx="64908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 min presentation | 3 min Q&amp;A 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(Online for Group A)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1021252" y="4456221"/>
            <a:ext cx="1620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13:30 - 15:45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3327925" y="4456233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Other Antler activities (Online for Group A)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Timetable: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Sept </a:t>
            </a:r>
            <a:r>
              <a:rPr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20 (For Group B)</a:t>
            </a:r>
            <a:endParaRPr i="1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449425" y="1774250"/>
            <a:ext cx="11094300" cy="3948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F47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2772247" y="1787201"/>
            <a:ext cx="0" cy="392640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31"/>
          <p:cNvSpPr/>
          <p:nvPr/>
        </p:nvSpPr>
        <p:spPr>
          <a:xfrm>
            <a:off x="3329391" y="3840775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session part II (In the office for Group B)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3319612" y="2082126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00"/>
              <a:buFont typeface="Noto Sans Symbols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Introduction to 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1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1021601" y="2082125"/>
            <a:ext cx="1620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1021602" y="3860300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09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0 - 1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0:45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3327925" y="2733681"/>
            <a:ext cx="7596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Work on problem identification + Solution Ideation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021602" y="2728850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50 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- 1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465279" y="3315375"/>
            <a:ext cx="2176500" cy="3720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Wed Sept</a:t>
            </a:r>
            <a:r>
              <a:rPr b="1"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1021252" y="5221900"/>
            <a:ext cx="1620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15:45 - 17:30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3327925" y="5221900"/>
            <a:ext cx="72897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 min presentation | 3 min Q&amp;A 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 the office for Group B)</a:t>
            </a:r>
            <a:r>
              <a:rPr i="0" lang="en-GB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1021252" y="4768033"/>
            <a:ext cx="1620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13:30 - 15:45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3327925" y="4761533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Other Antler activities (In the office for Group B)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3329391" y="4301154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 challenge </a:t>
            </a:r>
            <a:r>
              <a:rPr lang="en-GB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(In the office for Group B)</a:t>
            </a:r>
            <a:endParaRPr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1021602" y="4314167"/>
            <a:ext cx="16203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11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i="0" lang="en-GB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0 - 1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:30</a:t>
            </a:r>
            <a:endParaRPr i="0" sz="1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>
            <a:alpha val="93730"/>
          </a:srgbClr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5287950" y="6082025"/>
            <a:ext cx="1616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www.antler.co</a:t>
            </a:r>
            <a:endParaRPr b="0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71927" t="0"/>
          <a:stretch/>
        </p:blipFill>
        <p:spPr>
          <a:xfrm>
            <a:off x="5375199" y="2715775"/>
            <a:ext cx="1441602" cy="14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514067" y="5957610"/>
            <a:ext cx="5517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2868" y="4678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2600">
                <a:latin typeface="Open Sans Light"/>
                <a:ea typeface="Open Sans Light"/>
                <a:cs typeface="Open Sans Light"/>
                <a:sym typeface="Open Sans Light"/>
              </a:rPr>
              <a:t>Design Sprint 1 | Team Split</a:t>
            </a:r>
            <a:endParaRPr i="1" sz="26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79" name="Google Shape;79;p18"/>
          <p:cNvGraphicFramePr/>
          <p:nvPr/>
        </p:nvGraphicFramePr>
        <p:xfrm>
          <a:off x="502975" y="38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{17FBD50F-0816-468E-B8C0-38B494831BDB}</a:tableStyleId>
              </a:tblPr>
              <a:tblGrid>
                <a:gridCol w="2026850"/>
                <a:gridCol w="2266875"/>
                <a:gridCol w="2266875"/>
                <a:gridCol w="2266875"/>
                <a:gridCol w="2266875"/>
              </a:tblGrid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DS1 Team 5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DS1 Team 6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Design Sprint 1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(Cluster A: In Person)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Lead: </a:t>
                      </a:r>
                      <a:r>
                        <a:rPr b="1" lang="en-GB" sz="1500"/>
                        <a:t>Marie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Daniel Nordberg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David Lemayian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Peng Chen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Simon Sondern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Jamie Pujara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Mikul Shah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Tracy Matia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Sonali Sanghrajka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Ashish Patel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Ore Alemede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David Njonjo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p18"/>
          <p:cNvGraphicFramePr/>
          <p:nvPr/>
        </p:nvGraphicFramePr>
        <p:xfrm>
          <a:off x="502975" y="13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{17FBD50F-0816-468E-B8C0-38B494831BDB}</a:tableStyleId>
              </a:tblPr>
              <a:tblGrid>
                <a:gridCol w="2006150"/>
                <a:gridCol w="2243725"/>
                <a:gridCol w="2243725"/>
                <a:gridCol w="2243725"/>
                <a:gridCol w="2243725"/>
              </a:tblGrid>
              <a:tr h="32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DS1 Team 1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DS1 Team 2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DS1 Team 3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FFFF"/>
                          </a:solidFill>
                        </a:rPr>
                        <a:t>DS1 Team 4</a:t>
                      </a:r>
                      <a:endParaRPr sz="15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4747"/>
                    </a:solidFill>
                  </a:tcPr>
                </a:tc>
              </a:tr>
              <a:tr h="200025">
                <a:tc row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Design Sprint 1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(Bluster B &amp; C: Online)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Lead: </a:t>
                      </a:r>
                      <a:r>
                        <a:rPr b="1" lang="en-GB" sz="1500"/>
                        <a:t>Selam</a:t>
                      </a:r>
                      <a:endParaRPr b="1"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Job Dulo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Ronald Kudoyi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Benson Njuguna Kariuki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Katinka Harsanyi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Alistair Gould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Brian Mwangi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Dmitry Spitsberg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Kennedy Mukuna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Bryan Waweru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James Macharia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Fanen Acho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Michael Denuh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Walela Masibo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Clementine Vandeleur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Jennifer Mpho Lebethe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Nwachukwu Ossai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Peter Kihara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Joyce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Yixuan "Layla" Li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John Kiptum Juma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Phillip Chele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Thabani Magubane</a:t>
                      </a:r>
                      <a:endParaRPr sz="15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" y="8"/>
            <a:ext cx="12192000" cy="81279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/>
        </p:nvSpPr>
        <p:spPr>
          <a:xfrm>
            <a:off x="878600" y="4256000"/>
            <a:ext cx="10434900" cy="2460900"/>
          </a:xfrm>
          <a:prstGeom prst="rect">
            <a:avLst/>
          </a:prstGeom>
          <a:solidFill>
            <a:srgbClr val="EF4747">
              <a:alpha val="9373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6700"/>
              <a:buFont typeface="Maven Pro"/>
              <a:buNone/>
            </a:pPr>
            <a:r>
              <a:rPr i="0" lang="en-GB" sz="670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DESIGN SPRINT 1</a:t>
            </a:r>
            <a:endParaRPr i="0" sz="1900" u="none" cap="none" strike="noStrik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i="1" lang="en-GB" sz="5300" u="none" cap="none" strike="noStrike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“Disrupting mpesa”</a:t>
            </a:r>
            <a:endParaRPr i="1" sz="5300" u="none" cap="none" strike="noStrike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878600" y="1162800"/>
            <a:ext cx="10434900" cy="4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There are </a:t>
            </a:r>
            <a:r>
              <a:rPr lang="en-GB" sz="5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29.1 Million</a:t>
            </a: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Mobile Money subscribers in Kenya with </a:t>
            </a:r>
            <a:r>
              <a:rPr lang="en-GB" sz="5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98.8% </a:t>
            </a: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of these being with M-PESA</a:t>
            </a:r>
            <a:endParaRPr sz="5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t/>
            </a:r>
            <a:endParaRPr sz="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lang="en-GB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Source | </a:t>
            </a:r>
            <a:r>
              <a:rPr lang="en-GB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Safaricom </a:t>
            </a:r>
            <a:r>
              <a:rPr lang="en-GB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quarterly</a:t>
            </a:r>
            <a:r>
              <a:rPr lang="en-GB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 report</a:t>
            </a:r>
            <a:r>
              <a:rPr lang="en-GB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 April 2020 </a:t>
            </a:r>
            <a:endParaRPr i="0" sz="3000" u="none" cap="none" strike="noStrike">
              <a:solidFill>
                <a:srgbClr val="59595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878600" y="1086600"/>
            <a:ext cx="10434900" cy="4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There are </a:t>
            </a:r>
            <a:r>
              <a:rPr lang="en-GB" sz="5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202K Mobile Money Agents</a:t>
            </a: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 Kenya, out of which </a:t>
            </a:r>
            <a:r>
              <a:rPr lang="en-GB" sz="5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85.72%</a:t>
            </a: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are M-PESA agents</a:t>
            </a:r>
            <a:endParaRPr sz="5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t/>
            </a:r>
            <a:endParaRPr sz="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lang="en-GB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Source | </a:t>
            </a:r>
            <a:r>
              <a:rPr lang="en-GB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Safaricom quarterly report</a:t>
            </a:r>
            <a:r>
              <a:rPr lang="en-GB" sz="15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 April 2020 </a:t>
            </a:r>
            <a:endParaRPr i="0" sz="3000" u="none" cap="none" strike="noStrike">
              <a:solidFill>
                <a:srgbClr val="59595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650000" y="1086600"/>
            <a:ext cx="10941600" cy="4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$13.2 Billion</a:t>
            </a:r>
            <a:r>
              <a:rPr lang="en-GB" sz="5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has been transacted via mobile money between March - June 2020</a:t>
            </a:r>
            <a:r>
              <a:rPr lang="en-GB" sz="5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 historic high </a:t>
            </a:r>
            <a:r>
              <a:rPr i="1" lang="en-GB" sz="3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transaction volume</a:t>
            </a:r>
            <a:r>
              <a:rPr i="1" lang="en-GB" sz="3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of </a:t>
            </a:r>
            <a:r>
              <a:rPr b="1" i="1" lang="en-GB" sz="3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$3.7Billion</a:t>
            </a:r>
            <a:r>
              <a:rPr i="1" lang="en-GB" sz="3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was made via mobile money in the month of </a:t>
            </a:r>
            <a:r>
              <a:rPr b="1" i="1" lang="en-GB" sz="3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June </a:t>
            </a:r>
            <a:r>
              <a:rPr i="1" lang="en-GB" sz="3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following a </a:t>
            </a:r>
            <a:r>
              <a:rPr i="1" lang="en-GB" sz="3000" u="sng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90 day transaction fee </a:t>
            </a:r>
            <a:r>
              <a:rPr i="1" lang="en-GB" sz="3000" u="sng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exemption</a:t>
            </a:r>
            <a:r>
              <a:rPr i="1" lang="en-GB" sz="3000" u="sng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 combat COVID 19*</a:t>
            </a:r>
            <a:endParaRPr i="0" sz="3000" u="none" cap="none" strike="noStrike">
              <a:solidFill>
                <a:srgbClr val="59595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65034" y="6451487"/>
            <a:ext cx="73458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* For all transactions below 1000 KES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878550" y="1634475"/>
            <a:ext cx="10434900" cy="43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Open Sans"/>
              <a:buAutoNum type="arabicPeriod"/>
            </a:pPr>
            <a:r>
              <a:rPr lang="en-GB" sz="36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SAFARICOM </a:t>
            </a:r>
            <a:r>
              <a:rPr lang="en-GB" sz="36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lost 0.3% market share</a:t>
            </a:r>
            <a:br>
              <a:rPr lang="en-GB" sz="36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36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Open Sans SemiBold"/>
              <a:buAutoNum type="arabicPeriod"/>
            </a:pPr>
            <a:r>
              <a:rPr lang="en-GB" sz="3600">
                <a:solidFill>
                  <a:srgbClr val="666666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The </a:t>
            </a:r>
            <a:r>
              <a:rPr lang="en-GB" sz="3600">
                <a:solidFill>
                  <a:srgbClr val="EF4747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year-on-year growth</a:t>
            </a:r>
            <a:r>
              <a:rPr lang="en-GB" sz="3600">
                <a:solidFill>
                  <a:srgbClr val="666666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 in mobile money payment transactions has indicated to be the </a:t>
            </a:r>
            <a:r>
              <a:rPr lang="en-GB" sz="3600">
                <a:solidFill>
                  <a:srgbClr val="EF4747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lowest since M-PESA was rolled out in March 2007</a:t>
            </a:r>
            <a:endParaRPr sz="3600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8" name="Google Shape;108;p23"/>
          <p:cNvSpPr txBox="1"/>
          <p:nvPr>
            <p:ph idx="4294967295" type="title"/>
          </p:nvPr>
        </p:nvSpPr>
        <p:spPr>
          <a:xfrm>
            <a:off x="465275" y="467862"/>
            <a:ext cx="110943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4600">
                <a:latin typeface="Open Sans Light"/>
                <a:ea typeface="Open Sans Light"/>
                <a:cs typeface="Open Sans Light"/>
                <a:sym typeface="Open Sans Light"/>
              </a:rPr>
              <a:t>However, in Q1 2020...</a:t>
            </a:r>
            <a:endParaRPr i="1" sz="4600" u="none" cap="none" strike="noStrike">
              <a:solidFill>
                <a:srgbClr val="59595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/>
        </p:nvSpPr>
        <p:spPr>
          <a:xfrm>
            <a:off x="352225" y="320125"/>
            <a:ext cx="111603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lang="en-GB" sz="4000">
                <a:solidFill>
                  <a:srgbClr val="59595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M-PESA shows signs of weakness in...</a:t>
            </a:r>
            <a:endParaRPr i="0" sz="4000" u="none" cap="none" strike="noStrike">
              <a:solidFill>
                <a:srgbClr val="595959"/>
              </a:solidFill>
              <a:highlight>
                <a:srgbClr val="FFFFFF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24"/>
          <p:cNvSpPr txBox="1"/>
          <p:nvPr/>
        </p:nvSpPr>
        <p:spPr>
          <a:xfrm>
            <a:off x="548075" y="1822925"/>
            <a:ext cx="11405400" cy="4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269999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●"/>
            </a:pPr>
            <a:r>
              <a:rPr lang="en-GB" sz="2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 transactional </a:t>
            </a:r>
            <a:r>
              <a:rPr lang="en-GB" sz="26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fees </a:t>
            </a:r>
            <a:r>
              <a:rPr lang="en-GB" sz="26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(2-7%)</a:t>
            </a:r>
            <a:endParaRPr sz="2600" u="none" cap="none" strike="noStrike">
              <a:solidFill>
                <a:srgbClr val="EF4747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pen Sans Light"/>
              <a:buChar char="●"/>
            </a:pPr>
            <a:r>
              <a:rPr lang="en-GB" sz="26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Outdated</a:t>
            </a:r>
            <a:r>
              <a:rPr lang="en-GB" sz="2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network and tech infrastructure</a:t>
            </a:r>
            <a:endParaRPr sz="26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pen Sans Light"/>
              <a:buChar char="●"/>
            </a:pPr>
            <a:r>
              <a:rPr lang="en-GB" sz="26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Subpar</a:t>
            </a:r>
            <a:r>
              <a:rPr lang="en-GB" sz="2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user experience</a:t>
            </a:r>
            <a:endParaRPr sz="26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pen Sans Light"/>
              <a:buChar char="●"/>
            </a:pPr>
            <a:r>
              <a:rPr lang="en-GB" sz="2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Occasional </a:t>
            </a:r>
            <a:r>
              <a:rPr lang="en-GB" sz="26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outages</a:t>
            </a:r>
            <a:r>
              <a:rPr lang="en-GB" sz="2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that have nudged users to open accounts with other operators as backup</a:t>
            </a:r>
            <a:endParaRPr sz="2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pen Sans Light"/>
              <a:buChar char="●"/>
            </a:pPr>
            <a:r>
              <a:rPr lang="en-GB" sz="2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GB" sz="2600" u="none" cap="none" strike="noStrike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Aggressive competitors</a:t>
            </a:r>
            <a:r>
              <a:rPr lang="en-GB" sz="2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eyeing the market (Alipay, WeChat)</a:t>
            </a:r>
            <a:endParaRPr sz="2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93700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Open Sans Light"/>
              <a:buChar char="●"/>
            </a:pPr>
            <a:r>
              <a:rPr lang="en-GB" sz="2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Almost </a:t>
            </a:r>
            <a:r>
              <a:rPr lang="en-GB" sz="26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non-</a:t>
            </a:r>
            <a:r>
              <a:rPr lang="en-GB" sz="26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existent</a:t>
            </a:r>
            <a:r>
              <a:rPr lang="en-GB" sz="2600">
                <a:solidFill>
                  <a:srgbClr val="EF474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corporate innovation</a:t>
            </a:r>
            <a:r>
              <a:rPr lang="en-GB" sz="2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(They shut down their innovation unit Safaricom Alpha in 2019)</a:t>
            </a:r>
            <a:endParaRPr i="0" sz="11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275" y="209100"/>
            <a:ext cx="7843174" cy="64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