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embeddedFontLs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08CB8A-AD9E-4891-A9E2-C19158A80683}">
  <a:tblStyle styleId="{4708CB8A-AD9E-4891-A9E2-C19158A8068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6120719" y="8793309"/>
            <a:ext cx="5439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242300" y="490744"/>
            <a:ext cx="6422700" cy="33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242300" y="4048953"/>
            <a:ext cx="6422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68050" y="612721"/>
            <a:ext cx="5888700" cy="306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62490" y="3880567"/>
            <a:ext cx="5299800" cy="3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43223918f_0_47:notes"/>
          <p:cNvSpPr txBox="1"/>
          <p:nvPr>
            <p:ph idx="1" type="body"/>
          </p:nvPr>
        </p:nvSpPr>
        <p:spPr>
          <a:xfrm>
            <a:off x="242300" y="4048953"/>
            <a:ext cx="6422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943223918f_0_47:notes"/>
          <p:cNvSpPr/>
          <p:nvPr>
            <p:ph idx="2" type="sldImg"/>
          </p:nvPr>
        </p:nvSpPr>
        <p:spPr>
          <a:xfrm>
            <a:off x="242300" y="490744"/>
            <a:ext cx="6422700" cy="33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43223918f_0_130:notes"/>
          <p:cNvSpPr txBox="1"/>
          <p:nvPr>
            <p:ph idx="1" type="body"/>
          </p:nvPr>
        </p:nvSpPr>
        <p:spPr>
          <a:xfrm>
            <a:off x="242300" y="4048953"/>
            <a:ext cx="6422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943223918f_0_130:notes"/>
          <p:cNvSpPr/>
          <p:nvPr>
            <p:ph idx="2" type="sldImg"/>
          </p:nvPr>
        </p:nvSpPr>
        <p:spPr>
          <a:xfrm>
            <a:off x="242300" y="490744"/>
            <a:ext cx="6422700" cy="33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43223918f_0_74:notes"/>
          <p:cNvSpPr txBox="1"/>
          <p:nvPr>
            <p:ph idx="1" type="body"/>
          </p:nvPr>
        </p:nvSpPr>
        <p:spPr>
          <a:xfrm>
            <a:off x="242300" y="4048953"/>
            <a:ext cx="6422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943223918f_0_74:notes"/>
          <p:cNvSpPr/>
          <p:nvPr>
            <p:ph idx="2" type="sldImg"/>
          </p:nvPr>
        </p:nvSpPr>
        <p:spPr>
          <a:xfrm>
            <a:off x="242300" y="490744"/>
            <a:ext cx="6422700" cy="33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242300" y="4048953"/>
            <a:ext cx="6422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242300" y="490744"/>
            <a:ext cx="6422700" cy="33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5d93959b2_0_84:notes"/>
          <p:cNvSpPr txBox="1"/>
          <p:nvPr>
            <p:ph idx="1" type="body"/>
          </p:nvPr>
        </p:nvSpPr>
        <p:spPr>
          <a:xfrm>
            <a:off x="242300" y="4048953"/>
            <a:ext cx="6422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95d93959b2_0_84:notes"/>
          <p:cNvSpPr/>
          <p:nvPr>
            <p:ph idx="2" type="sldImg"/>
          </p:nvPr>
        </p:nvSpPr>
        <p:spPr>
          <a:xfrm>
            <a:off x="242300" y="490744"/>
            <a:ext cx="6422700" cy="33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0e02b055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70e02b055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43223918f_1_0:notes"/>
          <p:cNvSpPr txBox="1"/>
          <p:nvPr>
            <p:ph idx="1" type="body"/>
          </p:nvPr>
        </p:nvSpPr>
        <p:spPr>
          <a:xfrm>
            <a:off x="242300" y="4048953"/>
            <a:ext cx="6422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943223918f_1_0:notes"/>
          <p:cNvSpPr/>
          <p:nvPr>
            <p:ph idx="2" type="sldImg"/>
          </p:nvPr>
        </p:nvSpPr>
        <p:spPr>
          <a:xfrm>
            <a:off x="242300" y="490744"/>
            <a:ext cx="6422700" cy="33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68050" y="612721"/>
            <a:ext cx="5888700" cy="306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62490" y="3880567"/>
            <a:ext cx="5299800" cy="3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5d93959b2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5d93959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5d93959b2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5d93959b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5d93959b2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5d93959b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68050" y="612721"/>
            <a:ext cx="5888700" cy="306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62490" y="3880567"/>
            <a:ext cx="5299800" cy="3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432236030_0_0:notes"/>
          <p:cNvSpPr/>
          <p:nvPr>
            <p:ph idx="2" type="sldImg"/>
          </p:nvPr>
        </p:nvSpPr>
        <p:spPr>
          <a:xfrm>
            <a:off x="368050" y="612721"/>
            <a:ext cx="5888700" cy="306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" name="Google Shape;121;g9432236030_0_0:notes"/>
          <p:cNvSpPr txBox="1"/>
          <p:nvPr>
            <p:ph idx="1" type="body"/>
          </p:nvPr>
        </p:nvSpPr>
        <p:spPr>
          <a:xfrm>
            <a:off x="662490" y="3880567"/>
            <a:ext cx="5299800" cy="3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GB"/>
              <a:t>What exactly is IoT?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5d93959b2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5d93959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1" y="1623"/>
            <a:ext cx="2158" cy="1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41"/>
            <a:ext cx="12191998" cy="695839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ctrTitle"/>
          </p:nvPr>
        </p:nvSpPr>
        <p:spPr>
          <a:xfrm>
            <a:off x="728133" y="5400498"/>
            <a:ext cx="8478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4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28133" y="6194772"/>
            <a:ext cx="847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–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▫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  <a:defRPr/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3623" t="0"/>
          <a:stretch/>
        </p:blipFill>
        <p:spPr>
          <a:xfrm>
            <a:off x="808567" y="582084"/>
            <a:ext cx="262736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28133" y="1335617"/>
            <a:ext cx="49320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enable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great founders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322410" y="6576564"/>
            <a:ext cx="49320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www.antler.co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2_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2117" y="2117"/>
            <a:ext cx="2100" cy="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161984" y="566888"/>
            <a:ext cx="110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489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701">
          <p15:clr>
            <a:srgbClr val="F26B43"/>
          </p15:clr>
        </p15:guide>
        <p15:guide id="4" orient="horz" pos="399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17" y="2117"/>
            <a:ext cx="2117" cy="21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>
            <p:ph type="title"/>
          </p:nvPr>
        </p:nvSpPr>
        <p:spPr>
          <a:xfrm>
            <a:off x="236668" y="620240"/>
            <a:ext cx="110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489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701">
          <p15:clr>
            <a:srgbClr val="F26B43"/>
          </p15:clr>
        </p15:guide>
        <p15:guide id="4" orient="horz" pos="399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236668" y="620240"/>
            <a:ext cx="110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6" name="Google Shape;6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1615" y="0"/>
            <a:ext cx="179801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/>
        </p:nvSpPr>
        <p:spPr>
          <a:xfrm>
            <a:off x="5131981" y="6347793"/>
            <a:ext cx="1914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www.antler.co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489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701">
          <p15:clr>
            <a:srgbClr val="F26B43"/>
          </p15:clr>
        </p15:guide>
        <p15:guide id="4" orient="horz" pos="399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4747">
            <a:alpha val="93730"/>
          </a:srgbClr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/>
        </p:nvSpPr>
        <p:spPr>
          <a:xfrm>
            <a:off x="553279" y="1510549"/>
            <a:ext cx="112380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5300"/>
              <a:buFont typeface="Maven Pro"/>
              <a:buNone/>
            </a:pPr>
            <a:r>
              <a:rPr i="1" lang="en-GB" sz="480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Pick a problem in the </a:t>
            </a:r>
            <a:r>
              <a:rPr b="1" i="1" lang="en-GB" sz="4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B2B</a:t>
            </a:r>
            <a:r>
              <a:rPr i="1" lang="en-GB" sz="480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space that you find compelling, and think of solutions that can be </a:t>
            </a:r>
            <a:r>
              <a:rPr i="1" lang="en-GB" sz="480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addressed</a:t>
            </a:r>
            <a:r>
              <a:rPr i="1" lang="en-GB" sz="480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via </a:t>
            </a:r>
            <a:endParaRPr i="1" sz="4800">
              <a:solidFill>
                <a:schemeClr val="l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5300"/>
              <a:buFont typeface="Maven Pro"/>
              <a:buNone/>
            </a:pPr>
            <a:r>
              <a:rPr b="1" i="1" lang="en-GB" sz="4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B2B SaaS </a:t>
            </a:r>
            <a:r>
              <a:rPr i="1" lang="en-GB" sz="480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and/or </a:t>
            </a:r>
            <a:r>
              <a:rPr b="1" i="1" lang="en-GB" sz="4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IoT</a:t>
            </a:r>
            <a:endParaRPr b="1" i="1" sz="4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93950" y="321209"/>
            <a:ext cx="110943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GB" sz="4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Your challenge!</a:t>
            </a:r>
            <a:endParaRPr sz="4000">
              <a:solidFill>
                <a:srgbClr val="EF474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731150" y="1254125"/>
            <a:ext cx="107253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i="0" lang="en-GB" sz="3600" u="none" cap="none" strike="noStrike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Design a technology-driven solution</a:t>
            </a:r>
            <a:r>
              <a:rPr lang="en-GB" sz="36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i="0" lang="en-GB" sz="3600" u="none" cap="none" strike="noStrike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that can </a:t>
            </a:r>
            <a:r>
              <a:rPr lang="en-GB" sz="36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solve a critical B2B problem … </a:t>
            </a:r>
            <a:endParaRPr i="0" sz="3600" u="none" cap="none" strike="noStrike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1286906" y="2931669"/>
            <a:ext cx="1924800" cy="1924800"/>
          </a:xfrm>
          <a:prstGeom prst="ellipse">
            <a:avLst/>
          </a:prstGeom>
          <a:solidFill>
            <a:srgbClr val="EF4747">
              <a:alpha val="93730"/>
            </a:srgbClr>
          </a:solidFill>
          <a:ln cap="flat" cmpd="sng" w="9525">
            <a:solidFill>
              <a:srgbClr val="B923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7"/>
          <p:cNvSpPr/>
          <p:nvPr/>
        </p:nvSpPr>
        <p:spPr>
          <a:xfrm>
            <a:off x="4970059" y="2931669"/>
            <a:ext cx="1924800" cy="1924800"/>
          </a:xfrm>
          <a:prstGeom prst="ellipse">
            <a:avLst/>
          </a:prstGeom>
          <a:solidFill>
            <a:srgbClr val="EF4747">
              <a:alpha val="93730"/>
            </a:srgbClr>
          </a:solidFill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566119" y="4905703"/>
            <a:ext cx="27378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...With an attractive</a:t>
            </a:r>
            <a:endParaRPr i="0" sz="1900" u="none" cap="none" strike="noStrike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GB" sz="2400" u="none" cap="none" strike="noStrike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business model...</a:t>
            </a:r>
            <a:endParaRPr i="0" sz="1900" u="none" cap="none" strike="noStrike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8170025" y="4905703"/>
            <a:ext cx="27378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...that can </a:t>
            </a:r>
            <a:endParaRPr sz="24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cost effectively scale</a:t>
            </a:r>
            <a:endParaRPr i="0" sz="1900" u="none" cap="none" strike="noStrike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709675" y="4905700"/>
            <a:ext cx="30666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Identify a</a:t>
            </a:r>
            <a:r>
              <a:rPr lang="en-GB" sz="24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B2B problem not solved well today...</a:t>
            </a:r>
            <a:endParaRPr i="0" sz="1900" u="none" cap="none" strike="noStrike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descr="Coins" id="149" name="Google Shape;1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2859" y="3284469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ycle" id="150" name="Google Shape;15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9706" y="3284469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/>
          <p:nvPr/>
        </p:nvSpPr>
        <p:spPr>
          <a:xfrm>
            <a:off x="8600242" y="2931669"/>
            <a:ext cx="1924800" cy="1924800"/>
          </a:xfrm>
          <a:prstGeom prst="ellipse">
            <a:avLst/>
          </a:prstGeom>
          <a:solidFill>
            <a:srgbClr val="EF4747">
              <a:alpha val="93730"/>
            </a:srgbClr>
          </a:solidFill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loud Computing" id="152" name="Google Shape;15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53042" y="3284469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236675" y="450806"/>
            <a:ext cx="110943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4000">
                <a:latin typeface="Open Sans Light"/>
                <a:ea typeface="Open Sans Light"/>
                <a:cs typeface="Open Sans Light"/>
                <a:sym typeface="Open Sans Light"/>
              </a:rPr>
              <a:t>3 areas and questions to think about...</a:t>
            </a:r>
            <a:endParaRPr i="1" sz="4000" u="none" cap="none" strike="noStrike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495084" y="1427339"/>
            <a:ext cx="1440000" cy="1440000"/>
          </a:xfrm>
          <a:prstGeom prst="ellipse">
            <a:avLst/>
          </a:prstGeom>
          <a:solidFill>
            <a:srgbClr val="EF4747">
              <a:alpha val="93730"/>
            </a:srgbClr>
          </a:solidFill>
          <a:ln cap="flat" cmpd="sng" w="9525">
            <a:solidFill>
              <a:srgbClr val="B923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495084" y="3186319"/>
            <a:ext cx="1440000" cy="1440000"/>
          </a:xfrm>
          <a:prstGeom prst="ellipse">
            <a:avLst/>
          </a:prstGeom>
          <a:solidFill>
            <a:srgbClr val="EF4747">
              <a:alpha val="93730"/>
            </a:srgbClr>
          </a:solidFill>
          <a:ln cap="flat" cmpd="sng" w="9525">
            <a:solidFill>
              <a:srgbClr val="B923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495084" y="4945298"/>
            <a:ext cx="1440000" cy="1440000"/>
          </a:xfrm>
          <a:prstGeom prst="ellipse">
            <a:avLst/>
          </a:prstGeom>
          <a:solidFill>
            <a:srgbClr val="EF4747">
              <a:alpha val="93730"/>
            </a:srgbClr>
          </a:solidFill>
          <a:ln cap="flat" cmpd="sng" w="9525">
            <a:solidFill>
              <a:srgbClr val="B923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2031025" y="1323981"/>
            <a:ext cx="9121500" cy="15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What problem are you solving</a:t>
            </a:r>
            <a:r>
              <a:rPr b="1" i="0" lang="en-GB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b="1" i="0" sz="20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GB" sz="2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</a:t>
            </a:r>
            <a:r>
              <a:rPr lang="en-GB" sz="2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pain-point/problem</a:t>
            </a:r>
            <a:r>
              <a:rPr lang="en-GB" sz="2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is critical to solve?</a:t>
            </a:r>
            <a:endParaRPr sz="2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i="0" lang="en-GB" sz="2000" u="none" cap="none" strike="noStrike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Who is the </a:t>
            </a:r>
            <a:r>
              <a:rPr lang="en-GB" sz="2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problem </a:t>
            </a:r>
            <a:r>
              <a:rPr lang="en-GB" sz="2000">
                <a:solidFill>
                  <a:srgbClr val="EA565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relevant</a:t>
            </a:r>
            <a:r>
              <a:rPr i="0" lang="en-GB" sz="2000" u="none" cap="none" strike="noStrike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sz="2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 (target customer)</a:t>
            </a:r>
            <a:r>
              <a:rPr i="0" lang="en-GB" sz="2000" u="none" cap="none" strike="noStrike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?</a:t>
            </a:r>
            <a:endParaRPr i="0" sz="2000" u="none" cap="none" strike="noStrike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Open Sans Light"/>
              <a:buChar char="-"/>
            </a:pPr>
            <a:r>
              <a:rPr lang="en-GB" sz="2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Would anyone be </a:t>
            </a:r>
            <a:r>
              <a:rPr lang="en-GB" sz="2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willing to pay</a:t>
            </a:r>
            <a:r>
              <a:rPr lang="en-GB" sz="2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for this issue to be solved?</a:t>
            </a:r>
            <a:endParaRPr sz="2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2031033" y="3044297"/>
            <a:ext cx="100764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your superior solution?</a:t>
            </a:r>
            <a:endParaRPr b="1" i="0" sz="20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80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does your </a:t>
            </a:r>
            <a:r>
              <a:rPr lang="en-GB" sz="2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solution/product</a:t>
            </a:r>
            <a:r>
              <a:rPr lang="en-GB" sz="2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look like? </a:t>
            </a:r>
            <a:endParaRPr sz="2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80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is your </a:t>
            </a:r>
            <a:r>
              <a:rPr lang="en-GB" sz="2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value proposition/selling point</a:t>
            </a:r>
            <a:r>
              <a:rPr lang="en-GB" sz="2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to consumers?</a:t>
            </a:r>
            <a:endParaRPr sz="2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80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 Light"/>
              <a:buChar char="-"/>
            </a:pPr>
            <a:r>
              <a:rPr lang="en-GB" sz="2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is your </a:t>
            </a:r>
            <a:r>
              <a:rPr lang="en-GB" sz="2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moat</a:t>
            </a:r>
            <a:r>
              <a:rPr lang="en-GB" sz="2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?</a:t>
            </a:r>
            <a:endParaRPr sz="2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descr="Forbidden" id="163" name="Google Shape;16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084" y="5085760"/>
            <a:ext cx="1152000" cy="115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cket" id="164" name="Google Shape;16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084" y="3373657"/>
            <a:ext cx="1152000" cy="115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ycle" id="165" name="Google Shape;16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9084" y="1606677"/>
            <a:ext cx="1152000" cy="11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2031033" y="4995522"/>
            <a:ext cx="100764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the business financially viable?</a:t>
            </a:r>
            <a:endParaRPr b="1" i="0" sz="20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80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big is the</a:t>
            </a: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sz="2000">
                <a:solidFill>
                  <a:srgbClr val="EA565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market</a:t>
            </a: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sz="2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opportunity?</a:t>
            </a:r>
            <a:endParaRPr sz="2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80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will you </a:t>
            </a:r>
            <a:r>
              <a:rPr lang="en-GB" sz="2000">
                <a:solidFill>
                  <a:srgbClr val="EA565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commercialize</a:t>
            </a: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sz="2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your solution (business model)?</a:t>
            </a:r>
            <a:endParaRPr sz="2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80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will you cost effectively</a:t>
            </a: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sz="2000">
                <a:solidFill>
                  <a:srgbClr val="EA565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reach</a:t>
            </a: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sz="2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your target customer at scale? </a:t>
            </a:r>
            <a:endParaRPr sz="2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/>
          <p:nvPr/>
        </p:nvSpPr>
        <p:spPr>
          <a:xfrm>
            <a:off x="2107226" y="4866325"/>
            <a:ext cx="84822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Presentation:</a:t>
            </a:r>
            <a:endParaRPr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 Light"/>
              <a:buChar char="-"/>
            </a:pP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Can you </a:t>
            </a:r>
            <a:r>
              <a:rPr i="0" lang="en-GB" sz="2000" u="none" cap="none" strike="noStrike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sell </a:t>
            </a:r>
            <a:r>
              <a:rPr lang="en-GB" sz="2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core of your</a:t>
            </a:r>
            <a:r>
              <a:rPr i="0" lang="en-GB" sz="2000" u="none" cap="none" strike="noStrike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idea in a</a:t>
            </a:r>
            <a:r>
              <a:rPr lang="en-GB" sz="2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few simple slides</a:t>
            </a: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?</a:t>
            </a:r>
            <a:endParaRPr i="0" sz="20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 Light"/>
              <a:buChar char="-"/>
            </a:pP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Do you </a:t>
            </a:r>
            <a:r>
              <a:rPr i="0" lang="en-GB" sz="2000" u="none" cap="none" strike="noStrike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work as a team</a:t>
            </a: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?</a:t>
            </a:r>
            <a:endParaRPr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2107226" y="1307350"/>
            <a:ext cx="84822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Problem </a:t>
            </a: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definition:</a:t>
            </a:r>
            <a:endParaRPr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 Light"/>
              <a:buChar char="-"/>
            </a:pP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</a:t>
            </a:r>
            <a:r>
              <a:rPr i="0" lang="en-GB" sz="2000" u="none" cap="none" strike="noStrike">
                <a:solidFill>
                  <a:srgbClr val="EA565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big</a:t>
            </a: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is the problem you identified?</a:t>
            </a:r>
            <a:endParaRPr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 Light"/>
              <a:buChar char="-"/>
            </a:pP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clearly </a:t>
            </a:r>
            <a:r>
              <a:rPr lang="en-GB" sz="2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defined</a:t>
            </a: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is your target customer?</a:t>
            </a:r>
            <a:endParaRPr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3" name="Google Shape;173;p29"/>
          <p:cNvSpPr/>
          <p:nvPr/>
        </p:nvSpPr>
        <p:spPr>
          <a:xfrm>
            <a:off x="2107226" y="3110125"/>
            <a:ext cx="87870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Solution, </a:t>
            </a: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</a:t>
            </a: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easibility &amp; </a:t>
            </a: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</a:t>
            </a: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ompetitiveness:</a:t>
            </a:r>
            <a:endParaRPr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 Light"/>
              <a:buChar char="-"/>
            </a:pP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Would</a:t>
            </a: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your solution </a:t>
            </a:r>
            <a:r>
              <a:rPr lang="en-GB" sz="2000">
                <a:solidFill>
                  <a:srgbClr val="EA565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effectively eliminate or reduce</a:t>
            </a:r>
            <a:r>
              <a:rPr lang="en-GB" sz="2000">
                <a:solidFill>
                  <a:srgbClr val="B9232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problem?</a:t>
            </a:r>
            <a:endParaRPr i="0" sz="20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 Light"/>
              <a:buChar char="-"/>
            </a:pP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</a:t>
            </a:r>
            <a:r>
              <a:rPr i="0" lang="en-GB" sz="2000" u="none" cap="none" strike="noStrike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scalable</a:t>
            </a: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is your solution?</a:t>
            </a:r>
            <a:endParaRPr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495084" y="1427339"/>
            <a:ext cx="1440000" cy="1440000"/>
          </a:xfrm>
          <a:prstGeom prst="ellipse">
            <a:avLst/>
          </a:prstGeom>
          <a:solidFill>
            <a:srgbClr val="EF4747">
              <a:alpha val="93730"/>
            </a:srgbClr>
          </a:solidFill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495084" y="3186319"/>
            <a:ext cx="1440000" cy="1440000"/>
          </a:xfrm>
          <a:prstGeom prst="ellipse">
            <a:avLst/>
          </a:prstGeom>
          <a:solidFill>
            <a:srgbClr val="EF4747">
              <a:alpha val="93730"/>
            </a:srgbClr>
          </a:solidFill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495084" y="4945298"/>
            <a:ext cx="1440000" cy="1440000"/>
          </a:xfrm>
          <a:prstGeom prst="ellipse">
            <a:avLst/>
          </a:prstGeom>
          <a:solidFill>
            <a:srgbClr val="EF4747">
              <a:alpha val="93730"/>
            </a:srgbClr>
          </a:solidFill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ulb" id="177" name="Google Shape;17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484" y="329467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ycle" id="178" name="Google Shape;17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084" y="1606677"/>
            <a:ext cx="1152000" cy="115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jector screen" id="179" name="Google Shape;17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484" y="5105043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>
            <p:ph type="title"/>
          </p:nvPr>
        </p:nvSpPr>
        <p:spPr>
          <a:xfrm>
            <a:off x="236675" y="450806"/>
            <a:ext cx="110943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4000">
                <a:latin typeface="Open Sans Light"/>
                <a:ea typeface="Open Sans Light"/>
                <a:cs typeface="Open Sans Light"/>
                <a:sym typeface="Open Sans Light"/>
              </a:rPr>
              <a:t>We will review your end product in light of</a:t>
            </a:r>
            <a:endParaRPr i="1" sz="4000" u="none" cap="none" strike="noStrike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/>
          <p:nvPr/>
        </p:nvSpPr>
        <p:spPr>
          <a:xfrm>
            <a:off x="449425" y="1612825"/>
            <a:ext cx="11094300" cy="4491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F47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651825" y="3087750"/>
            <a:ext cx="7183800" cy="807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EA565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 txBox="1"/>
          <p:nvPr>
            <p:ph type="title"/>
          </p:nvPr>
        </p:nvSpPr>
        <p:spPr>
          <a:xfrm>
            <a:off x="236668" y="620240"/>
            <a:ext cx="110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Timetable: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Sept </a:t>
            </a:r>
            <a:r>
              <a:rPr i="0" lang="en-GB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10 &amp; 11, 20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20 (For Group B &amp; C)</a:t>
            </a:r>
            <a:endParaRPr i="1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30"/>
          <p:cNvCxnSpPr/>
          <p:nvPr/>
        </p:nvCxnSpPr>
        <p:spPr>
          <a:xfrm>
            <a:off x="2924647" y="1863401"/>
            <a:ext cx="0" cy="3926400"/>
          </a:xfrm>
          <a:prstGeom prst="straightConnector1">
            <a:avLst/>
          </a:prstGeom>
          <a:noFill/>
          <a:ln cap="flat" cmpd="sng" w="19050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30"/>
          <p:cNvSpPr/>
          <p:nvPr/>
        </p:nvSpPr>
        <p:spPr>
          <a:xfrm>
            <a:off x="3329391" y="4602775"/>
            <a:ext cx="4893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Masterclass : Go-to-market Archetypes</a:t>
            </a:r>
            <a:endParaRPr i="0" sz="18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3319600" y="2386925"/>
            <a:ext cx="4893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00"/>
              <a:buFont typeface="Noto Sans Symbols"/>
              <a:buNone/>
            </a:pP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Masterclass: Problem Solving</a:t>
            </a:r>
            <a:endParaRPr i="0" sz="18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945400" y="2386925"/>
            <a:ext cx="1620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09:00 - 11:15</a:t>
            </a:r>
            <a:endParaRPr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1021602" y="4622300"/>
            <a:ext cx="16203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09</a:t>
            </a:r>
            <a:r>
              <a:rPr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0 - 1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1:00</a:t>
            </a:r>
            <a:endParaRPr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3327925" y="2787759"/>
            <a:ext cx="7596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Getting your startup investment ready</a:t>
            </a:r>
            <a:endParaRPr i="0" sz="19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945400" y="2801859"/>
            <a:ext cx="1620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11:30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  <a:r>
              <a:rPr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465279" y="4093513"/>
            <a:ext cx="2176500" cy="372000"/>
          </a:xfrm>
          <a:prstGeom prst="rect">
            <a:avLst/>
          </a:prstGeom>
          <a:solidFill>
            <a:srgbClr val="EF4747">
              <a:alpha val="9373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1800">
                <a:latin typeface="Open Sans"/>
                <a:ea typeface="Open Sans"/>
                <a:cs typeface="Open Sans"/>
                <a:sym typeface="Open Sans"/>
              </a:rPr>
              <a:t>Friday Sept</a:t>
            </a:r>
            <a:r>
              <a:rPr b="1"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GB" sz="1800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="1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1021252" y="5530033"/>
            <a:ext cx="16206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13:30 - 17:15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3327925" y="5523533"/>
            <a:ext cx="4893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Design Sprint 2 Working Session</a:t>
            </a:r>
            <a:endParaRPr sz="1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3329391" y="5063154"/>
            <a:ext cx="4893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Africa &amp; Emerging Markets Overview</a:t>
            </a:r>
            <a:endParaRPr i="0" sz="18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1021602" y="5076167"/>
            <a:ext cx="16203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11</a:t>
            </a:r>
            <a:r>
              <a:rPr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15</a:t>
            </a:r>
            <a:r>
              <a:rPr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- 1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2:30</a:t>
            </a:r>
            <a:endParaRPr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465279" y="1862725"/>
            <a:ext cx="2176500" cy="372000"/>
          </a:xfrm>
          <a:prstGeom prst="rect">
            <a:avLst/>
          </a:prstGeom>
          <a:solidFill>
            <a:srgbClr val="EF4747">
              <a:alpha val="9373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1800">
                <a:latin typeface="Open Sans"/>
                <a:ea typeface="Open Sans"/>
                <a:cs typeface="Open Sans"/>
                <a:sym typeface="Open Sans"/>
              </a:rPr>
              <a:t>Thurs Sept 10</a:t>
            </a:r>
            <a:endParaRPr b="1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3333625" y="3188593"/>
            <a:ext cx="7596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Design Sprint 2 Introduction</a:t>
            </a:r>
            <a:endParaRPr i="0" sz="19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951100" y="3216794"/>
            <a:ext cx="1620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13:30 </a:t>
            </a:r>
            <a:r>
              <a:rPr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13:10</a:t>
            </a:r>
            <a:endParaRPr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945200" y="3595424"/>
            <a:ext cx="1620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13:10 </a:t>
            </a:r>
            <a:r>
              <a:rPr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17:15</a:t>
            </a:r>
            <a:endParaRPr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3327925" y="3589427"/>
            <a:ext cx="7596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Design </a:t>
            </a: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Sprint 2 Working Session</a:t>
            </a:r>
            <a:endParaRPr i="0" sz="19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7938450" y="2315775"/>
            <a:ext cx="275100" cy="1650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4747"/>
              </a:solidFill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7938450" y="4252025"/>
            <a:ext cx="275100" cy="1650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4747"/>
              </a:solidFill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8580425" y="4733675"/>
            <a:ext cx="2340000" cy="68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4747"/>
                </a:solidFill>
              </a:rPr>
              <a:t>In Person</a:t>
            </a:r>
            <a:endParaRPr sz="2400">
              <a:solidFill>
                <a:srgbClr val="EF4747"/>
              </a:solidFill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8580425" y="2753925"/>
            <a:ext cx="2340000" cy="68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4747"/>
                </a:solidFill>
              </a:rPr>
              <a:t>Online</a:t>
            </a:r>
            <a:endParaRPr sz="2400">
              <a:solidFill>
                <a:srgbClr val="EF474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/>
          <p:nvPr/>
        </p:nvSpPr>
        <p:spPr>
          <a:xfrm>
            <a:off x="449425" y="1612825"/>
            <a:ext cx="11094300" cy="4491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F47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1"/>
          <p:cNvSpPr/>
          <p:nvPr/>
        </p:nvSpPr>
        <p:spPr>
          <a:xfrm>
            <a:off x="651825" y="3121575"/>
            <a:ext cx="7183800" cy="849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EA565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 txBox="1"/>
          <p:nvPr>
            <p:ph type="title"/>
          </p:nvPr>
        </p:nvSpPr>
        <p:spPr>
          <a:xfrm>
            <a:off x="236668" y="620240"/>
            <a:ext cx="110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Timetable: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Sept </a:t>
            </a:r>
            <a:r>
              <a:rPr i="0" lang="en-GB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10 &amp; 11, 20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20 (For Group A)</a:t>
            </a:r>
            <a:endParaRPr i="1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31"/>
          <p:cNvCxnSpPr/>
          <p:nvPr/>
        </p:nvCxnSpPr>
        <p:spPr>
          <a:xfrm>
            <a:off x="2924647" y="1939601"/>
            <a:ext cx="0" cy="3926400"/>
          </a:xfrm>
          <a:prstGeom prst="straightConnector1">
            <a:avLst/>
          </a:prstGeom>
          <a:noFill/>
          <a:ln cap="flat" cmpd="sng" w="19050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p31"/>
          <p:cNvSpPr/>
          <p:nvPr/>
        </p:nvSpPr>
        <p:spPr>
          <a:xfrm>
            <a:off x="3329391" y="4602775"/>
            <a:ext cx="4893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Masterclass : Go-to-market Archetypes</a:t>
            </a:r>
            <a:endParaRPr i="0" sz="18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3319600" y="2386925"/>
            <a:ext cx="4893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00"/>
              <a:buFont typeface="Noto Sans Symbols"/>
              <a:buNone/>
            </a:pP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Masterclass: Problem Solving</a:t>
            </a:r>
            <a:endParaRPr i="0" sz="18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945400" y="2386925"/>
            <a:ext cx="1620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09:00 - 11:15</a:t>
            </a:r>
            <a:endParaRPr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1021602" y="4622300"/>
            <a:ext cx="16203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09</a:t>
            </a:r>
            <a:r>
              <a:rPr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0 - 1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1:00</a:t>
            </a:r>
            <a:endParaRPr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3327925" y="2787759"/>
            <a:ext cx="7596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Getting your startup investment ready</a:t>
            </a:r>
            <a:endParaRPr i="0" sz="19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945400" y="2801859"/>
            <a:ext cx="1620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11:30 </a:t>
            </a:r>
            <a:r>
              <a:rPr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  <a:r>
              <a:rPr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465279" y="4093513"/>
            <a:ext cx="2176500" cy="372000"/>
          </a:xfrm>
          <a:prstGeom prst="rect">
            <a:avLst/>
          </a:prstGeom>
          <a:solidFill>
            <a:srgbClr val="EF4747">
              <a:alpha val="9373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1800">
                <a:latin typeface="Open Sans"/>
                <a:ea typeface="Open Sans"/>
                <a:cs typeface="Open Sans"/>
                <a:sym typeface="Open Sans"/>
              </a:rPr>
              <a:t>Friday Sept</a:t>
            </a:r>
            <a:r>
              <a:rPr b="1"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GB" sz="1800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="1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1021252" y="5530033"/>
            <a:ext cx="16206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13:30 - 17:15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3327925" y="5523533"/>
            <a:ext cx="4893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Design Sprint 2 Working Session</a:t>
            </a:r>
            <a:endParaRPr sz="1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3329391" y="5063154"/>
            <a:ext cx="4893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Africa &amp; Emerging Markets Overview</a:t>
            </a:r>
            <a:endParaRPr i="0" sz="18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1021602" y="5076167"/>
            <a:ext cx="16203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11</a:t>
            </a:r>
            <a:r>
              <a:rPr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15</a:t>
            </a:r>
            <a:r>
              <a:rPr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- 1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2:30</a:t>
            </a:r>
            <a:endParaRPr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465279" y="1862725"/>
            <a:ext cx="2176500" cy="372000"/>
          </a:xfrm>
          <a:prstGeom prst="rect">
            <a:avLst/>
          </a:prstGeom>
          <a:solidFill>
            <a:srgbClr val="EF4747">
              <a:alpha val="9373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1800">
                <a:latin typeface="Open Sans"/>
                <a:ea typeface="Open Sans"/>
                <a:cs typeface="Open Sans"/>
                <a:sym typeface="Open Sans"/>
              </a:rPr>
              <a:t>Thurs Sept 10</a:t>
            </a:r>
            <a:endParaRPr b="1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3333625" y="3264793"/>
            <a:ext cx="7596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Design Sprint 2 Introduction</a:t>
            </a:r>
            <a:endParaRPr i="0" sz="19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951100" y="3216794"/>
            <a:ext cx="1620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13:30 </a:t>
            </a:r>
            <a:r>
              <a:rPr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13:10</a:t>
            </a:r>
            <a:endParaRPr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945200" y="3671624"/>
            <a:ext cx="1620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1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13:10 - 17:15</a:t>
            </a:r>
            <a:endParaRPr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1"/>
          <p:cNvSpPr/>
          <p:nvPr/>
        </p:nvSpPr>
        <p:spPr>
          <a:xfrm>
            <a:off x="3327925" y="3665627"/>
            <a:ext cx="7596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Design Sprint 2 Working Session</a:t>
            </a:r>
            <a:endParaRPr i="0" sz="19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7938450" y="2315775"/>
            <a:ext cx="275100" cy="1650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4747"/>
              </a:solidFill>
            </a:endParaRPr>
          </a:p>
        </p:txBody>
      </p:sp>
      <p:sp>
        <p:nvSpPr>
          <p:cNvPr id="234" name="Google Shape;234;p31"/>
          <p:cNvSpPr/>
          <p:nvPr/>
        </p:nvSpPr>
        <p:spPr>
          <a:xfrm>
            <a:off x="7938450" y="4252025"/>
            <a:ext cx="275100" cy="1650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4747"/>
              </a:solidFill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8580425" y="4733675"/>
            <a:ext cx="2340000" cy="68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4747"/>
                </a:solidFill>
              </a:rPr>
              <a:t>Online</a:t>
            </a:r>
            <a:endParaRPr sz="2400">
              <a:solidFill>
                <a:srgbClr val="EF4747"/>
              </a:solidFill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8580425" y="2753925"/>
            <a:ext cx="2340000" cy="68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4747"/>
                </a:solidFill>
              </a:rPr>
              <a:t>In Person</a:t>
            </a:r>
            <a:endParaRPr sz="2400">
              <a:solidFill>
                <a:srgbClr val="EF474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4747">
            <a:alpha val="93730"/>
          </a:srgbClr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/>
        </p:nvSpPr>
        <p:spPr>
          <a:xfrm>
            <a:off x="5287950" y="6082025"/>
            <a:ext cx="1616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www.antler.co</a:t>
            </a:r>
            <a:endParaRPr b="0" i="0" sz="15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3">
            <a:alphaModFix/>
          </a:blip>
          <a:srcRect b="0" l="0" r="71927" t="0"/>
          <a:stretch/>
        </p:blipFill>
        <p:spPr>
          <a:xfrm>
            <a:off x="5375199" y="2715775"/>
            <a:ext cx="1441602" cy="14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 txBox="1"/>
          <p:nvPr/>
        </p:nvSpPr>
        <p:spPr>
          <a:xfrm>
            <a:off x="514067" y="5957610"/>
            <a:ext cx="55179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2868" y="467840"/>
            <a:ext cx="110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2600">
                <a:latin typeface="Open Sans Light"/>
                <a:ea typeface="Open Sans Light"/>
                <a:cs typeface="Open Sans Light"/>
                <a:sym typeface="Open Sans Light"/>
              </a:rPr>
              <a:t>Design Sprint 2 | Team Split</a:t>
            </a:r>
            <a:endParaRPr i="1" sz="2600" u="none" cap="none" strike="noStrike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aphicFrame>
        <p:nvGraphicFramePr>
          <p:cNvPr id="79" name="Google Shape;79;p18"/>
          <p:cNvGraphicFramePr/>
          <p:nvPr/>
        </p:nvGraphicFramePr>
        <p:xfrm>
          <a:off x="502975" y="410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{4708CB8A-AD9E-4891-A9E2-C19158A80683}</a:tableStyleId>
              </a:tblPr>
              <a:tblGrid>
                <a:gridCol w="2026850"/>
                <a:gridCol w="2266875"/>
                <a:gridCol w="2266875"/>
                <a:gridCol w="2266875"/>
                <a:gridCol w="2266875"/>
              </a:tblGrid>
              <a:tr h="32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FFFFFF"/>
                          </a:solidFill>
                        </a:rPr>
                        <a:t>DS2 Team 5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47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FFFFFF"/>
                          </a:solidFill>
                        </a:rPr>
                        <a:t>DS2 Team 6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47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50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Design Sprint 1</a:t>
                      </a:r>
                      <a:endParaRPr sz="15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(Cluster A: In Person)</a:t>
                      </a:r>
                      <a:endParaRPr sz="15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Lead: Selam</a:t>
                      </a:r>
                      <a:endParaRPr b="1" sz="15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David Lemayian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Sonali Sanghrajka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Simon Sondern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Ore Alemede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Mikul Shah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John Juma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Daniel Nordberg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Tracy Matia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Peng Chen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Ashish Patel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Jamie Pujara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David Njonjo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0" name="Google Shape;80;p18"/>
          <p:cNvGraphicFramePr/>
          <p:nvPr/>
        </p:nvGraphicFramePr>
        <p:xfrm>
          <a:off x="502975" y="132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{4708CB8A-AD9E-4891-A9E2-C19158A80683}</a:tableStyleId>
              </a:tblPr>
              <a:tblGrid>
                <a:gridCol w="2006150"/>
                <a:gridCol w="2243725"/>
                <a:gridCol w="2243725"/>
                <a:gridCol w="2243725"/>
                <a:gridCol w="2243725"/>
              </a:tblGrid>
              <a:tr h="39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FFFFFF"/>
                          </a:solidFill>
                        </a:rPr>
                        <a:t>DS2 Team 1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47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FFFFFF"/>
                          </a:solidFill>
                        </a:rPr>
                        <a:t>DS2 Team 2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47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FFFFFF"/>
                          </a:solidFill>
                        </a:rPr>
                        <a:t>DS2 Team 3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47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FFFFFF"/>
                          </a:solidFill>
                        </a:rPr>
                        <a:t>DS2 Team 4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4747"/>
                    </a:solidFill>
                  </a:tcPr>
                </a:tc>
              </a:tr>
              <a:tr h="368875">
                <a:tc row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Design Sprint 1</a:t>
                      </a:r>
                      <a:endParaRPr sz="15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(Bluster B &amp; C: Online)</a:t>
                      </a:r>
                      <a:endParaRPr sz="15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Lead: Melalite</a:t>
                      </a:r>
                      <a:endParaRPr b="1" sz="15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Bryan Waweru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James Macharia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Ronald Kudoyi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Katinka Harsanyi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Walela Masibo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Clementine Vandeleur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Brian Mwangi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Dmitry Spitsberg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4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dk1"/>
                          </a:solidFill>
                        </a:rPr>
                        <a:t>Joyce Mbaya-Ikiao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Yixuan "Layla" Li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Job Dulo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dk1"/>
                          </a:solidFill>
                        </a:rPr>
                        <a:t>Jennifer Mpho Lebethe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dk1"/>
                          </a:solidFill>
                        </a:rPr>
                        <a:t>Benson Njuguna Kariuki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dk1"/>
                          </a:solidFill>
                        </a:rPr>
                        <a:t>Fanen Acho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Alistair Gould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Nwachukwu Ossai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dk1"/>
                          </a:solidFill>
                        </a:rPr>
                        <a:t>Kennedy Mukuna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dk1"/>
                          </a:solidFill>
                        </a:rPr>
                        <a:t>Michael Denuh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>
                          <a:solidFill>
                            <a:schemeClr val="dk1"/>
                          </a:solidFill>
                        </a:rPr>
                        <a:t>Peter Kihara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Phillip Chele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Thabani Magubane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4747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2964"/>
            <a:ext cx="12192000" cy="74371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/>
          <p:nvPr/>
        </p:nvSpPr>
        <p:spPr>
          <a:xfrm>
            <a:off x="897600" y="2274750"/>
            <a:ext cx="10434900" cy="2460900"/>
          </a:xfrm>
          <a:prstGeom prst="rect">
            <a:avLst/>
          </a:prstGeom>
          <a:solidFill>
            <a:srgbClr val="EF4747">
              <a:alpha val="9373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6700"/>
              <a:buFont typeface="Maven Pro"/>
              <a:buNone/>
            </a:pPr>
            <a:r>
              <a:rPr i="0" lang="en-GB" sz="6700" u="none" cap="none" strike="noStrike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DESIGN SPRINT </a:t>
            </a:r>
            <a:r>
              <a:rPr lang="en-GB" sz="670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</a:t>
            </a:r>
            <a:endParaRPr i="0" sz="19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5300"/>
              <a:buFont typeface="Maven Pro"/>
              <a:buNone/>
            </a:pPr>
            <a:r>
              <a:rPr i="1" lang="en-GB" sz="530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</a:t>
            </a:r>
            <a:r>
              <a:rPr i="1" lang="en-GB" sz="530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2B: SaaS &amp; IoT</a:t>
            </a:r>
            <a:endParaRPr i="1" sz="5300" u="none" cap="none" strike="noStrike">
              <a:solidFill>
                <a:schemeClr val="l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idx="4294967295" type="title"/>
          </p:nvPr>
        </p:nvSpPr>
        <p:spPr>
          <a:xfrm>
            <a:off x="393950" y="321209"/>
            <a:ext cx="110943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GB" sz="4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global B2B SaaS market space is huge … </a:t>
            </a:r>
            <a:endParaRPr sz="4000">
              <a:solidFill>
                <a:srgbClr val="EF474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2" name="Google Shape;92;p20"/>
          <p:cNvSpPr/>
          <p:nvPr/>
        </p:nvSpPr>
        <p:spPr>
          <a:xfrm>
            <a:off x="926150" y="1544250"/>
            <a:ext cx="2005800" cy="162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875" y="1082212"/>
            <a:ext cx="8276702" cy="564633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/>
          <p:nvPr/>
        </p:nvSpPr>
        <p:spPr>
          <a:xfrm>
            <a:off x="120325" y="6754425"/>
            <a:ext cx="2074500" cy="1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Source: Statista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idx="4294967295" type="title"/>
          </p:nvPr>
        </p:nvSpPr>
        <p:spPr>
          <a:xfrm>
            <a:off x="393950" y="321209"/>
            <a:ext cx="110943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GB" sz="4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… and full of gaps and </a:t>
            </a:r>
            <a:r>
              <a:rPr lang="en-GB" sz="4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opportunities</a:t>
            </a:r>
            <a:endParaRPr sz="4000">
              <a:solidFill>
                <a:srgbClr val="EF474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0" name="Google Shape;100;p21"/>
          <p:cNvSpPr txBox="1"/>
          <p:nvPr/>
        </p:nvSpPr>
        <p:spPr>
          <a:xfrm>
            <a:off x="489900" y="1260400"/>
            <a:ext cx="11094300" cy="120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300">
                <a:solidFill>
                  <a:srgbClr val="EF4747"/>
                </a:solidFill>
              </a:rPr>
              <a:t>Category-defining enterprise software companies can emerge to solve problems for every vertical, every business size, and every job function. Three opportunity areas could be:</a:t>
            </a:r>
            <a:endParaRPr i="1" sz="2500">
              <a:solidFill>
                <a:srgbClr val="EF4747"/>
              </a:solidFill>
            </a:endParaRPr>
          </a:p>
        </p:txBody>
      </p:sp>
      <p:sp>
        <p:nvSpPr>
          <p:cNvPr id="101" name="Google Shape;101;p21"/>
          <p:cNvSpPr/>
          <p:nvPr/>
        </p:nvSpPr>
        <p:spPr>
          <a:xfrm>
            <a:off x="613725" y="2637700"/>
            <a:ext cx="3457800" cy="399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EF4747"/>
                </a:solidFill>
              </a:rPr>
              <a:t>Making The Expensive Cheap</a:t>
            </a:r>
            <a:r>
              <a:rPr lang="en-GB" sz="2100">
                <a:solidFill>
                  <a:schemeClr val="dk1"/>
                </a:solidFill>
              </a:rPr>
              <a:t>:</a:t>
            </a:r>
            <a:r>
              <a:rPr lang="en-GB" sz="2100">
                <a:solidFill>
                  <a:schemeClr val="dk1"/>
                </a:solidFill>
              </a:rPr>
              <a:t> Because of the cost of traditional enterprise software, many categories of solutions were </a:t>
            </a:r>
            <a:r>
              <a:rPr b="1" lang="en-GB" sz="2100">
                <a:solidFill>
                  <a:schemeClr val="dk1"/>
                </a:solidFill>
              </a:rPr>
              <a:t>previously cost prohibitive for small or even medium sized businesses </a:t>
            </a:r>
            <a:r>
              <a:rPr lang="en-GB" sz="2100">
                <a:solidFill>
                  <a:schemeClr val="dk1"/>
                </a:solidFill>
              </a:rPr>
              <a:t>to benefit from.</a:t>
            </a:r>
            <a:endParaRPr sz="2300"/>
          </a:p>
        </p:txBody>
      </p:sp>
      <p:sp>
        <p:nvSpPr>
          <p:cNvPr id="102" name="Google Shape;102;p21"/>
          <p:cNvSpPr/>
          <p:nvPr/>
        </p:nvSpPr>
        <p:spPr>
          <a:xfrm>
            <a:off x="4214711" y="2637700"/>
            <a:ext cx="3457800" cy="399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EF4747"/>
                </a:solidFill>
              </a:rPr>
              <a:t>The Next Billion Workers</a:t>
            </a:r>
            <a:r>
              <a:rPr lang="en-GB" sz="2100">
                <a:solidFill>
                  <a:srgbClr val="EF4747"/>
                </a:solidFill>
              </a:rPr>
              <a:t>: </a:t>
            </a:r>
            <a:r>
              <a:rPr lang="en-GB" sz="2100">
                <a:solidFill>
                  <a:schemeClr val="dk1"/>
                </a:solidFill>
              </a:rPr>
              <a:t>Traditionally office-based knowledge workers have been the users of enterprise software. Mobile phones and tablets turn </a:t>
            </a:r>
            <a:r>
              <a:rPr b="1" lang="en-GB" sz="2100">
                <a:solidFill>
                  <a:schemeClr val="dk1"/>
                </a:solidFill>
              </a:rPr>
              <a:t>every type of employee</a:t>
            </a:r>
            <a:r>
              <a:rPr lang="en-GB" sz="2100">
                <a:solidFill>
                  <a:schemeClr val="dk1"/>
                </a:solidFill>
              </a:rPr>
              <a:t> – from the retail store associate to the field services team – into a </a:t>
            </a:r>
            <a:r>
              <a:rPr b="1" lang="en-GB" sz="2100">
                <a:solidFill>
                  <a:schemeClr val="dk1"/>
                </a:solidFill>
              </a:rPr>
              <a:t>knowledge/SaaS worker</a:t>
            </a:r>
            <a:r>
              <a:rPr lang="en-GB" sz="2100">
                <a:solidFill>
                  <a:schemeClr val="dk1"/>
                </a:solidFill>
              </a:rPr>
              <a:t>.</a:t>
            </a:r>
            <a:endParaRPr sz="2300"/>
          </a:p>
        </p:txBody>
      </p:sp>
      <p:sp>
        <p:nvSpPr>
          <p:cNvPr id="103" name="Google Shape;103;p21"/>
          <p:cNvSpPr/>
          <p:nvPr/>
        </p:nvSpPr>
        <p:spPr>
          <a:xfrm>
            <a:off x="7976242" y="2637700"/>
            <a:ext cx="3457800" cy="399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EF4747"/>
                </a:solidFill>
              </a:rPr>
              <a:t>Digitizing Every Industry</a:t>
            </a:r>
            <a:r>
              <a:rPr lang="en-GB" sz="2100">
                <a:solidFill>
                  <a:srgbClr val="EF4747"/>
                </a:solidFill>
              </a:rPr>
              <a:t>:</a:t>
            </a:r>
            <a:r>
              <a:rPr lang="en-GB" sz="2100">
                <a:solidFill>
                  <a:schemeClr val="dk1"/>
                </a:solidFill>
              </a:rPr>
              <a:t> Every industry is going through some form of information-based disruption; this is causing businesses to modernize their practices, leveraging new data, accelerating key processes, and delivering digitally-enabled experiences in the process.</a:t>
            </a:r>
            <a:endParaRPr sz="2300"/>
          </a:p>
        </p:txBody>
      </p:sp>
      <p:sp>
        <p:nvSpPr>
          <p:cNvPr id="104" name="Google Shape;104;p21"/>
          <p:cNvSpPr/>
          <p:nvPr/>
        </p:nvSpPr>
        <p:spPr>
          <a:xfrm>
            <a:off x="120325" y="6754425"/>
            <a:ext cx="4217700" cy="1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Source: YCombinator Requests for Startups April 2020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769" y="76200"/>
            <a:ext cx="5136806" cy="669987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/>
          <p:nvPr/>
        </p:nvSpPr>
        <p:spPr>
          <a:xfrm>
            <a:off x="0" y="-25350"/>
            <a:ext cx="6069600" cy="6858000"/>
          </a:xfrm>
          <a:prstGeom prst="rect">
            <a:avLst/>
          </a:prstGeom>
          <a:solidFill>
            <a:srgbClr val="EF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FFFFFF"/>
                </a:solidFill>
              </a:rPr>
              <a:t>From</a:t>
            </a:r>
            <a:r>
              <a:rPr lang="en-GB" sz="3100">
                <a:solidFill>
                  <a:srgbClr val="FFFFFF"/>
                </a:solidFill>
              </a:rPr>
              <a:t> </a:t>
            </a:r>
            <a:r>
              <a:rPr b="1" lang="en-GB" sz="3100">
                <a:solidFill>
                  <a:srgbClr val="FFFFFF"/>
                </a:solidFill>
              </a:rPr>
              <a:t>“Ways to Innovate”</a:t>
            </a:r>
            <a:r>
              <a:rPr lang="en-GB" sz="3100">
                <a:solidFill>
                  <a:srgbClr val="FFFFFF"/>
                </a:solidFill>
              </a:rPr>
              <a:t>: </a:t>
            </a:r>
            <a:endParaRPr sz="3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FFFFFF"/>
                </a:solidFill>
              </a:rPr>
              <a:t>What industries could be </a:t>
            </a:r>
            <a:endParaRPr sz="3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FFFFFF"/>
                </a:solidFill>
              </a:rPr>
              <a:t>exciting to transform?</a:t>
            </a:r>
            <a:endParaRPr sz="3100">
              <a:solidFill>
                <a:srgbClr val="FFFFFF"/>
              </a:solidFill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1524" y="533400"/>
            <a:ext cx="3406575" cy="34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 b="4283" l="1985" r="1609" t="5917"/>
          <a:stretch/>
        </p:blipFill>
        <p:spPr>
          <a:xfrm>
            <a:off x="1696225" y="867975"/>
            <a:ext cx="9541227" cy="576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/>
          <p:nvPr/>
        </p:nvSpPr>
        <p:spPr>
          <a:xfrm>
            <a:off x="120325" y="6754425"/>
            <a:ext cx="4217700" cy="1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Source: IoT Analytics Research 2020</a:t>
            </a:r>
            <a:endParaRPr sz="900"/>
          </a:p>
        </p:txBody>
      </p:sp>
      <p:sp>
        <p:nvSpPr>
          <p:cNvPr id="118" name="Google Shape;118;p23"/>
          <p:cNvSpPr txBox="1"/>
          <p:nvPr>
            <p:ph idx="4294967295" type="title"/>
          </p:nvPr>
        </p:nvSpPr>
        <p:spPr>
          <a:xfrm>
            <a:off x="393950" y="321200"/>
            <a:ext cx="117108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GB" sz="4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Meanwhile, the world is getting very connected ...</a:t>
            </a:r>
            <a:endParaRPr sz="4000">
              <a:solidFill>
                <a:srgbClr val="EF474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910176" cy="675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/>
          <p:nvPr/>
        </p:nvSpPr>
        <p:spPr>
          <a:xfrm>
            <a:off x="1131875" y="2281475"/>
            <a:ext cx="10527000" cy="3154800"/>
          </a:xfrm>
          <a:prstGeom prst="rect">
            <a:avLst/>
          </a:prstGeom>
          <a:solidFill>
            <a:srgbClr val="FFFFFF">
              <a:alpha val="62010"/>
            </a:srgbClr>
          </a:soli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/>
        </p:nvSpPr>
        <p:spPr>
          <a:xfrm>
            <a:off x="1209725" y="2358725"/>
            <a:ext cx="102183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100"/>
              <a:t>The internet of things, or IoT, is a system of interrelated computing devices, mechanical and digital machines, objects, animals or people that are provided with unique identifiers (UIDs) and the ability to transfer data over a network without requiring human-to-human or human-to-computer interaction.</a:t>
            </a:r>
            <a:endParaRPr i="1" sz="3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b="3234" l="959" r="1096" t="6918"/>
          <a:stretch/>
        </p:blipFill>
        <p:spPr>
          <a:xfrm>
            <a:off x="1423375" y="1096300"/>
            <a:ext cx="9830186" cy="54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/>
          <p:nvPr/>
        </p:nvSpPr>
        <p:spPr>
          <a:xfrm>
            <a:off x="120325" y="6754425"/>
            <a:ext cx="4217700" cy="1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Source: IoT Analytics Research 2020</a:t>
            </a:r>
            <a:endParaRPr sz="900"/>
          </a:p>
        </p:txBody>
      </p:sp>
      <p:sp>
        <p:nvSpPr>
          <p:cNvPr id="132" name="Google Shape;132;p25"/>
          <p:cNvSpPr txBox="1"/>
          <p:nvPr>
            <p:ph idx="4294967295" type="title"/>
          </p:nvPr>
        </p:nvSpPr>
        <p:spPr>
          <a:xfrm>
            <a:off x="393950" y="321209"/>
            <a:ext cx="110943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GB" sz="4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… and IoT is being applied across the board</a:t>
            </a:r>
            <a:endParaRPr sz="4000">
              <a:solidFill>
                <a:srgbClr val="EF474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