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Maven Pro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6120719" y="8793309"/>
            <a:ext cx="5439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68050" y="612721"/>
            <a:ext cx="5888700" cy="30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62490" y="3880567"/>
            <a:ext cx="5299800" cy="3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0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e02b055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70e02b055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242300" y="4048953"/>
            <a:ext cx="64227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242300" y="490744"/>
            <a:ext cx="6422700" cy="33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1" y="1623"/>
            <a:ext cx="2158" cy="1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41"/>
            <a:ext cx="12191998" cy="695839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ctrTitle"/>
          </p:nvPr>
        </p:nvSpPr>
        <p:spPr>
          <a:xfrm>
            <a:off x="728133" y="5400498"/>
            <a:ext cx="8478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4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28133" y="6194772"/>
            <a:ext cx="847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▪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–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▫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3623" t="0"/>
          <a:stretch/>
        </p:blipFill>
        <p:spPr>
          <a:xfrm>
            <a:off x="808567" y="582084"/>
            <a:ext cx="2627360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28133" y="1335617"/>
            <a:ext cx="49320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enable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great founders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322410" y="6576564"/>
            <a:ext cx="4932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www.antler.co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2_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117" y="2117"/>
            <a:ext cx="2100" cy="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61984" y="566888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701">
          <p15:clr>
            <a:srgbClr val="F26B43"/>
          </p15:clr>
        </p15:guide>
        <p15:guide id="4" orient="horz" pos="399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17" y="2117"/>
            <a:ext cx="2117" cy="21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701">
          <p15:clr>
            <a:srgbClr val="F26B43"/>
          </p15:clr>
        </p15:guide>
        <p15:guide id="4" orient="horz" pos="399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6" name="Google Shape;6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1615" y="0"/>
            <a:ext cx="179801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/>
        </p:nvSpPr>
        <p:spPr>
          <a:xfrm>
            <a:off x="5131981" y="6347793"/>
            <a:ext cx="1914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www.antler.co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701">
          <p15:clr>
            <a:srgbClr val="F26B43"/>
          </p15:clr>
        </p15:guide>
        <p15:guide id="4" orient="horz" pos="399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4388" y="0"/>
            <a:ext cx="126305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/>
        </p:nvSpPr>
        <p:spPr>
          <a:xfrm>
            <a:off x="878600" y="4256000"/>
            <a:ext cx="10434900" cy="2460900"/>
          </a:xfrm>
          <a:prstGeom prst="rect">
            <a:avLst/>
          </a:prstGeom>
          <a:solidFill>
            <a:srgbClr val="EA565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6700"/>
              <a:buFont typeface="Maven Pro"/>
              <a:buNone/>
            </a:pPr>
            <a:r>
              <a:rPr b="1" i="0" lang="en-GB" sz="6700" u="none" cap="none" strike="noStrike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DESIGN SPRINT </a:t>
            </a:r>
            <a:r>
              <a:rPr b="1" lang="en-GB" sz="67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5300"/>
              <a:buFont typeface="Maven Pro"/>
              <a:buNone/>
            </a:pPr>
            <a:r>
              <a:rPr i="1" lang="en-GB" sz="53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Industries</a:t>
            </a:r>
            <a:endParaRPr b="0" i="1" sz="5300" u="none" cap="none" strike="noStrike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25118" y="501315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GB" sz="3400">
                <a:latin typeface="Calibri"/>
                <a:ea typeface="Calibri"/>
                <a:cs typeface="Calibri"/>
                <a:sym typeface="Calibri"/>
              </a:rPr>
              <a:t>Design Sprint 3 | Team Split</a:t>
            </a:r>
            <a:endParaRPr b="0" i="1" sz="3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 rotWithShape="1">
          <a:blip r:embed="rId3">
            <a:alphaModFix/>
          </a:blip>
          <a:srcRect b="0" l="15275" r="0" t="37087"/>
          <a:stretch/>
        </p:blipFill>
        <p:spPr>
          <a:xfrm>
            <a:off x="425127" y="2003275"/>
            <a:ext cx="11341751" cy="30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/>
          <p:nvPr/>
        </p:nvSpPr>
        <p:spPr>
          <a:xfrm>
            <a:off x="9883275" y="4619625"/>
            <a:ext cx="15459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Dmitry</a:t>
            </a:r>
            <a:endParaRPr sz="1700"/>
          </a:p>
        </p:txBody>
      </p:sp>
      <p:sp>
        <p:nvSpPr>
          <p:cNvPr id="87" name="Google Shape;87;p19"/>
          <p:cNvSpPr/>
          <p:nvPr/>
        </p:nvSpPr>
        <p:spPr>
          <a:xfrm>
            <a:off x="4304400" y="4619625"/>
            <a:ext cx="1545900" cy="25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241550" y="321209"/>
            <a:ext cx="11094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GB" sz="4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Your Challenge</a:t>
            </a:r>
            <a:endParaRPr sz="4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733550" y="1280075"/>
            <a:ext cx="10802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GB" sz="37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Iterate quickly identify a problem, propose a </a:t>
            </a:r>
            <a:r>
              <a:rPr b="1" lang="en-GB" sz="37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b="1" lang="en-GB" sz="37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and validate your idea in as much depth as possible … </a:t>
            </a:r>
            <a:endParaRPr i="0" sz="19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1873303" y="3160269"/>
            <a:ext cx="1924800" cy="1924800"/>
          </a:xfrm>
          <a:prstGeom prst="ellipse">
            <a:avLst/>
          </a:prstGeom>
          <a:solidFill>
            <a:srgbClr val="EF4747"/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4741481" y="3160269"/>
            <a:ext cx="1924800" cy="1924800"/>
          </a:xfrm>
          <a:prstGeom prst="ellipse">
            <a:avLst/>
          </a:prstGeom>
          <a:solidFill>
            <a:srgbClr val="EF4747"/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7609660" y="3160269"/>
            <a:ext cx="1924800" cy="1924800"/>
          </a:xfrm>
          <a:prstGeom prst="ellipse">
            <a:avLst/>
          </a:prstGeom>
          <a:solidFill>
            <a:srgbClr val="EF4747"/>
          </a:solidFill>
          <a:ln cap="flat" cmpd="sng" w="9525">
            <a:solidFill>
              <a:srgbClr val="EF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418059" y="5223580"/>
            <a:ext cx="25716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 Fitting </a:t>
            </a:r>
            <a:endParaRPr b="1" sz="24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i="0" sz="19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893328" y="5223575"/>
            <a:ext cx="21801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 Pressing Problem</a:t>
            </a:r>
            <a:endParaRPr i="0" sz="19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i="0" sz="19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7502092" y="5223580"/>
            <a:ext cx="22923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Thorough Validation</a:t>
            </a:r>
            <a:endParaRPr i="0" sz="19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ins"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4281" y="3513069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ycle" id="101" name="Google Shape;1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6103" y="3513069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9000" y="3079625"/>
            <a:ext cx="2086101" cy="179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1"/>
          <p:cNvGrpSpPr/>
          <p:nvPr/>
        </p:nvGrpSpPr>
        <p:grpSpPr>
          <a:xfrm>
            <a:off x="684715" y="1267250"/>
            <a:ext cx="3950605" cy="5125922"/>
            <a:chOff x="513558" y="950461"/>
            <a:chExt cx="4780500" cy="3844538"/>
          </a:xfrm>
        </p:grpSpPr>
        <p:sp>
          <p:nvSpPr>
            <p:cNvPr id="108" name="Google Shape;108;p21"/>
            <p:cNvSpPr/>
            <p:nvPr/>
          </p:nvSpPr>
          <p:spPr>
            <a:xfrm rot="-1003154">
              <a:off x="3326923" y="4238246"/>
              <a:ext cx="156939" cy="545713"/>
            </a:xfrm>
            <a:custGeom>
              <a:rect b="b" l="l" r="r" t="t"/>
              <a:pathLst>
                <a:path extrusionOk="0" h="687885" w="114300">
                  <a:moveTo>
                    <a:pt x="114300" y="0"/>
                  </a:moveTo>
                  <a:lnTo>
                    <a:pt x="114300" y="687885"/>
                  </a:lnTo>
                  <a:lnTo>
                    <a:pt x="0" y="653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 flipH="1" rot="1003154">
              <a:off x="2323899" y="4238246"/>
              <a:ext cx="156939" cy="545713"/>
            </a:xfrm>
            <a:custGeom>
              <a:rect b="b" l="l" r="r" t="t"/>
              <a:pathLst>
                <a:path extrusionOk="0" h="687885" w="114300">
                  <a:moveTo>
                    <a:pt x="114300" y="0"/>
                  </a:moveTo>
                  <a:lnTo>
                    <a:pt x="0" y="0"/>
                  </a:lnTo>
                  <a:lnTo>
                    <a:pt x="0" y="653540"/>
                  </a:lnTo>
                  <a:lnTo>
                    <a:pt x="114300" y="68788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513558" y="1053582"/>
              <a:ext cx="4780500" cy="3287400"/>
            </a:xfrm>
            <a:prstGeom prst="rect">
              <a:avLst/>
            </a:prstGeom>
            <a:solidFill>
              <a:srgbClr val="F2F2F2"/>
            </a:solidFill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 flipH="1" rot="-5400000">
              <a:off x="4448533" y="727263"/>
              <a:ext cx="75300" cy="521700"/>
            </a:xfrm>
            <a:prstGeom prst="rect">
              <a:avLst/>
            </a:prstGeom>
            <a:gradFill>
              <a:gsLst>
                <a:gs pos="0">
                  <a:srgbClr val="EA5656"/>
                </a:gs>
                <a:gs pos="64000">
                  <a:srgbClr val="EA5656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 flipH="1">
              <a:off x="4481549" y="950461"/>
              <a:ext cx="531215" cy="75609"/>
            </a:xfrm>
            <a:custGeom>
              <a:rect b="b" l="l" r="r" t="t"/>
              <a:pathLst>
                <a:path extrusionOk="0" h="190" w="380">
                  <a:moveTo>
                    <a:pt x="0" y="190"/>
                  </a:moveTo>
                  <a:cubicBezTo>
                    <a:pt x="0" y="85"/>
                    <a:pt x="85" y="0"/>
                    <a:pt x="190" y="0"/>
                  </a:cubicBezTo>
                  <a:cubicBezTo>
                    <a:pt x="295" y="0"/>
                    <a:pt x="380" y="85"/>
                    <a:pt x="380" y="190"/>
                  </a:cubicBezTo>
                  <a:lnTo>
                    <a:pt x="0" y="190"/>
                  </a:lnTo>
                  <a:close/>
                </a:path>
              </a:pathLst>
            </a:custGeom>
            <a:gradFill>
              <a:gsLst>
                <a:gs pos="0">
                  <a:srgbClr val="BD1616">
                    <a:alpha val="96078"/>
                  </a:srgbClr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1256683" y="950462"/>
              <a:ext cx="3227100" cy="218700"/>
            </a:xfrm>
            <a:prstGeom prst="roundRect">
              <a:avLst>
                <a:gd fmla="val 16451" name="adj"/>
              </a:avLst>
            </a:prstGeom>
            <a:gradFill>
              <a:gsLst>
                <a:gs pos="0">
                  <a:srgbClr val="EA5656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sx="95000" rotWithShape="0" algn="tl" dir="3300000" dist="88900" sy="95000">
                <a:srgbClr val="000000">
                  <a:alpha val="14509"/>
                </a:srgbClr>
              </a:outerShdw>
            </a:effectLst>
          </p:spPr>
          <p:txBody>
            <a:bodyPr anchorCtr="0" anchor="ctr" bIns="24000" lIns="24000" spcFirstLastPara="1" rIns="24000" wrap="square" tIns="24000">
              <a:noAutofit/>
            </a:bodyPr>
            <a:lstStyle/>
            <a:p>
              <a:pPr indent="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 rot="5400000">
              <a:off x="1216545" y="727263"/>
              <a:ext cx="75300" cy="521700"/>
            </a:xfrm>
            <a:prstGeom prst="rect">
              <a:avLst/>
            </a:prstGeom>
            <a:gradFill>
              <a:gsLst>
                <a:gs pos="0">
                  <a:srgbClr val="EA5656"/>
                </a:gs>
                <a:gs pos="64000">
                  <a:srgbClr val="EA5656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723324" y="950461"/>
              <a:ext cx="531215" cy="75609"/>
            </a:xfrm>
            <a:custGeom>
              <a:rect b="b" l="l" r="r" t="t"/>
              <a:pathLst>
                <a:path extrusionOk="0" h="190" w="380">
                  <a:moveTo>
                    <a:pt x="0" y="190"/>
                  </a:moveTo>
                  <a:cubicBezTo>
                    <a:pt x="0" y="85"/>
                    <a:pt x="85" y="0"/>
                    <a:pt x="190" y="0"/>
                  </a:cubicBezTo>
                  <a:cubicBezTo>
                    <a:pt x="295" y="0"/>
                    <a:pt x="380" y="85"/>
                    <a:pt x="380" y="190"/>
                  </a:cubicBezTo>
                  <a:lnTo>
                    <a:pt x="0" y="190"/>
                  </a:lnTo>
                  <a:close/>
                </a:path>
              </a:pathLst>
            </a:custGeom>
            <a:gradFill>
              <a:gsLst>
                <a:gs pos="0">
                  <a:srgbClr val="BD1616">
                    <a:alpha val="96078"/>
                  </a:srgbClr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" name="Google Shape;116;p21"/>
            <p:cNvCxnSpPr/>
            <p:nvPr/>
          </p:nvCxnSpPr>
          <p:spPr>
            <a:xfrm>
              <a:off x="741130" y="2194382"/>
              <a:ext cx="4325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21"/>
            <p:cNvCxnSpPr/>
            <p:nvPr/>
          </p:nvCxnSpPr>
          <p:spPr>
            <a:xfrm>
              <a:off x="741130" y="3294863"/>
              <a:ext cx="4325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18" name="Google Shape;118;p21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Powerpoint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presentation (6</a:t>
            </a:r>
            <a:r>
              <a:rPr b="0"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minutes in total)</a:t>
            </a:r>
            <a:endParaRPr b="0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21"/>
          <p:cNvCxnSpPr/>
          <p:nvPr/>
        </p:nvCxnSpPr>
        <p:spPr>
          <a:xfrm rot="10800000">
            <a:off x="4395207" y="2118623"/>
            <a:ext cx="1108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20" name="Google Shape;120;p21"/>
          <p:cNvSpPr/>
          <p:nvPr/>
        </p:nvSpPr>
        <p:spPr>
          <a:xfrm>
            <a:off x="5624161" y="1783813"/>
            <a:ext cx="6113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problem? Who does it affect?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 issue tree to identify key problem areas and align as a team.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 rot="10800000">
            <a:off x="4395207" y="2118623"/>
            <a:ext cx="1108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5503708" y="1558963"/>
            <a:ext cx="0" cy="108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1"/>
          <p:cNvSpPr txBox="1"/>
          <p:nvPr/>
        </p:nvSpPr>
        <p:spPr>
          <a:xfrm>
            <a:off x="768660" y="1999416"/>
            <a:ext cx="3678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GB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768660" y="3416340"/>
            <a:ext cx="3678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GB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solution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768660" y="4919700"/>
            <a:ext cx="3678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GB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Validation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 rot="10800000">
            <a:off x="4395207" y="5180298"/>
            <a:ext cx="1108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27" name="Google Shape;127;p21"/>
          <p:cNvSpPr/>
          <p:nvPr/>
        </p:nvSpPr>
        <p:spPr>
          <a:xfrm>
            <a:off x="5624161" y="4326500"/>
            <a:ext cx="61131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key considerations that would make the originally stated problem </a:t>
            </a:r>
            <a:r>
              <a:rPr b="1" lang="en-GB" sz="2400">
                <a:solidFill>
                  <a:srgbClr val="EF4747"/>
                </a:solidFill>
                <a:latin typeface="Calibri"/>
                <a:ea typeface="Calibri"/>
                <a:cs typeface="Calibri"/>
                <a:sym typeface="Calibri"/>
              </a:rPr>
              <a:t>solvable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(financially, technically, practically) through your proposed solution? How far were you able to </a:t>
            </a:r>
            <a:r>
              <a:rPr b="1" lang="en-GB" sz="2400">
                <a:solidFill>
                  <a:srgbClr val="EF4747"/>
                </a:solidFill>
                <a:latin typeface="Calibri"/>
                <a:ea typeface="Calibri"/>
                <a:cs typeface="Calibri"/>
                <a:sym typeface="Calibri"/>
              </a:rPr>
              <a:t>validate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them? What’s your </a:t>
            </a:r>
            <a:r>
              <a:rPr b="1" lang="en-GB" sz="2400">
                <a:solidFill>
                  <a:srgbClr val="EF4747"/>
                </a:solidFill>
                <a:latin typeface="Calibri"/>
                <a:ea typeface="Calibri"/>
                <a:cs typeface="Calibri"/>
                <a:sym typeface="Calibri"/>
              </a:rPr>
              <a:t>degree of confidence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 rot="10800000">
            <a:off x="4395207" y="5180298"/>
            <a:ext cx="1108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5503708" y="4389500"/>
            <a:ext cx="0" cy="144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21"/>
          <p:cNvCxnSpPr/>
          <p:nvPr/>
        </p:nvCxnSpPr>
        <p:spPr>
          <a:xfrm rot="10800000">
            <a:off x="4395207" y="3610699"/>
            <a:ext cx="1108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31" name="Google Shape;131;p21"/>
          <p:cNvSpPr/>
          <p:nvPr/>
        </p:nvSpPr>
        <p:spPr>
          <a:xfrm>
            <a:off x="5624161" y="3373940"/>
            <a:ext cx="6113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What’s the </a:t>
            </a:r>
            <a:r>
              <a:rPr b="1" lang="en-GB" sz="2400">
                <a:solidFill>
                  <a:srgbClr val="EF4747"/>
                </a:solidFill>
                <a:latin typeface="Calibri"/>
                <a:ea typeface="Calibri"/>
                <a:cs typeface="Calibri"/>
                <a:sym typeface="Calibri"/>
              </a:rPr>
              <a:t>best solution</a:t>
            </a:r>
            <a:r>
              <a:rPr lang="en-GB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you want to propose?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 rot="10800000">
            <a:off x="4395207" y="3633995"/>
            <a:ext cx="1108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5503708" y="3145340"/>
            <a:ext cx="0" cy="95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b="0"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target to clarify 3 metrics during this Design Sprint </a:t>
            </a:r>
            <a:endParaRPr b="0" i="1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1497633" y="4866319"/>
            <a:ext cx="100764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key “show stoppers” and depth of validation 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954832" y="1276944"/>
            <a:ext cx="96276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Clear identification of the problem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497633" y="2957719"/>
            <a:ext cx="100764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       Robustness of solution &amp; solution/problem fit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342684" y="1427339"/>
            <a:ext cx="1440000" cy="1440000"/>
          </a:xfrm>
          <a:prstGeom prst="ellipse">
            <a:avLst/>
          </a:prstGeom>
          <a:solidFill>
            <a:srgbClr val="EF4747"/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42684" y="3186319"/>
            <a:ext cx="1440000" cy="1440000"/>
          </a:xfrm>
          <a:prstGeom prst="ellipse">
            <a:avLst/>
          </a:prstGeom>
          <a:solidFill>
            <a:srgbClr val="EF4747"/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342684" y="4945298"/>
            <a:ext cx="1440000" cy="1440000"/>
          </a:xfrm>
          <a:prstGeom prst="ellipse">
            <a:avLst/>
          </a:prstGeom>
          <a:solidFill>
            <a:srgbClr val="EF4747"/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ghtbulb"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084" y="329467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ycle"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684" y="1606677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or screen" id="147" name="Google Shape;14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084" y="510504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36668" y="620240"/>
            <a:ext cx="1109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Timetable: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September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14 - 17 </a:t>
            </a:r>
            <a:r>
              <a:rPr i="0" lang="en-GB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20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20</a:t>
            </a:r>
            <a:endParaRPr i="1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1470275" y="1567625"/>
            <a:ext cx="9629700" cy="4518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EF47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3"/>
          <p:cNvCxnSpPr/>
          <p:nvPr/>
        </p:nvCxnSpPr>
        <p:spPr>
          <a:xfrm>
            <a:off x="3752722" y="2072176"/>
            <a:ext cx="0" cy="3926400"/>
          </a:xfrm>
          <a:prstGeom prst="straightConnector1">
            <a:avLst/>
          </a:prstGeom>
          <a:noFill/>
          <a:ln cap="flat" cmpd="sng" w="190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3"/>
          <p:cNvSpPr/>
          <p:nvPr/>
        </p:nvSpPr>
        <p:spPr>
          <a:xfrm>
            <a:off x="3928866" y="3516150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session part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23"/>
          <p:cNvGrpSpPr/>
          <p:nvPr/>
        </p:nvGrpSpPr>
        <p:grpSpPr>
          <a:xfrm>
            <a:off x="2366300" y="2062301"/>
            <a:ext cx="6446727" cy="371651"/>
            <a:chOff x="1735401" y="1389485"/>
            <a:chExt cx="6317843" cy="363900"/>
          </a:xfrm>
        </p:grpSpPr>
        <p:sp>
          <p:nvSpPr>
            <p:cNvPr id="157" name="Google Shape;157;p23"/>
            <p:cNvSpPr/>
            <p:nvPr/>
          </p:nvSpPr>
          <p:spPr>
            <a:xfrm>
              <a:off x="3257144" y="1389485"/>
              <a:ext cx="47961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300"/>
                <a:buFont typeface="Noto Sans Symbols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</a:t>
              </a: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 Sprint 3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735401" y="1389485"/>
              <a:ext cx="12312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228600" lvl="1" marL="2286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13:30 - 13:40</a:t>
              </a:r>
              <a:endParaRPr b="0" i="0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3"/>
          <p:cNvSpPr/>
          <p:nvPr/>
        </p:nvSpPr>
        <p:spPr>
          <a:xfrm>
            <a:off x="2366219" y="3617672"/>
            <a:ext cx="1256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0-1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7:15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3927400" y="2637656"/>
            <a:ext cx="7596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session part 1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2366219" y="2632822"/>
            <a:ext cx="1256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13:40 - 17:15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1470279" y="3198550"/>
            <a:ext cx="2176500" cy="372000"/>
          </a:xfrm>
          <a:prstGeom prst="rect">
            <a:avLst/>
          </a:prstGeom>
          <a:solidFill>
            <a:srgbClr val="EF474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Tuesday Sept 15</a:t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2297494" y="5593087"/>
            <a:ext cx="1256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00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10:30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3951850" y="5593237"/>
            <a:ext cx="4893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 presentation |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 Q&amp;A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3858675" y="4607356"/>
            <a:ext cx="7596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session part 3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2297494" y="4602522"/>
            <a:ext cx="1256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13:30-17:15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1470279" y="4112950"/>
            <a:ext cx="2176500" cy="372000"/>
          </a:xfrm>
          <a:prstGeom prst="rect">
            <a:avLst/>
          </a:prstGeom>
          <a:solidFill>
            <a:srgbClr val="EF474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Wednesday Sept 16</a:t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1470279" y="5103550"/>
            <a:ext cx="2176500" cy="372000"/>
          </a:xfrm>
          <a:prstGeom prst="rect">
            <a:avLst/>
          </a:prstGeom>
          <a:solidFill>
            <a:srgbClr val="EF474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Thursday Sept 16</a:t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1470279" y="1567625"/>
            <a:ext cx="2176500" cy="372000"/>
          </a:xfrm>
          <a:prstGeom prst="rect">
            <a:avLst/>
          </a:prstGeom>
          <a:solidFill>
            <a:srgbClr val="EF474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Monday Sept 14</a:t>
            </a:r>
            <a:endParaRPr b="0" i="0" sz="1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5287950" y="6082025"/>
            <a:ext cx="1616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www.antler.co</a:t>
            </a:r>
            <a:endParaRPr b="0" i="0" sz="1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71927" t="0"/>
          <a:stretch/>
        </p:blipFill>
        <p:spPr>
          <a:xfrm>
            <a:off x="5375199" y="2715775"/>
            <a:ext cx="1441602" cy="14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514067" y="5957610"/>
            <a:ext cx="55179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236675" y="450806"/>
            <a:ext cx="110943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GB" sz="4000">
                <a:latin typeface="Calibri"/>
                <a:ea typeface="Calibri"/>
                <a:cs typeface="Calibri"/>
                <a:sym typeface="Calibri"/>
              </a:rPr>
              <a:t>THINGS TO THINK ABOUT </a:t>
            </a:r>
            <a:endParaRPr b="1" i="1" sz="4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42684" y="1427339"/>
            <a:ext cx="1440000" cy="1440000"/>
          </a:xfrm>
          <a:prstGeom prst="ellipse">
            <a:avLst/>
          </a:prstGeom>
          <a:solidFill>
            <a:srgbClr val="EF4747"/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42684" y="3186319"/>
            <a:ext cx="1440000" cy="1440000"/>
          </a:xfrm>
          <a:prstGeom prst="ellipse">
            <a:avLst/>
          </a:prstGeom>
          <a:solidFill>
            <a:srgbClr val="EF4747"/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342684" y="4945298"/>
            <a:ext cx="1440000" cy="1440000"/>
          </a:xfrm>
          <a:prstGeom prst="ellipse">
            <a:avLst/>
          </a:prstGeom>
          <a:solidFill>
            <a:srgbClr val="EF4747"/>
          </a:solidFill>
          <a:ln cap="flat" cmpd="sng" w="9525">
            <a:solidFill>
              <a:srgbClr val="B923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497633" y="4866319"/>
            <a:ext cx="100764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risks and limitations to your solution?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</a:t>
            </a:r>
            <a:r>
              <a:rPr b="1" i="0" lang="en-GB" sz="2400" u="none" cap="none" strike="noStrike">
                <a:solidFill>
                  <a:srgbClr val="B92327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it take to roll it out?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>
              <a:rPr b="1" i="0" lang="en-GB" sz="2400" u="none" cap="none" strike="noStrike">
                <a:solidFill>
                  <a:srgbClr val="B92327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have to be aligned with your solution?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your solution </a:t>
            </a:r>
            <a:r>
              <a:rPr b="1" i="0" lang="en-GB" sz="2400" u="none" cap="none" strike="noStrike">
                <a:solidFill>
                  <a:srgbClr val="B92327"/>
                </a:solidFill>
                <a:latin typeface="Calibri"/>
                <a:ea typeface="Calibri"/>
                <a:cs typeface="Calibri"/>
                <a:sym typeface="Calibri"/>
              </a:rPr>
              <a:t>disrupt the current market order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1497633" y="1374677"/>
            <a:ext cx="91215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target market?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the </a:t>
            </a:r>
            <a:r>
              <a:rPr b="1" i="0" lang="en-GB" sz="2400" u="none" cap="none" strike="noStrike">
                <a:solidFill>
                  <a:srgbClr val="B92327"/>
                </a:solidFill>
                <a:latin typeface="Calibri"/>
                <a:ea typeface="Calibri"/>
                <a:cs typeface="Calibri"/>
                <a:sym typeface="Calibri"/>
              </a:rPr>
              <a:t>ideal user 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your solution?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1" i="0" lang="en-GB" sz="2400" u="none" cap="none" strike="noStrike">
                <a:solidFill>
                  <a:srgbClr val="B92327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your solution solve for the ideal user?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big is the </a:t>
            </a:r>
            <a:r>
              <a:rPr b="1" i="0" lang="en-GB" sz="2400" u="none" cap="none" strike="noStrike">
                <a:solidFill>
                  <a:srgbClr val="B92327"/>
                </a:solidFill>
                <a:latin typeface="Calibri"/>
                <a:ea typeface="Calibri"/>
                <a:cs typeface="Calibri"/>
                <a:sym typeface="Calibri"/>
              </a:rPr>
              <a:t>market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your solution?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1497633" y="3120497"/>
            <a:ext cx="100764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go to market?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tactically </a:t>
            </a:r>
            <a:r>
              <a:rPr b="1" i="0" lang="en-GB" sz="2400" u="none" cap="none" strike="noStrike">
                <a:solidFill>
                  <a:srgbClr val="B92327"/>
                </a:solidFill>
                <a:latin typeface="Calibri"/>
                <a:ea typeface="Calibri"/>
                <a:cs typeface="Calibri"/>
                <a:sym typeface="Calibri"/>
              </a:rPr>
              <a:t>reach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ideal users?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the ideal users </a:t>
            </a:r>
            <a:r>
              <a:rPr b="1" i="0" lang="en-GB" sz="2400" u="none" cap="none" strike="noStrike">
                <a:solidFill>
                  <a:srgbClr val="B92327"/>
                </a:solidFill>
                <a:latin typeface="Calibri"/>
                <a:ea typeface="Calibri"/>
                <a:cs typeface="Calibri"/>
                <a:sym typeface="Calibri"/>
              </a:rPr>
              <a:t>learn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your solution?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-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</a:t>
            </a:r>
            <a:r>
              <a:rPr b="1" i="0" lang="en-GB" sz="2400" u="none" cap="none" strike="noStrike">
                <a:solidFill>
                  <a:srgbClr val="B92327"/>
                </a:solidFill>
                <a:latin typeface="Calibri"/>
                <a:ea typeface="Calibri"/>
                <a:cs typeface="Calibri"/>
                <a:sym typeface="Calibri"/>
              </a:rPr>
              <a:t>commercialize</a:t>
            </a: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solution?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sers"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768" y="1571339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bidden" id="190" name="Google Shape;1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768" y="5085760"/>
            <a:ext cx="1152000" cy="115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cket" id="191" name="Google Shape;19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768" y="3373657"/>
            <a:ext cx="1152000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