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stats.bitshares.eu" TargetMode="Externa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I’ve been a witness in BitShares since the launch of the project, develop some tools myself, and will give a short introduction to bitshares development, as well as give a handful of links and pointers to get you started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TODO: Add link to dan’s blog post about lessons learnt</a:t>
            </a:r>
          </a:p>
          <a:p>
            <a:pPr/>
            <a:r>
              <a:t>Somewhere in 2015, bts 2.0 launched based on graphene</a:t>
            </a:r>
          </a:p>
          <a:p>
            <a:pPr/>
            <a:r>
              <a:t>(mention sidechains, Cambrian explosion)</a:t>
            </a:r>
          </a:p>
          <a:p>
            <a:pPr/>
            <a:r>
              <a:t>Development managed publicly on github, MIT license</a:t>
            </a:r>
          </a:p>
          <a:p>
            <a:pPr/>
            <a:r>
              <a:t>Active development, fresh major release, kencode working on stealth, etc.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TODO: review this slide and expand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Bts based on DPOS, so no proof of work -&gt; witnesses (formerly delegates) are the block producers</a:t>
            </a:r>
          </a:p>
          <a:p>
            <a:pPr/>
            <a:r>
              <a:t>Bts has a system of plugins so one can choose how much information we extract from the blockchain:</a:t>
            </a:r>
          </a:p>
          <a:p>
            <a:pPr/>
            <a:r>
              <a:t>	Witness / seed nodes only run consensus-related code -&gt; low RAM (seed nodes should have lots of connections)</a:t>
            </a:r>
          </a:p>
          <a:p>
            <a:pPr/>
            <a:r>
              <a:t>	API nodes run indexing pluging (account_history, etc.) -&gt; high RAM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Witness runs either in a screen / tmux session, or managed by systemd or supervisord </a:t>
            </a:r>
          </a:p>
          <a:p>
            <a:pPr/>
          </a:p>
          <a:p>
            <a:pPr/>
            <a:r>
              <a:t>You either run a witness_node yourself (hard) or you use a public api node (people do that for you, you build apps on top)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 of them forked from the original, and add customizations (themes, markets, gateways, etc.)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3" invalidUrl="" action="" tgtFrame="" tooltip="" history="1" highlightClick="0" endSnd="0"/>
              </a:rPr>
              <a:t>stats.bitshares.eu</a:t>
            </a:r>
            <a:r>
              <a:t> used for measuring peak load during stress test where it was demonstrated in real conditions that bts can go up to 3000 tx/sec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Mention it’s all python</a:t>
            </a:r>
          </a:p>
          <a:p>
            <a:pPr/>
            <a:r>
              <a:t>Pybitshares main library for building python programs</a:t>
            </a:r>
          </a:p>
          <a:p>
            <a:pPr/>
            <a:r>
              <a:t>bts_tools kinda similar to uptick, although much less complete, but it does have a web interface</a:t>
            </a:r>
          </a:p>
          <a:p>
            <a:pPr/>
            <a:r>
              <a:t>More focused towards sysadmins, pybts/uptick more focused towards general developers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6" name="Logo DarkBlue + BitShares Blue - Gradiant.png" descr="Logo DarkBlue + BitShares Blue - Gradi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8058856"/>
            <a:ext cx="4413869" cy="1709693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10" name="“Type a quote here.”"/>
          <p:cNvSpPr txBox="1"/>
          <p:nvPr>
            <p:ph type="body" sz="quarter" idx="14"/>
          </p:nvPr>
        </p:nvSpPr>
        <p:spPr>
          <a:xfrm>
            <a:off x="1270000" y="4292600"/>
            <a:ext cx="10464800" cy="7112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pic>
        <p:nvPicPr>
          <p:cNvPr id="111" name="Logo DarkBlue + BitShares Blue - Gradiant.png" descr="Logo DarkBlue + BitShares Blue - Gradi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8058856"/>
            <a:ext cx="4413869" cy="1709693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Logo DarkBlue + BitShares Blue - Gradiant.png" descr="Logo DarkBlue + BitShares Blue - Gradi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8058856"/>
            <a:ext cx="4413869" cy="1709693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" name="Image"/>
          <p:cNvSpPr/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" name="Title Text"/>
          <p:cNvSpPr txBox="1"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8" name="Logo DarkBlue + BitShares Blue - Gradiant.png" descr="Logo DarkBlue + BitShares Blue - Gradi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8058856"/>
            <a:ext cx="4413869" cy="1709693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pic>
        <p:nvPicPr>
          <p:cNvPr id="37" name="Logo DarkBlue + BitShares Blue - Gradiant.png" descr="Logo DarkBlue + BitShares Blue - Gradi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8058856"/>
            <a:ext cx="4413869" cy="1709693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6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7" name="Title Text"/>
          <p:cNvSpPr txBox="1"/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9" name="Logo DarkBlue + BitShares Blue - Gradiant.png" descr="Logo DarkBlue + BitShares Blue - Gradi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8058856"/>
            <a:ext cx="4413869" cy="1709693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Image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" name="Logo DarkBlue + BitShares Blue - Gradiant.png" descr="Logo DarkBlue + BitShares Blue - Gradi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8058856"/>
            <a:ext cx="4413869" cy="1709693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Body Level One…"/>
          <p:cNvSpPr txBox="1"/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7" name="Logo DarkBlue + BitShares Blue - Gradiant.png" descr="Logo DarkBlue + BitShares Blue - Gradi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8058856"/>
            <a:ext cx="4413869" cy="1709693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6" name="Line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7" name="Image"/>
          <p:cNvSpPr/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8" name="Image"/>
          <p:cNvSpPr/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1" name="Logo DarkBlue + BitShares Blue - Gradiant.png" descr="Logo DarkBlue + BitShares Blue - Gradi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8058856"/>
            <a:ext cx="4413869" cy="1709693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pic>
        <p:nvPicPr>
          <p:cNvPr id="4" name="Logo DarkBlue + BitShares Blue - Gradiant.png" descr="Logo DarkBlue + BitShares Blue - Gradia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800" y="8058856"/>
            <a:ext cx="4413869" cy="170969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Body Level One…"/>
          <p:cNvSpPr txBox="1"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lay.google.com/store/apps/details?id=de.bitsharesmunich.smartcoinswallet&amp;hl=en" TargetMode="External"/><Relationship Id="rId3" Type="http://schemas.openxmlformats.org/officeDocument/2006/relationships/hyperlink" Target="https://play.google.com/store/apps/details?id=com.bitshares.bitshareswallet" TargetMode="External"/><Relationship Id="rId4" Type="http://schemas.openxmlformats.org/officeDocument/2006/relationships/hyperlink" Target="https://www.magicw.net" TargetMode="External"/><Relationship Id="rId5" Type="http://schemas.openxmlformats.org/officeDocument/2006/relationships/hyperlink" Target="https://door.one/en/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ryptofresh.com" TargetMode="External"/><Relationship Id="rId3" Type="http://schemas.openxmlformats.org/officeDocument/2006/relationships/hyperlink" Target="https://bitshares.org/wallet" TargetMode="External"/><Relationship Id="rId4" Type="http://schemas.openxmlformats.org/officeDocument/2006/relationships/hyperlink" Target="http://bitshares-explorer.io/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tats.bitshares.eu" TargetMode="External"/><Relationship Id="rId4" Type="http://schemas.openxmlformats.org/officeDocument/2006/relationships/hyperlink" Target="http://status.bitsharesnodes.com" TargetMode="External"/><Relationship Id="rId5" Type="http://schemas.openxmlformats.org/officeDocument/2006/relationships/hyperlink" Target="http://seeds.quisquis.de/bitshares.html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ocs.pybitshares.com/" TargetMode="External"/><Relationship Id="rId4" Type="http://schemas.openxmlformats.org/officeDocument/2006/relationships/hyperlink" Target="https://github.com/xeroc/python-bitshares/" TargetMode="External"/><Relationship Id="rId5" Type="http://schemas.openxmlformats.org/officeDocument/2006/relationships/hyperlink" Target="http://uptick.rocks" TargetMode="External"/><Relationship Id="rId6" Type="http://schemas.openxmlformats.org/officeDocument/2006/relationships/hyperlink" Target="https://github.com/wackou/bts_tools" TargetMode="Externa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bitshares/bitshares-ui" TargetMode="External"/><Relationship Id="rId3" Type="http://schemas.openxmlformats.org/officeDocument/2006/relationships/hyperlink" Target="https://github.com/bitshares/bitsharesjs" TargetMode="External"/><Relationship Id="rId4" Type="http://schemas.openxmlformats.org/officeDocument/2006/relationships/hyperlink" Target="https://github.com/bitshares/bitsharesjs-ws" TargetMode="External"/><Relationship Id="rId5" Type="http://schemas.openxmlformats.org/officeDocument/2006/relationships/hyperlink" Target="https://github.com/Agorise/graphenej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xeroc/bitshares-pricefeed" TargetMode="External"/><Relationship Id="rId3" Type="http://schemas.openxmlformats.org/officeDocument/2006/relationships/hyperlink" Target="https://github.com/wackou/bts_tools" TargetMode="External"/><Relationship Id="rId4" Type="http://schemas.openxmlformats.org/officeDocument/2006/relationships/hyperlink" Target="https://pypi.python.org/pypi/btsprice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xeroc/stakemachine" TargetMode="External"/><Relationship Id="rId3" Type="http://schemas.openxmlformats.org/officeDocument/2006/relationships/hyperlink" Target="https://github.com/pch957/pybtsbots-2015" TargetMode="External"/><Relationship Id="rId4" Type="http://schemas.openxmlformats.org/officeDocument/2006/relationships/hyperlink" Target="https://github.com/bitcrab/transbot" TargetMode="External"/><Relationship Id="rId5" Type="http://schemas.openxmlformats.org/officeDocument/2006/relationships/hyperlink" Target="https://steemit.com/bitshares/@linouxis9/liqbot-0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wackou/slides/steemfest2_hackathon.pdf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itshares.org/blog/2015/06/08/lessons-learned-from-bitshares-0.x/" TargetMode="External"/><Relationship Id="rId4" Type="http://schemas.openxmlformats.org/officeDocument/2006/relationships/hyperlink" Target="https://github.com/bitshares/bitshares-core" TargetMode="External"/><Relationship Id="rId5" Type="http://schemas.openxmlformats.org/officeDocument/2006/relationships/hyperlink" Target="https://github.com/bitshares/bitshares-ui" TargetMode="External"/><Relationship Id="rId6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bitshares.org/" TargetMode="External"/><Relationship Id="rId4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tshares.org/technology/delegated-proof-of-stake-consensus/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itshares.org/wallet/" TargetMode="External"/><Relationship Id="rId4" Type="http://schemas.openxmlformats.org/officeDocument/2006/relationships/hyperlink" Target="https://wallet.bitshares.eu/" TargetMode="External"/><Relationship Id="rId5" Type="http://schemas.openxmlformats.org/officeDocument/2006/relationships/hyperlink" Target="https://openledger.io/" TargetMode="External"/><Relationship Id="rId6" Type="http://schemas.openxmlformats.org/officeDocument/2006/relationships/hyperlink" Target="https://market.rudex.org/" TargetMode="External"/><Relationship Id="rId7" Type="http://schemas.openxmlformats.org/officeDocument/2006/relationships/hyperlink" Target="https://bit.btsabc.org" TargetMode="External"/><Relationship Id="rId8" Type="http://schemas.openxmlformats.org/officeDocument/2006/relationships/hyperlink" Target="https://www.hellobts.com/" TargetMode="External"/><Relationship Id="rId9" Type="http://schemas.openxmlformats.org/officeDocument/2006/relationships/hyperlink" Target="https://crypto-bridge.org/" TargetMode="External"/><Relationship Id="rId10" Type="http://schemas.openxmlformats.org/officeDocument/2006/relationships/hyperlink" Target="https://www.freedomledger.com/" TargetMode="External"/><Relationship Id="rId11" Type="http://schemas.openxmlformats.org/officeDocument/2006/relationships/hyperlink" Target="https://btsgo.net" TargetMode="External"/><Relationship Id="rId12" Type="http://schemas.openxmlformats.org/officeDocument/2006/relationships/hyperlink" Target="https://trade.1001ico.com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bitshares.org/download/" TargetMode="External"/><Relationship Id="rId3" Type="http://schemas.openxmlformats.org/officeDocument/2006/relationships/hyperlink" Target="https://github.com/bitshares/bitshares-ui/releases" TargetMode="External"/><Relationship Id="rId4" Type="http://schemas.openxmlformats.org/officeDocument/2006/relationships/hyperlink" Target="https://github.com/blckchnd/rudex-ui/releases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BitShares hackath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BitShares hackathon</a:t>
            </a:r>
          </a:p>
        </p:txBody>
      </p:sp>
      <p:sp>
        <p:nvSpPr>
          <p:cNvPr id="138" name="Steemfest 2 / Lisbon, Portugal / 2017-11-01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2027"/>
            </a:pPr>
            <a:r>
              <a:t>Steemfest 2 / Lisbon, Portugal / 2017-11-01</a:t>
            </a:r>
          </a:p>
          <a:p>
            <a:pPr defTabSz="455675">
              <a:defRPr sz="2027"/>
            </a:pPr>
          </a:p>
          <a:p>
            <a:pPr defTabSz="455675">
              <a:defRPr sz="2027"/>
            </a:pPr>
            <a:r>
              <a:t>Nicolas Wack / @wackou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Wallets - mobile wall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Wallets - mobile wallets</a:t>
            </a:r>
          </a:p>
        </p:txBody>
      </p:sp>
      <p:sp>
        <p:nvSpPr>
          <p:cNvPr id="182" name="Smartcoins wallet  (@kencod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5195" indent="-425195" defTabSz="543305">
              <a:spcBef>
                <a:spcPts val="300"/>
              </a:spcBef>
              <a:defRPr sz="3348"/>
            </a:pPr>
            <a:r>
              <a:t>Smartcoins wallet  (@kencode)</a:t>
            </a:r>
          </a:p>
          <a:p>
            <a:pPr lvl="1" marL="850391" indent="-425195" defTabSz="543305">
              <a:spcBef>
                <a:spcPts val="300"/>
              </a:spcBef>
              <a:defRPr sz="3348"/>
            </a:pPr>
            <a:r>
              <a:rPr u="sng">
                <a:hlinkClick r:id="rId2" invalidUrl="" action="" tgtFrame="" tooltip="" history="1" highlightClick="0" endSnd="0"/>
              </a:rPr>
              <a:t>https://play.google.com/store/apps/details?id=de.bitsharesmunich.smartcoinswallet&amp;hl=en</a:t>
            </a:r>
          </a:p>
          <a:p>
            <a:pPr lvl="1" marL="850391" indent="-425195" defTabSz="543305">
              <a:spcBef>
                <a:spcPts val="300"/>
              </a:spcBef>
              <a:defRPr sz="3348"/>
            </a:pPr>
          </a:p>
          <a:p>
            <a:pPr marL="425195" indent="-425195" defTabSz="543305">
              <a:spcBef>
                <a:spcPts val="300"/>
              </a:spcBef>
              <a:defRPr sz="3348"/>
            </a:pPr>
            <a:r>
              <a:t>BitShares wallet  (BitUniverse)</a:t>
            </a:r>
          </a:p>
          <a:p>
            <a:pPr lvl="1" marL="850391" indent="-425195" defTabSz="543305">
              <a:spcBef>
                <a:spcPts val="300"/>
              </a:spcBef>
              <a:defRPr sz="3348"/>
            </a:pPr>
            <a:r>
              <a:rPr u="sng">
                <a:hlinkClick r:id="rId3" invalidUrl="" action="" tgtFrame="" tooltip="" history="1" highlightClick="0" endSnd="0"/>
              </a:rPr>
              <a:t>https://play.google.com/store/apps/details?id=com.bitshares.bitshareswallet</a:t>
            </a:r>
          </a:p>
          <a:p>
            <a:pPr lvl="1" marL="850391" indent="-425195" defTabSz="543305">
              <a:spcBef>
                <a:spcPts val="300"/>
              </a:spcBef>
              <a:defRPr sz="3348"/>
            </a:pPr>
          </a:p>
          <a:p>
            <a:pPr marL="425195" indent="-425195" defTabSz="543305">
              <a:spcBef>
                <a:spcPts val="300"/>
              </a:spcBef>
              <a:defRPr sz="3348"/>
            </a:pPr>
            <a:r>
              <a:rPr u="sng">
                <a:hlinkClick r:id="rId4" invalidUrl="" action="" tgtFrame="" tooltip="" history="1" highlightClick="0" endSnd="0"/>
              </a:rPr>
              <a:t>https://www.magicw.net</a:t>
            </a:r>
          </a:p>
          <a:p>
            <a:pPr marL="425195" indent="-425195" defTabSz="543305">
              <a:spcBef>
                <a:spcPts val="300"/>
              </a:spcBef>
              <a:defRPr sz="3348"/>
            </a:pPr>
          </a:p>
          <a:p>
            <a:pPr marL="425195" indent="-425195" defTabSz="543305">
              <a:spcBef>
                <a:spcPts val="300"/>
              </a:spcBef>
              <a:defRPr sz="3348"/>
            </a:pPr>
            <a:r>
              <a:rPr u="sng">
                <a:hlinkClick r:id="rId5" invalidUrl="" action="" tgtFrame="" tooltip="" history="1" highlightClick="0" endSnd="0"/>
              </a:rPr>
              <a:t>https://door.one/en/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Block explor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Block explorers</a:t>
            </a:r>
          </a:p>
        </p:txBody>
      </p:sp>
      <p:sp>
        <p:nvSpPr>
          <p:cNvPr id="185" name="http://cryptofresh.com  (@roadscap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http://cryptofresh.com</a:t>
            </a:r>
            <a:r>
              <a:t>  (@roadscape)</a:t>
            </a:r>
          </a:p>
          <a:p>
            <a:pPr lvl="1"/>
            <a:r>
              <a:t>main block explorer</a:t>
            </a:r>
          </a:p>
          <a:p>
            <a:pPr lvl="1"/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https://bitshares.org/wallet</a:t>
            </a:r>
            <a:r>
              <a:t>  and other web/light wallets</a:t>
            </a:r>
          </a:p>
          <a:p>
            <a:pPr lvl="1"/>
            <a:r>
              <a:t>cog icon &gt; explore</a:t>
            </a:r>
          </a:p>
          <a:p>
            <a:pPr lvl="1"/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http://bitshares-explorer.io/</a:t>
            </a:r>
            <a:r>
              <a:t>  (@oxarbitrage)</a:t>
            </a:r>
          </a:p>
          <a:p>
            <a:pPr lvl="1"/>
            <a:r>
              <a:t>WIP, open-source alternative to cryptofresh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Network stat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 status</a:t>
            </a:r>
          </a:p>
        </p:txBody>
      </p:sp>
      <p:sp>
        <p:nvSpPr>
          <p:cNvPr id="188" name="http://stats.bitshares.eu  (@xeroc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3" invalidUrl="" action="" tgtFrame="" tooltip="" history="1" highlightClick="0" endSnd="0"/>
              </a:rPr>
              <a:t>http://stats.bitshares.eu</a:t>
            </a:r>
            <a:r>
              <a:t>  (@xeroc)</a:t>
            </a:r>
          </a:p>
          <a:p>
            <a:pPr lvl="1"/>
            <a:r>
              <a:t>network speed and congestion monitor</a:t>
            </a:r>
          </a:p>
          <a:p>
            <a:pPr lvl="1"/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http://status.bitsharesnodes.com</a:t>
            </a:r>
            <a:r>
              <a:t>  (@wackou)</a:t>
            </a:r>
          </a:p>
          <a:p>
            <a:pPr lvl="1"/>
            <a:r>
              <a:t>curated list of public seed nodes</a:t>
            </a:r>
          </a:p>
          <a:p>
            <a:pPr lvl="1"/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http://seeds.quisquis.de/bitshares.html</a:t>
            </a:r>
            <a:r>
              <a:t>  (@pc)</a:t>
            </a:r>
          </a:p>
          <a:p>
            <a:pPr lvl="1"/>
            <a:r>
              <a:t>dynamically crawled list of network nodes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Developing for the blockch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Developing for the blockchain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Backend develop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Backend development</a:t>
            </a:r>
          </a:p>
        </p:txBody>
      </p:sp>
      <p:sp>
        <p:nvSpPr>
          <p:cNvPr id="195" name="PyBitShares (@xeroc)                      http://docs.pybitshares.com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4047" indent="-384047" defTabSz="490727">
              <a:spcBef>
                <a:spcPts val="300"/>
              </a:spcBef>
              <a:defRPr sz="3024"/>
            </a:pPr>
            <a:r>
              <a:t>PyBitShares (@xeroc)                     </a:t>
            </a:r>
            <a:r>
              <a:rPr sz="1344"/>
              <a:t> </a:t>
            </a:r>
            <a:r>
              <a:rPr sz="2351" u="sng">
                <a:hlinkClick r:id="rId3" invalidUrl="" action="" tgtFrame="" tooltip="" history="1" highlightClick="0" endSnd="0"/>
              </a:rPr>
              <a:t>http://docs.pybitshares.com/</a:t>
            </a:r>
          </a:p>
          <a:p>
            <a:pPr lvl="1" marL="768095" indent="-384047" defTabSz="490727">
              <a:spcBef>
                <a:spcPts val="300"/>
              </a:spcBef>
              <a:defRPr sz="3024"/>
            </a:pPr>
            <a:r>
              <a:t>http and ws calls                        </a:t>
            </a:r>
            <a:r>
              <a:rPr sz="2351" u="sng">
                <a:hlinkClick r:id="rId4" invalidUrl="" action="" tgtFrame="" tooltip="" history="1" highlightClick="0" endSnd="0"/>
              </a:rPr>
              <a:t>https://github.com/xeroc/python-bitshares/</a:t>
            </a:r>
          </a:p>
          <a:p>
            <a:pPr lvl="1" marL="768095" indent="-384047" defTabSz="490727">
              <a:spcBef>
                <a:spcPts val="300"/>
              </a:spcBef>
              <a:defRPr sz="3024"/>
            </a:pPr>
            <a:r>
              <a:t>wallet management</a:t>
            </a:r>
          </a:p>
          <a:p>
            <a:pPr lvl="1" marL="768095" indent="-384047" defTabSz="490727">
              <a:spcBef>
                <a:spcPts val="300"/>
              </a:spcBef>
              <a:defRPr sz="3024"/>
            </a:pPr>
            <a:r>
              <a:t>transaction building and signing</a:t>
            </a:r>
          </a:p>
          <a:p>
            <a:pPr lvl="1" marL="768095" indent="-384047" defTabSz="490727">
              <a:spcBef>
                <a:spcPts val="300"/>
              </a:spcBef>
              <a:defRPr sz="3024"/>
            </a:pPr>
          </a:p>
          <a:p>
            <a:pPr marL="384047" indent="-384047" defTabSz="490727">
              <a:spcBef>
                <a:spcPts val="300"/>
              </a:spcBef>
              <a:defRPr sz="3024"/>
            </a:pPr>
            <a:r>
              <a:t>Uptick  (@xeroc)                          </a:t>
            </a:r>
            <a:r>
              <a:rPr sz="2351"/>
              <a:t>     </a:t>
            </a:r>
            <a:r>
              <a:rPr sz="2351" u="sng">
                <a:hlinkClick r:id="rId5" invalidUrl="" action="" tgtFrame="" tooltip="" history="1" highlightClick="0" endSnd="0"/>
              </a:rPr>
              <a:t>http://uptick.rocks</a:t>
            </a:r>
          </a:p>
          <a:p>
            <a:pPr lvl="1" marL="768095" indent="-384047" defTabSz="490727">
              <a:spcBef>
                <a:spcPts val="300"/>
              </a:spcBef>
              <a:defRPr sz="3024"/>
            </a:pPr>
            <a:r>
              <a:t>user-friendly command line tools</a:t>
            </a:r>
          </a:p>
          <a:p>
            <a:pPr marL="384047" indent="-384047" defTabSz="490727">
              <a:spcBef>
                <a:spcPts val="300"/>
              </a:spcBef>
              <a:defRPr sz="3024"/>
            </a:pPr>
          </a:p>
          <a:p>
            <a:pPr marL="384047" indent="-384047" defTabSz="490727">
              <a:spcBef>
                <a:spcPts val="300"/>
              </a:spcBef>
              <a:defRPr sz="3024"/>
            </a:pPr>
            <a:r>
              <a:t>bts_tools (@wackou)                       </a:t>
            </a:r>
            <a:r>
              <a:rPr sz="2351" u="sng">
                <a:hlinkClick r:id="rId6" invalidUrl="" action="" tgtFrame="" tooltip="" history="1" highlightClick="0" endSnd="0"/>
              </a:rPr>
              <a:t>https://github.com/wackou/bts_tools</a:t>
            </a:r>
          </a:p>
          <a:p>
            <a:pPr lvl="1" marL="768095" indent="-384047" defTabSz="490727">
              <a:spcBef>
                <a:spcPts val="300"/>
              </a:spcBef>
              <a:defRPr sz="3024"/>
            </a:pPr>
            <a:r>
              <a:t>monitoring tools for witnesses and seed/api nodes</a:t>
            </a:r>
          </a:p>
          <a:p>
            <a:pPr lvl="1" marL="768095" indent="-384047" defTabSz="490727">
              <a:spcBef>
                <a:spcPts val="300"/>
              </a:spcBef>
              <a:defRPr sz="3024"/>
            </a:pPr>
            <a:r>
              <a:t>feed publishing</a:t>
            </a:r>
          </a:p>
          <a:p>
            <a:pPr lvl="1" marL="768095" indent="-384047" defTabSz="490727">
              <a:spcBef>
                <a:spcPts val="300"/>
              </a:spcBef>
              <a:defRPr sz="3024"/>
            </a:pPr>
            <a:r>
              <a:t>notification via email and Telegram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rontend develop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Frontend development</a:t>
            </a:r>
          </a:p>
        </p:txBody>
      </p:sp>
      <p:sp>
        <p:nvSpPr>
          <p:cNvPr id="200" name="https://github.com/bitshares/bitshares-u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https://github.com/bitshares/bitshares-ui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https://github.com/bitshares/bitsharesjs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https://github.com/bitshares/bitsharesjs-ws</a:t>
            </a:r>
          </a:p>
          <a:p>
            <a:pPr lvl="1"/>
            <a:r>
              <a:t>official wallet and corresponding base JS libraries</a:t>
            </a:r>
          </a:p>
          <a:p>
            <a:pPr/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https://github.com/Agorise/graphenej</a:t>
            </a:r>
            <a:r>
              <a:t>  (@kencode)</a:t>
            </a:r>
          </a:p>
          <a:p>
            <a:pPr lvl="1"/>
            <a:r>
              <a:t>Android development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eed scrip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 scripts</a:t>
            </a:r>
          </a:p>
        </p:txBody>
      </p:sp>
      <p:sp>
        <p:nvSpPr>
          <p:cNvPr id="203" name="https://github.com/xeroc/bitshares-pricefeed  (@xeroc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https://github.com/xeroc/bitshares-pricefeed</a:t>
            </a:r>
            <a:r>
              <a:t>  (@xeroc)</a:t>
            </a:r>
          </a:p>
          <a:p>
            <a:pPr/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https://github.com/wackou/bts_tools</a:t>
            </a:r>
            <a:r>
              <a:t>  (@wackou)</a:t>
            </a:r>
          </a:p>
          <a:p>
            <a:pPr/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https://pypi.python.org/pypi/btsprice</a:t>
            </a:r>
            <a:r>
              <a:t>  (alt)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rading bo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Trading bots</a:t>
            </a:r>
          </a:p>
        </p:txBody>
      </p:sp>
      <p:sp>
        <p:nvSpPr>
          <p:cNvPr id="206" name="https://github.com/xeroc/stakemachine  (@xeroc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https://github.com/xeroc/stakemachine</a:t>
            </a:r>
            <a:r>
              <a:t>  (@xeroc)</a:t>
            </a:r>
          </a:p>
          <a:p>
            <a:pPr/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https://github.com/pch957/pybtsbots-2015</a:t>
            </a:r>
            <a:r>
              <a:t>  (@alt)</a:t>
            </a:r>
          </a:p>
          <a:p>
            <a:pPr/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https://github.com/bitcrab/transbot</a:t>
            </a:r>
            <a:r>
              <a:t>  (@bitcrab)</a:t>
            </a:r>
          </a:p>
          <a:p>
            <a:pPr/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https://steemit.com/bitshares/@linouxis9/liqbot-0</a:t>
            </a:r>
            <a:r>
              <a:t>  (@linouxis9)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etting paid by the blockchain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Getting paid by the blockchain!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he prize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prize!</a:t>
            </a:r>
          </a:p>
        </p:txBody>
      </p:sp>
      <p:sp>
        <p:nvSpPr>
          <p:cNvPr id="211" name="Best project gets a prize of 1111 BitUS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Best project gets a prize of 1111 BitUSD</a:t>
            </a:r>
          </a:p>
          <a:p>
            <a:pPr/>
          </a:p>
          <a:p>
            <a:pPr/>
            <a:r>
              <a:t>Funded by the blockchain itself via @roelandp’s proposal</a:t>
            </a:r>
          </a:p>
          <a:p>
            <a:pPr/>
          </a:p>
          <a:p>
            <a:pPr/>
            <a:r>
              <a:t>Present your project on Friday 2pm at Lisbon Secret Spot, Montes Claros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43" name="explore the blockcha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explore the blockchain</a:t>
            </a:r>
          </a:p>
          <a:p>
            <a:pPr lvl="1"/>
            <a:r>
              <a:t>what is BitShares?</a:t>
            </a:r>
          </a:p>
          <a:p>
            <a:pPr lvl="1"/>
            <a:r>
              <a:t>wallets / block explorers / network status</a:t>
            </a:r>
          </a:p>
          <a:p>
            <a:pPr/>
            <a:r>
              <a:t>develop for the blockchain</a:t>
            </a:r>
          </a:p>
          <a:p>
            <a:pPr lvl="1"/>
            <a:r>
              <a:t>backend development</a:t>
            </a:r>
          </a:p>
          <a:p>
            <a:pPr lvl="1"/>
            <a:r>
              <a:t>frontend development</a:t>
            </a:r>
          </a:p>
          <a:p>
            <a:pPr lvl="1"/>
            <a:r>
              <a:t>feed scripts</a:t>
            </a:r>
          </a:p>
          <a:p>
            <a:pPr lvl="1"/>
            <a:r>
              <a:t>trading bots</a:t>
            </a:r>
          </a:p>
          <a:p>
            <a:pPr/>
            <a:r>
              <a:t>get paid by the blockchain!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hanks, and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6400"/>
            </a:pPr>
            <a:r>
              <a:t>Thanks, and</a:t>
            </a:r>
          </a:p>
          <a:p>
            <a:pPr algn="ctr">
              <a:defRPr sz="6400"/>
            </a:pPr>
            <a:r>
              <a:t>happy hacking!</a:t>
            </a:r>
          </a:p>
        </p:txBody>
      </p:sp>
      <p:sp>
        <p:nvSpPr>
          <p:cNvPr id="214" name="Slides available at:…"/>
          <p:cNvSpPr txBox="1"/>
          <p:nvPr/>
        </p:nvSpPr>
        <p:spPr>
          <a:xfrm>
            <a:off x="522483" y="7052276"/>
            <a:ext cx="11959834" cy="1081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Slides available at:</a:t>
            </a:r>
          </a:p>
          <a:p>
            <a:pPr>
              <a:defRPr sz="2800"/>
            </a:pPr>
            <a:r>
              <a:rPr u="sng">
                <a:hlinkClick r:id="rId2" invalidUrl="" action="" tgtFrame="" tooltip="" history="1" highlightClick="0" endSnd="0"/>
              </a:rPr>
              <a:t>https://github.com/wackou/slides/steemfest2_hackathon.pdf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Exploring the blockch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Exploring the blockchain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What is BitShares? - his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BitShares? - history</a:t>
            </a:r>
          </a:p>
        </p:txBody>
      </p:sp>
      <p:sp>
        <p:nvSpPr>
          <p:cNvPr id="148" name="Protoshares: the theory of sharedrop and social contra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Protoshares: the theory of sharedrop and social contract</a:t>
            </a:r>
          </a:p>
          <a:p>
            <a:pPr/>
            <a:r>
              <a:t>BitSharesX: first DAC by Daniel Larimer implementing a decentralized exchange of market-pegged and user-issued assets</a:t>
            </a:r>
          </a:p>
          <a:p>
            <a:pPr/>
            <a:r>
              <a:t>BitShares 2.0: </a:t>
            </a:r>
            <a:r>
              <a:rPr u="sng">
                <a:hlinkClick r:id="rId3" invalidUrl="" action="" tgtFrame="" tooltip="" history="1" highlightClick="0" endSnd="0"/>
              </a:rPr>
              <a:t>lessons learnt</a:t>
            </a:r>
            <a:r>
              <a:t>, full rewrite of the base framework which implements an efficient blockchain toolkit that anyone can use: Graphene is born</a:t>
            </a:r>
          </a:p>
        </p:txBody>
      </p:sp>
      <p:grpSp>
        <p:nvGrpSpPr>
          <p:cNvPr id="151" name="https://github.com/bitshares/bitshares-core…"/>
          <p:cNvGrpSpPr/>
          <p:nvPr/>
        </p:nvGrpSpPr>
        <p:grpSpPr>
          <a:xfrm>
            <a:off x="1991664" y="6794780"/>
            <a:ext cx="9021472" cy="1498040"/>
            <a:chOff x="0" y="0"/>
            <a:chExt cx="9021470" cy="1498038"/>
          </a:xfrm>
        </p:grpSpPr>
        <p:sp>
          <p:nvSpPr>
            <p:cNvPr id="150" name="https://github.com/bitshares/bitshares-core…"/>
            <p:cNvSpPr txBox="1"/>
            <p:nvPr/>
          </p:nvSpPr>
          <p:spPr>
            <a:xfrm>
              <a:off x="101600" y="63500"/>
              <a:ext cx="8818271" cy="1231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747474"/>
                  </a:solidFill>
                </a:defRPr>
              </a:pPr>
              <a:r>
                <a:rPr u="sng">
                  <a:hlinkClick r:id="rId4" invalidUrl="" action="" tgtFrame="" tooltip="" history="1" highlightClick="0" endSnd="0"/>
                </a:rPr>
                <a:t>https://github.com/bitshares/bitshares-core</a:t>
              </a:r>
            </a:p>
            <a:p>
              <a:pPr>
                <a:defRPr>
                  <a:solidFill>
                    <a:srgbClr val="747474"/>
                  </a:solidFill>
                </a:defRPr>
              </a:pPr>
              <a:r>
                <a:rPr u="sng">
                  <a:hlinkClick r:id="rId5" invalidUrl="" action="" tgtFrame="" tooltip="" history="1" highlightClick="0" endSnd="0"/>
                </a:rPr>
                <a:t>https://github.com/bitshares/bitshares-ui</a:t>
              </a:r>
            </a:p>
          </p:txBody>
        </p:sp>
        <p:pic>
          <p:nvPicPr>
            <p:cNvPr id="149" name="https://github.com/bitshares/bitshares-core…" descr="https://github.com/bitshares/bitshares-core…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021471" cy="149803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BitShares techn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BitShares technology</a:t>
            </a:r>
          </a:p>
        </p:txBody>
      </p:sp>
      <p:sp>
        <p:nvSpPr>
          <p:cNvPr id="156" name="easy to remember user nam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easy to remember user names</a:t>
            </a:r>
          </a:p>
          <a:p>
            <a:pPr/>
            <a:r>
              <a:t>hierarchical, multi-sig access control </a:t>
            </a:r>
          </a:p>
          <a:p>
            <a:pPr/>
            <a:r>
              <a:t>market-pegged assets aka Smartcoins: BitUSD, BitBTC, etc.</a:t>
            </a:r>
          </a:p>
          <a:p>
            <a:pPr/>
            <a:r>
              <a:t>user-issued assets</a:t>
            </a:r>
          </a:p>
          <a:p>
            <a:pPr/>
            <a:r>
              <a:t>decentralized asset exchange</a:t>
            </a:r>
          </a:p>
          <a:p>
            <a:pPr/>
            <a:r>
              <a:t>It’s fast! 3s block time, 3’000 tx / sec</a:t>
            </a:r>
          </a:p>
        </p:txBody>
      </p:sp>
      <p:grpSp>
        <p:nvGrpSpPr>
          <p:cNvPr id="159" name="https://docs.bitshares.org/"/>
          <p:cNvGrpSpPr/>
          <p:nvPr/>
        </p:nvGrpSpPr>
        <p:grpSpPr>
          <a:xfrm>
            <a:off x="3710508" y="7074180"/>
            <a:ext cx="5583784" cy="939240"/>
            <a:chOff x="0" y="0"/>
            <a:chExt cx="5583783" cy="939238"/>
          </a:xfrm>
        </p:grpSpPr>
        <p:sp>
          <p:nvSpPr>
            <p:cNvPr id="158" name="https://docs.bitshares.org/"/>
            <p:cNvSpPr txBox="1"/>
            <p:nvPr/>
          </p:nvSpPr>
          <p:spPr>
            <a:xfrm>
              <a:off x="101600" y="63500"/>
              <a:ext cx="5380584" cy="672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u="sng">
                  <a:solidFill>
                    <a:srgbClr val="747474"/>
                  </a:solidFill>
                  <a:hlinkClick r:id="rId3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3" invalidUrl="" action="" tgtFrame="" tooltip="" history="1" highlightClick="0" endSnd="0"/>
                </a:rPr>
                <a:t>https://docs.bitshares.org/</a:t>
              </a:r>
            </a:p>
          </p:txBody>
        </p:sp>
        <p:pic>
          <p:nvPicPr>
            <p:cNvPr id="157" name="https://docs.bitshares.org/" descr="https://docs.bitshares.org/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1"/>
              <a:ext cx="5583784" cy="93924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Actors, roles and responsibil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Actors, roles and responsibilities</a:t>
            </a:r>
          </a:p>
        </p:txBody>
      </p:sp>
      <p:sp>
        <p:nvSpPr>
          <p:cNvPr id="164" name="witnesses: block producers and feed publish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2627" indent="-452627" defTabSz="578358">
              <a:spcBef>
                <a:spcPts val="300"/>
              </a:spcBef>
              <a:defRPr sz="3564"/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witnesses</a:t>
            </a:r>
            <a:r>
              <a:t>: block producers and feed publishers</a:t>
            </a:r>
          </a:p>
          <a:p>
            <a:pPr lvl="1" marL="905255" indent="-452627" defTabSz="578358">
              <a:spcBef>
                <a:spcPts val="300"/>
              </a:spcBef>
              <a:defRPr sz="3564"/>
            </a:pPr>
            <a:r>
              <a:rPr u="sng">
                <a:hlinkClick r:id="rId3" invalidUrl="" action="" tgtFrame="" tooltip="" history="1" highlightClick="0" endSnd="0"/>
              </a:rPr>
              <a:t>DPoS</a:t>
            </a:r>
            <a:r>
              <a:t> based, ~25 witnesses (dynamic)</a:t>
            </a:r>
          </a:p>
          <a:p>
            <a:pPr lvl="1" marL="905255" indent="-452627" defTabSz="578358">
              <a:spcBef>
                <a:spcPts val="300"/>
              </a:spcBef>
              <a:defRPr sz="3564"/>
            </a:pPr>
            <a:r>
              <a:t>feed publishing act as oracle for MPAs on the blockchain</a:t>
            </a:r>
          </a:p>
          <a:p>
            <a:pPr marL="452627" indent="-452627" defTabSz="578358">
              <a:spcBef>
                <a:spcPts val="300"/>
              </a:spcBef>
              <a:defRPr b="1" sz="3564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committee members</a:t>
            </a:r>
          </a:p>
          <a:p>
            <a:pPr lvl="1" marL="905255" indent="-452627" defTabSz="578358">
              <a:spcBef>
                <a:spcPts val="300"/>
              </a:spcBef>
              <a:defRPr sz="3564"/>
            </a:pPr>
            <a:r>
              <a:t>vote on blockchain parameters (block size, fees, etc.)</a:t>
            </a:r>
          </a:p>
          <a:p>
            <a:pPr marL="452627" indent="-452627" defTabSz="578358">
              <a:spcBef>
                <a:spcPts val="300"/>
              </a:spcBef>
              <a:defRPr b="1" sz="3564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workers</a:t>
            </a:r>
          </a:p>
          <a:p>
            <a:pPr lvl="1" marL="905255" indent="-452627" defTabSz="578358">
              <a:spcBef>
                <a:spcPts val="300"/>
              </a:spcBef>
              <a:defRPr sz="3564"/>
            </a:pPr>
            <a:r>
              <a:t>propose some work to be done, get voted on</a:t>
            </a:r>
          </a:p>
          <a:p>
            <a:pPr marL="452627" indent="-452627" defTabSz="578358">
              <a:spcBef>
                <a:spcPts val="300"/>
              </a:spcBef>
              <a:defRPr b="1" sz="3564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proxies</a:t>
            </a:r>
          </a:p>
          <a:p>
            <a:pPr lvl="1" marL="905255" indent="-452627" defTabSz="578358">
              <a:spcBef>
                <a:spcPts val="300"/>
              </a:spcBef>
              <a:defRPr sz="3564"/>
            </a:pPr>
            <a:r>
              <a:t>users can vote through a proxy to alleviate voter apathy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BitShares binaries / cli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BitShares binaries / clients</a:t>
            </a:r>
          </a:p>
        </p:txBody>
      </p:sp>
      <p:sp>
        <p:nvSpPr>
          <p:cNvPr id="169" name="witness_node daemon: main server, communicates using JSON-RPC over WebSocke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witness_node</a:t>
            </a:r>
            <a:r>
              <a:t> daemon: main server, communicates using JSON-RPC over WebSockets</a:t>
            </a:r>
          </a:p>
          <a:p>
            <a:pPr/>
          </a:p>
          <a:p>
            <a:pPr/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cli_wallet</a:t>
            </a:r>
            <a:r>
              <a:t> client: command-line interface that also offers a more user-oriented JSON-RPC API over HTTP, thin layer that communicates with the witness_node</a:t>
            </a:r>
          </a:p>
          <a:p>
            <a:pPr/>
          </a:p>
          <a:p>
            <a:pPr/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web wallets </a:t>
            </a:r>
            <a:r>
              <a:t>/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 light wallets </a:t>
            </a:r>
            <a:r>
              <a:t>/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 mobile wallets</a:t>
            </a:r>
            <a:r>
              <a:t>:</a:t>
            </a:r>
            <a:br/>
            <a:r>
              <a:t>graphical user interfaces that communicate with witness_node, usually remote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Wallets - web wall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Wallets - web wallets</a:t>
            </a:r>
          </a:p>
        </p:txBody>
      </p:sp>
      <p:sp>
        <p:nvSpPr>
          <p:cNvPr id="174" name="https://bitshares.org/wallet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2627" indent="-452627" defTabSz="578358">
              <a:spcBef>
                <a:spcPts val="300"/>
              </a:spcBef>
              <a:defRPr sz="3564"/>
            </a:pPr>
            <a:r>
              <a:rPr u="sng">
                <a:hlinkClick r:id="rId3" invalidUrl="" action="" tgtFrame="" tooltip="" history="1" highlightClick="0" endSnd="0"/>
              </a:rPr>
              <a:t>https://bitshares.org/wallet/</a:t>
            </a:r>
          </a:p>
          <a:p>
            <a:pPr marL="452627" indent="-452627" defTabSz="578358">
              <a:spcBef>
                <a:spcPts val="300"/>
              </a:spcBef>
              <a:defRPr sz="3564"/>
            </a:pPr>
            <a:r>
              <a:rPr u="sng">
                <a:hlinkClick r:id="rId4" invalidUrl="" action="" tgtFrame="" tooltip="" history="1" highlightClick="0" endSnd="0"/>
              </a:rPr>
              <a:t>https://wallet.bitshares.eu/</a:t>
            </a:r>
          </a:p>
          <a:p>
            <a:pPr marL="452627" indent="-452627" defTabSz="578358">
              <a:spcBef>
                <a:spcPts val="300"/>
              </a:spcBef>
              <a:defRPr sz="3564"/>
            </a:pPr>
            <a:r>
              <a:rPr u="sng">
                <a:hlinkClick r:id="rId5" invalidUrl="" action="" tgtFrame="" tooltip="" history="1" highlightClick="0" endSnd="0"/>
              </a:rPr>
              <a:t>https://openledger.io/</a:t>
            </a:r>
          </a:p>
          <a:p>
            <a:pPr marL="452627" indent="-452627" defTabSz="578358">
              <a:spcBef>
                <a:spcPts val="300"/>
              </a:spcBef>
              <a:defRPr sz="3564"/>
            </a:pPr>
            <a:r>
              <a:rPr u="sng">
                <a:hlinkClick r:id="rId6" invalidUrl="" action="" tgtFrame="" tooltip="" history="1" highlightClick="0" endSnd="0"/>
              </a:rPr>
              <a:t>https://market.rudex.org/</a:t>
            </a:r>
          </a:p>
          <a:p>
            <a:pPr marL="452627" indent="-452627" defTabSz="578358">
              <a:spcBef>
                <a:spcPts val="300"/>
              </a:spcBef>
              <a:defRPr sz="3564"/>
            </a:pPr>
            <a:r>
              <a:rPr u="sng">
                <a:hlinkClick r:id="rId7" invalidUrl="" action="" tgtFrame="" tooltip="" history="1" highlightClick="0" endSnd="0"/>
              </a:rPr>
              <a:t>https://bit.btsabc.org</a:t>
            </a:r>
          </a:p>
          <a:p>
            <a:pPr marL="452627" indent="-452627" defTabSz="578358">
              <a:spcBef>
                <a:spcPts val="300"/>
              </a:spcBef>
              <a:defRPr sz="3564"/>
            </a:pPr>
            <a:r>
              <a:rPr u="sng">
                <a:hlinkClick r:id="rId8" invalidUrl="" action="" tgtFrame="" tooltip="" history="1" highlightClick="0" endSnd="0"/>
              </a:rPr>
              <a:t>https://www.hellobts.com/</a:t>
            </a:r>
          </a:p>
          <a:p>
            <a:pPr marL="452627" indent="-452627" defTabSz="578358">
              <a:spcBef>
                <a:spcPts val="300"/>
              </a:spcBef>
              <a:defRPr sz="3564"/>
            </a:pPr>
            <a:r>
              <a:rPr u="sng">
                <a:hlinkClick r:id="rId9" invalidUrl="" action="" tgtFrame="" tooltip="" history="1" highlightClick="0" endSnd="0"/>
              </a:rPr>
              <a:t>https://crypto-bridge.org/</a:t>
            </a:r>
          </a:p>
          <a:p>
            <a:pPr marL="452627" indent="-452627" defTabSz="578358">
              <a:spcBef>
                <a:spcPts val="300"/>
              </a:spcBef>
              <a:defRPr sz="3564"/>
            </a:pPr>
            <a:r>
              <a:rPr u="sng">
                <a:hlinkClick r:id="rId10" invalidUrl="" action="" tgtFrame="" tooltip="" history="1" highlightClick="0" endSnd="0"/>
              </a:rPr>
              <a:t>https://www.freedomledger.com/</a:t>
            </a:r>
          </a:p>
          <a:p>
            <a:pPr marL="452627" indent="-452627" defTabSz="578358">
              <a:spcBef>
                <a:spcPts val="300"/>
              </a:spcBef>
              <a:defRPr sz="3564"/>
            </a:pPr>
            <a:r>
              <a:rPr u="sng">
                <a:hlinkClick r:id="rId11" invalidUrl="" action="" tgtFrame="" tooltip="" history="1" highlightClick="0" endSnd="0"/>
              </a:rPr>
              <a:t>https://btsgo.net</a:t>
            </a:r>
          </a:p>
          <a:p>
            <a:pPr marL="452627" indent="-452627" defTabSz="578358">
              <a:spcBef>
                <a:spcPts val="300"/>
              </a:spcBef>
              <a:defRPr sz="3564"/>
            </a:pPr>
            <a:r>
              <a:rPr u="sng">
                <a:hlinkClick r:id="rId12" invalidUrl="" action="" tgtFrame="" tooltip="" history="1" highlightClick="0" endSnd="0"/>
              </a:rPr>
              <a:t>https://trade.1001ico.com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allets - light wall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Wallets - light wallets</a:t>
            </a:r>
          </a:p>
        </p:txBody>
      </p:sp>
      <p:sp>
        <p:nvSpPr>
          <p:cNvPr id="179" name="https://bitshares.org/download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https://bitshares.org/download/</a:t>
            </a:r>
          </a:p>
          <a:p>
            <a:pPr/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https://github.com/bitshares/bitshares-ui/releases</a:t>
            </a:r>
          </a:p>
          <a:p>
            <a:pPr/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https://github.com/blckchnd/rudex-ui/releases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