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8FD9F6-DB98-8C4D-AD43-E66290B473C5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3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614E4-8AD5-A243-B40B-7B59085D507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0EDC-4D2E-5145-8915-736C79BDC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6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25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120" y="2316934"/>
            <a:ext cx="7989633" cy="112609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>
              <a:defRPr sz="4263" cap="none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218" y="3925557"/>
            <a:ext cx="4417183" cy="1407301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732">
                <a:solidFill>
                  <a:srgbClr val="000000"/>
                </a:solidFill>
              </a:defRPr>
            </a:lvl1pPr>
            <a:lvl2pPr marL="60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12192000" cy="854529"/>
          </a:xfrm>
          <a:prstGeom prst="rect">
            <a:avLst/>
          </a:prstGeom>
          <a:solidFill>
            <a:srgbClr val="75B2F9"/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1349" dirty="0">
              <a:solidFill>
                <a:srgbClr val="0F1F28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611721" y="1398333"/>
            <a:ext cx="10993199" cy="433255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4">
                <a:solidFill>
                  <a:schemeClr val="bg2"/>
                </a:solidFill>
              </a:defRPr>
            </a:lvl1pPr>
            <a:lvl2pPr marL="609021" marR="0" indent="-182706" algn="l" defTabSz="121804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>
                <a:solidFill>
                  <a:schemeClr val="bg2"/>
                </a:solidFill>
              </a:defRPr>
            </a:lvl2pPr>
            <a:lvl3pPr marL="913532" marR="0" indent="-182706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>
                <a:solidFill>
                  <a:schemeClr val="bg2"/>
                </a:solidFill>
              </a:defRPr>
            </a:lvl3pPr>
            <a:lvl4pPr marL="1218043" marR="0" indent="-182706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>
                <a:solidFill>
                  <a:schemeClr val="bg2"/>
                </a:solidFill>
              </a:defRPr>
            </a:lvl4pPr>
            <a:lvl5pPr marL="1522553" marR="0" indent="-182706" algn="l" defTabSz="12180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889"/>
            <a:ext cx="10972800" cy="4103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12192000" cy="854529"/>
          </a:xfrm>
          <a:prstGeom prst="rect">
            <a:avLst/>
          </a:prstGeom>
          <a:solidFill>
            <a:srgbClr val="75B2F9"/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1349" dirty="0">
              <a:solidFill>
                <a:srgbClr val="0F1F2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889"/>
            <a:ext cx="10972800" cy="4103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129284"/>
            <a:ext cx="8372504" cy="574516"/>
          </a:xfrm>
          <a:prstGeom prst="rect">
            <a:avLst/>
          </a:prstGeom>
        </p:spPr>
        <p:txBody>
          <a:bodyPr anchor="ctr"/>
          <a:lstStyle>
            <a:lvl1pPr>
              <a:defRPr sz="373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854529"/>
          </a:xfrm>
          <a:prstGeom prst="rect">
            <a:avLst/>
          </a:prstGeom>
          <a:solidFill>
            <a:srgbClr val="75B2F9"/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1349" dirty="0">
              <a:solidFill>
                <a:srgbClr val="0F1F28"/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1619" y="2948518"/>
            <a:ext cx="2404533" cy="96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"/>
            <a:ext cx="12192000" cy="854529"/>
          </a:xfrm>
          <a:prstGeom prst="rect">
            <a:avLst/>
          </a:prstGeom>
          <a:solidFill>
            <a:srgbClr val="75B2F9"/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1349" dirty="0">
              <a:solidFill>
                <a:srgbClr val="0F1F28"/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97823"/>
            <a:ext cx="10972800" cy="432880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6439288"/>
            <a:ext cx="12192000" cy="295001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3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112714" y="6471435"/>
            <a:ext cx="655637" cy="230704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355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531CE9-F349-4229-92AF-2BC3678A3249}" type="slidenum">
              <a:rPr kumimoji="0" lang="en-US" altLang="en-US" sz="899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defTabSz="91355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89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black">
          <a:xfrm>
            <a:off x="9323390" y="6464664"/>
            <a:ext cx="2020887" cy="244248"/>
          </a:xfrm>
          <a:prstGeom prst="rect">
            <a:avLst/>
          </a:prstGeom>
          <a:noFill/>
          <a:ln>
            <a:noFill/>
          </a:ln>
          <a:extLst/>
        </p:spPr>
        <p:txBody>
          <a:bodyPr lIns="91989" tIns="45996" rIns="91989" bIns="4599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IBM Corporation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black">
          <a:xfrm>
            <a:off x="809626" y="6464664"/>
            <a:ext cx="2846388" cy="244248"/>
          </a:xfrm>
          <a:prstGeom prst="rect">
            <a:avLst/>
          </a:prstGeom>
          <a:noFill/>
          <a:ln>
            <a:noFill/>
          </a:ln>
          <a:extLst/>
        </p:spPr>
        <p:txBody>
          <a:bodyPr lIns="91989" tIns="45996" rIns="91989" bIns="4599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99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Confidential</a:t>
            </a:r>
          </a:p>
        </p:txBody>
      </p:sp>
      <p:sp>
        <p:nvSpPr>
          <p:cNvPr id="33" name="Round Same Side Corner Rectangle 18"/>
          <p:cNvSpPr/>
          <p:nvPr/>
        </p:nvSpPr>
        <p:spPr>
          <a:xfrm rot="16200000">
            <a:off x="11617509" y="6210551"/>
            <a:ext cx="396507" cy="752475"/>
          </a:xfrm>
          <a:prstGeom prst="round2SameRect">
            <a:avLst>
              <a:gd name="adj1" fmla="val 14943"/>
              <a:gd name="adj2" fmla="val 0"/>
            </a:avLst>
          </a:prstGeom>
          <a:solidFill>
            <a:srgbClr val="75B2F9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554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2" descr="C:\Users\804473\Desktop\Steph Toolbox\IBM 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589" y="6479730"/>
            <a:ext cx="561975" cy="2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11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31" kern="1200">
          <a:solidFill>
            <a:schemeClr val="tx2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5pPr>
      <a:lvl6pPr marL="3429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6pPr>
      <a:lvl7pPr marL="68580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7pPr>
      <a:lvl8pPr marL="102870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8pPr>
      <a:lvl9pPr marL="137161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30504" indent="-23050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458892" indent="-228389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213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689395" indent="-230504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213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902500" indent="-12978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154915" indent="-12263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65" indent="-171452" algn="l" defTabSz="685805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67" indent="-171452" algn="l" defTabSz="685805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70" indent="-171452" algn="l" defTabSz="685805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72" indent="-171452" algn="l" defTabSz="685805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5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8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0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3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5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8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20" algn="l" defTabSz="68580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D82A31-CAB1-9543-9F93-E31ADC8B44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Background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client is BestBuy and it is mid-2014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BestBuy has a problem in which its online product reviews do not have any star scores, and are just plain 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BestBuy wants you to explore developing a way to predict a star score for its online ratings using Amazon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Data is at: </a:t>
            </a:r>
            <a:r>
              <a:rPr lang="en-US" b="1" dirty="0">
                <a:solidFill>
                  <a:schemeClr val="tx1"/>
                </a:solidFill>
              </a:rPr>
              <a:t>http://</a:t>
            </a:r>
            <a:r>
              <a:rPr lang="en-US" b="1" dirty="0" err="1">
                <a:solidFill>
                  <a:schemeClr val="tx1"/>
                </a:solidFill>
              </a:rPr>
              <a:t>ibm.biz</a:t>
            </a:r>
            <a:r>
              <a:rPr lang="en-US" b="1" dirty="0">
                <a:solidFill>
                  <a:schemeClr val="tx1"/>
                </a:solidFill>
              </a:rPr>
              <a:t>/b6-hack-problem</a:t>
            </a:r>
          </a:p>
          <a:p>
            <a:r>
              <a:rPr lang="en-US" dirty="0"/>
              <a:t> </a:t>
            </a:r>
          </a:p>
          <a:p>
            <a:r>
              <a:rPr lang="en-US" b="1" dirty="0">
                <a:solidFill>
                  <a:schemeClr val="tx1"/>
                </a:solidFill>
              </a:rPr>
              <a:t>Step 1 Problem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 a machine learning model to predict star score for BestBuy reviews.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performance will be evaluated on the test set which was pulled from Amazon review data via random sample and slight modifications to reflect BestBuy’s business.</a:t>
            </a:r>
          </a:p>
          <a:p>
            <a:r>
              <a:rPr lang="en-US" dirty="0"/>
              <a:t> </a:t>
            </a:r>
          </a:p>
          <a:p>
            <a:r>
              <a:rPr lang="en-US" b="1" dirty="0">
                <a:solidFill>
                  <a:schemeClr val="tx1"/>
                </a:solidFill>
              </a:rPr>
              <a:t>Step 2 Problem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Advise BestBuy on the strengths and limitations of your machine learning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Advise BestBuy on any other relevant things they could do with the their review data and / or generate strategic insights from the online reviews data from Amazon, its competitor.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5EF38-77E6-4443-8B1B-24EE0E91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 and develop a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4216823622"/>
      </p:ext>
    </p:extLst>
  </p:cSld>
  <p:clrMapOvr>
    <a:masterClrMapping/>
  </p:clrMapOvr>
</p:sld>
</file>

<file path=ppt/theme/theme1.xml><?xml version="1.0" encoding="utf-8"?>
<a:theme xmlns:a="http://schemas.openxmlformats.org/drawingml/2006/main" name="GBS Template1 2017">
  <a:themeElements>
    <a:clrScheme name="GBS January 2013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F"/>
      </a:accent1>
      <a:accent2>
        <a:srgbClr val="00649D"/>
      </a:accent2>
      <a:accent3>
        <a:srgbClr val="FFFFFF"/>
      </a:accent3>
      <a:accent4>
        <a:srgbClr val="000000"/>
      </a:accent4>
      <a:accent5>
        <a:srgbClr val="AAD5F6"/>
      </a:accent5>
      <a:accent6>
        <a:srgbClr val="005A8E"/>
      </a:accent6>
      <a:hlink>
        <a:srgbClr val="00B2EF"/>
      </a:hlink>
      <a:folHlink>
        <a:srgbClr val="AB1A86"/>
      </a:folHlink>
    </a:clrScheme>
    <a:fontScheme name="GBS 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66688" marR="0" indent="-166688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66688" marR="0" indent="-166688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BS 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2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0099FF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3F69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385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B2E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4" id="{4306AA38-F0B7-8A42-A46E-C141E6410228}" vid="{3F11ACBA-15AA-6749-9CCE-F12933D3E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11706</TotalTime>
  <Words>10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 Neue</vt:lpstr>
      <vt:lpstr>Lucida Grande</vt:lpstr>
      <vt:lpstr>GBS Template1 2017</vt:lpstr>
      <vt:lpstr>Explore the data and develop a machine learning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 COMMUNITY AND SKILLS INVESTMENT: CbD HACKATHON</dc:title>
  <dc:creator>Alexander Shypula</dc:creator>
  <cp:lastModifiedBy>Alexander Shypula</cp:lastModifiedBy>
  <cp:revision>61</cp:revision>
  <dcterms:created xsi:type="dcterms:W3CDTF">2018-02-17T20:56:48Z</dcterms:created>
  <dcterms:modified xsi:type="dcterms:W3CDTF">2019-01-11T21:43:31Z</dcterms:modified>
</cp:coreProperties>
</file>