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ata1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ata2.xml" ContentType="application/vnd.openxmlformats-officedocument.drawingml.diagramData+xml"/>
  <Override PartName="/ppt/diagrams/colors4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C15BD-1AF4-4E8C-B520-58F540EF6E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343DC7-9A81-4AA7-A0E6-131B668AD006}">
      <dgm:prSet/>
      <dgm:spPr>
        <a:solidFill>
          <a:srgbClr val="124D77"/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pPr algn="l" rtl="0"/>
          <a:r>
            <a:rPr lang="ru-RU" dirty="0" smtClean="0">
              <a:solidFill>
                <a:srgbClr val="FFFF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Область применения: 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Может применяться для автоматической и ручной подачи звонков в учебных заведениях. А также как программируемый «</a:t>
          </a:r>
          <a:r>
            <a:rPr lang="ru-RU" dirty="0" err="1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будильник-напиминалка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» или как наглядное учебное пособие. </a:t>
          </a:r>
        </a:p>
      </dgm:t>
    </dgm:pt>
    <dgm:pt modelId="{D77C293E-D34A-404D-ABE2-CD7A1BAAF25B}" type="parTrans" cxnId="{5ED4E851-1503-46E3-A701-F95A30190359}">
      <dgm:prSet/>
      <dgm:spPr/>
      <dgm:t>
        <a:bodyPr/>
        <a:lstStyle/>
        <a:p>
          <a:endParaRPr lang="ru-RU"/>
        </a:p>
      </dgm:t>
    </dgm:pt>
    <dgm:pt modelId="{21884A4C-5D4B-4BD0-908F-56FF07DB5AFD}" type="sibTrans" cxnId="{5ED4E851-1503-46E3-A701-F95A30190359}">
      <dgm:prSet/>
      <dgm:spPr/>
      <dgm:t>
        <a:bodyPr/>
        <a:lstStyle/>
        <a:p>
          <a:endParaRPr lang="ru-RU"/>
        </a:p>
      </dgm:t>
    </dgm:pt>
    <dgm:pt modelId="{65F65316-7449-4F8D-B3BC-B040D87F5A97}" type="pres">
      <dgm:prSet presAssocID="{C6BC15BD-1AF4-4E8C-B520-58F540EF6E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7435EBE-72B2-4F14-A1EE-1213CD7685AF}" type="pres">
      <dgm:prSet presAssocID="{D3343DC7-9A81-4AA7-A0E6-131B668AD006}" presName="parentText" presStyleLbl="node1" presStyleIdx="0" presStyleCnt="1" custLinFactNeighborX="0" custLinFactNeighborY="-52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ED4E851-1503-46E3-A701-F95A30190359}" srcId="{C6BC15BD-1AF4-4E8C-B520-58F540EF6ECF}" destId="{D3343DC7-9A81-4AA7-A0E6-131B668AD006}" srcOrd="0" destOrd="0" parTransId="{D77C293E-D34A-404D-ABE2-CD7A1BAAF25B}" sibTransId="{21884A4C-5D4B-4BD0-908F-56FF07DB5AFD}"/>
    <dgm:cxn modelId="{BD90571E-3FB6-42CD-904A-4E8AB58FCBE9}" type="presOf" srcId="{D3343DC7-9A81-4AA7-A0E6-131B668AD006}" destId="{F7435EBE-72B2-4F14-A1EE-1213CD7685AF}" srcOrd="0" destOrd="0" presId="urn:microsoft.com/office/officeart/2005/8/layout/vList2"/>
    <dgm:cxn modelId="{40900E1F-22A2-4675-A16B-A1759246A396}" type="presOf" srcId="{C6BC15BD-1AF4-4E8C-B520-58F540EF6ECF}" destId="{65F65316-7449-4F8D-B3BC-B040D87F5A97}" srcOrd="0" destOrd="0" presId="urn:microsoft.com/office/officeart/2005/8/layout/vList2"/>
    <dgm:cxn modelId="{B1162433-900F-43C1-ABB7-1B3AC4FDB643}" type="presParOf" srcId="{65F65316-7449-4F8D-B3BC-B040D87F5A97}" destId="{F7435EBE-72B2-4F14-A1EE-1213CD7685AF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12138-9F99-45A3-B1AB-7932DF1BA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D03D0F-AFE9-491F-A10E-E740695CB23D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Печатная плата разработана в системе автоматизированного проектирования (САПР) «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EAGLE-CAD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» </a:t>
          </a:r>
        </a:p>
      </dgm:t>
    </dgm:pt>
    <dgm:pt modelId="{1CCE09D1-5E21-4757-ACA3-CB2987C4BA40}" type="parTrans" cxnId="{85F67A73-D4BF-4EA0-BDE8-1DDEFDB05702}">
      <dgm:prSet/>
      <dgm:spPr/>
      <dgm:t>
        <a:bodyPr/>
        <a:lstStyle/>
        <a:p>
          <a:endParaRPr lang="ru-RU"/>
        </a:p>
      </dgm:t>
    </dgm:pt>
    <dgm:pt modelId="{DC5DA392-6566-4026-B6F7-3CA34ED8F236}" type="sibTrans" cxnId="{85F67A73-D4BF-4EA0-BDE8-1DDEFDB05702}">
      <dgm:prSet/>
      <dgm:spPr/>
      <dgm:t>
        <a:bodyPr/>
        <a:lstStyle/>
        <a:p>
          <a:endParaRPr lang="ru-RU"/>
        </a:p>
      </dgm:t>
    </dgm:pt>
    <dgm:pt modelId="{A17E288A-C655-458A-932C-EA1F3B1C4FEF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Изготовлена методом</a:t>
          </a:r>
          <a:r>
            <a:rPr lang="ru-RU" baseline="0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  лазерно-утюжной технологии</a:t>
          </a:r>
          <a:endParaRPr lang="ru-RU" dirty="0" smtClean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77928662-8EDB-4497-9F33-C8DF26911DEE}" type="parTrans" cxnId="{8B89CDF8-3F76-4832-8BD6-8A88604BF3C1}">
      <dgm:prSet/>
      <dgm:spPr/>
      <dgm:t>
        <a:bodyPr/>
        <a:lstStyle/>
        <a:p>
          <a:endParaRPr lang="ru-RU"/>
        </a:p>
      </dgm:t>
    </dgm:pt>
    <dgm:pt modelId="{00C37227-1671-47FC-88A0-F24BD87C5C26}" type="sibTrans" cxnId="{8B89CDF8-3F76-4832-8BD6-8A88604BF3C1}">
      <dgm:prSet/>
      <dgm:spPr/>
      <dgm:t>
        <a:bodyPr/>
        <a:lstStyle/>
        <a:p>
          <a:endParaRPr lang="ru-RU"/>
        </a:p>
      </dgm:t>
    </dgm:pt>
    <dgm:pt modelId="{27B18865-BF4C-4272-B7B6-841FC53A6F63}" type="pres">
      <dgm:prSet presAssocID="{2D312138-9F99-45A3-B1AB-7932DF1BAB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BD787C1-4313-42C5-ACC4-D7544B648DB3}" type="pres">
      <dgm:prSet presAssocID="{19D03D0F-AFE9-491F-A10E-E740695CB23D}" presName="parentText" presStyleLbl="node1" presStyleIdx="0" presStyleCnt="2" custLinFactY="-7310" custLinFactNeighborX="-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08EA78-5754-40E1-8606-EA479EC42B62}" type="pres">
      <dgm:prSet presAssocID="{DC5DA392-6566-4026-B6F7-3CA34ED8F236}" presName="spacer" presStyleCnt="0"/>
      <dgm:spPr/>
    </dgm:pt>
    <dgm:pt modelId="{C96E2150-B6FD-402F-AB8F-36EBB92AFAFC}" type="pres">
      <dgm:prSet presAssocID="{A17E288A-C655-458A-932C-EA1F3B1C4FEF}" presName="parentText" presStyleLbl="node1" presStyleIdx="1" presStyleCnt="2" custScaleY="40287" custLinFactNeighborX="-1" custLinFactNeighborY="650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F67A73-D4BF-4EA0-BDE8-1DDEFDB05702}" srcId="{2D312138-9F99-45A3-B1AB-7932DF1BAB16}" destId="{19D03D0F-AFE9-491F-A10E-E740695CB23D}" srcOrd="0" destOrd="0" parTransId="{1CCE09D1-5E21-4757-ACA3-CB2987C4BA40}" sibTransId="{DC5DA392-6566-4026-B6F7-3CA34ED8F236}"/>
    <dgm:cxn modelId="{78B000EF-2CF5-492D-859C-DB628FDC6941}" type="presOf" srcId="{2D312138-9F99-45A3-B1AB-7932DF1BAB16}" destId="{27B18865-BF4C-4272-B7B6-841FC53A6F63}" srcOrd="0" destOrd="0" presId="urn:microsoft.com/office/officeart/2005/8/layout/vList2"/>
    <dgm:cxn modelId="{8B89CDF8-3F76-4832-8BD6-8A88604BF3C1}" srcId="{2D312138-9F99-45A3-B1AB-7932DF1BAB16}" destId="{A17E288A-C655-458A-932C-EA1F3B1C4FEF}" srcOrd="1" destOrd="0" parTransId="{77928662-8EDB-4497-9F33-C8DF26911DEE}" sibTransId="{00C37227-1671-47FC-88A0-F24BD87C5C26}"/>
    <dgm:cxn modelId="{7AF5177F-98E5-4179-942A-892770DA70E6}" type="presOf" srcId="{19D03D0F-AFE9-491F-A10E-E740695CB23D}" destId="{FBD787C1-4313-42C5-ACC4-D7544B648DB3}" srcOrd="0" destOrd="0" presId="urn:microsoft.com/office/officeart/2005/8/layout/vList2"/>
    <dgm:cxn modelId="{134B5EC4-6BB3-4571-9D4B-53C722E85788}" type="presOf" srcId="{A17E288A-C655-458A-932C-EA1F3B1C4FEF}" destId="{C96E2150-B6FD-402F-AB8F-36EBB92AFAFC}" srcOrd="0" destOrd="0" presId="urn:microsoft.com/office/officeart/2005/8/layout/vList2"/>
    <dgm:cxn modelId="{A0093940-CC8E-4DF1-B6C0-008E5A785E27}" type="presParOf" srcId="{27B18865-BF4C-4272-B7B6-841FC53A6F63}" destId="{FBD787C1-4313-42C5-ACC4-D7544B648DB3}" srcOrd="0" destOrd="0" presId="urn:microsoft.com/office/officeart/2005/8/layout/vList2"/>
    <dgm:cxn modelId="{902143F2-954E-4FBD-BE92-875DC4BE186F}" type="presParOf" srcId="{27B18865-BF4C-4272-B7B6-841FC53A6F63}" destId="{9F08EA78-5754-40E1-8606-EA479EC42B62}" srcOrd="1" destOrd="0" presId="urn:microsoft.com/office/officeart/2005/8/layout/vList2"/>
    <dgm:cxn modelId="{C72F263D-A795-4D0F-8038-4F2879AAB9AF}" type="presParOf" srcId="{27B18865-BF4C-4272-B7B6-841FC53A6F63}" destId="{C96E2150-B6FD-402F-AB8F-36EBB92AFAFC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76335A-E9D9-4ABA-97BB-77071E5AD2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38B7D9-0B38-4C92-B844-16F84039DE3D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Программа для микроконтроллера написана на языке программирования С в среде программирования «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MicroC for AVR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»</a:t>
          </a:r>
          <a:endParaRPr lang="ru-RU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12326F4F-62E5-4DE2-A6AC-AEF9F9DB170B}" type="parTrans" cxnId="{BA75EA9C-385B-4E8C-A875-DDC08538A5E4}">
      <dgm:prSet/>
      <dgm:spPr/>
      <dgm:t>
        <a:bodyPr/>
        <a:lstStyle/>
        <a:p>
          <a:endParaRPr lang="ru-RU"/>
        </a:p>
      </dgm:t>
    </dgm:pt>
    <dgm:pt modelId="{09A25B37-7B64-417A-9DC0-39A6391A4C53}" type="sibTrans" cxnId="{BA75EA9C-385B-4E8C-A875-DDC08538A5E4}">
      <dgm:prSet/>
      <dgm:spPr/>
      <dgm:t>
        <a:bodyPr/>
        <a:lstStyle/>
        <a:p>
          <a:endParaRPr lang="ru-RU"/>
        </a:p>
      </dgm:t>
    </dgm:pt>
    <dgm:pt modelId="{5B7EF6BF-1C19-42DA-B80D-93427F0F5052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Объем 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 FLASH-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памяти микроконтроллера занимаемый программой составляет 5247(Б) из 8(</a:t>
          </a:r>
          <a:r>
            <a:rPr lang="ru-RU" dirty="0" err="1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кБ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) доступной (15%)</a:t>
          </a:r>
          <a:endParaRPr lang="ru-RU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AF4FEA8B-9EF6-45AF-8AAB-A093FDEEF962}" type="parTrans" cxnId="{0C51D08A-FF2C-47AD-A348-14E13F0E1DB5}">
      <dgm:prSet/>
      <dgm:spPr/>
      <dgm:t>
        <a:bodyPr/>
        <a:lstStyle/>
        <a:p>
          <a:endParaRPr lang="ru-RU"/>
        </a:p>
      </dgm:t>
    </dgm:pt>
    <dgm:pt modelId="{D6D85EB7-9B58-42F1-8AE1-D74B35F64E72}" type="sibTrans" cxnId="{0C51D08A-FF2C-47AD-A348-14E13F0E1DB5}">
      <dgm:prSet/>
      <dgm:spPr/>
      <dgm:t>
        <a:bodyPr/>
        <a:lstStyle/>
        <a:p>
          <a:endParaRPr lang="ru-RU"/>
        </a:p>
      </dgm:t>
    </dgm:pt>
    <dgm:pt modelId="{FE1A84C9-A86A-43EC-A844-1FCFB9221A7D}" type="pres">
      <dgm:prSet presAssocID="{F276335A-E9D9-4ABA-97BB-77071E5AD2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43B084A-7DED-42C6-AF20-75BFF7BBE67C}" type="pres">
      <dgm:prSet presAssocID="{B538B7D9-0B38-4C92-B844-16F84039DE3D}" presName="linNode" presStyleCnt="0"/>
      <dgm:spPr/>
    </dgm:pt>
    <dgm:pt modelId="{81AB860B-3FF9-409B-9B3E-5B769CDE7162}" type="pres">
      <dgm:prSet presAssocID="{B538B7D9-0B38-4C92-B844-16F84039DE3D}" presName="parentText" presStyleLbl="node1" presStyleIdx="0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22162C-5318-4847-81A6-2885E3EED96B}" type="pres">
      <dgm:prSet presAssocID="{09A25B37-7B64-417A-9DC0-39A6391A4C53}" presName="sp" presStyleCnt="0"/>
      <dgm:spPr/>
    </dgm:pt>
    <dgm:pt modelId="{412023B6-6C0A-4A32-903C-BE20F294BF78}" type="pres">
      <dgm:prSet presAssocID="{5B7EF6BF-1C19-42DA-B80D-93427F0F5052}" presName="linNode" presStyleCnt="0"/>
      <dgm:spPr/>
    </dgm:pt>
    <dgm:pt modelId="{7176823A-C22E-4446-B26D-385EBD5DA8FA}" type="pres">
      <dgm:prSet presAssocID="{5B7EF6BF-1C19-42DA-B80D-93427F0F5052}" presName="parentText" presStyleLbl="node1" presStyleIdx="1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75EA9C-385B-4E8C-A875-DDC08538A5E4}" srcId="{F276335A-E9D9-4ABA-97BB-77071E5AD2B2}" destId="{B538B7D9-0B38-4C92-B844-16F84039DE3D}" srcOrd="0" destOrd="0" parTransId="{12326F4F-62E5-4DE2-A6AC-AEF9F9DB170B}" sibTransId="{09A25B37-7B64-417A-9DC0-39A6391A4C53}"/>
    <dgm:cxn modelId="{806F2753-BB0D-49D1-B670-ED0088914223}" type="presOf" srcId="{F276335A-E9D9-4ABA-97BB-77071E5AD2B2}" destId="{FE1A84C9-A86A-43EC-A844-1FCFB9221A7D}" srcOrd="0" destOrd="0" presId="urn:microsoft.com/office/officeart/2005/8/layout/vList5"/>
    <dgm:cxn modelId="{0C51D08A-FF2C-47AD-A348-14E13F0E1DB5}" srcId="{F276335A-E9D9-4ABA-97BB-77071E5AD2B2}" destId="{5B7EF6BF-1C19-42DA-B80D-93427F0F5052}" srcOrd="1" destOrd="0" parTransId="{AF4FEA8B-9EF6-45AF-8AAB-A093FDEEF962}" sibTransId="{D6D85EB7-9B58-42F1-8AE1-D74B35F64E72}"/>
    <dgm:cxn modelId="{048E6075-2920-4663-8428-0125C5424090}" type="presOf" srcId="{B538B7D9-0B38-4C92-B844-16F84039DE3D}" destId="{81AB860B-3FF9-409B-9B3E-5B769CDE7162}" srcOrd="0" destOrd="0" presId="urn:microsoft.com/office/officeart/2005/8/layout/vList5"/>
    <dgm:cxn modelId="{36E89089-6BF7-4040-BD43-2B15E2C5BAA2}" type="presOf" srcId="{5B7EF6BF-1C19-42DA-B80D-93427F0F5052}" destId="{7176823A-C22E-4446-B26D-385EBD5DA8FA}" srcOrd="0" destOrd="0" presId="urn:microsoft.com/office/officeart/2005/8/layout/vList5"/>
    <dgm:cxn modelId="{9D7E2A92-D718-41D8-B5EB-455B4ECA4116}" type="presParOf" srcId="{FE1A84C9-A86A-43EC-A844-1FCFB9221A7D}" destId="{143B084A-7DED-42C6-AF20-75BFF7BBE67C}" srcOrd="0" destOrd="0" presId="urn:microsoft.com/office/officeart/2005/8/layout/vList5"/>
    <dgm:cxn modelId="{343B3CF5-D77A-4DAF-A645-D2EF5E7A238A}" type="presParOf" srcId="{143B084A-7DED-42C6-AF20-75BFF7BBE67C}" destId="{81AB860B-3FF9-409B-9B3E-5B769CDE7162}" srcOrd="0" destOrd="0" presId="urn:microsoft.com/office/officeart/2005/8/layout/vList5"/>
    <dgm:cxn modelId="{A9BF4580-E166-4D83-8A51-DF9B7FDC99C1}" type="presParOf" srcId="{FE1A84C9-A86A-43EC-A844-1FCFB9221A7D}" destId="{AD22162C-5318-4847-81A6-2885E3EED96B}" srcOrd="1" destOrd="0" presId="urn:microsoft.com/office/officeart/2005/8/layout/vList5"/>
    <dgm:cxn modelId="{1C258CB2-C3D6-40A8-B392-ABE66CECA3A3}" type="presParOf" srcId="{FE1A84C9-A86A-43EC-A844-1FCFB9221A7D}" destId="{412023B6-6C0A-4A32-903C-BE20F294BF78}" srcOrd="2" destOrd="0" presId="urn:microsoft.com/office/officeart/2005/8/layout/vList5"/>
    <dgm:cxn modelId="{E8F4C4DF-D524-495D-9A8B-D448E0041F95}" type="presParOf" srcId="{412023B6-6C0A-4A32-903C-BE20F294BF78}" destId="{7176823A-C22E-4446-B26D-385EBD5DA8FA}" srcOrd="0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76335A-E9D9-4ABA-97BB-77071E5AD2B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38B7D9-0B38-4C92-B844-16F84039DE3D}">
      <dgm:prSet/>
      <dgm:spPr>
        <a:solidFill>
          <a:srgbClr val="124D77"/>
        </a:solidFill>
      </dgm:spPr>
      <dgm:t>
        <a:bodyPr/>
        <a:lstStyle/>
        <a:p>
          <a:pPr rtl="0"/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Для программирования МК использовался программатор 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AVR910 </a:t>
          </a:r>
          <a:r>
            <a:rPr lang="ru-RU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и программа </a:t>
          </a:r>
          <a:r>
            <a:rPr lang="en-US" dirty="0" smtClean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rPr>
            <a:t>AVR-PROG</a:t>
          </a:r>
          <a:endParaRPr lang="ru-RU" dirty="0"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a:endParaRPr>
        </a:p>
      </dgm:t>
    </dgm:pt>
    <dgm:pt modelId="{12326F4F-62E5-4DE2-A6AC-AEF9F9DB170B}" type="parTrans" cxnId="{BA75EA9C-385B-4E8C-A875-DDC08538A5E4}">
      <dgm:prSet/>
      <dgm:spPr/>
      <dgm:t>
        <a:bodyPr/>
        <a:lstStyle/>
        <a:p>
          <a:endParaRPr lang="ru-RU"/>
        </a:p>
      </dgm:t>
    </dgm:pt>
    <dgm:pt modelId="{09A25B37-7B64-417A-9DC0-39A6391A4C53}" type="sibTrans" cxnId="{BA75EA9C-385B-4E8C-A875-DDC08538A5E4}">
      <dgm:prSet/>
      <dgm:spPr/>
      <dgm:t>
        <a:bodyPr/>
        <a:lstStyle/>
        <a:p>
          <a:endParaRPr lang="ru-RU"/>
        </a:p>
      </dgm:t>
    </dgm:pt>
    <dgm:pt modelId="{FE1A84C9-A86A-43EC-A844-1FCFB9221A7D}" type="pres">
      <dgm:prSet presAssocID="{F276335A-E9D9-4ABA-97BB-77071E5AD2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43B084A-7DED-42C6-AF20-75BFF7BBE67C}" type="pres">
      <dgm:prSet presAssocID="{B538B7D9-0B38-4C92-B844-16F84039DE3D}" presName="linNode" presStyleCnt="0"/>
      <dgm:spPr/>
    </dgm:pt>
    <dgm:pt modelId="{81AB860B-3FF9-409B-9B3E-5B769CDE7162}" type="pres">
      <dgm:prSet presAssocID="{B538B7D9-0B38-4C92-B844-16F84039DE3D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75EA9C-385B-4E8C-A875-DDC08538A5E4}" srcId="{F276335A-E9D9-4ABA-97BB-77071E5AD2B2}" destId="{B538B7D9-0B38-4C92-B844-16F84039DE3D}" srcOrd="0" destOrd="0" parTransId="{12326F4F-62E5-4DE2-A6AC-AEF9F9DB170B}" sibTransId="{09A25B37-7B64-417A-9DC0-39A6391A4C53}"/>
    <dgm:cxn modelId="{BE9073D2-E883-4591-ADCC-A6689ACE3F7E}" type="presOf" srcId="{F276335A-E9D9-4ABA-97BB-77071E5AD2B2}" destId="{FE1A84C9-A86A-43EC-A844-1FCFB9221A7D}" srcOrd="0" destOrd="0" presId="urn:microsoft.com/office/officeart/2005/8/layout/vList5"/>
    <dgm:cxn modelId="{0E2DEEC3-3F50-46E5-8737-7A9E074A14F8}" type="presOf" srcId="{B538B7D9-0B38-4C92-B844-16F84039DE3D}" destId="{81AB860B-3FF9-409B-9B3E-5B769CDE7162}" srcOrd="0" destOrd="0" presId="urn:microsoft.com/office/officeart/2005/8/layout/vList5"/>
    <dgm:cxn modelId="{D26123B8-964B-443C-9665-9077DA62E1D1}" type="presParOf" srcId="{FE1A84C9-A86A-43EC-A844-1FCFB9221A7D}" destId="{143B084A-7DED-42C6-AF20-75BFF7BBE67C}" srcOrd="0" destOrd="0" presId="urn:microsoft.com/office/officeart/2005/8/layout/vList5"/>
    <dgm:cxn modelId="{8507B937-BF8F-4A83-8388-DD0C76EB1C05}" type="presParOf" srcId="{143B084A-7DED-42C6-AF20-75BFF7BBE67C}" destId="{81AB860B-3FF9-409B-9B3E-5B769CDE7162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BC3D932-C3DB-4DA5-AC85-21530C58BC0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F4345D-9BCB-4911-9A45-2A5A26018EEC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360" cy="344412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2B7AD0-CC17-491E-A9CE-8F2A11DA4EAA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360" cy="344412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D43598-A56B-4985-B6ED-B06BB41C381F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360" cy="344412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88920" cy="344268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t">
            <a:norm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6268E9-6201-4A57-82DE-27CF65635C1B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F63D6-51B5-4B0A-A981-43D3C504F0D0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360" cy="344412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9C620F-99A8-4B04-965A-8E1A8ACF6E9B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Img"/>
          </p:nvPr>
        </p:nvSpPr>
        <p:spPr>
          <a:xfrm>
            <a:off x="1133640" y="677880"/>
            <a:ext cx="4590360" cy="344412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DF7BB7-84D4-45CF-ACF6-CBBE9C51E138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Box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D89D5AF-50D1-40C6-B2C6-F85233811473}" type="slidenum">
              <a:rPr b="0" lang="ru-RU" sz="1200" spc="-1" strike="noStrike">
                <a:solidFill>
                  <a:srgbClr val="000000"/>
                </a:solidFill>
                <a:latin typeface="Calibri"/>
                <a:ea typeface="WenQuanYi Micro He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ABD9FC-B871-4F87-B452-BCC9BA2A53A4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5E7C04-9A63-4353-B63B-60ECF7DBA1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DB6EAD-8FED-4D37-9244-877308259B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B98BF5-706B-40F9-8058-3694BF31F01E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808A6C-CE52-4F09-BDC6-D9E344F103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7EFF6B-741F-450E-9EB2-74E545E96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4F4D33-4B94-4E6E-AB13-E160CEF9C0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8D017D-FD15-4630-B0F5-7E82152F6F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86967D-F288-4A73-9DA5-706A27058A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F524A3-0F51-4C48-B451-CD693310B0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9A0B67-4CA1-42F8-96B2-1CEE46D460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A393EB-F536-4DE1-9005-C2C86A9DCF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a54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4"/>
          <p:cNvSpPr/>
          <p:nvPr/>
        </p:nvSpPr>
        <p:spPr>
          <a:xfrm>
            <a:off x="3124080" y="6354720"/>
            <a:ext cx="2894760" cy="367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Calibri"/>
              <a:ea typeface="WenQuanYi Micro He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6553080" y="6354720"/>
            <a:ext cx="2131200" cy="36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3C2E70C-6337-4848-8D62-2A12D6BA7D4C}" type="slidenum"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457200" y="6354720"/>
            <a:ext cx="2131200" cy="36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openxmlformats.org/officeDocument/2006/relationships/image" Target="../media/image3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openxmlformats.org/officeDocument/2006/relationships/diagramData" Target="../diagrams/data4.xml"/><Relationship Id="rId6" Type="http://schemas.openxmlformats.org/officeDocument/2006/relationships/diagramLayout" Target="../diagrams/layout4.xml"/><Relationship Id="rId7" Type="http://schemas.openxmlformats.org/officeDocument/2006/relationships/diagramQuickStyle" Target="../diagrams/quickStyle4.xml"/><Relationship Id="rId8" Type="http://schemas.openxmlformats.org/officeDocument/2006/relationships/diagramColors" Target="../diagrams/colors4.xml"/><Relationship Id="rId9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"/>
          <p:cNvSpPr/>
          <p:nvPr/>
        </p:nvSpPr>
        <p:spPr>
          <a:xfrm>
            <a:off x="428760" y="357120"/>
            <a:ext cx="8429040" cy="158544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«</a:t>
            </a: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Автомат подачи звонков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на микроконтроллере </a:t>
            </a:r>
            <a:r>
              <a:rPr b="1" lang="en-US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ATmega8</a:t>
            </a: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»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3"/>
          <p:cNvSpPr/>
          <p:nvPr/>
        </p:nvSpPr>
        <p:spPr>
          <a:xfrm>
            <a:off x="285840" y="6337440"/>
            <a:ext cx="4037760" cy="519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Внешний вид устройства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412330820"/>
              </p:ext>
            </p:extLst>
          </p:nvPr>
        </p:nvGraphicFramePr>
        <p:xfrm>
          <a:off x="285840" y="285840"/>
          <a:ext cx="4071240" cy="2856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9" name="TextBox 5"/>
          <p:cNvSpPr/>
          <p:nvPr/>
        </p:nvSpPr>
        <p:spPr>
          <a:xfrm>
            <a:off x="4572000" y="214200"/>
            <a:ext cx="4428360" cy="6431400"/>
          </a:xfrm>
          <a:prstGeom prst="rect">
            <a:avLst/>
          </a:prstGeom>
          <a:solidFill>
            <a:srgbClr val="124d77"/>
          </a:solidFill>
          <a:ln>
            <a:solidFill>
              <a:srgbClr val="00cc9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00"/>
                </a:solidFill>
                <a:latin typeface="Calibri"/>
                <a:ea typeface="WenQuanYi Micro Hei"/>
              </a:rPr>
              <a:t>Основные особенности: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Подача звонков(макс.32  звонка в сутки) по программируемому списку в заданные дни недели, заданной длительности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------------------------------------------------------------------------------------------------------------Автоматическое сохранение всех установок в энергонезависимой памяти микроконтроллера(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EEPROM</a:t>
            </a: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  <a:ea typeface="WenQuanYi Micro Hei"/>
              </a:rPr>
              <a:t>------------------------------------------------------------------------------------------------------------Время и дату отсчитывает микросхема часов реального времени, имеющая свой источник резервного питания, поэтому  устройство продолжает отсчитывать время даже при выключении питания сети.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1"/>
          <p:cNvSpPr/>
          <p:nvPr/>
        </p:nvSpPr>
        <p:spPr>
          <a:xfrm>
            <a:off x="1928880" y="214200"/>
            <a:ext cx="5285520" cy="70092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Структурная схема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857160" y="1285920"/>
            <a:ext cx="7428960" cy="5297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"/>
          <p:cNvSpPr/>
          <p:nvPr/>
        </p:nvSpPr>
        <p:spPr>
          <a:xfrm>
            <a:off x="1357200" y="214200"/>
            <a:ext cx="6357240" cy="57096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Принципиальная схема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3" descr=""/>
          <p:cNvPicPr/>
          <p:nvPr/>
        </p:nvPicPr>
        <p:blipFill>
          <a:blip r:embed="rId1"/>
          <a:stretch/>
        </p:blipFill>
        <p:spPr>
          <a:xfrm>
            <a:off x="785880" y="1000080"/>
            <a:ext cx="7657560" cy="5643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2357280" y="274680"/>
            <a:ext cx="4571280" cy="101052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Печатная плата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454360182"/>
              </p:ext>
            </p:extLst>
          </p:nvPr>
        </p:nvGraphicFramePr>
        <p:xfrm>
          <a:off x="4929120" y="1568520"/>
          <a:ext cx="3857040" cy="34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5" name="Picture 2" descr="C:\Users\witya\Desktop\Безымянный.jpg"/>
          <p:cNvPicPr/>
          <p:nvPr/>
        </p:nvPicPr>
        <p:blipFill>
          <a:blip r:embed="rId5"/>
          <a:stretch/>
        </p:blipFill>
        <p:spPr>
          <a:xfrm rot="5400000">
            <a:off x="-25560" y="2405520"/>
            <a:ext cx="505260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"/>
          <p:cNvSpPr/>
          <p:nvPr/>
        </p:nvSpPr>
        <p:spPr>
          <a:xfrm>
            <a:off x="2500200" y="214200"/>
            <a:ext cx="4357080" cy="101052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Вид изнутри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Picture 2" descr="C:\Users\witya\Desktop\IMG_20150403_101909.jpg"/>
          <p:cNvPicPr/>
          <p:nvPr/>
        </p:nvPicPr>
        <p:blipFill>
          <a:blip r:embed="rId1"/>
          <a:stretch/>
        </p:blipFill>
        <p:spPr>
          <a:xfrm>
            <a:off x="1428840" y="1500120"/>
            <a:ext cx="6643080" cy="49820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3" descr="C:\Users\witya\Desktop\IMG_20150403_102345.jpg"/>
          <p:cNvPicPr/>
          <p:nvPr/>
        </p:nvPicPr>
        <p:blipFill>
          <a:blip r:embed="rId2"/>
          <a:stretch/>
        </p:blipFill>
        <p:spPr>
          <a:xfrm rot="16200000">
            <a:off x="2036520" y="250200"/>
            <a:ext cx="5167800" cy="766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nodeType="afterEffect" fill="hold" presetClass="exit" presetID="12" presetSubtype="4">
                                  <p:stCondLst>
                                    <p:cond delay="4000"/>
                                  </p:stCondLst>
                                  <p:childTnLst>
                                    <p:animEffect filter="slide(fromBottom)" transition="out">
                                      <p:cBhvr additive="repl"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1"/>
          <p:cNvSpPr/>
          <p:nvPr/>
        </p:nvSpPr>
        <p:spPr>
          <a:xfrm>
            <a:off x="1071360" y="190440"/>
            <a:ext cx="7000200" cy="880200"/>
          </a:xfrm>
          <a:prstGeom prst="roundRect">
            <a:avLst>
              <a:gd name="adj" fmla="val 16667"/>
            </a:avLst>
          </a:prstGeom>
          <a:solidFill>
            <a:srgbClr val="124d77"/>
          </a:solidFill>
          <a:ln>
            <a:solidFill>
              <a:srgbClr val="bcbcbc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/>
              </a:contourClr>
            </a:sp3d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d9d9d9"/>
                </a:solidFill>
                <a:latin typeface="Calibri"/>
                <a:ea typeface="WenQuanYi Micro Hei"/>
              </a:rPr>
              <a:t>Программное обеспечение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105145819"/>
              </p:ext>
            </p:extLst>
          </p:nvPr>
        </p:nvGraphicFramePr>
        <p:xfrm>
          <a:off x="214200" y="1600200"/>
          <a:ext cx="3928320" cy="461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494007796"/>
              </p:ext>
            </p:extLst>
          </p:nvPr>
        </p:nvGraphicFramePr>
        <p:xfrm>
          <a:off x="4429080" y="1643040"/>
          <a:ext cx="3928320" cy="221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0" name="Picture 2" descr=""/>
          <p:cNvPicPr/>
          <p:nvPr/>
        </p:nvPicPr>
        <p:blipFill>
          <a:blip r:embed="rId9"/>
          <a:stretch/>
        </p:blipFill>
        <p:spPr>
          <a:xfrm>
            <a:off x="0" y="1285920"/>
            <a:ext cx="9143280" cy="5071320"/>
          </a:xfrm>
          <a:prstGeom prst="rect">
            <a:avLst/>
          </a:prstGeom>
          <a:ln w="9525">
            <a:noFill/>
          </a:ln>
        </p:spPr>
      </p:pic>
      <p:sp>
        <p:nvSpPr>
          <p:cNvPr id="61" name="TextBox 11"/>
          <p:cNvSpPr/>
          <p:nvPr/>
        </p:nvSpPr>
        <p:spPr>
          <a:xfrm>
            <a:off x="2019240" y="6458040"/>
            <a:ext cx="4812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Внешний вид компилятора </a:t>
            </a: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MikroC </a:t>
            </a:r>
            <a:r>
              <a:rPr b="0" lang="ru-RU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WenQuanYi Micro Hei"/>
              </a:rPr>
              <a:t>for AVR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Application>LibreOffice/7.5.5.2$Linux_X86_64 LibreOffice_project/ca8fe7424262805f223b9a2334bc7181abbcbf5e</Application>
  <AppVersion>15.0000</AppVersion>
  <Words>229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2013-03-19T18:06:05Z</dcterms:created>
  <dc:creator>Витя</dc:creator>
  <dc:description/>
  <dc:language>en-US</dc:language>
  <cp:lastModifiedBy/>
  <cp:lastPrinted>1601-01-01T00:00:00Z</cp:lastPrinted>
  <dcterms:modified xsi:type="dcterms:W3CDTF">2023-08-06T17:21:56Z</dcterms:modified>
  <cp:revision>147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Экран (4:3)</vt:lpwstr>
  </property>
  <property fmtid="{D5CDD505-2E9C-101B-9397-08002B2CF9AE}" pid="4" name="Slides">
    <vt:i4>10</vt:i4>
  </property>
</Properties>
</file>