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data1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ata2.xml" ContentType="application/vnd.openxmlformats-officedocument.drawingml.diagramData+xml"/>
  <Override PartName="/ppt/diagrams/colors4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3.xml" ContentType="application/vnd.openxmlformats-officedocument.drawingml.diagramStyle+xml"/>
  <Override PartName="/ppt/diagrams/layout1.xml" ContentType="application/vnd.openxmlformats-officedocument.drawingml.diagramLayout+xml"/>
  <Override PartName="/ppt/diagrams/colors3.xml" ContentType="application/vnd.openxmlformats-officedocument.drawingml.diagramColors+xml"/>
  <Override PartName="/ppt/media/image1.png" ContentType="image/png"/>
  <Override PartName="/ppt/media/image2.png" ContentType="image/png"/>
  <Override PartName="/ppt/media/image3.png" ContentType="image/png"/>
  <Override PartName="/ppt/media/image5.jpeg" ContentType="image/jpeg"/>
  <Override PartName="/ppt/media/image4.jpeg" ContentType="image/jpeg"/>
  <Override PartName="/ppt/media/image6.jpeg" ContentType="image/jpe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C15BD-1AF4-4E8C-B520-58F540EF6E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3343DC7-9A81-4AA7-A0E6-131B668AD006}">
      <dgm:prSet/>
      <dgm:spPr>
        <a:solidFill>
          <a:srgbClr val="124D77"/>
        </a:solidFill>
        <a:ln>
          <a:solidFill>
            <a:schemeClr val="lt1">
              <a:hueOff val="0"/>
              <a:satOff val="0"/>
              <a:lumOff val="0"/>
            </a:schemeClr>
          </a:solidFill>
        </a:ln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l" rtl="0"/>
          <a:r>
            <a:rPr lang="ru-RU" dirty="0" smtClean="0">
              <a:solidFill>
                <a:srgbClr val="FFFF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Область применения: 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Может применяться для автоматической и ручной подачи звонков в учебных заведениях. А также как программируемый «</a:t>
          </a:r>
          <a:r>
            <a:rPr lang="ru-RU" dirty="0" err="1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будильник-напиминалка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» или как наглядное учебное пособие. </a:t>
          </a:r>
        </a:p>
      </dgm:t>
    </dgm:pt>
    <dgm:pt modelId="{D77C293E-D34A-404D-ABE2-CD7A1BAAF25B}" type="parTrans" cxnId="{5ED4E851-1503-46E3-A701-F95A30190359}">
      <dgm:prSet/>
      <dgm:spPr/>
      <dgm:t>
        <a:bodyPr/>
        <a:lstStyle/>
        <a:p>
          <a:endParaRPr lang="ru-RU"/>
        </a:p>
      </dgm:t>
    </dgm:pt>
    <dgm:pt modelId="{21884A4C-5D4B-4BD0-908F-56FF07DB5AFD}" type="sibTrans" cxnId="{5ED4E851-1503-46E3-A701-F95A30190359}">
      <dgm:prSet/>
      <dgm:spPr/>
      <dgm:t>
        <a:bodyPr/>
        <a:lstStyle/>
        <a:p>
          <a:endParaRPr lang="ru-RU"/>
        </a:p>
      </dgm:t>
    </dgm:pt>
    <dgm:pt modelId="{65F65316-7449-4F8D-B3BC-B040D87F5A97}" type="pres">
      <dgm:prSet presAssocID="{C6BC15BD-1AF4-4E8C-B520-58F540EF6E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7435EBE-72B2-4F14-A1EE-1213CD7685AF}" type="pres">
      <dgm:prSet presAssocID="{D3343DC7-9A81-4AA7-A0E6-131B668AD006}" presName="parentText" presStyleLbl="node1" presStyleIdx="0" presStyleCnt="1" custLinFactNeighborX="0" custLinFactNeighborY="-52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ED4E851-1503-46E3-A701-F95A30190359}" srcId="{C6BC15BD-1AF4-4E8C-B520-58F540EF6ECF}" destId="{D3343DC7-9A81-4AA7-A0E6-131B668AD006}" srcOrd="0" destOrd="0" parTransId="{D77C293E-D34A-404D-ABE2-CD7A1BAAF25B}" sibTransId="{21884A4C-5D4B-4BD0-908F-56FF07DB5AFD}"/>
    <dgm:cxn modelId="{BD90571E-3FB6-42CD-904A-4E8AB58FCBE9}" type="presOf" srcId="{D3343DC7-9A81-4AA7-A0E6-131B668AD006}" destId="{F7435EBE-72B2-4F14-A1EE-1213CD7685AF}" srcOrd="0" destOrd="0" presId="urn:microsoft.com/office/officeart/2005/8/layout/vList2"/>
    <dgm:cxn modelId="{40900E1F-22A2-4675-A16B-A1759246A396}" type="presOf" srcId="{C6BC15BD-1AF4-4E8C-B520-58F540EF6ECF}" destId="{65F65316-7449-4F8D-B3BC-B040D87F5A97}" srcOrd="0" destOrd="0" presId="urn:microsoft.com/office/officeart/2005/8/layout/vList2"/>
    <dgm:cxn modelId="{B1162433-900F-43C1-ABB7-1B3AC4FDB643}" type="presParOf" srcId="{65F65316-7449-4F8D-B3BC-B040D87F5A97}" destId="{F7435EBE-72B2-4F14-A1EE-1213CD7685AF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12138-9F99-45A3-B1AB-7932DF1BAB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D03D0F-AFE9-491F-A10E-E740695CB23D}">
      <dgm:prSet/>
      <dgm:spPr>
        <a:solidFill>
          <a:srgbClr val="124D77"/>
        </a:solidFill>
      </dgm:spPr>
      <dgm:t>
        <a:bodyPr/>
        <a:lstStyle/>
        <a:p>
          <a:pPr rtl="0"/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Печатная плата разработана в системе автоматизированного проектирования (САПР) «</a:t>
          </a:r>
          <a:r>
            <a:rPr lang="en-US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EAGLE-CAD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» </a:t>
          </a:r>
        </a:p>
      </dgm:t>
    </dgm:pt>
    <dgm:pt modelId="{1CCE09D1-5E21-4757-ACA3-CB2987C4BA40}" type="parTrans" cxnId="{85F67A73-D4BF-4EA0-BDE8-1DDEFDB05702}">
      <dgm:prSet/>
      <dgm:spPr/>
      <dgm:t>
        <a:bodyPr/>
        <a:lstStyle/>
        <a:p>
          <a:endParaRPr lang="ru-RU"/>
        </a:p>
      </dgm:t>
    </dgm:pt>
    <dgm:pt modelId="{DC5DA392-6566-4026-B6F7-3CA34ED8F236}" type="sibTrans" cxnId="{85F67A73-D4BF-4EA0-BDE8-1DDEFDB05702}">
      <dgm:prSet/>
      <dgm:spPr/>
      <dgm:t>
        <a:bodyPr/>
        <a:lstStyle/>
        <a:p>
          <a:endParaRPr lang="ru-RU"/>
        </a:p>
      </dgm:t>
    </dgm:pt>
    <dgm:pt modelId="{A17E288A-C655-458A-932C-EA1F3B1C4FEF}">
      <dgm:prSet/>
      <dgm:spPr>
        <a:solidFill>
          <a:srgbClr val="124D77"/>
        </a:solidFill>
      </dgm:spPr>
      <dgm:t>
        <a:bodyPr/>
        <a:lstStyle/>
        <a:p>
          <a:pPr rtl="0"/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Изготовлена методом</a:t>
          </a:r>
          <a:r>
            <a:rPr lang="ru-RU" baseline="0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  лазерно-утюжной технологии</a:t>
          </a:r>
          <a:endParaRPr lang="ru-RU" dirty="0" smtClean="0"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a:endParaRPr>
        </a:p>
      </dgm:t>
    </dgm:pt>
    <dgm:pt modelId="{77928662-8EDB-4497-9F33-C8DF26911DEE}" type="parTrans" cxnId="{8B89CDF8-3F76-4832-8BD6-8A88604BF3C1}">
      <dgm:prSet/>
      <dgm:spPr/>
      <dgm:t>
        <a:bodyPr/>
        <a:lstStyle/>
        <a:p>
          <a:endParaRPr lang="ru-RU"/>
        </a:p>
      </dgm:t>
    </dgm:pt>
    <dgm:pt modelId="{00C37227-1671-47FC-88A0-F24BD87C5C26}" type="sibTrans" cxnId="{8B89CDF8-3F76-4832-8BD6-8A88604BF3C1}">
      <dgm:prSet/>
      <dgm:spPr/>
      <dgm:t>
        <a:bodyPr/>
        <a:lstStyle/>
        <a:p>
          <a:endParaRPr lang="ru-RU"/>
        </a:p>
      </dgm:t>
    </dgm:pt>
    <dgm:pt modelId="{27B18865-BF4C-4272-B7B6-841FC53A6F63}" type="pres">
      <dgm:prSet presAssocID="{2D312138-9F99-45A3-B1AB-7932DF1BAB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BD787C1-4313-42C5-ACC4-D7544B648DB3}" type="pres">
      <dgm:prSet presAssocID="{19D03D0F-AFE9-491F-A10E-E740695CB23D}" presName="parentText" presStyleLbl="node1" presStyleIdx="0" presStyleCnt="2" custLinFactY="-7310" custLinFactNeighborX="-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08EA78-5754-40E1-8606-EA479EC42B62}" type="pres">
      <dgm:prSet presAssocID="{DC5DA392-6566-4026-B6F7-3CA34ED8F236}" presName="spacer" presStyleCnt="0"/>
      <dgm:spPr/>
    </dgm:pt>
    <dgm:pt modelId="{C96E2150-B6FD-402F-AB8F-36EBB92AFAFC}" type="pres">
      <dgm:prSet presAssocID="{A17E288A-C655-458A-932C-EA1F3B1C4FEF}" presName="parentText" presStyleLbl="node1" presStyleIdx="1" presStyleCnt="2" custScaleY="40287" custLinFactNeighborX="-1" custLinFactNeighborY="650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F67A73-D4BF-4EA0-BDE8-1DDEFDB05702}" srcId="{2D312138-9F99-45A3-B1AB-7932DF1BAB16}" destId="{19D03D0F-AFE9-491F-A10E-E740695CB23D}" srcOrd="0" destOrd="0" parTransId="{1CCE09D1-5E21-4757-ACA3-CB2987C4BA40}" sibTransId="{DC5DA392-6566-4026-B6F7-3CA34ED8F236}"/>
    <dgm:cxn modelId="{78B000EF-2CF5-492D-859C-DB628FDC6941}" type="presOf" srcId="{2D312138-9F99-45A3-B1AB-7932DF1BAB16}" destId="{27B18865-BF4C-4272-B7B6-841FC53A6F63}" srcOrd="0" destOrd="0" presId="urn:microsoft.com/office/officeart/2005/8/layout/vList2"/>
    <dgm:cxn modelId="{8B89CDF8-3F76-4832-8BD6-8A88604BF3C1}" srcId="{2D312138-9F99-45A3-B1AB-7932DF1BAB16}" destId="{A17E288A-C655-458A-932C-EA1F3B1C4FEF}" srcOrd="1" destOrd="0" parTransId="{77928662-8EDB-4497-9F33-C8DF26911DEE}" sibTransId="{00C37227-1671-47FC-88A0-F24BD87C5C26}"/>
    <dgm:cxn modelId="{7AF5177F-98E5-4179-942A-892770DA70E6}" type="presOf" srcId="{19D03D0F-AFE9-491F-A10E-E740695CB23D}" destId="{FBD787C1-4313-42C5-ACC4-D7544B648DB3}" srcOrd="0" destOrd="0" presId="urn:microsoft.com/office/officeart/2005/8/layout/vList2"/>
    <dgm:cxn modelId="{134B5EC4-6BB3-4571-9D4B-53C722E85788}" type="presOf" srcId="{A17E288A-C655-458A-932C-EA1F3B1C4FEF}" destId="{C96E2150-B6FD-402F-AB8F-36EBB92AFAFC}" srcOrd="0" destOrd="0" presId="urn:microsoft.com/office/officeart/2005/8/layout/vList2"/>
    <dgm:cxn modelId="{A0093940-CC8E-4DF1-B6C0-008E5A785E27}" type="presParOf" srcId="{27B18865-BF4C-4272-B7B6-841FC53A6F63}" destId="{FBD787C1-4313-42C5-ACC4-D7544B648DB3}" srcOrd="0" destOrd="0" presId="urn:microsoft.com/office/officeart/2005/8/layout/vList2"/>
    <dgm:cxn modelId="{902143F2-954E-4FBD-BE92-875DC4BE186F}" type="presParOf" srcId="{27B18865-BF4C-4272-B7B6-841FC53A6F63}" destId="{9F08EA78-5754-40E1-8606-EA479EC42B62}" srcOrd="1" destOrd="0" presId="urn:microsoft.com/office/officeart/2005/8/layout/vList2"/>
    <dgm:cxn modelId="{C72F263D-A795-4D0F-8038-4F2879AAB9AF}" type="presParOf" srcId="{27B18865-BF4C-4272-B7B6-841FC53A6F63}" destId="{C96E2150-B6FD-402F-AB8F-36EBB92AFAFC}" srcOrd="2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76335A-E9D9-4ABA-97BB-77071E5AD2B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538B7D9-0B38-4C92-B844-16F84039DE3D}">
      <dgm:prSet/>
      <dgm:spPr>
        <a:solidFill>
          <a:srgbClr val="124D77"/>
        </a:solidFill>
      </dgm:spPr>
      <dgm:t>
        <a:bodyPr/>
        <a:lstStyle/>
        <a:p>
          <a:pPr rtl="0"/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Программа для микроконтроллера написана на языке программирования С в среде программирования «</a:t>
          </a:r>
          <a:r>
            <a:rPr lang="en-US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MicroC for AVR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»</a:t>
          </a:r>
          <a:endParaRPr lang="ru-RU" dirty="0"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a:endParaRPr>
        </a:p>
      </dgm:t>
    </dgm:pt>
    <dgm:pt modelId="{12326F4F-62E5-4DE2-A6AC-AEF9F9DB170B}" type="parTrans" cxnId="{BA75EA9C-385B-4E8C-A875-DDC08538A5E4}">
      <dgm:prSet/>
      <dgm:spPr/>
      <dgm:t>
        <a:bodyPr/>
        <a:lstStyle/>
        <a:p>
          <a:endParaRPr lang="ru-RU"/>
        </a:p>
      </dgm:t>
    </dgm:pt>
    <dgm:pt modelId="{09A25B37-7B64-417A-9DC0-39A6391A4C53}" type="sibTrans" cxnId="{BA75EA9C-385B-4E8C-A875-DDC08538A5E4}">
      <dgm:prSet/>
      <dgm:spPr/>
      <dgm:t>
        <a:bodyPr/>
        <a:lstStyle/>
        <a:p>
          <a:endParaRPr lang="ru-RU"/>
        </a:p>
      </dgm:t>
    </dgm:pt>
    <dgm:pt modelId="{5B7EF6BF-1C19-42DA-B80D-93427F0F5052}">
      <dgm:prSet/>
      <dgm:spPr>
        <a:solidFill>
          <a:srgbClr val="124D77"/>
        </a:solidFill>
      </dgm:spPr>
      <dgm:t>
        <a:bodyPr/>
        <a:lstStyle/>
        <a:p>
          <a:pPr rtl="0"/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Объем </a:t>
          </a:r>
          <a:r>
            <a:rPr lang="en-US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 FLASH-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памяти микроконтроллера занимаемый программой составляет 5247(Б) из 8(</a:t>
          </a:r>
          <a:r>
            <a:rPr lang="ru-RU" dirty="0" err="1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кБ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) доступной (15%)</a:t>
          </a:r>
          <a:endParaRPr lang="ru-RU" dirty="0"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a:endParaRPr>
        </a:p>
      </dgm:t>
    </dgm:pt>
    <dgm:pt modelId="{AF4FEA8B-9EF6-45AF-8AAB-A093FDEEF962}" type="parTrans" cxnId="{0C51D08A-FF2C-47AD-A348-14E13F0E1DB5}">
      <dgm:prSet/>
      <dgm:spPr/>
      <dgm:t>
        <a:bodyPr/>
        <a:lstStyle/>
        <a:p>
          <a:endParaRPr lang="ru-RU"/>
        </a:p>
      </dgm:t>
    </dgm:pt>
    <dgm:pt modelId="{D6D85EB7-9B58-42F1-8AE1-D74B35F64E72}" type="sibTrans" cxnId="{0C51D08A-FF2C-47AD-A348-14E13F0E1DB5}">
      <dgm:prSet/>
      <dgm:spPr/>
      <dgm:t>
        <a:bodyPr/>
        <a:lstStyle/>
        <a:p>
          <a:endParaRPr lang="ru-RU"/>
        </a:p>
      </dgm:t>
    </dgm:pt>
    <dgm:pt modelId="{FE1A84C9-A86A-43EC-A844-1FCFB9221A7D}" type="pres">
      <dgm:prSet presAssocID="{F276335A-E9D9-4ABA-97BB-77071E5AD2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43B084A-7DED-42C6-AF20-75BFF7BBE67C}" type="pres">
      <dgm:prSet presAssocID="{B538B7D9-0B38-4C92-B844-16F84039DE3D}" presName="linNode" presStyleCnt="0"/>
      <dgm:spPr/>
    </dgm:pt>
    <dgm:pt modelId="{81AB860B-3FF9-409B-9B3E-5B769CDE7162}" type="pres">
      <dgm:prSet presAssocID="{B538B7D9-0B38-4C92-B844-16F84039DE3D}" presName="parentText" presStyleLbl="node1" presStyleIdx="0" presStyleCnt="2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22162C-5318-4847-81A6-2885E3EED96B}" type="pres">
      <dgm:prSet presAssocID="{09A25B37-7B64-417A-9DC0-39A6391A4C53}" presName="sp" presStyleCnt="0"/>
      <dgm:spPr/>
    </dgm:pt>
    <dgm:pt modelId="{412023B6-6C0A-4A32-903C-BE20F294BF78}" type="pres">
      <dgm:prSet presAssocID="{5B7EF6BF-1C19-42DA-B80D-93427F0F5052}" presName="linNode" presStyleCnt="0"/>
      <dgm:spPr/>
    </dgm:pt>
    <dgm:pt modelId="{7176823A-C22E-4446-B26D-385EBD5DA8FA}" type="pres">
      <dgm:prSet presAssocID="{5B7EF6BF-1C19-42DA-B80D-93427F0F5052}" presName="parentText" presStyleLbl="node1" presStyleIdx="1" presStyleCnt="2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75EA9C-385B-4E8C-A875-DDC08538A5E4}" srcId="{F276335A-E9D9-4ABA-97BB-77071E5AD2B2}" destId="{B538B7D9-0B38-4C92-B844-16F84039DE3D}" srcOrd="0" destOrd="0" parTransId="{12326F4F-62E5-4DE2-A6AC-AEF9F9DB170B}" sibTransId="{09A25B37-7B64-417A-9DC0-39A6391A4C53}"/>
    <dgm:cxn modelId="{806F2753-BB0D-49D1-B670-ED0088914223}" type="presOf" srcId="{F276335A-E9D9-4ABA-97BB-77071E5AD2B2}" destId="{FE1A84C9-A86A-43EC-A844-1FCFB9221A7D}" srcOrd="0" destOrd="0" presId="urn:microsoft.com/office/officeart/2005/8/layout/vList5"/>
    <dgm:cxn modelId="{0C51D08A-FF2C-47AD-A348-14E13F0E1DB5}" srcId="{F276335A-E9D9-4ABA-97BB-77071E5AD2B2}" destId="{5B7EF6BF-1C19-42DA-B80D-93427F0F5052}" srcOrd="1" destOrd="0" parTransId="{AF4FEA8B-9EF6-45AF-8AAB-A093FDEEF962}" sibTransId="{D6D85EB7-9B58-42F1-8AE1-D74B35F64E72}"/>
    <dgm:cxn modelId="{048E6075-2920-4663-8428-0125C5424090}" type="presOf" srcId="{B538B7D9-0B38-4C92-B844-16F84039DE3D}" destId="{81AB860B-3FF9-409B-9B3E-5B769CDE7162}" srcOrd="0" destOrd="0" presId="urn:microsoft.com/office/officeart/2005/8/layout/vList5"/>
    <dgm:cxn modelId="{36E89089-6BF7-4040-BD43-2B15E2C5BAA2}" type="presOf" srcId="{5B7EF6BF-1C19-42DA-B80D-93427F0F5052}" destId="{7176823A-C22E-4446-B26D-385EBD5DA8FA}" srcOrd="0" destOrd="0" presId="urn:microsoft.com/office/officeart/2005/8/layout/vList5"/>
    <dgm:cxn modelId="{9D7E2A92-D718-41D8-B5EB-455B4ECA4116}" type="presParOf" srcId="{FE1A84C9-A86A-43EC-A844-1FCFB9221A7D}" destId="{143B084A-7DED-42C6-AF20-75BFF7BBE67C}" srcOrd="0" destOrd="0" presId="urn:microsoft.com/office/officeart/2005/8/layout/vList5"/>
    <dgm:cxn modelId="{343B3CF5-D77A-4DAF-A645-D2EF5E7A238A}" type="presParOf" srcId="{143B084A-7DED-42C6-AF20-75BFF7BBE67C}" destId="{81AB860B-3FF9-409B-9B3E-5B769CDE7162}" srcOrd="0" destOrd="0" presId="urn:microsoft.com/office/officeart/2005/8/layout/vList5"/>
    <dgm:cxn modelId="{A9BF4580-E166-4D83-8A51-DF9B7FDC99C1}" type="presParOf" srcId="{FE1A84C9-A86A-43EC-A844-1FCFB9221A7D}" destId="{AD22162C-5318-4847-81A6-2885E3EED96B}" srcOrd="1" destOrd="0" presId="urn:microsoft.com/office/officeart/2005/8/layout/vList5"/>
    <dgm:cxn modelId="{1C258CB2-C3D6-40A8-B392-ABE66CECA3A3}" type="presParOf" srcId="{FE1A84C9-A86A-43EC-A844-1FCFB9221A7D}" destId="{412023B6-6C0A-4A32-903C-BE20F294BF78}" srcOrd="2" destOrd="0" presId="urn:microsoft.com/office/officeart/2005/8/layout/vList5"/>
    <dgm:cxn modelId="{E8F4C4DF-D524-495D-9A8B-D448E0041F95}" type="presParOf" srcId="{412023B6-6C0A-4A32-903C-BE20F294BF78}" destId="{7176823A-C22E-4446-B26D-385EBD5DA8FA}" srcOrd="0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76335A-E9D9-4ABA-97BB-77071E5AD2B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538B7D9-0B38-4C92-B844-16F84039DE3D}">
      <dgm:prSet/>
      <dgm:spPr>
        <a:solidFill>
          <a:srgbClr val="124D77"/>
        </a:solidFill>
      </dgm:spPr>
      <dgm:t>
        <a:bodyPr/>
        <a:lstStyle/>
        <a:p>
          <a:pPr rtl="0"/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Для программирования МК использовался программатор </a:t>
          </a:r>
          <a:r>
            <a:rPr lang="en-US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AVR910 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и программа </a:t>
          </a:r>
          <a:r>
            <a:rPr lang="en-US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AVR-PROG</a:t>
          </a:r>
          <a:endParaRPr lang="ru-RU" dirty="0"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a:endParaRPr>
        </a:p>
      </dgm:t>
    </dgm:pt>
    <dgm:pt modelId="{12326F4F-62E5-4DE2-A6AC-AEF9F9DB170B}" type="parTrans" cxnId="{BA75EA9C-385B-4E8C-A875-DDC08538A5E4}">
      <dgm:prSet/>
      <dgm:spPr/>
      <dgm:t>
        <a:bodyPr/>
        <a:lstStyle/>
        <a:p>
          <a:endParaRPr lang="ru-RU"/>
        </a:p>
      </dgm:t>
    </dgm:pt>
    <dgm:pt modelId="{09A25B37-7B64-417A-9DC0-39A6391A4C53}" type="sibTrans" cxnId="{BA75EA9C-385B-4E8C-A875-DDC08538A5E4}">
      <dgm:prSet/>
      <dgm:spPr/>
      <dgm:t>
        <a:bodyPr/>
        <a:lstStyle/>
        <a:p>
          <a:endParaRPr lang="ru-RU"/>
        </a:p>
      </dgm:t>
    </dgm:pt>
    <dgm:pt modelId="{FE1A84C9-A86A-43EC-A844-1FCFB9221A7D}" type="pres">
      <dgm:prSet presAssocID="{F276335A-E9D9-4ABA-97BB-77071E5AD2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43B084A-7DED-42C6-AF20-75BFF7BBE67C}" type="pres">
      <dgm:prSet presAssocID="{B538B7D9-0B38-4C92-B844-16F84039DE3D}" presName="linNode" presStyleCnt="0"/>
      <dgm:spPr/>
    </dgm:pt>
    <dgm:pt modelId="{81AB860B-3FF9-409B-9B3E-5B769CDE7162}" type="pres">
      <dgm:prSet presAssocID="{B538B7D9-0B38-4C92-B844-16F84039DE3D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75EA9C-385B-4E8C-A875-DDC08538A5E4}" srcId="{F276335A-E9D9-4ABA-97BB-77071E5AD2B2}" destId="{B538B7D9-0B38-4C92-B844-16F84039DE3D}" srcOrd="0" destOrd="0" parTransId="{12326F4F-62E5-4DE2-A6AC-AEF9F9DB170B}" sibTransId="{09A25B37-7B64-417A-9DC0-39A6391A4C53}"/>
    <dgm:cxn modelId="{BE9073D2-E883-4591-ADCC-A6689ACE3F7E}" type="presOf" srcId="{F276335A-E9D9-4ABA-97BB-77071E5AD2B2}" destId="{FE1A84C9-A86A-43EC-A844-1FCFB9221A7D}" srcOrd="0" destOrd="0" presId="urn:microsoft.com/office/officeart/2005/8/layout/vList5"/>
    <dgm:cxn modelId="{0E2DEEC3-3F50-46E5-8737-7A9E074A14F8}" type="presOf" srcId="{B538B7D9-0B38-4C92-B844-16F84039DE3D}" destId="{81AB860B-3FF9-409B-9B3E-5B769CDE7162}" srcOrd="0" destOrd="0" presId="urn:microsoft.com/office/officeart/2005/8/layout/vList5"/>
    <dgm:cxn modelId="{D26123B8-964B-443C-9665-9077DA62E1D1}" type="presParOf" srcId="{FE1A84C9-A86A-43EC-A844-1FCFB9221A7D}" destId="{143B084A-7DED-42C6-AF20-75BFF7BBE67C}" srcOrd="0" destOrd="0" presId="urn:microsoft.com/office/officeart/2005/8/layout/vList5"/>
    <dgm:cxn modelId="{8507B937-BF8F-4A83-8388-DD0C76EB1C05}" type="presParOf" srcId="{143B084A-7DED-42C6-AF20-75BFF7BBE67C}" destId="{81AB860B-3FF9-409B-9B3E-5B769CDE7162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Click to move the slide</a:t>
            </a: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C915F6D-F81E-4394-A7FC-E5B8D7BAE0B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8DD8676-9441-4DA9-8DFE-661CE612B119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90720" cy="3444480"/>
          </a:xfrm>
          <a:prstGeom prst="rect">
            <a:avLst/>
          </a:prstGeom>
          <a:ln w="0">
            <a:noFill/>
          </a:ln>
        </p:spPr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24BECE6-2AAB-4DE5-A212-7DDE1AECD163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90720" cy="3444480"/>
          </a:xfrm>
          <a:prstGeom prst="rect">
            <a:avLst/>
          </a:prstGeom>
          <a:ln w="0">
            <a:noFill/>
          </a:ln>
        </p:spPr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B1FC1C5-C24B-4C28-84A9-370B7701199F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90720" cy="3444480"/>
          </a:xfrm>
          <a:prstGeom prst="rect">
            <a:avLst/>
          </a:prstGeom>
          <a:ln w="0">
            <a:noFill/>
          </a:ln>
        </p:spPr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89280" cy="344304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rm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9B4CB36-B371-43ED-A16C-1259862540CF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0FE7B41-7F36-4FA8-8BDF-00DA6DFE57A2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90720" cy="3444480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82E9A7D-8025-45EF-85B4-FA0198832A7C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90720" cy="344448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94F1B03-870B-4D39-B563-D7B6EEE09546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Box 3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0EDCD88-A833-49BA-80DE-B3C54758116D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WenQuanYi Micro He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33C893-E7AF-485F-993D-7A0C28F2D0C0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344D06-1906-4A96-B096-F38F474D00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6BADE4-EEFB-4BDE-B2B4-DA12B3E607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B27E40-925A-4876-8733-E7005D0AC4B7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C53FA2-2D2D-4D2C-A8E2-7B7F070381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47863-10A8-4341-BE2A-E3C3F46B57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12E0A2-5764-4F0C-AC72-9DA0D3B644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6AC6BF-D4BB-4472-BD90-19E19ABE9D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D565C2-F300-4361-81F3-47E5D27C2E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0D58DE-01A7-4ADD-83A5-0AAC6BDD14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316629-FF6B-45B6-BF15-65D9C03437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48957F-EB68-4AC2-8187-7146A5BFB1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a54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4"/>
          <p:cNvSpPr/>
          <p:nvPr/>
        </p:nvSpPr>
        <p:spPr>
          <a:xfrm>
            <a:off x="3124080" y="6354720"/>
            <a:ext cx="2895120" cy="367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Calibri"/>
              <a:ea typeface="WenQuanYi Micro Hei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7200" y="6354720"/>
            <a:ext cx="2131560" cy="36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53080" y="6354720"/>
            <a:ext cx="2131560" cy="36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4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0AB94F5-36D4-4094-9F19-02E64DD56540}" type="slidenum"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openxmlformats.org/officeDocument/2006/relationships/diagramData" Target="../diagrams/data4.xml"/><Relationship Id="rId6" Type="http://schemas.openxmlformats.org/officeDocument/2006/relationships/diagramLayout" Target="../diagrams/layout4.xml"/><Relationship Id="rId7" Type="http://schemas.openxmlformats.org/officeDocument/2006/relationships/diagramQuickStyle" Target="../diagrams/quickStyle4.xml"/><Relationship Id="rId8" Type="http://schemas.openxmlformats.org/officeDocument/2006/relationships/diagramColors" Target="../diagrams/colors4.xml"/><Relationship Id="rId9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"/>
          <p:cNvSpPr/>
          <p:nvPr/>
        </p:nvSpPr>
        <p:spPr>
          <a:xfrm>
            <a:off x="428760" y="357120"/>
            <a:ext cx="8429400" cy="158688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anchor="t">
            <a:sp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</a:pPr>
            <a:r>
              <a:rPr b="1" lang="ru-RU" sz="48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«</a:t>
            </a:r>
            <a:r>
              <a:rPr b="1" lang="ru-RU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Автомат подачи звонков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на микроконтроллере </a:t>
            </a:r>
            <a:r>
              <a:rPr b="1" lang="en-US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ATmega8</a:t>
            </a:r>
            <a:r>
              <a:rPr b="1" lang="ru-RU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»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Picture 2" descr=""/>
          <p:cNvPicPr/>
          <p:nvPr/>
        </p:nvPicPr>
        <p:blipFill>
          <a:blip r:embed="rId1"/>
          <a:stretch/>
        </p:blipFill>
        <p:spPr>
          <a:xfrm>
            <a:off x="1000080" y="2357280"/>
            <a:ext cx="7143480" cy="4082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3"/>
          <p:cNvSpPr/>
          <p:nvPr/>
        </p:nvSpPr>
        <p:spPr>
          <a:xfrm>
            <a:off x="285840" y="6337440"/>
            <a:ext cx="4038120" cy="519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ffc000"/>
                </a:solidFill>
                <a:latin typeface="Calibri"/>
                <a:ea typeface="WenQuanYi Micro Hei"/>
              </a:rPr>
              <a:t>Внешний вид устройства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647126213"/>
              </p:ext>
            </p:extLst>
          </p:nvPr>
        </p:nvGraphicFramePr>
        <p:xfrm>
          <a:off x="285840" y="285840"/>
          <a:ext cx="4071600" cy="285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0" name="Picture 2" descr=""/>
          <p:cNvPicPr/>
          <p:nvPr/>
        </p:nvPicPr>
        <p:blipFill>
          <a:blip r:embed="rId5"/>
          <a:stretch/>
        </p:blipFill>
        <p:spPr>
          <a:xfrm>
            <a:off x="428760" y="3286080"/>
            <a:ext cx="3785760" cy="2952360"/>
          </a:xfrm>
          <a:prstGeom prst="rect">
            <a:avLst/>
          </a:prstGeom>
          <a:ln w="9525">
            <a:noFill/>
          </a:ln>
        </p:spPr>
      </p:pic>
      <p:sp>
        <p:nvSpPr>
          <p:cNvPr id="51" name="TextBox 5"/>
          <p:cNvSpPr/>
          <p:nvPr/>
        </p:nvSpPr>
        <p:spPr>
          <a:xfrm>
            <a:off x="4572000" y="214200"/>
            <a:ext cx="4428720" cy="6431400"/>
          </a:xfrm>
          <a:prstGeom prst="rect">
            <a:avLst/>
          </a:prstGeom>
          <a:solidFill>
            <a:srgbClr val="124d77"/>
          </a:solidFill>
          <a:ln>
            <a:solidFill>
              <a:srgbClr val="00cc99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00"/>
                </a:solidFill>
                <a:latin typeface="Calibri"/>
                <a:ea typeface="WenQuanYi Micro Hei"/>
              </a:rPr>
              <a:t>Основные особенности: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WenQuanYi Micro Hei"/>
              </a:rPr>
              <a:t>Подача звонков(макс.32  звонка в сутки) по программируемому списку в заданные дни недели, заданной длительности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WenQuanYi Micro Hei"/>
              </a:rPr>
              <a:t>------------------------------------------------------------------------------------------------------------Автоматическое сохранение всех установок в энергонезависимой памяти микроконтроллера(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WenQuanYi Micro Hei"/>
              </a:rPr>
              <a:t>EEPROM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WenQuanYi Micro He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WenQuanYi Micro Hei"/>
              </a:rPr>
              <a:t>------------------------------------------------------------------------------------------------------------Время и дату отсчитывает микросхема часов реального времени, имеющая свой источник резервного питания, поэтому  устройство продолжает отсчитывать время даже при выключении питания сети.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1"/>
          <p:cNvSpPr/>
          <p:nvPr/>
        </p:nvSpPr>
        <p:spPr>
          <a:xfrm>
            <a:off x="1928880" y="214200"/>
            <a:ext cx="5285880" cy="70128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Структурная схема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2" descr=""/>
          <p:cNvPicPr/>
          <p:nvPr/>
        </p:nvPicPr>
        <p:blipFill>
          <a:blip r:embed="rId1"/>
          <a:stretch/>
        </p:blipFill>
        <p:spPr>
          <a:xfrm>
            <a:off x="857160" y="1285920"/>
            <a:ext cx="7429320" cy="5297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1"/>
          <p:cNvSpPr/>
          <p:nvPr/>
        </p:nvSpPr>
        <p:spPr>
          <a:xfrm>
            <a:off x="1357200" y="214200"/>
            <a:ext cx="6357600" cy="57132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Принципиальная схема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Picture 3" descr=""/>
          <p:cNvPicPr/>
          <p:nvPr/>
        </p:nvPicPr>
        <p:blipFill>
          <a:blip r:embed="rId1"/>
          <a:stretch/>
        </p:blipFill>
        <p:spPr>
          <a:xfrm>
            <a:off x="785880" y="1000080"/>
            <a:ext cx="7657920" cy="5643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"/>
          <p:cNvSpPr/>
          <p:nvPr/>
        </p:nvSpPr>
        <p:spPr>
          <a:xfrm>
            <a:off x="2357280" y="274680"/>
            <a:ext cx="4571640" cy="101088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Печатная плата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172978062"/>
              </p:ext>
            </p:extLst>
          </p:nvPr>
        </p:nvGraphicFramePr>
        <p:xfrm>
          <a:off x="4929120" y="1568520"/>
          <a:ext cx="3857400" cy="3431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7" name="Picture 2" descr="C:\Users\witya\Desktop\Безымянный.jpg"/>
          <p:cNvPicPr/>
          <p:nvPr/>
        </p:nvPicPr>
        <p:blipFill>
          <a:blip r:embed="rId5"/>
          <a:stretch/>
        </p:blipFill>
        <p:spPr>
          <a:xfrm rot="5400000">
            <a:off x="-25920" y="2405880"/>
            <a:ext cx="505296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1"/>
          <p:cNvSpPr/>
          <p:nvPr/>
        </p:nvSpPr>
        <p:spPr>
          <a:xfrm>
            <a:off x="2500200" y="214200"/>
            <a:ext cx="4357440" cy="101088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Вид изнутри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Picture 2" descr="C:\Users\witya\Desktop\IMG_20150403_101909.jpg"/>
          <p:cNvPicPr/>
          <p:nvPr/>
        </p:nvPicPr>
        <p:blipFill>
          <a:blip r:embed="rId1"/>
          <a:stretch/>
        </p:blipFill>
        <p:spPr>
          <a:xfrm>
            <a:off x="1428840" y="1500120"/>
            <a:ext cx="6643440" cy="498240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3" descr="C:\Users\witya\Desktop\IMG_20150403_102345.jpg"/>
          <p:cNvPicPr/>
          <p:nvPr/>
        </p:nvPicPr>
        <p:blipFill>
          <a:blip r:embed="rId2"/>
          <a:stretch/>
        </p:blipFill>
        <p:spPr>
          <a:xfrm rot="16200000">
            <a:off x="2036520" y="249840"/>
            <a:ext cx="5168160" cy="766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nodeType="afterEffect" fill="hold" presetClass="exit" presetID="12" presetSubtype="4">
                                  <p:stCondLst>
                                    <p:cond delay="4000"/>
                                  </p:stCondLst>
                                  <p:childTnLst>
                                    <p:animEffect filter="slide(fromBottom)" transition="out">
                                      <p:cBhvr additive="repl"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1"/>
          <p:cNvSpPr/>
          <p:nvPr/>
        </p:nvSpPr>
        <p:spPr>
          <a:xfrm>
            <a:off x="1071360" y="190440"/>
            <a:ext cx="7000560" cy="88056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Программное обеспечение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052319270"/>
              </p:ext>
            </p:extLst>
          </p:nvPr>
        </p:nvGraphicFramePr>
        <p:xfrm>
          <a:off x="214200" y="1600200"/>
          <a:ext cx="3928680" cy="461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80956268"/>
              </p:ext>
            </p:extLst>
          </p:nvPr>
        </p:nvGraphicFramePr>
        <p:xfrm>
          <a:off x="4429080" y="1643040"/>
          <a:ext cx="3928680" cy="221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2" name="Picture 2" descr=""/>
          <p:cNvPicPr/>
          <p:nvPr/>
        </p:nvPicPr>
        <p:blipFill>
          <a:blip r:embed="rId9"/>
          <a:stretch/>
        </p:blipFill>
        <p:spPr>
          <a:xfrm>
            <a:off x="0" y="1285920"/>
            <a:ext cx="9143640" cy="5071680"/>
          </a:xfrm>
          <a:prstGeom prst="rect">
            <a:avLst/>
          </a:prstGeom>
          <a:ln w="9525">
            <a:noFill/>
          </a:ln>
        </p:spPr>
      </p:pic>
      <p:sp>
        <p:nvSpPr>
          <p:cNvPr id="63" name="TextBox 11"/>
          <p:cNvSpPr/>
          <p:nvPr/>
        </p:nvSpPr>
        <p:spPr>
          <a:xfrm>
            <a:off x="2019240" y="6458040"/>
            <a:ext cx="4812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c000"/>
                </a:solidFill>
                <a:latin typeface="Calibri"/>
                <a:ea typeface="WenQuanYi Micro Hei"/>
              </a:rPr>
              <a:t>Внешний вид компилятора </a:t>
            </a:r>
            <a:r>
              <a:rPr b="0" lang="en-US" sz="2000" spc="-1" strike="noStrike">
                <a:solidFill>
                  <a:srgbClr val="ffc000"/>
                </a:solidFill>
                <a:latin typeface="Calibri"/>
                <a:ea typeface="WenQuanYi Micro Hei"/>
              </a:rPr>
              <a:t>MikroC </a:t>
            </a:r>
            <a:r>
              <a:rPr b="0" lang="ru-RU" sz="2000" spc="-1" strike="noStrike">
                <a:solidFill>
                  <a:srgbClr val="ffc000"/>
                </a:solidFill>
                <a:latin typeface="Calibri"/>
                <a:ea typeface="WenQuanYi Micro Hei"/>
              </a:rPr>
              <a:t> </a:t>
            </a:r>
            <a:r>
              <a:rPr b="0" lang="en-US" sz="2000" spc="-1" strike="noStrike">
                <a:solidFill>
                  <a:srgbClr val="ffc000"/>
                </a:solidFill>
                <a:latin typeface="Calibri"/>
                <a:ea typeface="WenQuanYi Micro Hei"/>
              </a:rPr>
              <a:t>for AVR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Application>LibreOffice/7.5.5.2$Linux_X86_64 LibreOffice_project/ca8fe7424262805f223b9a2334bc7181abbcbf5e</Application>
  <AppVersion>15.0000</AppVersion>
  <Words>229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2013-03-19T18:06:05Z</dcterms:created>
  <dc:creator>Витя</dc:creator>
  <dc:description/>
  <dc:language>en-US</dc:language>
  <cp:lastModifiedBy/>
  <cp:lastPrinted>1601-01-01T00:00:00Z</cp:lastPrinted>
  <dcterms:modified xsi:type="dcterms:W3CDTF">2023-08-06T10:44:09Z</dcterms:modified>
  <cp:revision>145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Экран (4:3)</vt:lpwstr>
  </property>
  <property fmtid="{D5CDD505-2E9C-101B-9397-08002B2CF9AE}" pid="4" name="Slides">
    <vt:i4>10</vt:i4>
  </property>
</Properties>
</file>