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  <p:sldMasterId id="2147483660" r:id="rId4"/>
    <p:sldMasterId id="2147483661" r:id="rId5"/>
    <p:sldMasterId id="2147483662" r:id="rId6"/>
    <p:sldMasterId id="2147483663" r:id="rId7"/>
    <p:sldMasterId id="2147483664" r:id="rId8"/>
    <p:sldMasterId id="2147483665" r:id="rId9"/>
    <p:sldMasterId id="2147483666" r:id="rId10"/>
    <p:sldMasterId id="2147483667" r:id="rId11"/>
    <p:sldMasterId id="2147483668" r:id="rId12"/>
    <p:sldMasterId id="2147483669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Roboto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6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0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Lato-italic.fntdata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font" Target="fonts/Montserrat-regular.fntdata"/><Relationship Id="rId30" Type="http://schemas.openxmlformats.org/officeDocument/2006/relationships/font" Target="fonts/Lato-boldItalic.fntdata"/><Relationship Id="rId11" Type="http://schemas.openxmlformats.org/officeDocument/2006/relationships/slideMaster" Target="slideMasters/slideMaster9.xml"/><Relationship Id="rId33" Type="http://schemas.openxmlformats.org/officeDocument/2006/relationships/font" Target="fonts/Montserrat-italic.fntdata"/><Relationship Id="rId10" Type="http://schemas.openxmlformats.org/officeDocument/2006/relationships/slideMaster" Target="slideMasters/slideMaster8.xml"/><Relationship Id="rId32" Type="http://schemas.openxmlformats.org/officeDocument/2006/relationships/font" Target="fonts/Montserrat-bold.fntdata"/><Relationship Id="rId13" Type="http://schemas.openxmlformats.org/officeDocument/2006/relationships/slideMaster" Target="slideMasters/slideMaster11.xml"/><Relationship Id="rId35" Type="http://schemas.openxmlformats.org/officeDocument/2006/relationships/font" Target="fonts/RobotoLight-regular.fntdata"/><Relationship Id="rId12" Type="http://schemas.openxmlformats.org/officeDocument/2006/relationships/slideMaster" Target="slideMasters/slideMaster10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.xml"/><Relationship Id="rId37" Type="http://schemas.openxmlformats.org/officeDocument/2006/relationships/font" Target="fonts/RobotoLight-italic.fntdata"/><Relationship Id="rId14" Type="http://schemas.openxmlformats.org/officeDocument/2006/relationships/notesMaster" Target="notesMasters/notesMaster1.xml"/><Relationship Id="rId36" Type="http://schemas.openxmlformats.org/officeDocument/2006/relationships/font" Target="fonts/RobotoLight-bold.fntdata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38" Type="http://schemas.openxmlformats.org/officeDocument/2006/relationships/font" Target="fonts/RobotoLight-boldItalic.fntdata"/><Relationship Id="rId19" Type="http://schemas.openxmlformats.org/officeDocument/2006/relationships/slide" Target="slides/slide5.xml"/><Relationship Id="rId1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 type="blank">
  <p:cSld name="BLANK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 type="blank">
  <p:cSld name="BLANK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>
            <a:off x="1297440" y="1567440"/>
            <a:ext cx="343476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2" type="body"/>
          </p:nvPr>
        </p:nvSpPr>
        <p:spPr>
          <a:xfrm>
            <a:off x="4904280" y="1567440"/>
            <a:ext cx="343476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sz="1000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0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1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1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9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6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7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7;p1"/>
          <p:cNvGrpSpPr/>
          <p:nvPr/>
        </p:nvGrpSpPr>
        <p:grpSpPr>
          <a:xfrm>
            <a:off x="5760" y="-8460"/>
            <a:ext cx="5138100" cy="5152320"/>
            <a:chOff x="5760" y="-8460"/>
            <a:chExt cx="5138100" cy="5152320"/>
          </a:xfrm>
        </p:grpSpPr>
        <p:sp>
          <p:nvSpPr>
            <p:cNvPr id="8" name="Google Shape;8;p1"/>
            <p:cNvSpPr/>
            <p:nvPr/>
          </p:nvSpPr>
          <p:spPr>
            <a:xfrm rot="-5400000">
              <a:off x="360" y="360"/>
              <a:ext cx="5152320" cy="513468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 rot="-5400000">
              <a:off x="0" y="1142280"/>
              <a:ext cx="3996360" cy="398232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 rot="-5400000">
              <a:off x="1800" y="720"/>
              <a:ext cx="2299320" cy="22914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Google Shape;12;p1"/>
          <p:cNvSpPr txBox="1"/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9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140" name="Google Shape;140;p19"/>
            <p:cNvSpPr/>
            <p:nvPr/>
          </p:nvSpPr>
          <p:spPr>
            <a:xfrm rot="-5400000">
              <a:off x="0" y="38124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19"/>
          <p:cNvSpPr txBox="1"/>
          <p:nvPr>
            <p:ph type="title"/>
          </p:nvPr>
        </p:nvSpPr>
        <p:spPr>
          <a:xfrm>
            <a:off x="1297440" y="1658160"/>
            <a:ext cx="3035880" cy="17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4648320" y="1696680"/>
            <a:ext cx="3676320" cy="23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1"/>
          <p:cNvGrpSpPr/>
          <p:nvPr/>
        </p:nvGrpSpPr>
        <p:grpSpPr>
          <a:xfrm>
            <a:off x="0" y="4129200"/>
            <a:ext cx="698400" cy="683640"/>
            <a:chOff x="0" y="4129200"/>
            <a:chExt cx="698400" cy="683640"/>
          </a:xfrm>
        </p:grpSpPr>
        <p:sp>
          <p:nvSpPr>
            <p:cNvPr id="149" name="Google Shape;149;p21"/>
            <p:cNvSpPr/>
            <p:nvPr/>
          </p:nvSpPr>
          <p:spPr>
            <a:xfrm rot="-5400000">
              <a:off x="0" y="4129200"/>
              <a:ext cx="544320" cy="54432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 flipH="1">
              <a:off x="154080" y="4268520"/>
              <a:ext cx="544320" cy="54432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812880" y="4305240"/>
            <a:ext cx="6935760" cy="52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24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4406400" y="-180"/>
            <a:ext cx="4737240" cy="5143140"/>
            <a:chOff x="4406400" y="-180"/>
            <a:chExt cx="4737240" cy="5143140"/>
          </a:xfrm>
        </p:grpSpPr>
        <p:sp>
          <p:nvSpPr>
            <p:cNvPr id="32" name="Google Shape;32;p5"/>
            <p:cNvSpPr/>
            <p:nvPr/>
          </p:nvSpPr>
          <p:spPr>
            <a:xfrm rot="5400000">
              <a:off x="4408200" y="-1800"/>
              <a:ext cx="4733640" cy="473724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 rot="5400000">
              <a:off x="4841280" y="5400"/>
              <a:ext cx="4297680" cy="428652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 rot="-5400000">
              <a:off x="5618520" y="123660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"/>
            <p:cNvSpPr/>
            <p:nvPr/>
          </p:nvSpPr>
          <p:spPr>
            <a:xfrm rot="-5400000">
              <a:off x="5987160" y="246960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6222240" y="267696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rot="-5400000">
              <a:off x="6675480" y="186228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 rot="-5400000">
              <a:off x="6861240" y="247788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 flipH="1">
              <a:off x="7965360" y="269280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 flipH="1">
              <a:off x="8145000" y="330876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 rot="-5400000">
              <a:off x="7047720" y="309528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 rot="-5400000">
              <a:off x="7227360" y="371088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 flipH="1">
              <a:off x="7462440" y="391824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 rot="-5400000">
              <a:off x="8102520" y="371880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"/>
            <p:cNvSpPr/>
            <p:nvPr/>
          </p:nvSpPr>
          <p:spPr>
            <a:xfrm flipH="1">
              <a:off x="8334360" y="392580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rot="-5400000">
              <a:off x="8288280" y="433440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5"/>
          <p:cNvSpPr txBox="1"/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823680" y="2643120"/>
            <a:ext cx="477576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9"/>
          <p:cNvGrpSpPr/>
          <p:nvPr/>
        </p:nvGrpSpPr>
        <p:grpSpPr>
          <a:xfrm>
            <a:off x="4406400" y="-180"/>
            <a:ext cx="4737240" cy="5143140"/>
            <a:chOff x="4406400" y="-180"/>
            <a:chExt cx="4737240" cy="5143140"/>
          </a:xfrm>
        </p:grpSpPr>
        <p:sp>
          <p:nvSpPr>
            <p:cNvPr id="61" name="Google Shape;61;p9"/>
            <p:cNvSpPr/>
            <p:nvPr/>
          </p:nvSpPr>
          <p:spPr>
            <a:xfrm rot="5400000">
              <a:off x="4408200" y="-1800"/>
              <a:ext cx="4733640" cy="473724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 rot="5400000">
              <a:off x="4841280" y="5400"/>
              <a:ext cx="4297680" cy="428652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 rot="-5400000">
              <a:off x="5618520" y="123660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5987160" y="246960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 flipH="1">
              <a:off x="6222240" y="267696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9"/>
            <p:cNvSpPr/>
            <p:nvPr/>
          </p:nvSpPr>
          <p:spPr>
            <a:xfrm rot="-5400000">
              <a:off x="6675480" y="186228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6861240" y="247788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9"/>
            <p:cNvSpPr/>
            <p:nvPr/>
          </p:nvSpPr>
          <p:spPr>
            <a:xfrm flipH="1">
              <a:off x="7965360" y="269280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9"/>
            <p:cNvSpPr/>
            <p:nvPr/>
          </p:nvSpPr>
          <p:spPr>
            <a:xfrm flipH="1">
              <a:off x="8145000" y="330876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9"/>
            <p:cNvSpPr/>
            <p:nvPr/>
          </p:nvSpPr>
          <p:spPr>
            <a:xfrm rot="-5400000">
              <a:off x="7047720" y="309528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9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 rot="-5400000">
              <a:off x="7227360" y="371088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 flipH="1">
              <a:off x="7462440" y="391824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 rot="-5400000">
              <a:off x="8102520" y="371880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 flipH="1">
              <a:off x="8334360" y="392580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 rot="-5400000">
              <a:off x="8288280" y="433440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9"/>
          <p:cNvSpPr txBox="1"/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1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85" name="Google Shape;85;p11"/>
            <p:cNvSpPr/>
            <p:nvPr/>
          </p:nvSpPr>
          <p:spPr>
            <a:xfrm rot="-5400000">
              <a:off x="0" y="38124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1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1297440" y="1567440"/>
            <a:ext cx="340272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Google Shape;89;p11"/>
          <p:cNvSpPr txBox="1"/>
          <p:nvPr>
            <p:ph idx="2" type="body"/>
          </p:nvPr>
        </p:nvSpPr>
        <p:spPr>
          <a:xfrm>
            <a:off x="4933080" y="1567440"/>
            <a:ext cx="340272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3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98" name="Google Shape;98;p13"/>
            <p:cNvSpPr/>
            <p:nvPr/>
          </p:nvSpPr>
          <p:spPr>
            <a:xfrm rot="-5400000">
              <a:off x="0" y="38124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13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5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107" name="Google Shape;107;p15"/>
            <p:cNvSpPr/>
            <p:nvPr/>
          </p:nvSpPr>
          <p:spPr>
            <a:xfrm rot="-5400000">
              <a:off x="0" y="38124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5"/>
          <p:cNvSpPr txBox="1"/>
          <p:nvPr>
            <p:ph type="title"/>
          </p:nvPr>
        </p:nvSpPr>
        <p:spPr>
          <a:xfrm>
            <a:off x="1297440" y="393840"/>
            <a:ext cx="3798720" cy="1492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1297440" y="1972440"/>
            <a:ext cx="3798720" cy="24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7"/>
          <p:cNvGrpSpPr/>
          <p:nvPr/>
        </p:nvGrpSpPr>
        <p:grpSpPr>
          <a:xfrm>
            <a:off x="4406400" y="-180"/>
            <a:ext cx="4737240" cy="5143860"/>
            <a:chOff x="4406400" y="-180"/>
            <a:chExt cx="4737240" cy="5143860"/>
          </a:xfrm>
        </p:grpSpPr>
        <p:sp>
          <p:nvSpPr>
            <p:cNvPr id="116" name="Google Shape;116;p17"/>
            <p:cNvSpPr/>
            <p:nvPr/>
          </p:nvSpPr>
          <p:spPr>
            <a:xfrm rot="5400000">
              <a:off x="4407840" y="-1440"/>
              <a:ext cx="4734360" cy="473724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 rot="5400000">
              <a:off x="4840920" y="5760"/>
              <a:ext cx="4298400" cy="428652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 rot="-5400000">
              <a:off x="5618520" y="123696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 rot="-5400000">
              <a:off x="5987160" y="246996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 flipH="1">
              <a:off x="6222240" y="267732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 rot="-5400000">
              <a:off x="6675480" y="186264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 rot="-5400000">
              <a:off x="6861240" y="247824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 flipH="1">
              <a:off x="7965360" y="269316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 flipH="1">
              <a:off x="8145000" y="330912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 rot="-5400000">
              <a:off x="7047720" y="309564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 rot="-5400000">
              <a:off x="7227360" y="371160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 flipH="1">
              <a:off x="7462440" y="391860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 rot="-5400000">
              <a:off x="8102520" y="371916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 flipH="1">
              <a:off x="8334360" y="392616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 rot="-5400000">
              <a:off x="8288280" y="4335120"/>
              <a:ext cx="808560" cy="80856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66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17"/>
          <p:cNvSpPr txBox="1"/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308760" y="487080"/>
            <a:ext cx="5017320" cy="15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</a:pPr>
            <a:r>
              <a:rPr b="0" lang="fr" sz="4000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Fashion Trend Intelligence</a:t>
            </a:r>
            <a:endParaRPr b="0" sz="4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"/>
          <p:cNvSpPr txBox="1"/>
          <p:nvPr>
            <p:ph idx="1" type="subTitle"/>
          </p:nvPr>
        </p:nvSpPr>
        <p:spPr>
          <a:xfrm>
            <a:off x="6344280" y="3891240"/>
            <a:ext cx="34704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fr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Chabot Jimmy</a:t>
            </a:r>
            <a:endParaRPr b="0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lang="fr" sz="2400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du projet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"/>
              <a:buFont typeface="Noto Sans Symbols"/>
              <a:buChar char="●"/>
            </a:pPr>
            <a:r>
              <a:rPr b="0" i="0" lang="f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FashionTrends est un projet d’analyse visuelle de la mode visant à identifier automatiquement les vêtements, accessoires et styles présents sur des images issues des réseaux sociaux.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2183"/>
              </a:spcBef>
              <a:spcAft>
                <a:spcPts val="0"/>
              </a:spcAft>
              <a:buClr>
                <a:srgbClr val="FFFFFF"/>
              </a:buClr>
              <a:buSzPts val="450"/>
              <a:buFont typeface="Noto Sans Symbols"/>
              <a:buChar char="●"/>
            </a:pPr>
            <a:r>
              <a:rPr b="0" i="0" lang="f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L’objectif est de permettre à une marque ou une agence de suivre les tendances vestimentaires en temps réel, sans intervention manuelle.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2183"/>
              </a:spcBef>
              <a:spcAft>
                <a:spcPts val="0"/>
              </a:spcAft>
              <a:buClr>
                <a:srgbClr val="FFFFFF"/>
              </a:buClr>
              <a:buSzPts val="450"/>
              <a:buFont typeface="Noto Sans Symbols"/>
              <a:buChar char="●"/>
            </a:pPr>
            <a:r>
              <a:rPr b="0" i="0" lang="f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 projet s’inscrit dans une démarche d’IA appliquée à la mode, où l’image devient une donnée exploitable pour détecter les nouvelles tendances et comportements consommateurs.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2183"/>
              </a:spcBef>
              <a:spcAft>
                <a:spcPts val="0"/>
              </a:spcAft>
              <a:buClr>
                <a:srgbClr val="FFFFFF"/>
              </a:buClr>
              <a:buSzPts val="450"/>
              <a:buFont typeface="Noto Sans Symbols"/>
              <a:buChar char="●"/>
            </a:pPr>
            <a:r>
              <a:rPr b="0" i="0" lang="f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Nous avons mis en place une chaîne de traitement complète basée sur un modèle de segmentation sémantique : le modèle SegFormer, développé par NVIDIA et disponible sur Hugging Face.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2183"/>
              </a:spcBef>
              <a:spcAft>
                <a:spcPts val="0"/>
              </a:spcAft>
              <a:buClr>
                <a:srgbClr val="FFFFFF"/>
              </a:buClr>
              <a:buSzPts val="450"/>
              <a:buFont typeface="Noto Sans Symbols"/>
              <a:buChar char="●"/>
            </a:pPr>
            <a:r>
              <a:rPr b="0" i="0" lang="f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 modèle permet de décomposer une image en plusieurs zones correspondant à différents éléments vestimentaires ( Hauts, pantalons, robes, jupes, Accessoires , Parties du corps (visage, bras, jambes) 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lang="fr" sz="2400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Fonctionnement de Segformer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1297450" y="1010729"/>
            <a:ext cx="7111500" cy="4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lt1"/>
                </a:solidFill>
              </a:rPr>
              <a:t>SegFormer est un </a:t>
            </a:r>
            <a:r>
              <a:rPr b="1" lang="fr" sz="4000">
                <a:solidFill>
                  <a:schemeClr val="lt1"/>
                </a:solidFill>
              </a:rPr>
              <a:t>modèle de segmentation sémantique</a:t>
            </a:r>
            <a:r>
              <a:rPr lang="fr" sz="4000">
                <a:solidFill>
                  <a:schemeClr val="lt1"/>
                </a:solidFill>
              </a:rPr>
              <a:t> développé par </a:t>
            </a:r>
            <a:r>
              <a:rPr b="1" lang="fr" sz="4000">
                <a:solidFill>
                  <a:schemeClr val="lt1"/>
                </a:solidFill>
              </a:rPr>
              <a:t>NVIDIA</a:t>
            </a:r>
            <a:r>
              <a:rPr lang="fr" sz="4000">
                <a:solidFill>
                  <a:schemeClr val="lt1"/>
                </a:solidFill>
              </a:rPr>
              <a:t>.</a:t>
            </a:r>
            <a:br>
              <a:rPr lang="fr" sz="4000">
                <a:solidFill>
                  <a:schemeClr val="lt1"/>
                </a:solidFill>
              </a:rPr>
            </a:br>
            <a:r>
              <a:rPr lang="fr" sz="4000">
                <a:solidFill>
                  <a:schemeClr val="lt1"/>
                </a:solidFill>
              </a:rPr>
              <a:t> Il permet d’</a:t>
            </a:r>
            <a:r>
              <a:rPr b="1" lang="fr" sz="4000">
                <a:solidFill>
                  <a:schemeClr val="lt1"/>
                </a:solidFill>
              </a:rPr>
              <a:t>analyser une image et d’attribuer une étiquette à chaque pixel</a:t>
            </a:r>
            <a:r>
              <a:rPr lang="fr" sz="4000">
                <a:solidFill>
                  <a:schemeClr val="lt1"/>
                </a:solidFill>
              </a:rPr>
              <a:t> (ex. : “haut”, “pantalon”, “sac”, “visage”…).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lt1"/>
                </a:solidFill>
              </a:rPr>
              <a:t>Contrairement aux anciens modèles lourds et complexes, SegFormer allie :</a:t>
            </a:r>
            <a:endParaRPr sz="4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fr" sz="4000">
                <a:solidFill>
                  <a:schemeClr val="lt1"/>
                </a:solidFill>
              </a:rPr>
              <a:t>Efficacité</a:t>
            </a:r>
            <a:r>
              <a:rPr lang="fr" sz="4000">
                <a:solidFill>
                  <a:schemeClr val="lt1"/>
                </a:solidFill>
              </a:rPr>
              <a:t> → architecture légère et rapide (utilisable sur GPU ou API)</a:t>
            </a:r>
            <a:br>
              <a:rPr lang="fr" sz="4000">
                <a:solidFill>
                  <a:schemeClr val="lt1"/>
                </a:solidFill>
              </a:rPr>
            </a:br>
            <a:endParaRPr sz="4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fr" sz="4000">
                <a:solidFill>
                  <a:schemeClr val="lt1"/>
                </a:solidFill>
              </a:rPr>
              <a:t>Précision</a:t>
            </a:r>
            <a:r>
              <a:rPr lang="fr" sz="4000">
                <a:solidFill>
                  <a:schemeClr val="lt1"/>
                </a:solidFill>
              </a:rPr>
              <a:t> → très bonne détection même sur des vêtements partiellement cachés</a:t>
            </a:r>
            <a:br>
              <a:rPr lang="fr" sz="4000">
                <a:solidFill>
                  <a:schemeClr val="lt1"/>
                </a:solidFill>
              </a:rPr>
            </a:br>
            <a:endParaRPr sz="4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fr" sz="4000">
                <a:solidFill>
                  <a:schemeClr val="lt1"/>
                </a:solidFill>
              </a:rPr>
              <a:t>Simplicité</a:t>
            </a:r>
            <a:r>
              <a:rPr lang="fr" sz="4000">
                <a:solidFill>
                  <a:schemeClr val="lt1"/>
                </a:solidFill>
              </a:rPr>
              <a:t> → pas besoin de découper manuellement les images</a:t>
            </a:r>
            <a:br>
              <a:rPr lang="fr" sz="4000">
                <a:solidFill>
                  <a:schemeClr val="lt1"/>
                </a:solidFill>
              </a:rPr>
            </a:b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lt1"/>
                </a:solidFill>
              </a:rPr>
              <a:t>Le modèle repose sur deux blocs principaux :</a:t>
            </a:r>
            <a:endParaRPr sz="4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b="1" lang="fr" sz="4000">
                <a:solidFill>
                  <a:schemeClr val="lt1"/>
                </a:solidFill>
              </a:rPr>
              <a:t>Encodeur (Transformer hiérarchique)</a:t>
            </a:r>
            <a:br>
              <a:rPr b="1" lang="fr" sz="4000">
                <a:solidFill>
                  <a:schemeClr val="lt1"/>
                </a:solidFill>
              </a:rPr>
            </a:br>
            <a:endParaRPr b="1" sz="4000">
              <a:solidFill>
                <a:schemeClr val="lt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fr" sz="4000">
                <a:solidFill>
                  <a:schemeClr val="lt1"/>
                </a:solidFill>
              </a:rPr>
              <a:t>Extrait plusieurs niveaux de caractéristiques visuelles de l’image (textures, contours, formes).</a:t>
            </a:r>
            <a:br>
              <a:rPr lang="fr" sz="4000">
                <a:solidFill>
                  <a:schemeClr val="lt1"/>
                </a:solidFill>
              </a:rPr>
            </a:br>
            <a:endParaRPr sz="4000">
              <a:solidFill>
                <a:schemeClr val="lt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fr" sz="4000">
                <a:solidFill>
                  <a:schemeClr val="lt1"/>
                </a:solidFill>
              </a:rPr>
              <a:t>Utilise des </a:t>
            </a:r>
            <a:r>
              <a:rPr i="1" lang="fr" sz="4000">
                <a:solidFill>
                  <a:schemeClr val="lt1"/>
                </a:solidFill>
              </a:rPr>
              <a:t>transformers</a:t>
            </a:r>
            <a:r>
              <a:rPr lang="fr" sz="4000">
                <a:solidFill>
                  <a:schemeClr val="lt1"/>
                </a:solidFill>
              </a:rPr>
              <a:t> (comme dans GPT ou ViT) pour comprendre les relations entre les pixels.</a:t>
            </a:r>
            <a:br>
              <a:rPr lang="fr" sz="4000">
                <a:solidFill>
                  <a:schemeClr val="lt1"/>
                </a:solidFill>
              </a:rPr>
            </a:br>
            <a:endParaRPr sz="4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b="1" lang="fr" sz="4000">
                <a:solidFill>
                  <a:schemeClr val="lt1"/>
                </a:solidFill>
              </a:rPr>
              <a:t>Decodeur léger (MLP Decoder)</a:t>
            </a:r>
            <a:br>
              <a:rPr b="1" lang="fr" sz="4000">
                <a:solidFill>
                  <a:schemeClr val="lt1"/>
                </a:solidFill>
              </a:rPr>
            </a:br>
            <a:endParaRPr b="1" sz="4000">
              <a:solidFill>
                <a:schemeClr val="lt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fr" sz="4000">
                <a:solidFill>
                  <a:schemeClr val="lt1"/>
                </a:solidFill>
              </a:rPr>
              <a:t>Fusionne les informations multi-échelles pour prédire la classe de chaque pixel.</a:t>
            </a:r>
            <a:br>
              <a:rPr lang="fr" sz="4000">
                <a:solidFill>
                  <a:schemeClr val="lt1"/>
                </a:solidFill>
              </a:rPr>
            </a:br>
            <a:endParaRPr sz="4000">
              <a:solidFill>
                <a:schemeClr val="lt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○"/>
            </a:pPr>
            <a:r>
              <a:rPr lang="fr" sz="4000">
                <a:solidFill>
                  <a:schemeClr val="lt1"/>
                </a:solidFill>
              </a:rPr>
              <a:t>Produit une </a:t>
            </a:r>
            <a:r>
              <a:rPr b="1" lang="fr" sz="4000">
                <a:solidFill>
                  <a:schemeClr val="lt1"/>
                </a:solidFill>
              </a:rPr>
              <a:t>carte de segmentation</a:t>
            </a:r>
            <a:r>
              <a:rPr lang="fr" sz="4000">
                <a:solidFill>
                  <a:schemeClr val="lt1"/>
                </a:solidFill>
              </a:rPr>
              <a:t> où chaque couleur correspond à une catégorie (haut, pantalon, sac, etc.).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fr" sz="3600"/>
            </a:br>
            <a:endParaRPr sz="3600"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SzPct val="36111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lang="fr" sz="2400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Performances du modèle sur les 50 images 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1297450" y="947275"/>
            <a:ext cx="7038600" cy="3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</a:rPr>
              <a:t>🧥 Comportement du modèle</a:t>
            </a:r>
            <a:endParaRPr b="1"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fr" sz="1000">
                <a:solidFill>
                  <a:schemeClr val="lt1"/>
                </a:solidFill>
              </a:rPr>
              <a:t>Très bon sur les </a:t>
            </a:r>
            <a:r>
              <a:rPr b="1" lang="fr" sz="1000">
                <a:solidFill>
                  <a:schemeClr val="lt1"/>
                </a:solidFill>
              </a:rPr>
              <a:t>vêtements principaux</a:t>
            </a:r>
            <a:r>
              <a:rPr lang="fr" sz="1000">
                <a:solidFill>
                  <a:schemeClr val="lt1"/>
                </a:solidFill>
              </a:rPr>
              <a:t> : hauts, pantalons, robes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fr" sz="1000">
                <a:solidFill>
                  <a:schemeClr val="lt1"/>
                </a:solidFill>
              </a:rPr>
              <a:t>Plus variable sur les </a:t>
            </a:r>
            <a:r>
              <a:rPr b="1" lang="fr" sz="1000">
                <a:solidFill>
                  <a:schemeClr val="lt1"/>
                </a:solidFill>
              </a:rPr>
              <a:t>accessoires</a:t>
            </a:r>
            <a:r>
              <a:rPr lang="fr" sz="1000">
                <a:solidFill>
                  <a:schemeClr val="lt1"/>
                </a:solidFill>
              </a:rPr>
              <a:t> : sacs, ceintures, foulards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fr" sz="1000">
                <a:solidFill>
                  <a:schemeClr val="lt1"/>
                </a:solidFill>
              </a:rPr>
              <a:t>Bonne </a:t>
            </a:r>
            <a:r>
              <a:rPr b="1" lang="fr" sz="1000">
                <a:solidFill>
                  <a:schemeClr val="lt1"/>
                </a:solidFill>
              </a:rPr>
              <a:t>robustesse aux arrière-plans complexes</a:t>
            </a:r>
            <a:endParaRPr b="1" sz="1000">
              <a:solidFill>
                <a:schemeClr val="lt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fr" sz="1000">
                <a:solidFill>
                  <a:schemeClr val="lt1"/>
                </a:solidFill>
              </a:rPr>
              <a:t>Couleurs du masque bien différenciées, facilitant la visualisation et l’analyse</a:t>
            </a:r>
            <a:endParaRPr sz="1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fr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Exemple visuel d’un résultat 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26" title="Figure_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02975"/>
            <a:ext cx="9144002" cy="26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lang="fr" sz="2400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Proposition d’une méthode de validation du modèle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1297440" y="1567440"/>
            <a:ext cx="70386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Pour valider notre modèle SegFormer, nous avons comparé ses masques de segmentation à des masques de référence sur un jeu de 50 images annotées manuellement.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Nous mesurons: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fr" sz="1000">
                <a:solidFill>
                  <a:schemeClr val="lt1"/>
                </a:solidFill>
              </a:rPr>
              <a:t>la </a:t>
            </a:r>
            <a:r>
              <a:rPr b="1" lang="fr" sz="1000">
                <a:solidFill>
                  <a:schemeClr val="lt1"/>
                </a:solidFill>
              </a:rPr>
              <a:t>mIoU</a:t>
            </a:r>
            <a:r>
              <a:rPr lang="fr" sz="1000">
                <a:solidFill>
                  <a:schemeClr val="lt1"/>
                </a:solidFill>
              </a:rPr>
              <a:t> (overlap moyen entre prédiction et vérité terrain) 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fr" sz="1000">
                <a:solidFill>
                  <a:schemeClr val="lt1"/>
                </a:solidFill>
              </a:rPr>
              <a:t>la </a:t>
            </a:r>
            <a:r>
              <a:rPr b="1" lang="fr" sz="1000">
                <a:solidFill>
                  <a:schemeClr val="lt1"/>
                </a:solidFill>
              </a:rPr>
              <a:t>F1-score</a:t>
            </a:r>
            <a:r>
              <a:rPr lang="fr" sz="1000">
                <a:solidFill>
                  <a:schemeClr val="lt1"/>
                </a:solidFill>
              </a:rPr>
              <a:t> par catégorie (haut, pantalon, robe, sac…).</a:t>
            </a:r>
            <a:endParaRPr sz="1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fr" sz="1000">
                <a:solidFill>
                  <a:schemeClr val="lt1"/>
                </a:solidFill>
              </a:rPr>
              <a:t>Si la mIoU dépasse </a:t>
            </a:r>
            <a:r>
              <a:rPr b="1" lang="fr" sz="1000">
                <a:solidFill>
                  <a:schemeClr val="lt1"/>
                </a:solidFill>
              </a:rPr>
              <a:t>0.55 globalement</a:t>
            </a:r>
            <a:r>
              <a:rPr lang="fr" sz="1000">
                <a:solidFill>
                  <a:schemeClr val="lt1"/>
                </a:solidFill>
              </a:rPr>
              <a:t> et reste stable sur plusieurs échantillons, le modèle est considéré comme validé.</a:t>
            </a:r>
            <a:endParaRPr sz="1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grpSp>
        <p:nvGrpSpPr>
          <p:cNvPr id="186" name="Google Shape;186;p27"/>
          <p:cNvGrpSpPr/>
          <p:nvPr/>
        </p:nvGrpSpPr>
        <p:grpSpPr>
          <a:xfrm>
            <a:off x="198424" y="3257781"/>
            <a:ext cx="1834900" cy="1197807"/>
            <a:chOff x="1083025" y="1574025"/>
            <a:chExt cx="1834900" cy="1567400"/>
          </a:xfrm>
        </p:grpSpPr>
        <p:sp>
          <p:nvSpPr>
            <p:cNvPr id="187" name="Google Shape;187;p27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étape 1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" name="Google Shape;188;p27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[ Jeu d'images annotées ]</a:t>
              </a:r>
              <a:endParaRPr b="1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9" name="Google Shape;189;p27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C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0" name="Google Shape;190;p2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  </a:t>
              </a: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27"/>
          <p:cNvGrpSpPr/>
          <p:nvPr/>
        </p:nvGrpSpPr>
        <p:grpSpPr>
          <a:xfrm>
            <a:off x="1907371" y="3257781"/>
            <a:ext cx="1834900" cy="1197807"/>
            <a:chOff x="1083025" y="1574025"/>
            <a:chExt cx="1834900" cy="1567400"/>
          </a:xfrm>
        </p:grpSpPr>
        <p:sp>
          <p:nvSpPr>
            <p:cNvPr id="193" name="Google Shape;193;p27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étape 2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" name="Google Shape;194;p27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9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[ Prédictions du modèle ]</a:t>
              </a:r>
              <a:endParaRPr b="1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5" name="Google Shape;195;p27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C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6" name="Google Shape;196;p2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  </a:t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27"/>
          <p:cNvGrpSpPr/>
          <p:nvPr/>
        </p:nvGrpSpPr>
        <p:grpSpPr>
          <a:xfrm>
            <a:off x="3619214" y="3257238"/>
            <a:ext cx="1834900" cy="1197801"/>
            <a:chOff x="1083025" y="1574025"/>
            <a:chExt cx="1834900" cy="1567392"/>
          </a:xfrm>
        </p:grpSpPr>
        <p:sp>
          <p:nvSpPr>
            <p:cNvPr id="199" name="Google Shape;199;p27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étape 3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27"/>
            <p:cNvSpPr txBox="1"/>
            <p:nvPr/>
          </p:nvSpPr>
          <p:spPr>
            <a:xfrm>
              <a:off x="1128233" y="2695017"/>
              <a:ext cx="1720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[ Comparaison automatique ]</a:t>
              </a:r>
              <a:endParaRPr b="1"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1" name="Google Shape;201;p27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2" name="Google Shape;202;p2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  </a:t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27"/>
          <p:cNvGrpSpPr/>
          <p:nvPr/>
        </p:nvGrpSpPr>
        <p:grpSpPr>
          <a:xfrm>
            <a:off x="5332476" y="3257229"/>
            <a:ext cx="2062897" cy="1197810"/>
            <a:chOff x="1083025" y="1574025"/>
            <a:chExt cx="2062897" cy="1567403"/>
          </a:xfrm>
        </p:grpSpPr>
        <p:sp>
          <p:nvSpPr>
            <p:cNvPr id="205" name="Google Shape;205;p27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étape 4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27"/>
            <p:cNvSpPr txBox="1"/>
            <p:nvPr/>
          </p:nvSpPr>
          <p:spPr>
            <a:xfrm>
              <a:off x="1083122" y="2695028"/>
              <a:ext cx="2062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[ Calcul des scores (mIoU, F1) ]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7" name="Google Shape;207;p27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8" name="Google Shape;208;p2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  </a:t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27"/>
          <p:cNvGrpSpPr/>
          <p:nvPr/>
        </p:nvGrpSpPr>
        <p:grpSpPr>
          <a:xfrm>
            <a:off x="7155059" y="3251751"/>
            <a:ext cx="2062897" cy="1197810"/>
            <a:chOff x="1083025" y="1574025"/>
            <a:chExt cx="2062897" cy="1567403"/>
          </a:xfrm>
        </p:grpSpPr>
        <p:sp>
          <p:nvSpPr>
            <p:cNvPr id="211" name="Google Shape;211;p27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étape 5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1083122" y="2695028"/>
              <a:ext cx="2062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[ Validation &amp; suivi continu ]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3" name="Google Shape;213;p27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1B786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4" name="Google Shape;214;p27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  </a:t>
              </a: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lang="fr" sz="2400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Passage à l’échelle et coût d’utilisation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1297440" y="927609"/>
            <a:ext cx="70386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Traiter 500 000 images sur un mois via Hugging Face coûterait entre </a:t>
            </a:r>
            <a:r>
              <a:rPr b="1" lang="fr" sz="1000">
                <a:solidFill>
                  <a:schemeClr val="lt1"/>
                </a:solidFill>
              </a:rPr>
              <a:t>30 $ et 850 $</a:t>
            </a:r>
            <a:r>
              <a:rPr lang="fr" sz="1000">
                <a:solidFill>
                  <a:schemeClr val="lt1"/>
                </a:solidFill>
              </a:rPr>
              <a:t> selon le mode choisi.</a:t>
            </a:r>
            <a:endParaRPr sz="1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r" sz="1000">
                <a:solidFill>
                  <a:schemeClr val="lt1"/>
                </a:solidFill>
              </a:rPr>
              <a:t>C’est un coût très raisonnable compte tenu de la puissance d’analyse fournie par SegFormer.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Utilisation du modèle </a:t>
            </a:r>
            <a:r>
              <a:rPr b="1" lang="fr" sz="1000">
                <a:solidFill>
                  <a:schemeClr val="lt1"/>
                </a:solidFill>
              </a:rPr>
              <a:t>SegFormer</a:t>
            </a:r>
            <a:r>
              <a:rPr lang="fr" sz="1000">
                <a:solidFill>
                  <a:schemeClr val="lt1"/>
                </a:solidFill>
              </a:rPr>
              <a:t> via </a:t>
            </a:r>
            <a:r>
              <a:rPr b="1" lang="fr" sz="1000">
                <a:solidFill>
                  <a:schemeClr val="lt1"/>
                </a:solidFill>
              </a:rPr>
              <a:t>l’API Hugging Face</a:t>
            </a:r>
            <a:r>
              <a:rPr lang="fr" sz="1000">
                <a:solidFill>
                  <a:schemeClr val="lt1"/>
                </a:solidFill>
              </a:rPr>
              <a:t>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1 image = 1 requête API.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Volume total : </a:t>
            </a:r>
            <a:r>
              <a:rPr b="1" lang="fr" sz="1000">
                <a:solidFill>
                  <a:schemeClr val="lt1"/>
                </a:solidFill>
              </a:rPr>
              <a:t>500 000 images / mois</a:t>
            </a:r>
            <a:r>
              <a:rPr lang="fr" sz="1000">
                <a:solidFill>
                  <a:schemeClr val="lt1"/>
                </a:solidFill>
              </a:rPr>
              <a:t> (~16 600 images par jour).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</a:rPr>
              <a:t>Deux scénarios : </a:t>
            </a:r>
            <a:r>
              <a:rPr b="1" lang="fr" sz="1000">
                <a:solidFill>
                  <a:schemeClr val="lt1"/>
                </a:solidFill>
              </a:rPr>
              <a:t>API Serverless</a:t>
            </a:r>
            <a:r>
              <a:rPr lang="fr" sz="1000">
                <a:solidFill>
                  <a:schemeClr val="lt1"/>
                </a:solidFill>
              </a:rPr>
              <a:t> (paiement à la requête) - </a:t>
            </a:r>
            <a:r>
              <a:rPr b="1" lang="fr" sz="1000">
                <a:solidFill>
                  <a:schemeClr val="lt1"/>
                </a:solidFill>
              </a:rPr>
              <a:t>Endpoint dédié GPU</a:t>
            </a:r>
            <a:r>
              <a:rPr lang="fr" sz="1000">
                <a:solidFill>
                  <a:schemeClr val="lt1"/>
                </a:solidFill>
              </a:rPr>
              <a:t> (serveur permanent 24/7)</a:t>
            </a:r>
            <a:endParaRPr sz="1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grpSp>
        <p:nvGrpSpPr>
          <p:cNvPr id="222" name="Google Shape;222;p28"/>
          <p:cNvGrpSpPr/>
          <p:nvPr/>
        </p:nvGrpSpPr>
        <p:grpSpPr>
          <a:xfrm>
            <a:off x="1255400" y="3002416"/>
            <a:ext cx="6566700" cy="670509"/>
            <a:chOff x="1431325" y="2473842"/>
            <a:chExt cx="6566700" cy="670509"/>
          </a:xfrm>
        </p:grpSpPr>
        <p:sp>
          <p:nvSpPr>
            <p:cNvPr id="223" name="Google Shape;223;p28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8"/>
            <p:cNvSpPr txBox="1"/>
            <p:nvPr/>
          </p:nvSpPr>
          <p:spPr>
            <a:xfrm>
              <a:off x="53501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fr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Serveur dédié pour un usage intensif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" name="Google Shape;225;p28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f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Endpoint GPU (A10G)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" name="Google Shape;226;p28"/>
            <p:cNvSpPr/>
            <p:nvPr/>
          </p:nvSpPr>
          <p:spPr>
            <a:xfrm rot="-5400000">
              <a:off x="1864375" y="2040800"/>
              <a:ext cx="670500" cy="1536600"/>
            </a:xfrm>
            <a:prstGeom prst="roundRect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1961425" y="2547850"/>
              <a:ext cx="10065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850 $ / mois</a:t>
              </a:r>
              <a:endParaRPr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230" name="Google Shape;230;p28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231" name="Google Shape;231;p28"/>
          <p:cNvSpPr/>
          <p:nvPr/>
        </p:nvSpPr>
        <p:spPr>
          <a:xfrm>
            <a:off x="1782800" y="3288600"/>
            <a:ext cx="1161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0.0017</a:t>
            </a:r>
            <a:r>
              <a:rPr lang="fr" sz="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$ / image</a:t>
            </a:r>
            <a:endParaRPr sz="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232" name="Google Shape;232;p28"/>
          <p:cNvGrpSpPr/>
          <p:nvPr/>
        </p:nvGrpSpPr>
        <p:grpSpPr>
          <a:xfrm>
            <a:off x="1255400" y="2321141"/>
            <a:ext cx="6566700" cy="670509"/>
            <a:chOff x="1431325" y="2473842"/>
            <a:chExt cx="6566700" cy="670509"/>
          </a:xfrm>
        </p:grpSpPr>
        <p:sp>
          <p:nvSpPr>
            <p:cNvPr id="233" name="Google Shape;233;p28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 txBox="1"/>
            <p:nvPr/>
          </p:nvSpPr>
          <p:spPr>
            <a:xfrm>
              <a:off x="53501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fr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Paiement à l’usage, simple à mettre en place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" name="Google Shape;235;p28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f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API Serverless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6" name="Google Shape;236;p28"/>
            <p:cNvSpPr/>
            <p:nvPr/>
          </p:nvSpPr>
          <p:spPr>
            <a:xfrm rot="-5400000">
              <a:off x="1864375" y="2040800"/>
              <a:ext cx="670500" cy="1536600"/>
            </a:xfrm>
            <a:prstGeom prst="roundRect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1961425" y="2547850"/>
              <a:ext cx="10065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30 $ / mois</a:t>
              </a:r>
              <a:endParaRPr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240" name="Google Shape;240;p28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241" name="Google Shape;241;p28"/>
          <p:cNvSpPr/>
          <p:nvPr/>
        </p:nvSpPr>
        <p:spPr>
          <a:xfrm>
            <a:off x="1782797" y="2596550"/>
            <a:ext cx="1161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0.00006 $ / image</a:t>
            </a:r>
            <a:endParaRPr sz="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242" name="Google Shape;242;p28"/>
          <p:cNvGrpSpPr/>
          <p:nvPr/>
        </p:nvGrpSpPr>
        <p:grpSpPr>
          <a:xfrm>
            <a:off x="1255400" y="3683704"/>
            <a:ext cx="6566700" cy="670509"/>
            <a:chOff x="1431325" y="2473842"/>
            <a:chExt cx="6566700" cy="670509"/>
          </a:xfrm>
        </p:grpSpPr>
        <p:sp>
          <p:nvSpPr>
            <p:cNvPr id="243" name="Google Shape;243;p28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 txBox="1"/>
            <p:nvPr/>
          </p:nvSpPr>
          <p:spPr>
            <a:xfrm>
              <a:off x="53501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fr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Moins performante, plus lente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Google Shape;245;p28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f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Instance CPU dédiée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 rot="-5400000">
              <a:off x="1864375" y="2040800"/>
              <a:ext cx="670500" cy="1536600"/>
            </a:xfrm>
            <a:prstGeom prst="roundRect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1961425" y="2547850"/>
              <a:ext cx="10065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30</a:t>
              </a:r>
              <a:r>
                <a:rPr lang="fr" sz="10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0 $ / mois</a:t>
              </a:r>
              <a:endParaRPr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250" name="Google Shape;250;p28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251" name="Google Shape;251;p28"/>
          <p:cNvSpPr/>
          <p:nvPr/>
        </p:nvSpPr>
        <p:spPr>
          <a:xfrm>
            <a:off x="1782800" y="3959100"/>
            <a:ext cx="1161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0.0006 $ / image</a:t>
            </a:r>
            <a:endParaRPr sz="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pSp>
        <p:nvGrpSpPr>
          <p:cNvPr id="252" name="Google Shape;252;p28"/>
          <p:cNvGrpSpPr/>
          <p:nvPr/>
        </p:nvGrpSpPr>
        <p:grpSpPr>
          <a:xfrm>
            <a:off x="1255400" y="4364979"/>
            <a:ext cx="6566700" cy="670509"/>
            <a:chOff x="1431325" y="2473842"/>
            <a:chExt cx="6566700" cy="670509"/>
          </a:xfrm>
        </p:grpSpPr>
        <p:sp>
          <p:nvSpPr>
            <p:cNvPr id="253" name="Google Shape;253;p28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 txBox="1"/>
            <p:nvPr/>
          </p:nvSpPr>
          <p:spPr>
            <a:xfrm>
              <a:off x="535013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Roboto"/>
                <a:buChar char="●"/>
              </a:pPr>
              <a:r>
                <a:rPr lang="fr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Sans API, mais coûts matériels et maintenance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Google Shape;255;p28"/>
            <p:cNvSpPr txBox="1"/>
            <p:nvPr/>
          </p:nvSpPr>
          <p:spPr>
            <a:xfrm>
              <a:off x="2744681" y="2473842"/>
              <a:ext cx="2337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fr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Infra locale (GPU interne)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 rot="-5400000">
              <a:off x="1864375" y="2040800"/>
              <a:ext cx="670500" cy="1536600"/>
            </a:xfrm>
            <a:prstGeom prst="roundRect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10795968" name="adj2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1961425" y="2547850"/>
              <a:ext cx="10065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150</a:t>
              </a:r>
              <a:r>
                <a:rPr lang="fr" sz="1000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 $ / mois</a:t>
              </a:r>
              <a:endParaRPr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cxnSp>
          <p:nvCxnSpPr>
            <p:cNvPr id="260" name="Google Shape;260;p28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261" name="Google Shape;261;p28"/>
          <p:cNvSpPr/>
          <p:nvPr/>
        </p:nvSpPr>
        <p:spPr>
          <a:xfrm>
            <a:off x="1782800" y="4648684"/>
            <a:ext cx="11616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variable</a:t>
            </a:r>
            <a:r>
              <a:rPr lang="fr" sz="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$ / image</a:t>
            </a:r>
            <a:endParaRPr sz="8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lang="fr" sz="2400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Analyse de la conformité réglementaire (slide optionnelle) 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fr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Optionnel : analyser la conformité avec le RGPD et le respect de l’IA act.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</a:pPr>
            <a:r>
              <a:rPr b="0" lang="fr" sz="2400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Bilan du projet réalisé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0"/>
          <p:cNvSpPr txBox="1"/>
          <p:nvPr>
            <p:ph idx="1" type="body"/>
          </p:nvPr>
        </p:nvSpPr>
        <p:spPr>
          <a:xfrm>
            <a:off x="1297450" y="1146700"/>
            <a:ext cx="7038600" cy="3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 projet m’a permis de confronter la théorie à la pratique : gérer des données réelles, des contraintes techniques et un modèle complexe.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lang="fr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Les résultats sont prometteurs et ouvrent la voie à une application concrète pour la veille mode et le marketing visuel.”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Les défis techniques rencontrés </a:t>
            </a:r>
            <a:endParaRPr b="0" i="0" sz="1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b="1" lang="fr" sz="1100">
                <a:solidFill>
                  <a:schemeClr val="lt1"/>
                </a:solidFill>
              </a:rPr>
              <a:t>Contraintes d’API</a:t>
            </a:r>
            <a:r>
              <a:rPr lang="fr" sz="1100">
                <a:solidFill>
                  <a:schemeClr val="lt1"/>
                </a:solidFill>
              </a:rPr>
              <a:t> : limites de requêtes, temps d’attente, dépendance à un service externe.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Vos idées pour améliorer le système</a:t>
            </a:r>
            <a:endParaRPr b="0" i="0" sz="11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b="1" lang="fr" sz="1100">
                <a:solidFill>
                  <a:schemeClr val="lt1"/>
                </a:solidFill>
              </a:rPr>
              <a:t>Déploiement scalable</a:t>
            </a:r>
            <a:r>
              <a:rPr lang="fr" sz="1100">
                <a:solidFill>
                  <a:schemeClr val="lt1"/>
                </a:solidFill>
              </a:rPr>
              <a:t> : héberger un endpoint Hugging Face dédié ou une API interne Dockerisée.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fr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Les applications potentielles pour les clients de ModeTrend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fr" sz="1100">
                <a:solidFill>
                  <a:schemeClr val="lt1"/>
                </a:solidFill>
              </a:rPr>
              <a:t>Analyse de tendances mode</a:t>
            </a:r>
            <a:r>
              <a:rPr lang="fr" sz="1100">
                <a:solidFill>
                  <a:schemeClr val="lt1"/>
                </a:solidFill>
              </a:rPr>
              <a:t> sur les réseaux sociaux : identifier les vêtements les plus portés ou émergents.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