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1" r:id="rId17"/>
    <p:sldId id="270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E1121-9749-43C8-85C1-B9A56E20AB3F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C6F8D-9F8D-4719-B008-DAF92E7D5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36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C6F8D-9F8D-4719-B008-DAF92E7D54A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05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20B-3C00-46D0-B609-9CC5207D5830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D4A-30A5-411D-8BD1-BAEB4FC66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12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20B-3C00-46D0-B609-9CC5207D5830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D4A-30A5-411D-8BD1-BAEB4FC66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65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20B-3C00-46D0-B609-9CC5207D5830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D4A-30A5-411D-8BD1-BAEB4FC66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68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20B-3C00-46D0-B609-9CC5207D5830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D4A-30A5-411D-8BD1-BAEB4FC66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79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20B-3C00-46D0-B609-9CC5207D5830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D4A-30A5-411D-8BD1-BAEB4FC66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3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20B-3C00-46D0-B609-9CC5207D5830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D4A-30A5-411D-8BD1-BAEB4FC66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28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20B-3C00-46D0-B609-9CC5207D5830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D4A-30A5-411D-8BD1-BAEB4FC66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43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20B-3C00-46D0-B609-9CC5207D5830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D4A-30A5-411D-8BD1-BAEB4FC66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94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20B-3C00-46D0-B609-9CC5207D5830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D4A-30A5-411D-8BD1-BAEB4FC66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77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20B-3C00-46D0-B609-9CC5207D5830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D4A-30A5-411D-8BD1-BAEB4FC66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91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20B-3C00-46D0-B609-9CC5207D5830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D4A-30A5-411D-8BD1-BAEB4FC66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34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4320B-3C00-46D0-B609-9CC5207D5830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60D4A-30A5-411D-8BD1-BAEB4FC66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60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jajp/library/bb975157(v=xnagamestudio.31).aspx" TargetMode="External"/><Relationship Id="rId2" Type="http://schemas.openxmlformats.org/officeDocument/2006/relationships/hyperlink" Target="https://msdn.microsoft.com/jajp/library/bb203907(v=xnagamestudio.31)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orceryforce.com/xna/tips_viewmatrix.html" TargetMode="External"/><Relationship Id="rId4" Type="http://schemas.openxmlformats.org/officeDocument/2006/relationships/hyperlink" Target="http://sorceryforce.com/xna/tips_projectionmatrix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64447" y="1955083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sz="8000" dirty="0" smtClean="0"/>
              <a:t>一人称視点</a:t>
            </a:r>
            <a:r>
              <a:rPr lang="ja-JP" altLang="en-US" sz="8000" dirty="0" smtClean="0"/>
              <a:t>の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ja-JP" altLang="en-US" sz="8000" dirty="0" smtClean="0"/>
              <a:t>カメラ</a:t>
            </a:r>
            <a:r>
              <a:rPr lang="ja-JP" altLang="en-US" sz="8000" dirty="0"/>
              <a:t>の作り方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8031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6" y="1801505"/>
            <a:ext cx="7226940" cy="4749420"/>
          </a:xfrm>
        </p:spPr>
      </p:pic>
      <p:sp>
        <p:nvSpPr>
          <p:cNvPr id="5" name="正方形/長方形 4"/>
          <p:cNvSpPr/>
          <p:nvPr/>
        </p:nvSpPr>
        <p:spPr>
          <a:xfrm>
            <a:off x="668740" y="1690688"/>
            <a:ext cx="7325333" cy="48602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38199" y="4822545"/>
            <a:ext cx="5091545" cy="442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98872" y="1690688"/>
            <a:ext cx="356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ビュー行列の更新</a:t>
            </a:r>
            <a:endParaRPr kumimoji="1" lang="ja-JP" altLang="en-US" sz="28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838200" y="5597236"/>
            <a:ext cx="41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8298872" y="2615932"/>
            <a:ext cx="3893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引数の最後の</a:t>
            </a:r>
            <a:r>
              <a:rPr lang="ja-JP" altLang="en-US" sz="2400" dirty="0" err="1" smtClean="0"/>
              <a:t>は</a:t>
            </a:r>
            <a:endParaRPr lang="en-US" altLang="ja-JP" sz="2400" dirty="0" smtClean="0"/>
          </a:p>
          <a:p>
            <a:r>
              <a:rPr lang="ja-JP" altLang="en-US" sz="2400" dirty="0" smtClean="0"/>
              <a:t>カメラ</a:t>
            </a:r>
            <a:r>
              <a:rPr lang="ja-JP" altLang="en-US" sz="2400" dirty="0"/>
              <a:t>の上方方向</a:t>
            </a:r>
            <a:r>
              <a:rPr lang="ja-JP" altLang="en-US" sz="2400" dirty="0" smtClean="0"/>
              <a:t>回転らしい</a:t>
            </a:r>
            <a:endParaRPr lang="en-US" altLang="ja-JP" sz="24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298872" y="3628604"/>
            <a:ext cx="305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調べたけど分からん</a:t>
            </a:r>
            <a:endParaRPr kumimoji="1" lang="en-US" altLang="ja-JP" sz="24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8298872" y="4271944"/>
            <a:ext cx="36991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いじったら気持ち悪い動きし始めた。</a:t>
            </a:r>
            <a:endParaRPr lang="en-US" altLang="ja-JP" sz="2400" dirty="0" smtClean="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400" dirty="0" smtClean="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変更するのはお勧めしない</a:t>
            </a:r>
            <a:endParaRPr lang="ja-JP" altLang="en-US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860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6" y="1801505"/>
            <a:ext cx="7226940" cy="4749420"/>
          </a:xfrm>
        </p:spPr>
      </p:pic>
      <p:sp>
        <p:nvSpPr>
          <p:cNvPr id="5" name="正方形/長方形 4"/>
          <p:cNvSpPr/>
          <p:nvPr/>
        </p:nvSpPr>
        <p:spPr>
          <a:xfrm>
            <a:off x="668740" y="1690688"/>
            <a:ext cx="7325333" cy="48602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38200" y="5943600"/>
            <a:ext cx="6948056" cy="346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98872" y="1690688"/>
            <a:ext cx="356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射影行列の更新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98872" y="2277587"/>
            <a:ext cx="3408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第一引数　視野の角度</a:t>
            </a:r>
            <a:endParaRPr lang="en-US" altLang="ja-JP" sz="2400" dirty="0"/>
          </a:p>
          <a:p>
            <a:r>
              <a:rPr lang="en-US" altLang="ja-JP" dirty="0" err="1" smtClean="0"/>
              <a:t>fieldOfView</a:t>
            </a:r>
            <a:r>
              <a:rPr lang="en-US" altLang="ja-JP" dirty="0" smtClean="0"/>
              <a:t> (0&lt;</a:t>
            </a:r>
            <a:r>
              <a:rPr lang="en-US" altLang="ja-JP" dirty="0" err="1" smtClean="0"/>
              <a:t>fieldOfView</a:t>
            </a:r>
            <a:r>
              <a:rPr lang="en-US" altLang="ja-JP" dirty="0" smtClean="0"/>
              <a:t>&lt;180)</a:t>
            </a:r>
            <a:endParaRPr lang="en-US" altLang="ja-JP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838200" y="5597236"/>
            <a:ext cx="41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838200" y="5818909"/>
            <a:ext cx="41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8298872" y="3078480"/>
            <a:ext cx="3408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第二引数　アスペクト比</a:t>
            </a:r>
            <a:endParaRPr lang="en-US" altLang="ja-JP" sz="2400" dirty="0"/>
          </a:p>
          <a:p>
            <a:r>
              <a:rPr lang="en-US" altLang="ja-JP" dirty="0" err="1" smtClean="0"/>
              <a:t>aspectRatio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(0</a:t>
            </a:r>
            <a:r>
              <a:rPr lang="ja-JP" altLang="en-US" dirty="0" smtClean="0"/>
              <a:t>以下はダメ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298872" y="3879373"/>
            <a:ext cx="34082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第三引数　</a:t>
            </a:r>
            <a:endParaRPr lang="en-US" altLang="ja-JP" sz="2400" dirty="0" smtClean="0"/>
          </a:p>
          <a:p>
            <a:r>
              <a:rPr lang="ja-JP" altLang="en-US" sz="2400" dirty="0" smtClean="0"/>
              <a:t>前方のクリップ面</a:t>
            </a:r>
            <a:endParaRPr lang="en-US" altLang="ja-JP" sz="2400" dirty="0" smtClean="0"/>
          </a:p>
          <a:p>
            <a:r>
              <a:rPr lang="en-US" altLang="ja-JP" dirty="0" err="1" smtClean="0"/>
              <a:t>nearPlaneDistance</a:t>
            </a:r>
            <a:endParaRPr lang="en-US" altLang="ja-JP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98872" y="5049598"/>
            <a:ext cx="34082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第四引数</a:t>
            </a:r>
            <a:r>
              <a:rPr lang="ja-JP" altLang="en-US" sz="2400" dirty="0"/>
              <a:t>　</a:t>
            </a:r>
            <a:endParaRPr lang="en-US" altLang="ja-JP" sz="2400" dirty="0"/>
          </a:p>
          <a:p>
            <a:r>
              <a:rPr lang="ja-JP" altLang="en-US" sz="2400" dirty="0"/>
              <a:t>後方</a:t>
            </a:r>
            <a:r>
              <a:rPr lang="ja-JP" altLang="en-US" sz="2400" dirty="0" smtClean="0"/>
              <a:t>の</a:t>
            </a:r>
            <a:r>
              <a:rPr lang="ja-JP" altLang="en-US" sz="2400" dirty="0"/>
              <a:t>クリップ面</a:t>
            </a:r>
            <a:endParaRPr lang="en-US" altLang="ja-JP" sz="2400" dirty="0"/>
          </a:p>
          <a:p>
            <a:r>
              <a:rPr lang="en-US" altLang="ja-JP" dirty="0" err="1" smtClean="0"/>
              <a:t>farPlaneDistance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6855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クリップとは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867" y="1690687"/>
            <a:ext cx="5479473" cy="3616814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10104">
            <a:off x="351145" y="3270871"/>
            <a:ext cx="2157074" cy="215707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7155340" y="2162472"/>
            <a:ext cx="4703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視錐台の範囲のみ画面に描画される。</a:t>
            </a:r>
            <a:endParaRPr kumimoji="1" lang="en-US" altLang="ja-JP" sz="40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55340" y="3826412"/>
            <a:ext cx="4703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4000" dirty="0" smtClean="0">
                <a:solidFill>
                  <a:prstClr val="black"/>
                </a:solidFill>
              </a:rPr>
              <a:t>フラスタムカリング</a:t>
            </a:r>
            <a:endParaRPr lang="en-US" altLang="ja-JP" sz="4000" dirty="0" smtClean="0">
              <a:solidFill>
                <a:prstClr val="black"/>
              </a:solidFill>
            </a:endParaRPr>
          </a:p>
          <a:p>
            <a:pPr lvl="0"/>
            <a:r>
              <a:rPr lang="en-US" altLang="ja-JP" sz="4000" dirty="0" smtClean="0">
                <a:solidFill>
                  <a:prstClr val="black"/>
                </a:solidFill>
              </a:rPr>
              <a:t>(</a:t>
            </a:r>
            <a:r>
              <a:rPr lang="ja-JP" altLang="en-US" sz="4000" dirty="0" smtClean="0">
                <a:solidFill>
                  <a:prstClr val="black"/>
                </a:solidFill>
              </a:rPr>
              <a:t>視錐台カリング</a:t>
            </a:r>
            <a:r>
              <a:rPr lang="en-US" altLang="ja-JP" sz="4000" dirty="0" smtClean="0">
                <a:solidFill>
                  <a:prstClr val="black"/>
                </a:solidFill>
              </a:rPr>
              <a:t>)</a:t>
            </a:r>
            <a:endParaRPr lang="ja-JP" altLang="en-US" sz="4000" dirty="0">
              <a:solidFill>
                <a:prstClr val="black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10104">
            <a:off x="351145" y="3270871"/>
            <a:ext cx="2157074" cy="215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6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実際にやってみよー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4557"/>
          </a:xfrm>
        </p:spPr>
        <p:txBody>
          <a:bodyPr/>
          <a:lstStyle/>
          <a:p>
            <a:r>
              <a:rPr lang="ja-JP" altLang="en-US" dirty="0" smtClean="0"/>
              <a:t>サンプルプロジェクト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https</a:t>
            </a:r>
            <a:r>
              <a:rPr lang="en-US" altLang="ja-JP" dirty="0"/>
              <a:t>://github.com/waday1/FPS-sample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2975119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１</a:t>
            </a:r>
            <a:r>
              <a:rPr lang="en-US" altLang="ja-JP" sz="3600" dirty="0" smtClean="0"/>
              <a:t>.</a:t>
            </a:r>
            <a:r>
              <a:rPr lang="ja-JP" altLang="en-US" sz="3600" dirty="0" smtClean="0"/>
              <a:t>　一人称</a:t>
            </a:r>
            <a:r>
              <a:rPr kumimoji="1" lang="ja-JP" altLang="en-US" sz="3600" dirty="0" smtClean="0"/>
              <a:t>視点にしてみよう</a:t>
            </a:r>
            <a:endParaRPr kumimoji="1" lang="en-US" altLang="ja-JP" sz="3600" dirty="0" smtClean="0"/>
          </a:p>
          <a:p>
            <a:endParaRPr kumimoji="1" lang="en-US" altLang="ja-JP" sz="3600" dirty="0" smtClean="0"/>
          </a:p>
          <a:p>
            <a:r>
              <a:rPr lang="ja-JP" altLang="en-US" sz="3600" dirty="0" smtClean="0"/>
              <a:t>２</a:t>
            </a:r>
            <a:r>
              <a:rPr lang="en-US" altLang="ja-JP" sz="3600" dirty="0" smtClean="0"/>
              <a:t>.</a:t>
            </a:r>
            <a:r>
              <a:rPr lang="ja-JP" altLang="en-US" sz="3600" dirty="0" smtClean="0"/>
              <a:t>　</a:t>
            </a:r>
            <a:r>
              <a:rPr lang="ja-JP" altLang="en-US" sz="3600" dirty="0"/>
              <a:t>縦</a:t>
            </a:r>
            <a:r>
              <a:rPr lang="ja-JP" altLang="en-US" sz="3600" dirty="0" smtClean="0"/>
              <a:t>の見渡しをしよう</a:t>
            </a:r>
            <a:endParaRPr lang="en-US" altLang="ja-JP" sz="3600" dirty="0" smtClean="0"/>
          </a:p>
          <a:p>
            <a:endParaRPr lang="en-US" altLang="ja-JP" sz="3600" dirty="0" smtClean="0"/>
          </a:p>
          <a:p>
            <a:r>
              <a:rPr kumimoji="1" lang="ja-JP" altLang="en-US" sz="3600" dirty="0" smtClean="0"/>
              <a:t>３</a:t>
            </a:r>
            <a:r>
              <a:rPr kumimoji="1" lang="en-US" altLang="ja-JP" sz="3600" dirty="0" smtClean="0"/>
              <a:t>.</a:t>
            </a:r>
            <a:r>
              <a:rPr kumimoji="1" lang="ja-JP" altLang="en-US" sz="3600" dirty="0" smtClean="0"/>
              <a:t>　ズームイン・アウトしてみよう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4691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</a:t>
            </a:r>
            <a:r>
              <a:rPr lang="en-US" altLang="ja-JP" dirty="0"/>
              <a:t>.</a:t>
            </a:r>
            <a:r>
              <a:rPr lang="ja-JP" altLang="en-US" dirty="0"/>
              <a:t>　縦の見渡しをしよう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考え方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カメラからの</a:t>
            </a:r>
            <a:r>
              <a:rPr lang="ja-JP" altLang="en-US" dirty="0" smtClean="0"/>
              <a:t>距離（</a:t>
            </a:r>
            <a:r>
              <a:rPr lang="en-US" altLang="ja-JP" dirty="0" err="1" smtClean="0"/>
              <a:t>referenceTranslate</a:t>
            </a:r>
            <a:r>
              <a:rPr lang="ja-JP" altLang="en-US" dirty="0" smtClean="0"/>
              <a:t>）を円状に回転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7207" y="3661640"/>
            <a:ext cx="2157074" cy="2157074"/>
          </a:xfrm>
          <a:prstGeom prst="rect">
            <a:avLst/>
          </a:prstGeom>
        </p:spPr>
      </p:pic>
      <p:grpSp>
        <p:nvGrpSpPr>
          <p:cNvPr id="13" name="グループ化 12"/>
          <p:cNvGrpSpPr/>
          <p:nvPr/>
        </p:nvGrpSpPr>
        <p:grpSpPr>
          <a:xfrm>
            <a:off x="2344096" y="3491323"/>
            <a:ext cx="1749609" cy="2497708"/>
            <a:chOff x="2844281" y="3402907"/>
            <a:chExt cx="1749609" cy="2497708"/>
          </a:xfrm>
        </p:grpSpPr>
        <p:sp>
          <p:nvSpPr>
            <p:cNvPr id="10" name="フリーフォーム 9"/>
            <p:cNvSpPr/>
            <p:nvPr/>
          </p:nvSpPr>
          <p:spPr>
            <a:xfrm>
              <a:off x="3453363" y="3537844"/>
              <a:ext cx="1140527" cy="2280870"/>
            </a:xfrm>
            <a:custGeom>
              <a:avLst/>
              <a:gdLst>
                <a:gd name="connsiteX0" fmla="*/ 0 w 1140527"/>
                <a:gd name="connsiteY0" fmla="*/ 0 h 2280870"/>
                <a:gd name="connsiteX1" fmla="*/ 105622 w 1140527"/>
                <a:gd name="connsiteY1" fmla="*/ 5279 h 2280870"/>
                <a:gd name="connsiteX2" fmla="*/ 1140527 w 1140527"/>
                <a:gd name="connsiteY2" fmla="*/ 1140435 h 2280870"/>
                <a:gd name="connsiteX3" fmla="*/ 105622 w 1140527"/>
                <a:gd name="connsiteY3" fmla="*/ 2275591 h 2280870"/>
                <a:gd name="connsiteX4" fmla="*/ 0 w 1140527"/>
                <a:gd name="connsiteY4" fmla="*/ 2280870 h 228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0527" h="2280870">
                  <a:moveTo>
                    <a:pt x="0" y="0"/>
                  </a:moveTo>
                  <a:lnTo>
                    <a:pt x="105622" y="5279"/>
                  </a:lnTo>
                  <a:cubicBezTo>
                    <a:pt x="686913" y="63712"/>
                    <a:pt x="1140527" y="549639"/>
                    <a:pt x="1140527" y="1140435"/>
                  </a:cubicBezTo>
                  <a:cubicBezTo>
                    <a:pt x="1140527" y="1731232"/>
                    <a:pt x="686913" y="2217158"/>
                    <a:pt x="105622" y="2275591"/>
                  </a:cubicBezTo>
                  <a:lnTo>
                    <a:pt x="0" y="2280870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844281" y="3402907"/>
              <a:ext cx="656493" cy="24977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" name="直線コネクタ 14"/>
          <p:cNvCxnSpPr>
            <a:stCxn id="12" idx="1"/>
          </p:cNvCxnSpPr>
          <p:nvPr/>
        </p:nvCxnSpPr>
        <p:spPr>
          <a:xfrm flipV="1">
            <a:off x="2344096" y="4030393"/>
            <a:ext cx="1461996" cy="709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702787" y="4263123"/>
            <a:ext cx="46267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Y</a:t>
            </a:r>
            <a:r>
              <a:rPr kumimoji="1" lang="ja-JP" altLang="en-US" sz="2800" dirty="0" smtClean="0"/>
              <a:t>＝基本距離＊</a:t>
            </a:r>
            <a:r>
              <a:rPr kumimoji="1" lang="en-US" altLang="ja-JP" sz="2800" dirty="0" smtClean="0"/>
              <a:t>Sin(θ)</a:t>
            </a:r>
          </a:p>
          <a:p>
            <a:r>
              <a:rPr lang="en-US" altLang="ja-JP" sz="2800" dirty="0" smtClean="0"/>
              <a:t>Z</a:t>
            </a:r>
            <a:r>
              <a:rPr lang="ja-JP" altLang="en-US" sz="2800" dirty="0" smtClean="0"/>
              <a:t>＝</a:t>
            </a:r>
            <a:r>
              <a:rPr lang="ja-JP" altLang="en-US" sz="2800" dirty="0"/>
              <a:t>基本距離</a:t>
            </a:r>
            <a:r>
              <a:rPr lang="ja-JP" altLang="en-US" sz="2800" dirty="0" smtClean="0"/>
              <a:t>＊</a:t>
            </a:r>
            <a:r>
              <a:rPr lang="en-US" altLang="ja-JP" sz="2800" dirty="0" smtClean="0"/>
              <a:t>Cos(θ</a:t>
            </a:r>
            <a:r>
              <a:rPr lang="en-US" altLang="ja-JP" sz="2800" dirty="0"/>
              <a:t>)</a:t>
            </a:r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2" idx="1"/>
            <a:endCxn id="10" idx="2"/>
          </p:cNvCxnSpPr>
          <p:nvPr/>
        </p:nvCxnSpPr>
        <p:spPr>
          <a:xfrm>
            <a:off x="2344096" y="4740177"/>
            <a:ext cx="1749609" cy="26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3806092" y="4030393"/>
            <a:ext cx="0" cy="736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3796829" y="4213878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Y</a:t>
            </a:r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075094" y="4766695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Z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23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</a:t>
            </a:r>
            <a:r>
              <a:rPr lang="en-US" altLang="ja-JP" dirty="0"/>
              <a:t>.</a:t>
            </a:r>
            <a:r>
              <a:rPr lang="ja-JP" altLang="en-US" dirty="0"/>
              <a:t>　ズームイン・アウトして</a:t>
            </a:r>
            <a:r>
              <a:rPr lang="ja-JP" altLang="en-US" dirty="0" smtClean="0"/>
              <a:t>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考え方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ズームしたい距離分ポジションに足す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今回</a:t>
            </a:r>
            <a:r>
              <a:rPr lang="ja-JP" altLang="en-US" dirty="0" smtClean="0"/>
              <a:t>は </a:t>
            </a:r>
            <a:r>
              <a:rPr lang="en-US" altLang="ja-JP" dirty="0" err="1" smtClean="0"/>
              <a:t>avatarHeadOffset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に足してみましょう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43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参考</a:t>
            </a:r>
            <a:r>
              <a:rPr lang="ja-JP" altLang="en-US" dirty="0" smtClean="0"/>
              <a:t>ページ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17379"/>
          </a:xfrm>
        </p:spPr>
        <p:txBody>
          <a:bodyPr>
            <a:normAutofit lnSpcReduction="10000"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一人称視点のカメラの作成</a:t>
            </a:r>
          </a:p>
          <a:p>
            <a:pPr marL="0" indent="0">
              <a:buNone/>
            </a:pP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2"/>
              </a:rPr>
              <a:t>https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2"/>
              </a:rPr>
              <a:t>://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2"/>
              </a:rPr>
              <a:t>msdn.microsoft.com/jajp/library/bb203907(v=xnagamestudio.31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2"/>
              </a:rPr>
              <a:t>).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2"/>
              </a:rPr>
              <a:t>aspx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ビューポートと視錐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台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3"/>
              </a:rPr>
              <a:t>https://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3"/>
              </a:rPr>
              <a:t>msdn.microsoft.com/jajp/library/bb975157(v=xnagamestudio.31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3"/>
              </a:rPr>
              <a:t>).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3"/>
              </a:rPr>
              <a:t>aspx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zh-TW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射影座標</a:t>
            </a:r>
            <a:r>
              <a:rPr lang="zh-TW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変換</a:t>
            </a:r>
            <a:endParaRPr lang="en-US" altLang="zh-TW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en-US" altLang="zh-TW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4"/>
              </a:rPr>
              <a:t>http://</a:t>
            </a:r>
            <a:r>
              <a:rPr lang="en-US" altLang="zh-TW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4"/>
              </a:rPr>
              <a:t>sorceryforce.com/xna/tips_projectionmatrix.html</a:t>
            </a:r>
            <a:endParaRPr lang="en-US" altLang="zh-TW" sz="12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ビュー座標変換</a:t>
            </a:r>
          </a:p>
          <a:p>
            <a:pPr marL="0" indent="0">
              <a:buNone/>
            </a:pPr>
            <a:r>
              <a:rPr lang="en-US" altLang="zh-TW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5"/>
              </a:rPr>
              <a:t>http://</a:t>
            </a:r>
            <a:r>
              <a:rPr lang="en-US" altLang="zh-TW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5"/>
              </a:rPr>
              <a:t>sorceryforce.com/xna/tips_viewmatrix.html</a:t>
            </a:r>
            <a:endParaRPr lang="en-US" altLang="zh-TW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dirty="0">
                <a:latin typeface="+mj-ea"/>
                <a:ea typeface="+mj-ea"/>
              </a:rPr>
              <a:t>プログラマー的処理を減らすための数学</a:t>
            </a:r>
            <a:r>
              <a:rPr lang="en-US" altLang="ja-JP" dirty="0" smtClean="0">
                <a:latin typeface="+mj-ea"/>
                <a:ea typeface="+mj-ea"/>
              </a:rPr>
              <a:t>(</a:t>
            </a:r>
            <a:r>
              <a:rPr lang="ja-JP" altLang="en-US" dirty="0" smtClean="0">
                <a:latin typeface="+mj-ea"/>
                <a:ea typeface="+mj-ea"/>
              </a:rPr>
              <a:t>カリングについて</a:t>
            </a:r>
            <a:r>
              <a:rPr lang="en-US" altLang="ja-JP" dirty="0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http</a:t>
            </a:r>
            <a:r>
              <a:rPr lang="en-US" altLang="zh-TW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://www.accessgames-blog.com/blog/2010/08/post-da2b.html</a:t>
            </a:r>
            <a:endParaRPr lang="en-US" altLang="zh-TW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endParaRPr lang="zh-TW" altLang="en-US" sz="2400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848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8927" y="2969779"/>
            <a:ext cx="11242963" cy="1325563"/>
          </a:xfrm>
        </p:spPr>
        <p:txBody>
          <a:bodyPr>
            <a:noAutofit/>
          </a:bodyPr>
          <a:lstStyle/>
          <a:p>
            <a:r>
              <a:rPr kumimoji="1" lang="ja-JP" altLang="en-US" sz="6600" dirty="0" smtClean="0"/>
              <a:t>ご清聴ありがとうございました。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69442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アジェンダ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一人称</a:t>
            </a:r>
            <a:r>
              <a:rPr lang="ja-JP" altLang="en-US" sz="3600" dirty="0" smtClean="0"/>
              <a:t>と三人称の違い</a:t>
            </a:r>
            <a:endParaRPr lang="en-US" altLang="ja-JP" sz="3600" dirty="0" smtClean="0"/>
          </a:p>
          <a:p>
            <a:endParaRPr lang="en-US" altLang="ja-JP" sz="3600" dirty="0" smtClean="0"/>
          </a:p>
          <a:p>
            <a:r>
              <a:rPr lang="ja-JP" altLang="en-US" sz="3600" dirty="0"/>
              <a:t>やり方紹介（</a:t>
            </a:r>
            <a:r>
              <a:rPr lang="ja-JP" altLang="en-US" sz="3600" dirty="0" smtClean="0"/>
              <a:t>ソースコード解説）</a:t>
            </a:r>
            <a:endParaRPr kumimoji="1" lang="en-US" altLang="ja-JP" sz="3600" dirty="0" smtClean="0"/>
          </a:p>
          <a:p>
            <a:endParaRPr kumimoji="1" lang="en-US" altLang="ja-JP" sz="3600" dirty="0" smtClean="0"/>
          </a:p>
          <a:p>
            <a:r>
              <a:rPr lang="ja-JP" altLang="en-US" sz="3600" dirty="0"/>
              <a:t>実際</a:t>
            </a:r>
            <a:r>
              <a:rPr lang="ja-JP" altLang="en-US" sz="3600" dirty="0" smtClean="0"/>
              <a:t>にやってみよー！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24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33668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一人称と三人称の違い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122" y="2539476"/>
            <a:ext cx="4784678" cy="3187878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9476"/>
            <a:ext cx="5034887" cy="318787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569122" y="1869171"/>
            <a:ext cx="1509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一人称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1869170"/>
            <a:ext cx="1509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三</a:t>
            </a:r>
            <a:r>
              <a:rPr kumimoji="1" lang="ja-JP" altLang="en-US" sz="3200" dirty="0" smtClean="0"/>
              <a:t>人称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6887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ソースコード（</a:t>
            </a:r>
            <a:r>
              <a:rPr kumimoji="1" lang="en-US" altLang="ja-JP" dirty="0" err="1" smtClean="0"/>
              <a:t>Camera.cs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5" y="1801505"/>
            <a:ext cx="11073369" cy="4749420"/>
          </a:xfrm>
        </p:spPr>
      </p:pic>
      <p:sp>
        <p:nvSpPr>
          <p:cNvPr id="5" name="正方形/長方形 4"/>
          <p:cNvSpPr/>
          <p:nvPr/>
        </p:nvSpPr>
        <p:spPr>
          <a:xfrm>
            <a:off x="668740" y="1690688"/>
            <a:ext cx="10963944" cy="48602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1105573" y="5583381"/>
            <a:ext cx="5793991" cy="138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838200" y="5818909"/>
            <a:ext cx="7003473" cy="277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爆発 1 9"/>
          <p:cNvSpPr/>
          <p:nvPr/>
        </p:nvSpPr>
        <p:spPr>
          <a:xfrm rot="20419273">
            <a:off x="1718234" y="1145697"/>
            <a:ext cx="8755528" cy="5157248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solidFill>
                  <a:schemeClr val="tx1"/>
                </a:solidFill>
              </a:rPr>
              <a:t>たったこれだけ</a:t>
            </a: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778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6" y="1801505"/>
            <a:ext cx="7226940" cy="4749420"/>
          </a:xfrm>
        </p:spPr>
      </p:pic>
      <p:sp>
        <p:nvSpPr>
          <p:cNvPr id="5" name="正方形/長方形 4"/>
          <p:cNvSpPr/>
          <p:nvPr/>
        </p:nvSpPr>
        <p:spPr>
          <a:xfrm>
            <a:off x="668740" y="1690688"/>
            <a:ext cx="7325333" cy="48602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38200" y="2263048"/>
            <a:ext cx="4776096" cy="354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98872" y="1690688"/>
            <a:ext cx="35606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プレイヤーの現在の向きを使って回転行列を作成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98872" y="3468419"/>
            <a:ext cx="3408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プレイヤーの向き</a:t>
            </a:r>
          </a:p>
          <a:p>
            <a:r>
              <a:rPr lang="en-US" altLang="ja-JP" dirty="0" err="1" smtClean="0"/>
              <a:t>avatarmodelComponent.rotation.Y</a:t>
            </a:r>
            <a:endParaRPr lang="en-US" altLang="ja-JP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298872" y="4599820"/>
            <a:ext cx="3408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回転行列</a:t>
            </a:r>
            <a:endParaRPr lang="en-US" altLang="ja-JP" sz="2400" dirty="0" smtClean="0"/>
          </a:p>
          <a:p>
            <a:r>
              <a:rPr lang="en-US" altLang="ja-JP" dirty="0" err="1" smtClean="0"/>
              <a:t>rotationMatrix</a:t>
            </a:r>
            <a:endParaRPr lang="en-US" altLang="ja-JP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838200" y="5597236"/>
            <a:ext cx="41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838200" y="5818909"/>
            <a:ext cx="41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5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6" y="1801505"/>
            <a:ext cx="7226940" cy="4749420"/>
          </a:xfrm>
        </p:spPr>
      </p:pic>
      <p:sp>
        <p:nvSpPr>
          <p:cNvPr id="5" name="正方形/長方形 4"/>
          <p:cNvSpPr/>
          <p:nvPr/>
        </p:nvSpPr>
        <p:spPr>
          <a:xfrm>
            <a:off x="668740" y="1690688"/>
            <a:ext cx="7325333" cy="48602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38200" y="2790412"/>
            <a:ext cx="4135582" cy="354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98872" y="1690688"/>
            <a:ext cx="35606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プレイヤーの目線を回転行列を使い、目線の向きを更新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98872" y="3468419"/>
            <a:ext cx="3408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プレイヤーの目線</a:t>
            </a:r>
            <a:r>
              <a:rPr lang="en-US" altLang="ja-JP" dirty="0" err="1" smtClean="0"/>
              <a:t>avatarHeadOffset</a:t>
            </a:r>
            <a:endParaRPr lang="en-US" altLang="ja-JP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298872" y="4599820"/>
            <a:ext cx="3408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更新後の目線</a:t>
            </a:r>
            <a:endParaRPr lang="en-US" altLang="ja-JP" sz="2400" dirty="0" smtClean="0"/>
          </a:p>
          <a:p>
            <a:r>
              <a:rPr lang="en-US" altLang="ja-JP" dirty="0" err="1" smtClean="0"/>
              <a:t>headOffset</a:t>
            </a:r>
            <a:endParaRPr lang="en-US" altLang="ja-JP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838200" y="5597236"/>
            <a:ext cx="41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838200" y="5818909"/>
            <a:ext cx="41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43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6" y="1801505"/>
            <a:ext cx="7226940" cy="4749420"/>
          </a:xfrm>
        </p:spPr>
      </p:pic>
      <p:sp>
        <p:nvSpPr>
          <p:cNvPr id="5" name="正方形/長方形 4"/>
          <p:cNvSpPr/>
          <p:nvPr/>
        </p:nvSpPr>
        <p:spPr>
          <a:xfrm>
            <a:off x="668740" y="1690688"/>
            <a:ext cx="7325333" cy="48602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38200" y="3290998"/>
            <a:ext cx="3470564" cy="354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98872" y="1690688"/>
            <a:ext cx="35606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カメラの現在の位置を計算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プレイヤーの位置　＋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目線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98872" y="3806883"/>
            <a:ext cx="3408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カメラの現在の</a:t>
            </a:r>
            <a:r>
              <a:rPr lang="ja-JP" altLang="en-US" sz="2400" dirty="0" smtClean="0"/>
              <a:t>位置</a:t>
            </a:r>
            <a:r>
              <a:rPr lang="en-US" altLang="ja-JP" dirty="0" smtClean="0"/>
              <a:t>position</a:t>
            </a:r>
            <a:endParaRPr lang="en-US" altLang="ja-JP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298872" y="4845860"/>
            <a:ext cx="3408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プレイヤーの</a:t>
            </a:r>
            <a:r>
              <a:rPr lang="ja-JP" altLang="en-US" sz="2400" dirty="0" smtClean="0"/>
              <a:t>位置</a:t>
            </a:r>
            <a:r>
              <a:rPr lang="en-US" altLang="ja-JP" dirty="0" err="1"/>
              <a:t>avatarmodelComponent.position</a:t>
            </a:r>
            <a:endParaRPr lang="en-US" altLang="ja-JP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838200" y="5597236"/>
            <a:ext cx="41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838200" y="5818909"/>
            <a:ext cx="41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85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6" y="1801505"/>
            <a:ext cx="7226940" cy="4749420"/>
          </a:xfrm>
        </p:spPr>
      </p:pic>
      <p:sp>
        <p:nvSpPr>
          <p:cNvPr id="5" name="正方形/長方形 4"/>
          <p:cNvSpPr/>
          <p:nvPr/>
        </p:nvSpPr>
        <p:spPr>
          <a:xfrm>
            <a:off x="668740" y="1690688"/>
            <a:ext cx="7325333" cy="48602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38199" y="3821373"/>
            <a:ext cx="4828309" cy="354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98872" y="1690688"/>
            <a:ext cx="35606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カメラ</a:t>
            </a:r>
            <a:r>
              <a:rPr lang="ja-JP" altLang="en-US" sz="2800" dirty="0" smtClean="0"/>
              <a:t>からどれだけ離れているかを回転行列を使い、更新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98872" y="3806883"/>
            <a:ext cx="3408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カメラからの距離</a:t>
            </a:r>
            <a:endParaRPr lang="en-US" altLang="ja-JP" sz="2400" dirty="0" smtClean="0"/>
          </a:p>
          <a:p>
            <a:r>
              <a:rPr lang="en-US" altLang="ja-JP" dirty="0" err="1" smtClean="0"/>
              <a:t>referenceTranslate</a:t>
            </a:r>
            <a:endParaRPr lang="en-US" altLang="ja-JP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298872" y="4845860"/>
            <a:ext cx="3408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計算後</a:t>
            </a:r>
            <a:endParaRPr lang="en-US" altLang="ja-JP" sz="2400" dirty="0" smtClean="0"/>
          </a:p>
          <a:p>
            <a:r>
              <a:rPr lang="en-US" altLang="ja-JP" dirty="0" err="1" smtClean="0"/>
              <a:t>transformedReference</a:t>
            </a:r>
            <a:endParaRPr lang="en-US" altLang="ja-JP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838200" y="5597236"/>
            <a:ext cx="41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838200" y="5818909"/>
            <a:ext cx="41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3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6" y="1801505"/>
            <a:ext cx="7226940" cy="4749420"/>
          </a:xfrm>
        </p:spPr>
      </p:pic>
      <p:sp>
        <p:nvSpPr>
          <p:cNvPr id="5" name="正方形/長方形 4"/>
          <p:cNvSpPr/>
          <p:nvPr/>
        </p:nvSpPr>
        <p:spPr>
          <a:xfrm>
            <a:off x="668740" y="1690688"/>
            <a:ext cx="7325333" cy="48602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38201" y="4368126"/>
            <a:ext cx="3068782" cy="354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98872" y="1690688"/>
            <a:ext cx="35606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実際のカメラの見ている位置を計算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カメラからの距離　</a:t>
            </a:r>
            <a:r>
              <a:rPr lang="ja-JP" altLang="en-US" sz="2800" dirty="0" smtClean="0"/>
              <a:t>＋</a:t>
            </a:r>
            <a:endParaRPr kumimoji="1" lang="en-US" altLang="ja-JP" sz="2800" dirty="0" smtClean="0"/>
          </a:p>
          <a:p>
            <a:r>
              <a:rPr lang="ja-JP" altLang="en-US" sz="2800" dirty="0"/>
              <a:t>カメラ</a:t>
            </a:r>
            <a:r>
              <a:rPr lang="ja-JP" altLang="en-US" sz="2800" dirty="0" smtClean="0"/>
              <a:t>の</a:t>
            </a:r>
            <a:r>
              <a:rPr lang="ja-JP" altLang="en-US" sz="2800" dirty="0"/>
              <a:t>位置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98872" y="3806883"/>
            <a:ext cx="3408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カメラがみている位置</a:t>
            </a:r>
            <a:r>
              <a:rPr lang="en-US" altLang="ja-JP" dirty="0" err="1"/>
              <a:t>cameraLookat</a:t>
            </a:r>
            <a:endParaRPr lang="en-US" altLang="ja-JP" dirty="0"/>
          </a:p>
          <a:p>
            <a:endParaRPr lang="en-US" altLang="ja-JP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838200" y="5597236"/>
            <a:ext cx="41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838200" y="5818909"/>
            <a:ext cx="41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0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284</Words>
  <Application>Microsoft Office PowerPoint</Application>
  <PresentationFormat>ワイド画面</PresentationFormat>
  <Paragraphs>97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ＭＳ Ｐゴシック</vt:lpstr>
      <vt:lpstr>新細明體</vt:lpstr>
      <vt:lpstr>Arial</vt:lpstr>
      <vt:lpstr>Calibri</vt:lpstr>
      <vt:lpstr>Calibri Light</vt:lpstr>
      <vt:lpstr>Office テーマ</vt:lpstr>
      <vt:lpstr>一人称視点の カメラの作り方</vt:lpstr>
      <vt:lpstr>アジェンダ</vt:lpstr>
      <vt:lpstr>一人称と三人称の違い</vt:lpstr>
      <vt:lpstr>ソースコード（Camera.cs）</vt:lpstr>
      <vt:lpstr>ソースコード</vt:lpstr>
      <vt:lpstr>ソースコード</vt:lpstr>
      <vt:lpstr>ソースコード</vt:lpstr>
      <vt:lpstr>ソースコード</vt:lpstr>
      <vt:lpstr>ソースコード</vt:lpstr>
      <vt:lpstr>ソースコード</vt:lpstr>
      <vt:lpstr>ソースコード</vt:lpstr>
      <vt:lpstr>クリップとは</vt:lpstr>
      <vt:lpstr>実際にやってみよー</vt:lpstr>
      <vt:lpstr>２.　縦の見渡しをしよう</vt:lpstr>
      <vt:lpstr>３.　ズームイン・アウトしてみよう</vt:lpstr>
      <vt:lpstr>参考ページ</vt:lpstr>
      <vt:lpstr>ご清聴ありがとうございました。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atsushi</dc:creator>
  <cp:lastModifiedBy>student</cp:lastModifiedBy>
  <cp:revision>22</cp:revision>
  <dcterms:created xsi:type="dcterms:W3CDTF">2017-07-23T13:57:36Z</dcterms:created>
  <dcterms:modified xsi:type="dcterms:W3CDTF">2017-07-24T03:01:27Z</dcterms:modified>
</cp:coreProperties>
</file>