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guys! I’m going to be going over an introduction to *small string optimization.* We’ll start with a conceptual overview of what strings are, and why we would want to optimize them. Then, we’ll have a technical overview of strings that will motivate some really cool optimizations we can make.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4d72ef5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4d72ef5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programmers say “string,” we’re referring to strings of characters.</a:t>
            </a:r>
            <a:endParaRPr/>
          </a:p>
          <a:p>
            <a:pPr indent="0" lvl="0" marL="0" rtl="0" algn="l">
              <a:spcBef>
                <a:spcPts val="0"/>
              </a:spcBef>
              <a:spcAft>
                <a:spcPts val="0"/>
              </a:spcAft>
              <a:buNone/>
            </a:pPr>
            <a:r>
              <a:rPr lang="en"/>
              <a:t>- Strings are used to store the pages that make up the websites you browse every day.</a:t>
            </a:r>
            <a:endParaRPr/>
          </a:p>
          <a:p>
            <a:pPr indent="0" lvl="0" marL="0" rtl="0" algn="l">
              <a:spcBef>
                <a:spcPts val="0"/>
              </a:spcBef>
              <a:spcAft>
                <a:spcPts val="0"/>
              </a:spcAft>
              <a:buNone/>
            </a:pPr>
            <a:r>
              <a:rPr lang="en"/>
              <a:t>- They’re used to store your name and passwords so your bank knows who you are when you make a transaction,</a:t>
            </a:r>
            <a:endParaRPr/>
          </a:p>
          <a:p>
            <a:pPr indent="0" lvl="0" marL="0" rtl="0" algn="l">
              <a:spcBef>
                <a:spcPts val="0"/>
              </a:spcBef>
              <a:spcAft>
                <a:spcPts val="0"/>
              </a:spcAft>
              <a:buNone/>
            </a:pPr>
            <a:r>
              <a:rPr lang="en"/>
              <a:t>- They’re used to store the character you’re playing in a video game.</a:t>
            </a:r>
            <a:endParaRPr/>
          </a:p>
          <a:p>
            <a:pPr indent="0" lvl="0" marL="0" rtl="0" algn="l">
              <a:spcBef>
                <a:spcPts val="0"/>
              </a:spcBef>
              <a:spcAft>
                <a:spcPts val="0"/>
              </a:spcAft>
              <a:buNone/>
            </a:pPr>
            <a:r>
              <a:rPr lang="en"/>
              <a:t>Strings are just a really really important part of data storage and transfer.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why optimize? We’ll use databases as our motivating use case. Modern companies are storing millions on millions of database entries, so squeezing out performance over staggering amount of data is key. </a:t>
            </a:r>
            <a:r>
              <a:rPr lang="en"/>
              <a:t>(Polars, on the handout has some benchmarks that show doing so makes big changes)</a:t>
            </a:r>
            <a:r>
              <a:rPr lang="en"/>
              <a:t>. So let’s say a client wants to dig into their database and run some statistics on users’ favorite color. Maybe vermillion enjoyers pay more for shoes.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7213c548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7213c54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represent the string `vermillion`? Let’s call one of these rectangles one byte. A common string representation stores the length of the string, which might take eight bytes, and the location of the string’s contents in the computer (also eight bytes). You can think of this location as a pointer.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4d72ef5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4d72ef5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pointers are relatively slow. You might think of ole Granny CPU thinking, oh, where did I put that word? Oh, right, vermillion is here! If we can avoid following these pointers, we’ll have much faster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can we do this? The solutions are pretty simple.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72cb2439a_1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72cb2439a_1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Inlining: just compress the word into the amount of space we were already using! We can shrink the length field down to four bytes, which makes any string up to twelve characters possible to inline.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they’re greater than twelve, we default back to our previous model, where we have a pointer to the string content.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72cb2439a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72cb2439a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prefixes! Whether we have short or long strings, we keep track of the first four characters. This way, many database operations can be done without depending on Granny CPU. Going back to our example, I want to check if this string is the string `vermillion`. Well, `v` and `i`are different, so we’re done! We find that the strings are different, without needing to follow a pointer.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with these two tricks, we put information where we need it in the string data structures to make them much more efficient. Ty &lt;3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72cb2439a_1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72cb2439a_1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7213c54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7213c54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s://pola.rs/posts/polars-string-typ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09600" y="1524000"/>
            <a:ext cx="3646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Nunito"/>
                <a:ea typeface="Nunito"/>
                <a:cs typeface="Nunito"/>
                <a:sym typeface="Nunito"/>
              </a:rPr>
              <a:t>An Intro </a:t>
            </a:r>
            <a:endParaRPr b="1" sz="3600">
              <a:solidFill>
                <a:schemeClr val="dk1"/>
              </a:solidFill>
              <a:latin typeface="Nunito"/>
              <a:ea typeface="Nunito"/>
              <a:cs typeface="Nunito"/>
              <a:sym typeface="Nunito"/>
            </a:endParaRPr>
          </a:p>
          <a:p>
            <a:pPr indent="0" lvl="0" marL="0" rtl="0" algn="l">
              <a:spcBef>
                <a:spcPts val="0"/>
              </a:spcBef>
              <a:spcAft>
                <a:spcPts val="0"/>
              </a:spcAft>
              <a:buNone/>
            </a:pPr>
            <a:r>
              <a:rPr b="1" lang="en" sz="3600">
                <a:solidFill>
                  <a:schemeClr val="dk1"/>
                </a:solidFill>
                <a:latin typeface="Nunito"/>
                <a:ea typeface="Nunito"/>
                <a:cs typeface="Nunito"/>
                <a:sym typeface="Nunito"/>
              </a:rPr>
              <a:t>to Small String </a:t>
            </a:r>
            <a:endParaRPr b="1" sz="3600">
              <a:solidFill>
                <a:schemeClr val="dk1"/>
              </a:solidFill>
              <a:latin typeface="Nunito"/>
              <a:ea typeface="Nunito"/>
              <a:cs typeface="Nunito"/>
              <a:sym typeface="Nunito"/>
            </a:endParaRPr>
          </a:p>
          <a:p>
            <a:pPr indent="0" lvl="0" marL="0" rtl="0" algn="l">
              <a:spcBef>
                <a:spcPts val="0"/>
              </a:spcBef>
              <a:spcAft>
                <a:spcPts val="0"/>
              </a:spcAft>
              <a:buNone/>
            </a:pPr>
            <a:r>
              <a:rPr b="1" lang="en" sz="3600">
                <a:solidFill>
                  <a:schemeClr val="dk1"/>
                </a:solidFill>
                <a:latin typeface="Nunito"/>
                <a:ea typeface="Nunito"/>
                <a:cs typeface="Nunito"/>
                <a:sym typeface="Nunito"/>
              </a:rPr>
              <a:t>Optimization</a:t>
            </a:r>
            <a:endParaRPr b="1" sz="3600">
              <a:solidFill>
                <a:schemeClr val="dk1"/>
              </a:solidFill>
              <a:latin typeface="Nunito"/>
              <a:ea typeface="Nunito"/>
              <a:cs typeface="Nunito"/>
              <a:sym typeface="Nunito"/>
            </a:endParaRPr>
          </a:p>
        </p:txBody>
      </p:sp>
      <p:grpSp>
        <p:nvGrpSpPr>
          <p:cNvPr id="55" name="Google Shape;55;p13"/>
          <p:cNvGrpSpPr/>
          <p:nvPr/>
        </p:nvGrpSpPr>
        <p:grpSpPr>
          <a:xfrm>
            <a:off x="4572000" y="1676400"/>
            <a:ext cx="4114800" cy="3352800"/>
            <a:chOff x="4495800" y="381000"/>
            <a:chExt cx="4114800" cy="3352800"/>
          </a:xfrm>
        </p:grpSpPr>
        <p:sp>
          <p:nvSpPr>
            <p:cNvPr id="56" name="Google Shape;56;p13"/>
            <p:cNvSpPr txBox="1"/>
            <p:nvPr/>
          </p:nvSpPr>
          <p:spPr>
            <a:xfrm>
              <a:off x="4495800" y="859800"/>
              <a:ext cx="4103400" cy="287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What are strings/why optimize?</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Technical overview of strings</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How we can optimize</a:t>
              </a:r>
              <a:endParaRPr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sp>
          <p:nvSpPr>
            <p:cNvPr id="57" name="Google Shape;57;p13"/>
            <p:cNvSpPr txBox="1"/>
            <p:nvPr/>
          </p:nvSpPr>
          <p:spPr>
            <a:xfrm>
              <a:off x="4507200" y="381000"/>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Outline</a:t>
              </a:r>
              <a:endParaRPr sz="1800">
                <a:solidFill>
                  <a:schemeClr val="dk1"/>
                </a:solidFill>
                <a:latin typeface="Nunito"/>
                <a:ea typeface="Nunito"/>
                <a:cs typeface="Nunito"/>
                <a:sym typeface="Nunito"/>
              </a:endParaRPr>
            </a:p>
          </p:txBody>
        </p:sp>
      </p:grpSp>
      <p:sp>
        <p:nvSpPr>
          <p:cNvPr id="58" name="Google Shape;58;p13"/>
          <p:cNvSpPr txBox="1"/>
          <p:nvPr/>
        </p:nvSpPr>
        <p:spPr>
          <a:xfrm>
            <a:off x="609600" y="3352800"/>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wadec@andrew.cmu.edu</a:t>
            </a:r>
            <a:endParaRPr sz="1800">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0" y="0"/>
            <a:ext cx="9144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a:ea typeface="Nunito"/>
                <a:cs typeface="Nunito"/>
                <a:sym typeface="Nunito"/>
              </a:rPr>
              <a:t>An Intro to Small String Optimization:</a:t>
            </a:r>
            <a:r>
              <a:rPr lang="en" sz="1800">
                <a:solidFill>
                  <a:schemeClr val="dk1"/>
                </a:solidFill>
                <a:latin typeface="Nunito"/>
                <a:ea typeface="Nunito"/>
                <a:cs typeface="Nunito"/>
                <a:sym typeface="Nunito"/>
              </a:rPr>
              <a:t> </a:t>
            </a:r>
            <a:r>
              <a:rPr lang="en" sz="1800">
                <a:solidFill>
                  <a:schemeClr val="dk1"/>
                </a:solidFill>
                <a:latin typeface="Nunito"/>
                <a:ea typeface="Nunito"/>
                <a:cs typeface="Nunito"/>
                <a:sym typeface="Nunito"/>
              </a:rPr>
              <a:t>What are strings/why optimize?</a:t>
            </a:r>
            <a:endParaRPr sz="1800">
              <a:solidFill>
                <a:schemeClr val="dk1"/>
              </a:solidFill>
              <a:latin typeface="Nunito"/>
              <a:ea typeface="Nunito"/>
              <a:cs typeface="Nunito"/>
              <a:sym typeface="Nunito"/>
            </a:endParaRPr>
          </a:p>
        </p:txBody>
      </p:sp>
      <p:pic>
        <p:nvPicPr>
          <p:cNvPr descr="Atm Machine Free Stock Photo - Public Domain Pictures" id="64" name="Google Shape;64;p14"/>
          <p:cNvPicPr preferRelativeResize="0"/>
          <p:nvPr/>
        </p:nvPicPr>
        <p:blipFill rotWithShape="1">
          <a:blip r:embed="rId3">
            <a:alphaModFix/>
          </a:blip>
          <a:srcRect b="0" l="13531" r="22275" t="0"/>
          <a:stretch/>
        </p:blipFill>
        <p:spPr>
          <a:xfrm>
            <a:off x="3352800" y="819150"/>
            <a:ext cx="2514600" cy="2933699"/>
          </a:xfrm>
          <a:prstGeom prst="rect">
            <a:avLst/>
          </a:prstGeom>
          <a:noFill/>
          <a:ln>
            <a:noFill/>
          </a:ln>
        </p:spPr>
      </p:pic>
      <p:pic>
        <p:nvPicPr>
          <p:cNvPr descr="Teemo (League of Legends) | League of Legends Wiki | Fandom" id="65" name="Google Shape;65;p14"/>
          <p:cNvPicPr preferRelativeResize="0"/>
          <p:nvPr/>
        </p:nvPicPr>
        <p:blipFill>
          <a:blip r:embed="rId4">
            <a:alphaModFix/>
          </a:blip>
          <a:stretch>
            <a:fillRect/>
          </a:stretch>
        </p:blipFill>
        <p:spPr>
          <a:xfrm>
            <a:off x="4811275" y="2334600"/>
            <a:ext cx="2046725" cy="2294550"/>
          </a:xfrm>
          <a:prstGeom prst="rect">
            <a:avLst/>
          </a:prstGeom>
          <a:noFill/>
          <a:ln>
            <a:noFill/>
          </a:ln>
        </p:spPr>
      </p:pic>
      <p:pic>
        <p:nvPicPr>
          <p:cNvPr descr="File:Wikipedia-logo (inverse).png - Wikipedia" id="66" name="Google Shape;66;p14"/>
          <p:cNvPicPr preferRelativeResize="0"/>
          <p:nvPr/>
        </p:nvPicPr>
        <p:blipFill>
          <a:blip r:embed="rId5">
            <a:alphaModFix/>
          </a:blip>
          <a:stretch>
            <a:fillRect/>
          </a:stretch>
        </p:blipFill>
        <p:spPr>
          <a:xfrm>
            <a:off x="2286000" y="2724150"/>
            <a:ext cx="1879951"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0" y="0"/>
            <a:ext cx="9144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a:ea typeface="Nunito"/>
                <a:cs typeface="Nunito"/>
                <a:sym typeface="Nunito"/>
              </a:rPr>
              <a:t>An Intro to Small String Optimization:</a:t>
            </a:r>
            <a:r>
              <a:rPr lang="en" sz="1800">
                <a:solidFill>
                  <a:schemeClr val="dk1"/>
                </a:solidFill>
                <a:latin typeface="Nunito"/>
                <a:ea typeface="Nunito"/>
                <a:cs typeface="Nunito"/>
                <a:sym typeface="Nunito"/>
              </a:rPr>
              <a:t> Technical overview of strings</a:t>
            </a:r>
            <a:endParaRPr sz="1800">
              <a:solidFill>
                <a:schemeClr val="dk1"/>
              </a:solidFill>
              <a:latin typeface="Nunito"/>
              <a:ea typeface="Nunito"/>
              <a:cs typeface="Nunito"/>
              <a:sym typeface="Nunito"/>
            </a:endParaRPr>
          </a:p>
        </p:txBody>
      </p:sp>
      <p:sp>
        <p:nvSpPr>
          <p:cNvPr id="72" name="Google Shape;72;p15"/>
          <p:cNvSpPr txBox="1"/>
          <p:nvPr/>
        </p:nvSpPr>
        <p:spPr>
          <a:xfrm>
            <a:off x="3657600" y="19050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73" name="Google Shape;73;p15"/>
          <p:cNvSpPr txBox="1"/>
          <p:nvPr/>
        </p:nvSpPr>
        <p:spPr>
          <a:xfrm>
            <a:off x="3657600" y="14478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10</a:t>
            </a:r>
            <a:endParaRPr sz="1800">
              <a:solidFill>
                <a:schemeClr val="dk1"/>
              </a:solidFill>
              <a:latin typeface="Consolas"/>
              <a:ea typeface="Consolas"/>
              <a:cs typeface="Consolas"/>
              <a:sym typeface="Consolas"/>
            </a:endParaRPr>
          </a:p>
        </p:txBody>
      </p:sp>
      <p:sp>
        <p:nvSpPr>
          <p:cNvPr id="74" name="Google Shape;74;p15"/>
          <p:cNvSpPr txBox="1"/>
          <p:nvPr/>
        </p:nvSpPr>
        <p:spPr>
          <a:xfrm>
            <a:off x="4876800" y="1447800"/>
            <a:ext cx="1219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(length)</a:t>
            </a:r>
            <a:endParaRPr sz="1800">
              <a:solidFill>
                <a:schemeClr val="dk1"/>
              </a:solidFill>
              <a:latin typeface="Nunito"/>
              <a:ea typeface="Nunito"/>
              <a:cs typeface="Nunito"/>
              <a:sym typeface="Nunito"/>
            </a:endParaRPr>
          </a:p>
        </p:txBody>
      </p:sp>
      <p:sp>
        <p:nvSpPr>
          <p:cNvPr id="75" name="Google Shape;75;p15"/>
          <p:cNvSpPr txBox="1"/>
          <p:nvPr/>
        </p:nvSpPr>
        <p:spPr>
          <a:xfrm>
            <a:off x="4876800" y="1896600"/>
            <a:ext cx="1219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(where?)</a:t>
            </a:r>
            <a:endParaRPr sz="1800">
              <a:solidFill>
                <a:schemeClr val="dk1"/>
              </a:solidFill>
              <a:latin typeface="Nunito"/>
              <a:ea typeface="Nunito"/>
              <a:cs typeface="Nunito"/>
              <a:sym typeface="Nunito"/>
            </a:endParaRPr>
          </a:p>
        </p:txBody>
      </p:sp>
      <p:sp>
        <p:nvSpPr>
          <p:cNvPr id="76" name="Google Shape;76;p15"/>
          <p:cNvSpPr txBox="1"/>
          <p:nvPr/>
        </p:nvSpPr>
        <p:spPr>
          <a:xfrm>
            <a:off x="6553200" y="433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77" name="Google Shape;77;p15"/>
          <p:cNvSpPr txBox="1"/>
          <p:nvPr/>
        </p:nvSpPr>
        <p:spPr>
          <a:xfrm>
            <a:off x="6553200" y="3869400"/>
            <a:ext cx="22860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Nunito"/>
                <a:ea typeface="Nunito"/>
                <a:cs typeface="Nunito"/>
                <a:sym typeface="Nunito"/>
              </a:rPr>
              <a:t>KEY</a:t>
            </a:r>
            <a:endParaRPr b="1" sz="1800">
              <a:solidFill>
                <a:schemeClr val="dk1"/>
              </a:solidFill>
              <a:latin typeface="Nunito"/>
              <a:ea typeface="Nunito"/>
              <a:cs typeface="Nunito"/>
              <a:sym typeface="Nunito"/>
            </a:endParaRPr>
          </a:p>
        </p:txBody>
      </p:sp>
      <p:sp>
        <p:nvSpPr>
          <p:cNvPr id="78" name="Google Shape;78;p15"/>
          <p:cNvSpPr txBox="1"/>
          <p:nvPr/>
        </p:nvSpPr>
        <p:spPr>
          <a:xfrm>
            <a:off x="6858000" y="4335000"/>
            <a:ext cx="1981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one </a:t>
            </a:r>
            <a:r>
              <a:rPr lang="en" sz="1800">
                <a:solidFill>
                  <a:schemeClr val="dk1"/>
                </a:solidFill>
                <a:latin typeface="Nunito"/>
                <a:ea typeface="Nunito"/>
                <a:cs typeface="Nunito"/>
                <a:sym typeface="Nunito"/>
              </a:rPr>
              <a:t>byte</a:t>
            </a:r>
            <a:r>
              <a:rPr lang="en" sz="1800">
                <a:solidFill>
                  <a:schemeClr val="dk1"/>
                </a:solidFill>
                <a:latin typeface="Nunito"/>
                <a:ea typeface="Nunito"/>
                <a:cs typeface="Nunito"/>
                <a:sym typeface="Nunito"/>
              </a:rPr>
              <a:t>, to scale</a:t>
            </a:r>
            <a:endParaRPr sz="1800">
              <a:solidFill>
                <a:schemeClr val="dk1"/>
              </a:solidFill>
              <a:latin typeface="Nunito"/>
              <a:ea typeface="Nunito"/>
              <a:cs typeface="Nunito"/>
              <a:sym typeface="Nunito"/>
            </a:endParaRPr>
          </a:p>
        </p:txBody>
      </p:sp>
      <p:cxnSp>
        <p:nvCxnSpPr>
          <p:cNvPr id="79" name="Google Shape;79;p15"/>
          <p:cNvCxnSpPr/>
          <p:nvPr/>
        </p:nvCxnSpPr>
        <p:spPr>
          <a:xfrm flipH="1">
            <a:off x="3733800" y="2133600"/>
            <a:ext cx="762000" cy="762000"/>
          </a:xfrm>
          <a:prstGeom prst="straightConnector1">
            <a:avLst/>
          </a:prstGeom>
          <a:noFill/>
          <a:ln cap="flat" cmpd="sng" w="9525">
            <a:solidFill>
              <a:schemeClr val="dk1"/>
            </a:solidFill>
            <a:prstDash val="solid"/>
            <a:round/>
            <a:headEnd len="med" w="med" type="none"/>
            <a:tailEnd len="med" w="med" type="triangle"/>
          </a:ln>
        </p:spPr>
      </p:cxnSp>
      <p:grpSp>
        <p:nvGrpSpPr>
          <p:cNvPr id="80" name="Google Shape;80;p15"/>
          <p:cNvGrpSpPr/>
          <p:nvPr/>
        </p:nvGrpSpPr>
        <p:grpSpPr>
          <a:xfrm>
            <a:off x="3200400" y="3048000"/>
            <a:ext cx="3048000" cy="465600"/>
            <a:chOff x="3048000" y="4495800"/>
            <a:chExt cx="3048000" cy="465600"/>
          </a:xfrm>
        </p:grpSpPr>
        <p:grpSp>
          <p:nvGrpSpPr>
            <p:cNvPr id="81" name="Google Shape;81;p15"/>
            <p:cNvGrpSpPr/>
            <p:nvPr/>
          </p:nvGrpSpPr>
          <p:grpSpPr>
            <a:xfrm>
              <a:off x="3048000" y="4495800"/>
              <a:ext cx="1828800" cy="465600"/>
              <a:chOff x="990600" y="1905000"/>
              <a:chExt cx="1828800" cy="465600"/>
            </a:xfrm>
          </p:grpSpPr>
          <p:sp>
            <p:nvSpPr>
              <p:cNvPr id="82" name="Google Shape;82;p15"/>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83" name="Google Shape;83;p15"/>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R</a:t>
                </a:r>
                <a:endParaRPr sz="1800">
                  <a:solidFill>
                    <a:schemeClr val="dk1"/>
                  </a:solidFill>
                  <a:latin typeface="Consolas"/>
                  <a:ea typeface="Consolas"/>
                  <a:cs typeface="Consolas"/>
                  <a:sym typeface="Consolas"/>
                </a:endParaRPr>
              </a:p>
            </p:txBody>
          </p:sp>
          <p:sp>
            <p:nvSpPr>
              <p:cNvPr id="84" name="Google Shape;84;p15"/>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M</a:t>
                </a:r>
                <a:endParaRPr sz="1800">
                  <a:solidFill>
                    <a:schemeClr val="dk1"/>
                  </a:solidFill>
                  <a:latin typeface="Consolas"/>
                  <a:ea typeface="Consolas"/>
                  <a:cs typeface="Consolas"/>
                  <a:sym typeface="Consolas"/>
                </a:endParaRPr>
              </a:p>
            </p:txBody>
          </p:sp>
          <p:sp>
            <p:nvSpPr>
              <p:cNvPr id="85" name="Google Shape;85;p15"/>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86" name="Google Shape;86;p15"/>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87" name="Google Shape;87;p15"/>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t>
                </a:r>
                <a:endParaRPr sz="1800">
                  <a:solidFill>
                    <a:schemeClr val="dk1"/>
                  </a:solidFill>
                  <a:latin typeface="Consolas"/>
                  <a:ea typeface="Consolas"/>
                  <a:cs typeface="Consolas"/>
                  <a:sym typeface="Consolas"/>
                </a:endParaRPr>
              </a:p>
            </p:txBody>
          </p:sp>
        </p:grpSp>
        <p:grpSp>
          <p:nvGrpSpPr>
            <p:cNvPr id="88" name="Google Shape;88;p15"/>
            <p:cNvGrpSpPr/>
            <p:nvPr/>
          </p:nvGrpSpPr>
          <p:grpSpPr>
            <a:xfrm>
              <a:off x="4876800" y="4495800"/>
              <a:ext cx="1219200" cy="465600"/>
              <a:chOff x="990600" y="1905000"/>
              <a:chExt cx="1219200" cy="465600"/>
            </a:xfrm>
          </p:grpSpPr>
          <p:sp>
            <p:nvSpPr>
              <p:cNvPr id="89" name="Google Shape;89;p15"/>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90" name="Google Shape;90;p15"/>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91" name="Google Shape;91;p15"/>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92" name="Google Shape;92;p15"/>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0" y="0"/>
            <a:ext cx="9144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Nunito"/>
                <a:ea typeface="Nunito"/>
                <a:cs typeface="Nunito"/>
                <a:sym typeface="Nunito"/>
              </a:rPr>
              <a:t>An Intro to Small String Optimization:</a:t>
            </a:r>
            <a:r>
              <a:rPr lang="en" sz="1800">
                <a:solidFill>
                  <a:schemeClr val="dk1"/>
                </a:solidFill>
                <a:latin typeface="Nunito"/>
                <a:ea typeface="Nunito"/>
                <a:cs typeface="Nunito"/>
                <a:sym typeface="Nunito"/>
              </a:rPr>
              <a:t> </a:t>
            </a:r>
            <a:r>
              <a:rPr lang="en" sz="1800">
                <a:solidFill>
                  <a:schemeClr val="dk1"/>
                </a:solidFill>
                <a:latin typeface="Nunito"/>
                <a:ea typeface="Nunito"/>
                <a:cs typeface="Nunito"/>
                <a:sym typeface="Nunito"/>
              </a:rPr>
              <a:t>Technical overview of strings</a:t>
            </a:r>
            <a:endParaRPr sz="1800">
              <a:solidFill>
                <a:schemeClr val="dk1"/>
              </a:solidFill>
              <a:latin typeface="Nunito"/>
              <a:ea typeface="Nunito"/>
              <a:cs typeface="Nunito"/>
              <a:sym typeface="Nunito"/>
            </a:endParaRPr>
          </a:p>
        </p:txBody>
      </p:sp>
      <p:sp>
        <p:nvSpPr>
          <p:cNvPr id="98" name="Google Shape;98;p16"/>
          <p:cNvSpPr txBox="1"/>
          <p:nvPr/>
        </p:nvSpPr>
        <p:spPr>
          <a:xfrm>
            <a:off x="3657600" y="19050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pic>
        <p:nvPicPr>
          <p:cNvPr id="99" name="Google Shape;99;p16"/>
          <p:cNvPicPr preferRelativeResize="0"/>
          <p:nvPr/>
        </p:nvPicPr>
        <p:blipFill rotWithShape="1">
          <a:blip r:embed="rId3">
            <a:alphaModFix/>
          </a:blip>
          <a:srcRect b="8742" l="0" r="0" t="0"/>
          <a:stretch/>
        </p:blipFill>
        <p:spPr>
          <a:xfrm flipH="1" rot="10131930">
            <a:off x="3772492" y="2055670"/>
            <a:ext cx="1159571" cy="1033241"/>
          </a:xfrm>
          <a:prstGeom prst="rect">
            <a:avLst/>
          </a:prstGeom>
          <a:noFill/>
          <a:ln>
            <a:noFill/>
          </a:ln>
        </p:spPr>
      </p:pic>
      <p:sp>
        <p:nvSpPr>
          <p:cNvPr id="100" name="Google Shape;100;p16"/>
          <p:cNvSpPr txBox="1"/>
          <p:nvPr/>
        </p:nvSpPr>
        <p:spPr>
          <a:xfrm>
            <a:off x="3657600" y="14478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10</a:t>
            </a:r>
            <a:endParaRPr sz="1800">
              <a:solidFill>
                <a:schemeClr val="dk1"/>
              </a:solidFill>
              <a:latin typeface="Consolas"/>
              <a:ea typeface="Consolas"/>
              <a:cs typeface="Consolas"/>
              <a:sym typeface="Consolas"/>
            </a:endParaRPr>
          </a:p>
        </p:txBody>
      </p:sp>
      <p:sp>
        <p:nvSpPr>
          <p:cNvPr id="101" name="Google Shape;101;p16"/>
          <p:cNvSpPr txBox="1"/>
          <p:nvPr/>
        </p:nvSpPr>
        <p:spPr>
          <a:xfrm>
            <a:off x="4876800" y="1447800"/>
            <a:ext cx="1219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(length)</a:t>
            </a:r>
            <a:endParaRPr sz="1800">
              <a:solidFill>
                <a:schemeClr val="dk1"/>
              </a:solidFill>
              <a:latin typeface="Nunito"/>
              <a:ea typeface="Nunito"/>
              <a:cs typeface="Nunito"/>
              <a:sym typeface="Nunito"/>
            </a:endParaRPr>
          </a:p>
        </p:txBody>
      </p:sp>
      <p:sp>
        <p:nvSpPr>
          <p:cNvPr id="102" name="Google Shape;102;p16"/>
          <p:cNvSpPr txBox="1"/>
          <p:nvPr/>
        </p:nvSpPr>
        <p:spPr>
          <a:xfrm>
            <a:off x="4876800" y="1896600"/>
            <a:ext cx="1219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(where?)</a:t>
            </a:r>
            <a:endParaRPr sz="1800">
              <a:solidFill>
                <a:schemeClr val="dk1"/>
              </a:solidFill>
              <a:latin typeface="Nunito"/>
              <a:ea typeface="Nunito"/>
              <a:cs typeface="Nunito"/>
              <a:sym typeface="Nunito"/>
            </a:endParaRPr>
          </a:p>
        </p:txBody>
      </p:sp>
      <p:sp>
        <p:nvSpPr>
          <p:cNvPr id="103" name="Google Shape;103;p16"/>
          <p:cNvSpPr txBox="1"/>
          <p:nvPr/>
        </p:nvSpPr>
        <p:spPr>
          <a:xfrm>
            <a:off x="6553200" y="433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104" name="Google Shape;104;p16"/>
          <p:cNvSpPr txBox="1"/>
          <p:nvPr/>
        </p:nvSpPr>
        <p:spPr>
          <a:xfrm>
            <a:off x="6553200" y="3869400"/>
            <a:ext cx="22860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Nunito"/>
                <a:ea typeface="Nunito"/>
                <a:cs typeface="Nunito"/>
                <a:sym typeface="Nunito"/>
              </a:rPr>
              <a:t>KEY</a:t>
            </a:r>
            <a:endParaRPr b="1" sz="1800">
              <a:solidFill>
                <a:schemeClr val="dk1"/>
              </a:solidFill>
              <a:latin typeface="Nunito"/>
              <a:ea typeface="Nunito"/>
              <a:cs typeface="Nunito"/>
              <a:sym typeface="Nunito"/>
            </a:endParaRPr>
          </a:p>
        </p:txBody>
      </p:sp>
      <p:sp>
        <p:nvSpPr>
          <p:cNvPr id="105" name="Google Shape;105;p16"/>
          <p:cNvSpPr txBox="1"/>
          <p:nvPr/>
        </p:nvSpPr>
        <p:spPr>
          <a:xfrm>
            <a:off x="6858000" y="4335000"/>
            <a:ext cx="1981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one byte, to scale</a:t>
            </a:r>
            <a:endParaRPr sz="1800">
              <a:solidFill>
                <a:schemeClr val="dk1"/>
              </a:solidFill>
              <a:latin typeface="Nunito"/>
              <a:ea typeface="Nunito"/>
              <a:cs typeface="Nunito"/>
              <a:sym typeface="Nunito"/>
            </a:endParaRPr>
          </a:p>
        </p:txBody>
      </p:sp>
      <p:grpSp>
        <p:nvGrpSpPr>
          <p:cNvPr id="106" name="Google Shape;106;p16"/>
          <p:cNvGrpSpPr/>
          <p:nvPr/>
        </p:nvGrpSpPr>
        <p:grpSpPr>
          <a:xfrm>
            <a:off x="3200400" y="3048000"/>
            <a:ext cx="3048000" cy="465600"/>
            <a:chOff x="3048000" y="4495800"/>
            <a:chExt cx="3048000" cy="465600"/>
          </a:xfrm>
        </p:grpSpPr>
        <p:grpSp>
          <p:nvGrpSpPr>
            <p:cNvPr id="107" name="Google Shape;107;p16"/>
            <p:cNvGrpSpPr/>
            <p:nvPr/>
          </p:nvGrpSpPr>
          <p:grpSpPr>
            <a:xfrm>
              <a:off x="3048000" y="4495800"/>
              <a:ext cx="1828800" cy="465600"/>
              <a:chOff x="990600" y="1905000"/>
              <a:chExt cx="1828800" cy="465600"/>
            </a:xfrm>
          </p:grpSpPr>
          <p:sp>
            <p:nvSpPr>
              <p:cNvPr id="108" name="Google Shape;108;p16"/>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109" name="Google Shape;109;p16"/>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R</a:t>
                </a:r>
                <a:endParaRPr sz="1800">
                  <a:solidFill>
                    <a:schemeClr val="dk1"/>
                  </a:solidFill>
                  <a:latin typeface="Consolas"/>
                  <a:ea typeface="Consolas"/>
                  <a:cs typeface="Consolas"/>
                  <a:sym typeface="Consolas"/>
                </a:endParaRPr>
              </a:p>
            </p:txBody>
          </p:sp>
          <p:sp>
            <p:nvSpPr>
              <p:cNvPr id="110" name="Google Shape;110;p16"/>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M</a:t>
                </a:r>
                <a:endParaRPr sz="1800">
                  <a:solidFill>
                    <a:schemeClr val="dk1"/>
                  </a:solidFill>
                  <a:latin typeface="Consolas"/>
                  <a:ea typeface="Consolas"/>
                  <a:cs typeface="Consolas"/>
                  <a:sym typeface="Consolas"/>
                </a:endParaRPr>
              </a:p>
            </p:txBody>
          </p:sp>
          <p:sp>
            <p:nvSpPr>
              <p:cNvPr id="111" name="Google Shape;111;p16"/>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112" name="Google Shape;112;p16"/>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13" name="Google Shape;113;p16"/>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t>
                </a:r>
                <a:endParaRPr sz="1800">
                  <a:solidFill>
                    <a:schemeClr val="dk1"/>
                  </a:solidFill>
                  <a:latin typeface="Consolas"/>
                  <a:ea typeface="Consolas"/>
                  <a:cs typeface="Consolas"/>
                  <a:sym typeface="Consolas"/>
                </a:endParaRPr>
              </a:p>
            </p:txBody>
          </p:sp>
        </p:grpSp>
        <p:grpSp>
          <p:nvGrpSpPr>
            <p:cNvPr id="114" name="Google Shape;114;p16"/>
            <p:cNvGrpSpPr/>
            <p:nvPr/>
          </p:nvGrpSpPr>
          <p:grpSpPr>
            <a:xfrm>
              <a:off x="4876800" y="4495800"/>
              <a:ext cx="1219200" cy="465600"/>
              <a:chOff x="990600" y="1905000"/>
              <a:chExt cx="1219200" cy="465600"/>
            </a:xfrm>
          </p:grpSpPr>
          <p:sp>
            <p:nvSpPr>
              <p:cNvPr id="115" name="Google Shape;115;p16"/>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116" name="Google Shape;116;p16"/>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117" name="Google Shape;117;p16"/>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118" name="Google Shape;118;p16"/>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0" y="0"/>
            <a:ext cx="9144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a:ea typeface="Nunito"/>
                <a:cs typeface="Nunito"/>
                <a:sym typeface="Nunito"/>
              </a:rPr>
              <a:t>An Intro to Small String Optimization:</a:t>
            </a:r>
            <a:r>
              <a:rPr lang="en" sz="1800">
                <a:solidFill>
                  <a:schemeClr val="dk1"/>
                </a:solidFill>
                <a:latin typeface="Nunito"/>
                <a:ea typeface="Nunito"/>
                <a:cs typeface="Nunito"/>
                <a:sym typeface="Nunito"/>
              </a:rPr>
              <a:t> How we can optimize</a:t>
            </a:r>
            <a:endParaRPr b="1" sz="1800">
              <a:solidFill>
                <a:schemeClr val="dk1"/>
              </a:solidFill>
              <a:latin typeface="Nunito"/>
              <a:ea typeface="Nunito"/>
              <a:cs typeface="Nunito"/>
              <a:sym typeface="Nunito"/>
            </a:endParaRPr>
          </a:p>
          <a:p>
            <a:pPr indent="0" lvl="0" marL="0" rtl="0" algn="l">
              <a:spcBef>
                <a:spcPts val="0"/>
              </a:spcBef>
              <a:spcAft>
                <a:spcPts val="0"/>
              </a:spcAft>
              <a:buNone/>
            </a:pPr>
            <a:r>
              <a:t/>
            </a:r>
            <a:endParaRPr b="1" sz="1800">
              <a:solidFill>
                <a:schemeClr val="dk1"/>
              </a:solidFill>
              <a:latin typeface="Nunito"/>
              <a:ea typeface="Nunito"/>
              <a:cs typeface="Nunito"/>
              <a:sym typeface="Nunito"/>
            </a:endParaRPr>
          </a:p>
        </p:txBody>
      </p:sp>
      <p:sp>
        <p:nvSpPr>
          <p:cNvPr id="124" name="Google Shape;124;p17"/>
          <p:cNvSpPr/>
          <p:nvPr/>
        </p:nvSpPr>
        <p:spPr>
          <a:xfrm>
            <a:off x="533430" y="1676400"/>
            <a:ext cx="2438370" cy="914382"/>
          </a:xfrm>
          <a:prstGeom prst="irregularSeal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Nunito"/>
                <a:ea typeface="Nunito"/>
                <a:cs typeface="Nunito"/>
                <a:sym typeface="Nunito"/>
              </a:rPr>
              <a:t>inlining!</a:t>
            </a:r>
            <a:endParaRPr sz="1800">
              <a:latin typeface="Nunito"/>
              <a:ea typeface="Nunito"/>
              <a:cs typeface="Nunito"/>
              <a:sym typeface="Nunito"/>
            </a:endParaRPr>
          </a:p>
        </p:txBody>
      </p:sp>
      <p:grpSp>
        <p:nvGrpSpPr>
          <p:cNvPr id="125" name="Google Shape;125;p17"/>
          <p:cNvGrpSpPr/>
          <p:nvPr/>
        </p:nvGrpSpPr>
        <p:grpSpPr>
          <a:xfrm>
            <a:off x="3352800" y="1447800"/>
            <a:ext cx="2438400" cy="3047151"/>
            <a:chOff x="3124200" y="1447800"/>
            <a:chExt cx="2438400" cy="3047151"/>
          </a:xfrm>
        </p:grpSpPr>
        <p:sp>
          <p:nvSpPr>
            <p:cNvPr id="126" name="Google Shape;126;p17"/>
            <p:cNvSpPr txBox="1"/>
            <p:nvPr/>
          </p:nvSpPr>
          <p:spPr>
            <a:xfrm>
              <a:off x="3124200" y="19134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grpSp>
          <p:nvGrpSpPr>
            <p:cNvPr id="127" name="Google Shape;127;p17"/>
            <p:cNvGrpSpPr/>
            <p:nvPr/>
          </p:nvGrpSpPr>
          <p:grpSpPr>
            <a:xfrm>
              <a:off x="3124200" y="1913400"/>
              <a:ext cx="1828800" cy="465600"/>
              <a:chOff x="990600" y="1905000"/>
              <a:chExt cx="1828800" cy="465600"/>
            </a:xfrm>
          </p:grpSpPr>
          <p:sp>
            <p:nvSpPr>
              <p:cNvPr id="128" name="Google Shape;128;p17"/>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29" name="Google Shape;129;p17"/>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30" name="Google Shape;130;p17"/>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131" name="Google Shape;131;p17"/>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132" name="Google Shape;132;p17"/>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133" name="Google Shape;133;p17"/>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grpSp>
        <p:sp>
          <p:nvSpPr>
            <p:cNvPr id="134" name="Google Shape;134;p17"/>
            <p:cNvSpPr txBox="1"/>
            <p:nvPr/>
          </p:nvSpPr>
          <p:spPr>
            <a:xfrm>
              <a:off x="3124200" y="14478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10</a:t>
              </a:r>
              <a:endParaRPr sz="1800">
                <a:solidFill>
                  <a:schemeClr val="dk1"/>
                </a:solidFill>
                <a:latin typeface="Consolas"/>
                <a:ea typeface="Consolas"/>
                <a:cs typeface="Consolas"/>
                <a:sym typeface="Consolas"/>
              </a:endParaRPr>
            </a:p>
          </p:txBody>
        </p:sp>
        <p:sp>
          <p:nvSpPr>
            <p:cNvPr id="135" name="Google Shape;135;p17"/>
            <p:cNvSpPr txBox="1"/>
            <p:nvPr/>
          </p:nvSpPr>
          <p:spPr>
            <a:xfrm>
              <a:off x="3657600" y="1447800"/>
              <a:ext cx="685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(len)</a:t>
              </a:r>
              <a:endParaRPr sz="1800">
                <a:solidFill>
                  <a:schemeClr val="dk1"/>
                </a:solidFill>
                <a:latin typeface="Nunito"/>
                <a:ea typeface="Nunito"/>
                <a:cs typeface="Nunito"/>
                <a:sym typeface="Nunito"/>
              </a:endParaRPr>
            </a:p>
          </p:txBody>
        </p:sp>
        <p:sp>
          <p:nvSpPr>
            <p:cNvPr id="136" name="Google Shape;136;p17"/>
            <p:cNvSpPr txBox="1"/>
            <p:nvPr/>
          </p:nvSpPr>
          <p:spPr>
            <a:xfrm>
              <a:off x="4343400" y="1905000"/>
              <a:ext cx="304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sp>
          <p:nvSpPr>
            <p:cNvPr id="137" name="Google Shape;137;p17"/>
            <p:cNvSpPr txBox="1"/>
            <p:nvPr/>
          </p:nvSpPr>
          <p:spPr>
            <a:xfrm>
              <a:off x="3124200" y="32088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pic>
          <p:nvPicPr>
            <p:cNvPr id="138" name="Google Shape;138;p17"/>
            <p:cNvPicPr preferRelativeResize="0"/>
            <p:nvPr/>
          </p:nvPicPr>
          <p:blipFill rotWithShape="1">
            <a:blip r:embed="rId3">
              <a:alphaModFix/>
            </a:blip>
            <a:srcRect b="8742" l="0" r="0" t="0"/>
            <a:stretch/>
          </p:blipFill>
          <p:spPr>
            <a:xfrm flipH="1" rot="10131930">
              <a:off x="3239092" y="3359470"/>
              <a:ext cx="1159571" cy="1033241"/>
            </a:xfrm>
            <a:prstGeom prst="rect">
              <a:avLst/>
            </a:prstGeom>
            <a:noFill/>
            <a:ln>
              <a:noFill/>
            </a:ln>
          </p:spPr>
        </p:pic>
        <p:sp>
          <p:nvSpPr>
            <p:cNvPr id="139" name="Google Shape;139;p17"/>
            <p:cNvSpPr txBox="1"/>
            <p:nvPr/>
          </p:nvSpPr>
          <p:spPr>
            <a:xfrm>
              <a:off x="4343400" y="3200400"/>
              <a:ext cx="1219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(where?)</a:t>
              </a:r>
              <a:endParaRPr sz="1800">
                <a:solidFill>
                  <a:schemeClr val="dk1"/>
                </a:solidFill>
                <a:latin typeface="Nunito"/>
                <a:ea typeface="Nunito"/>
                <a:cs typeface="Nunito"/>
                <a:sym typeface="Nunito"/>
              </a:endParaRPr>
            </a:p>
          </p:txBody>
        </p:sp>
        <p:sp>
          <p:nvSpPr>
            <p:cNvPr id="140" name="Google Shape;140;p17"/>
            <p:cNvSpPr txBox="1"/>
            <p:nvPr/>
          </p:nvSpPr>
          <p:spPr>
            <a:xfrm>
              <a:off x="46482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141" name="Google Shape;141;p17"/>
            <p:cNvSpPr txBox="1"/>
            <p:nvPr/>
          </p:nvSpPr>
          <p:spPr>
            <a:xfrm>
              <a:off x="49530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R</a:t>
              </a:r>
              <a:endParaRPr sz="1800">
                <a:solidFill>
                  <a:schemeClr val="dk1"/>
                </a:solidFill>
                <a:latin typeface="Consolas"/>
                <a:ea typeface="Consolas"/>
                <a:cs typeface="Consolas"/>
                <a:sym typeface="Consolas"/>
              </a:endParaRPr>
            </a:p>
          </p:txBody>
        </p:sp>
        <p:sp>
          <p:nvSpPr>
            <p:cNvPr id="142" name="Google Shape;142;p17"/>
            <p:cNvSpPr txBox="1"/>
            <p:nvPr/>
          </p:nvSpPr>
          <p:spPr>
            <a:xfrm>
              <a:off x="52578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M</a:t>
              </a:r>
              <a:endParaRPr sz="1800">
                <a:solidFill>
                  <a:schemeClr val="dk1"/>
                </a:solidFill>
                <a:latin typeface="Consolas"/>
                <a:ea typeface="Consolas"/>
                <a:cs typeface="Consolas"/>
                <a:sym typeface="Consolas"/>
              </a:endParaRPr>
            </a:p>
          </p:txBody>
        </p:sp>
        <p:sp>
          <p:nvSpPr>
            <p:cNvPr id="143" name="Google Shape;143;p17"/>
            <p:cNvSpPr txBox="1"/>
            <p:nvPr/>
          </p:nvSpPr>
          <p:spPr>
            <a:xfrm>
              <a:off x="43434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t>
              </a:r>
              <a:endParaRPr sz="1800">
                <a:solidFill>
                  <a:schemeClr val="dk1"/>
                </a:solidFill>
                <a:latin typeface="Consolas"/>
                <a:ea typeface="Consolas"/>
                <a:cs typeface="Consolas"/>
                <a:sym typeface="Consolas"/>
              </a:endParaRPr>
            </a:p>
          </p:txBody>
        </p:sp>
        <p:sp>
          <p:nvSpPr>
            <p:cNvPr id="144" name="Google Shape;144;p17"/>
            <p:cNvSpPr txBox="1"/>
            <p:nvPr/>
          </p:nvSpPr>
          <p:spPr>
            <a:xfrm>
              <a:off x="3124200" y="27432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24</a:t>
              </a:r>
              <a:endParaRPr sz="1800">
                <a:solidFill>
                  <a:schemeClr val="dk1"/>
                </a:solidFill>
                <a:latin typeface="Consolas"/>
                <a:ea typeface="Consolas"/>
                <a:cs typeface="Consolas"/>
                <a:sym typeface="Consolas"/>
              </a:endParaRPr>
            </a:p>
          </p:txBody>
        </p:sp>
        <p:sp>
          <p:nvSpPr>
            <p:cNvPr id="145" name="Google Shape;145;p17"/>
            <p:cNvSpPr txBox="1"/>
            <p:nvPr/>
          </p:nvSpPr>
          <p:spPr>
            <a:xfrm>
              <a:off x="3657600" y="2743200"/>
              <a:ext cx="685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(len)</a:t>
              </a:r>
              <a:endParaRPr sz="1800">
                <a:solidFill>
                  <a:schemeClr val="dk1"/>
                </a:solidFill>
                <a:latin typeface="Nunito"/>
                <a:ea typeface="Nunito"/>
                <a:cs typeface="Nunito"/>
                <a:sym typeface="Nunito"/>
              </a:endParaRPr>
            </a:p>
          </p:txBody>
        </p:sp>
        <p:sp>
          <p:nvSpPr>
            <p:cNvPr id="146" name="Google Shape;146;p17"/>
            <p:cNvSpPr txBox="1"/>
            <p:nvPr/>
          </p:nvSpPr>
          <p:spPr>
            <a:xfrm>
              <a:off x="46482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147" name="Google Shape;147;p17"/>
            <p:cNvSpPr txBox="1"/>
            <p:nvPr/>
          </p:nvSpPr>
          <p:spPr>
            <a:xfrm>
              <a:off x="49530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T</a:t>
              </a:r>
              <a:endParaRPr sz="1800">
                <a:solidFill>
                  <a:schemeClr val="dk1"/>
                </a:solidFill>
                <a:latin typeface="Consolas"/>
                <a:ea typeface="Consolas"/>
                <a:cs typeface="Consolas"/>
                <a:sym typeface="Consolas"/>
              </a:endParaRPr>
            </a:p>
          </p:txBody>
        </p:sp>
        <p:sp>
          <p:nvSpPr>
            <p:cNvPr id="148" name="Google Shape;148;p17"/>
            <p:cNvSpPr txBox="1"/>
            <p:nvPr/>
          </p:nvSpPr>
          <p:spPr>
            <a:xfrm>
              <a:off x="52578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149" name="Google Shape;149;p17"/>
            <p:cNvSpPr txBox="1"/>
            <p:nvPr/>
          </p:nvSpPr>
          <p:spPr>
            <a:xfrm>
              <a:off x="43434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grpSp>
      <p:sp>
        <p:nvSpPr>
          <p:cNvPr id="150" name="Google Shape;150;p17"/>
          <p:cNvSpPr/>
          <p:nvPr/>
        </p:nvSpPr>
        <p:spPr>
          <a:xfrm>
            <a:off x="6324654" y="2514630"/>
            <a:ext cx="2743146" cy="1066770"/>
          </a:xfrm>
          <a:prstGeom prst="irregularSeal1">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Nunito"/>
                <a:ea typeface="Nunito"/>
                <a:cs typeface="Nunito"/>
                <a:sym typeface="Nunito"/>
              </a:rPr>
              <a:t>prefixes!</a:t>
            </a:r>
            <a:endParaRPr sz="1800">
              <a:latin typeface="Nunito"/>
              <a:ea typeface="Nunito"/>
              <a:cs typeface="Nunito"/>
              <a:sym typeface="Nunito"/>
            </a:endParaRPr>
          </a:p>
        </p:txBody>
      </p:sp>
      <p:grpSp>
        <p:nvGrpSpPr>
          <p:cNvPr id="151" name="Google Shape;151;p17"/>
          <p:cNvGrpSpPr/>
          <p:nvPr/>
        </p:nvGrpSpPr>
        <p:grpSpPr>
          <a:xfrm>
            <a:off x="914400" y="4351800"/>
            <a:ext cx="3048000" cy="465600"/>
            <a:chOff x="3048000" y="4495800"/>
            <a:chExt cx="3048000" cy="465600"/>
          </a:xfrm>
        </p:grpSpPr>
        <p:grpSp>
          <p:nvGrpSpPr>
            <p:cNvPr id="152" name="Google Shape;152;p17"/>
            <p:cNvGrpSpPr/>
            <p:nvPr/>
          </p:nvGrpSpPr>
          <p:grpSpPr>
            <a:xfrm>
              <a:off x="3048000" y="4495800"/>
              <a:ext cx="1828800" cy="465600"/>
              <a:chOff x="990600" y="1905000"/>
              <a:chExt cx="1828800" cy="465600"/>
            </a:xfrm>
          </p:grpSpPr>
          <p:sp>
            <p:nvSpPr>
              <p:cNvPr id="153" name="Google Shape;153;p17"/>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154" name="Google Shape;154;p17"/>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a:t>
                </a:r>
                <a:endParaRPr sz="1800">
                  <a:solidFill>
                    <a:schemeClr val="dk1"/>
                  </a:solidFill>
                  <a:latin typeface="Consolas"/>
                  <a:ea typeface="Consolas"/>
                  <a:cs typeface="Consolas"/>
                  <a:sym typeface="Consolas"/>
                </a:endParaRPr>
              </a:p>
            </p:txBody>
          </p:sp>
          <p:sp>
            <p:nvSpPr>
              <p:cNvPr id="155" name="Google Shape;155;p17"/>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T</a:t>
                </a:r>
                <a:endParaRPr sz="1800">
                  <a:solidFill>
                    <a:schemeClr val="dk1"/>
                  </a:solidFill>
                  <a:latin typeface="Consolas"/>
                  <a:ea typeface="Consolas"/>
                  <a:cs typeface="Consolas"/>
                  <a:sym typeface="Consolas"/>
                </a:endParaRPr>
              </a:p>
            </p:txBody>
          </p:sp>
          <p:sp>
            <p:nvSpPr>
              <p:cNvPr id="156" name="Google Shape;156;p17"/>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157" name="Google Shape;157;p17"/>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158" name="Google Shape;158;p17"/>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R</a:t>
                </a:r>
                <a:endParaRPr sz="1800">
                  <a:solidFill>
                    <a:schemeClr val="dk1"/>
                  </a:solidFill>
                  <a:latin typeface="Consolas"/>
                  <a:ea typeface="Consolas"/>
                  <a:cs typeface="Consolas"/>
                  <a:sym typeface="Consolas"/>
                </a:endParaRPr>
              </a:p>
            </p:txBody>
          </p:sp>
        </p:grpSp>
        <p:grpSp>
          <p:nvGrpSpPr>
            <p:cNvPr id="159" name="Google Shape;159;p17"/>
            <p:cNvGrpSpPr/>
            <p:nvPr/>
          </p:nvGrpSpPr>
          <p:grpSpPr>
            <a:xfrm>
              <a:off x="4876800" y="4495800"/>
              <a:ext cx="1219200" cy="465600"/>
              <a:chOff x="990600" y="1905000"/>
              <a:chExt cx="1219200" cy="465600"/>
            </a:xfrm>
          </p:grpSpPr>
          <p:sp>
            <p:nvSpPr>
              <p:cNvPr id="160" name="Google Shape;160;p17"/>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a:t>
                </a:r>
                <a:endParaRPr sz="1800">
                  <a:solidFill>
                    <a:schemeClr val="dk1"/>
                  </a:solidFill>
                  <a:latin typeface="Consolas"/>
                  <a:ea typeface="Consolas"/>
                  <a:cs typeface="Consolas"/>
                  <a:sym typeface="Consolas"/>
                </a:endParaRPr>
              </a:p>
            </p:txBody>
          </p:sp>
          <p:sp>
            <p:nvSpPr>
              <p:cNvPr id="161" name="Google Shape;161;p17"/>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62" name="Google Shape;162;p17"/>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163" name="Google Shape;163;p17"/>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grpSp>
      </p:grpSp>
      <p:grpSp>
        <p:nvGrpSpPr>
          <p:cNvPr id="164" name="Google Shape;164;p17"/>
          <p:cNvGrpSpPr/>
          <p:nvPr/>
        </p:nvGrpSpPr>
        <p:grpSpPr>
          <a:xfrm>
            <a:off x="3962400" y="4351800"/>
            <a:ext cx="3048000" cy="465600"/>
            <a:chOff x="3048000" y="4495800"/>
            <a:chExt cx="3048000" cy="465600"/>
          </a:xfrm>
        </p:grpSpPr>
        <p:grpSp>
          <p:nvGrpSpPr>
            <p:cNvPr id="165" name="Google Shape;165;p17"/>
            <p:cNvGrpSpPr/>
            <p:nvPr/>
          </p:nvGrpSpPr>
          <p:grpSpPr>
            <a:xfrm>
              <a:off x="3048000" y="4495800"/>
              <a:ext cx="1828800" cy="465600"/>
              <a:chOff x="990600" y="1905000"/>
              <a:chExt cx="1828800" cy="465600"/>
            </a:xfrm>
          </p:grpSpPr>
          <p:sp>
            <p:nvSpPr>
              <p:cNvPr id="166" name="Google Shape;166;p17"/>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67" name="Google Shape;167;p17"/>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168" name="Google Shape;168;p17"/>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169" name="Google Shape;169;p17"/>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170" name="Google Shape;170;p17"/>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171" name="Google Shape;171;p17"/>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K</a:t>
                </a:r>
                <a:endParaRPr sz="1800">
                  <a:solidFill>
                    <a:schemeClr val="dk1"/>
                  </a:solidFill>
                  <a:latin typeface="Consolas"/>
                  <a:ea typeface="Consolas"/>
                  <a:cs typeface="Consolas"/>
                  <a:sym typeface="Consolas"/>
                </a:endParaRPr>
              </a:p>
            </p:txBody>
          </p:sp>
        </p:grpSp>
        <p:grpSp>
          <p:nvGrpSpPr>
            <p:cNvPr id="172" name="Google Shape;172;p17"/>
            <p:cNvGrpSpPr/>
            <p:nvPr/>
          </p:nvGrpSpPr>
          <p:grpSpPr>
            <a:xfrm>
              <a:off x="4876800" y="4495800"/>
              <a:ext cx="1219200" cy="465600"/>
              <a:chOff x="990600" y="1905000"/>
              <a:chExt cx="1219200" cy="465600"/>
            </a:xfrm>
          </p:grpSpPr>
          <p:sp>
            <p:nvSpPr>
              <p:cNvPr id="173" name="Google Shape;173;p17"/>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74" name="Google Shape;174;p17"/>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U</a:t>
                </a:r>
                <a:endParaRPr sz="1800">
                  <a:solidFill>
                    <a:schemeClr val="dk1"/>
                  </a:solidFill>
                  <a:latin typeface="Consolas"/>
                  <a:ea typeface="Consolas"/>
                  <a:cs typeface="Consolas"/>
                  <a:sym typeface="Consolas"/>
                </a:endParaRPr>
              </a:p>
            </p:txBody>
          </p:sp>
          <p:sp>
            <p:nvSpPr>
              <p:cNvPr id="175" name="Google Shape;175;p17"/>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176" name="Google Shape;176;p17"/>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B</a:t>
                </a:r>
                <a:endParaRPr sz="1800">
                  <a:solidFill>
                    <a:schemeClr val="dk1"/>
                  </a:solidFill>
                  <a:latin typeface="Consolas"/>
                  <a:ea typeface="Consolas"/>
                  <a:cs typeface="Consolas"/>
                  <a:sym typeface="Consolas"/>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nvSpPr>
        <p:spPr>
          <a:xfrm>
            <a:off x="0" y="0"/>
            <a:ext cx="9144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a:ea typeface="Nunito"/>
                <a:cs typeface="Nunito"/>
                <a:sym typeface="Nunito"/>
              </a:rPr>
              <a:t>An Intro to Small String Optimization:</a:t>
            </a:r>
            <a:r>
              <a:rPr lang="en" sz="1800">
                <a:solidFill>
                  <a:schemeClr val="dk1"/>
                </a:solidFill>
                <a:latin typeface="Nunito"/>
                <a:ea typeface="Nunito"/>
                <a:cs typeface="Nunito"/>
                <a:sym typeface="Nunito"/>
              </a:rPr>
              <a:t> How we can optimize</a:t>
            </a:r>
            <a:endParaRPr b="1" sz="1800">
              <a:solidFill>
                <a:schemeClr val="dk1"/>
              </a:solidFill>
              <a:latin typeface="Nunito"/>
              <a:ea typeface="Nunito"/>
              <a:cs typeface="Nunito"/>
              <a:sym typeface="Nunito"/>
            </a:endParaRPr>
          </a:p>
          <a:p>
            <a:pPr indent="0" lvl="0" marL="0" rtl="0" algn="l">
              <a:spcBef>
                <a:spcPts val="0"/>
              </a:spcBef>
              <a:spcAft>
                <a:spcPts val="0"/>
              </a:spcAft>
              <a:buNone/>
            </a:pPr>
            <a:r>
              <a:t/>
            </a:r>
            <a:endParaRPr b="1" sz="1800">
              <a:solidFill>
                <a:schemeClr val="dk1"/>
              </a:solidFill>
              <a:latin typeface="Nunito"/>
              <a:ea typeface="Nunito"/>
              <a:cs typeface="Nunito"/>
              <a:sym typeface="Nunito"/>
            </a:endParaRPr>
          </a:p>
        </p:txBody>
      </p:sp>
      <p:sp>
        <p:nvSpPr>
          <p:cNvPr id="182" name="Google Shape;182;p18"/>
          <p:cNvSpPr/>
          <p:nvPr/>
        </p:nvSpPr>
        <p:spPr>
          <a:xfrm>
            <a:off x="533430" y="1676400"/>
            <a:ext cx="2438370" cy="914382"/>
          </a:xfrm>
          <a:prstGeom prst="irregularSeal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Nunito"/>
                <a:ea typeface="Nunito"/>
                <a:cs typeface="Nunito"/>
                <a:sym typeface="Nunito"/>
              </a:rPr>
              <a:t>inlining!</a:t>
            </a:r>
            <a:endParaRPr sz="1800">
              <a:latin typeface="Nunito"/>
              <a:ea typeface="Nunito"/>
              <a:cs typeface="Nunito"/>
              <a:sym typeface="Nunito"/>
            </a:endParaRPr>
          </a:p>
        </p:txBody>
      </p:sp>
      <p:grpSp>
        <p:nvGrpSpPr>
          <p:cNvPr id="183" name="Google Shape;183;p18"/>
          <p:cNvGrpSpPr/>
          <p:nvPr/>
        </p:nvGrpSpPr>
        <p:grpSpPr>
          <a:xfrm>
            <a:off x="3352800" y="1447800"/>
            <a:ext cx="2438400" cy="3047151"/>
            <a:chOff x="3124200" y="1447800"/>
            <a:chExt cx="2438400" cy="3047151"/>
          </a:xfrm>
        </p:grpSpPr>
        <p:sp>
          <p:nvSpPr>
            <p:cNvPr id="184" name="Google Shape;184;p18"/>
            <p:cNvSpPr txBox="1"/>
            <p:nvPr/>
          </p:nvSpPr>
          <p:spPr>
            <a:xfrm>
              <a:off x="3124200" y="19134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grpSp>
          <p:nvGrpSpPr>
            <p:cNvPr id="185" name="Google Shape;185;p18"/>
            <p:cNvGrpSpPr/>
            <p:nvPr/>
          </p:nvGrpSpPr>
          <p:grpSpPr>
            <a:xfrm>
              <a:off x="3124200" y="1913400"/>
              <a:ext cx="1828800" cy="465600"/>
              <a:chOff x="990600" y="1905000"/>
              <a:chExt cx="1828800" cy="465600"/>
            </a:xfrm>
          </p:grpSpPr>
          <p:sp>
            <p:nvSpPr>
              <p:cNvPr id="186" name="Google Shape;186;p18"/>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87" name="Google Shape;187;p18"/>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188" name="Google Shape;188;p18"/>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189" name="Google Shape;189;p18"/>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190" name="Google Shape;190;p18"/>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191" name="Google Shape;191;p18"/>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grpSp>
        <p:sp>
          <p:nvSpPr>
            <p:cNvPr id="192" name="Google Shape;192;p18"/>
            <p:cNvSpPr txBox="1"/>
            <p:nvPr/>
          </p:nvSpPr>
          <p:spPr>
            <a:xfrm>
              <a:off x="3124200" y="14478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10</a:t>
              </a:r>
              <a:endParaRPr sz="1800">
                <a:solidFill>
                  <a:schemeClr val="dk1"/>
                </a:solidFill>
                <a:latin typeface="Consolas"/>
                <a:ea typeface="Consolas"/>
                <a:cs typeface="Consolas"/>
                <a:sym typeface="Consolas"/>
              </a:endParaRPr>
            </a:p>
          </p:txBody>
        </p:sp>
        <p:sp>
          <p:nvSpPr>
            <p:cNvPr id="193" name="Google Shape;193;p18"/>
            <p:cNvSpPr txBox="1"/>
            <p:nvPr/>
          </p:nvSpPr>
          <p:spPr>
            <a:xfrm>
              <a:off x="3657600" y="1447800"/>
              <a:ext cx="685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(len)</a:t>
              </a:r>
              <a:endParaRPr sz="1800">
                <a:solidFill>
                  <a:schemeClr val="dk1"/>
                </a:solidFill>
                <a:latin typeface="Nunito"/>
                <a:ea typeface="Nunito"/>
                <a:cs typeface="Nunito"/>
                <a:sym typeface="Nunito"/>
              </a:endParaRPr>
            </a:p>
          </p:txBody>
        </p:sp>
        <p:sp>
          <p:nvSpPr>
            <p:cNvPr id="194" name="Google Shape;194;p18"/>
            <p:cNvSpPr txBox="1"/>
            <p:nvPr/>
          </p:nvSpPr>
          <p:spPr>
            <a:xfrm>
              <a:off x="4343400" y="1905000"/>
              <a:ext cx="304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sp>
          <p:nvSpPr>
            <p:cNvPr id="195" name="Google Shape;195;p18"/>
            <p:cNvSpPr txBox="1"/>
            <p:nvPr/>
          </p:nvSpPr>
          <p:spPr>
            <a:xfrm>
              <a:off x="3124200" y="32088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pic>
          <p:nvPicPr>
            <p:cNvPr id="196" name="Google Shape;196;p18"/>
            <p:cNvPicPr preferRelativeResize="0"/>
            <p:nvPr/>
          </p:nvPicPr>
          <p:blipFill rotWithShape="1">
            <a:blip r:embed="rId3">
              <a:alphaModFix/>
            </a:blip>
            <a:srcRect b="8742" l="0" r="0" t="0"/>
            <a:stretch/>
          </p:blipFill>
          <p:spPr>
            <a:xfrm flipH="1" rot="10131930">
              <a:off x="3239092" y="3359470"/>
              <a:ext cx="1159571" cy="1033241"/>
            </a:xfrm>
            <a:prstGeom prst="rect">
              <a:avLst/>
            </a:prstGeom>
            <a:noFill/>
            <a:ln>
              <a:noFill/>
            </a:ln>
          </p:spPr>
        </p:pic>
        <p:sp>
          <p:nvSpPr>
            <p:cNvPr id="197" name="Google Shape;197;p18"/>
            <p:cNvSpPr txBox="1"/>
            <p:nvPr/>
          </p:nvSpPr>
          <p:spPr>
            <a:xfrm>
              <a:off x="4343400" y="3200400"/>
              <a:ext cx="1219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(where?)</a:t>
              </a:r>
              <a:endParaRPr sz="1800">
                <a:solidFill>
                  <a:schemeClr val="dk1"/>
                </a:solidFill>
                <a:latin typeface="Nunito"/>
                <a:ea typeface="Nunito"/>
                <a:cs typeface="Nunito"/>
                <a:sym typeface="Nunito"/>
              </a:endParaRPr>
            </a:p>
          </p:txBody>
        </p:sp>
        <p:sp>
          <p:nvSpPr>
            <p:cNvPr id="198" name="Google Shape;198;p18"/>
            <p:cNvSpPr txBox="1"/>
            <p:nvPr/>
          </p:nvSpPr>
          <p:spPr>
            <a:xfrm>
              <a:off x="46482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199" name="Google Shape;199;p18"/>
            <p:cNvSpPr txBox="1"/>
            <p:nvPr/>
          </p:nvSpPr>
          <p:spPr>
            <a:xfrm>
              <a:off x="49530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R</a:t>
              </a:r>
              <a:endParaRPr sz="1800">
                <a:solidFill>
                  <a:schemeClr val="dk1"/>
                </a:solidFill>
                <a:latin typeface="Consolas"/>
                <a:ea typeface="Consolas"/>
                <a:cs typeface="Consolas"/>
                <a:sym typeface="Consolas"/>
              </a:endParaRPr>
            </a:p>
          </p:txBody>
        </p:sp>
        <p:sp>
          <p:nvSpPr>
            <p:cNvPr id="200" name="Google Shape;200;p18"/>
            <p:cNvSpPr txBox="1"/>
            <p:nvPr/>
          </p:nvSpPr>
          <p:spPr>
            <a:xfrm>
              <a:off x="52578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M</a:t>
              </a:r>
              <a:endParaRPr sz="1800">
                <a:solidFill>
                  <a:schemeClr val="dk1"/>
                </a:solidFill>
                <a:latin typeface="Consolas"/>
                <a:ea typeface="Consolas"/>
                <a:cs typeface="Consolas"/>
                <a:sym typeface="Consolas"/>
              </a:endParaRPr>
            </a:p>
          </p:txBody>
        </p:sp>
        <p:sp>
          <p:nvSpPr>
            <p:cNvPr id="201" name="Google Shape;201;p18"/>
            <p:cNvSpPr txBox="1"/>
            <p:nvPr/>
          </p:nvSpPr>
          <p:spPr>
            <a:xfrm>
              <a:off x="4343400" y="14478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t>
              </a:r>
              <a:endParaRPr sz="1800">
                <a:solidFill>
                  <a:schemeClr val="dk1"/>
                </a:solidFill>
                <a:latin typeface="Consolas"/>
                <a:ea typeface="Consolas"/>
                <a:cs typeface="Consolas"/>
                <a:sym typeface="Consolas"/>
              </a:endParaRPr>
            </a:p>
          </p:txBody>
        </p:sp>
        <p:sp>
          <p:nvSpPr>
            <p:cNvPr id="202" name="Google Shape;202;p18"/>
            <p:cNvSpPr txBox="1"/>
            <p:nvPr/>
          </p:nvSpPr>
          <p:spPr>
            <a:xfrm>
              <a:off x="3124200" y="2743200"/>
              <a:ext cx="24384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24</a:t>
              </a:r>
              <a:endParaRPr sz="1800">
                <a:solidFill>
                  <a:schemeClr val="dk1"/>
                </a:solidFill>
                <a:latin typeface="Consolas"/>
                <a:ea typeface="Consolas"/>
                <a:cs typeface="Consolas"/>
                <a:sym typeface="Consolas"/>
              </a:endParaRPr>
            </a:p>
          </p:txBody>
        </p:sp>
        <p:sp>
          <p:nvSpPr>
            <p:cNvPr id="203" name="Google Shape;203;p18"/>
            <p:cNvSpPr txBox="1"/>
            <p:nvPr/>
          </p:nvSpPr>
          <p:spPr>
            <a:xfrm>
              <a:off x="3657600" y="2743200"/>
              <a:ext cx="685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(len)</a:t>
              </a:r>
              <a:endParaRPr sz="1800">
                <a:solidFill>
                  <a:schemeClr val="dk1"/>
                </a:solidFill>
                <a:latin typeface="Nunito"/>
                <a:ea typeface="Nunito"/>
                <a:cs typeface="Nunito"/>
                <a:sym typeface="Nunito"/>
              </a:endParaRPr>
            </a:p>
          </p:txBody>
        </p:sp>
        <p:sp>
          <p:nvSpPr>
            <p:cNvPr id="204" name="Google Shape;204;p18"/>
            <p:cNvSpPr txBox="1"/>
            <p:nvPr/>
          </p:nvSpPr>
          <p:spPr>
            <a:xfrm>
              <a:off x="46482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205" name="Google Shape;205;p18"/>
            <p:cNvSpPr txBox="1"/>
            <p:nvPr/>
          </p:nvSpPr>
          <p:spPr>
            <a:xfrm>
              <a:off x="49530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T</a:t>
              </a:r>
              <a:endParaRPr sz="1800">
                <a:solidFill>
                  <a:schemeClr val="dk1"/>
                </a:solidFill>
                <a:latin typeface="Consolas"/>
                <a:ea typeface="Consolas"/>
                <a:cs typeface="Consolas"/>
                <a:sym typeface="Consolas"/>
              </a:endParaRPr>
            </a:p>
          </p:txBody>
        </p:sp>
        <p:sp>
          <p:nvSpPr>
            <p:cNvPr id="206" name="Google Shape;206;p18"/>
            <p:cNvSpPr txBox="1"/>
            <p:nvPr/>
          </p:nvSpPr>
          <p:spPr>
            <a:xfrm>
              <a:off x="52578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207" name="Google Shape;207;p18"/>
            <p:cNvSpPr txBox="1"/>
            <p:nvPr/>
          </p:nvSpPr>
          <p:spPr>
            <a:xfrm>
              <a:off x="4343400" y="2743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grpSp>
      <p:sp>
        <p:nvSpPr>
          <p:cNvPr id="208" name="Google Shape;208;p18"/>
          <p:cNvSpPr/>
          <p:nvPr/>
        </p:nvSpPr>
        <p:spPr>
          <a:xfrm>
            <a:off x="6324654" y="2514630"/>
            <a:ext cx="2743146" cy="1066770"/>
          </a:xfrm>
          <a:prstGeom prst="irregularSeal1">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Nunito"/>
                <a:ea typeface="Nunito"/>
                <a:cs typeface="Nunito"/>
                <a:sym typeface="Nunito"/>
              </a:rPr>
              <a:t>prefixes!</a:t>
            </a:r>
            <a:endParaRPr sz="1800">
              <a:latin typeface="Nunito"/>
              <a:ea typeface="Nunito"/>
              <a:cs typeface="Nunito"/>
              <a:sym typeface="Nunito"/>
            </a:endParaRPr>
          </a:p>
        </p:txBody>
      </p:sp>
      <p:grpSp>
        <p:nvGrpSpPr>
          <p:cNvPr id="209" name="Google Shape;209;p18"/>
          <p:cNvGrpSpPr/>
          <p:nvPr/>
        </p:nvGrpSpPr>
        <p:grpSpPr>
          <a:xfrm>
            <a:off x="914400" y="4351800"/>
            <a:ext cx="3048000" cy="465600"/>
            <a:chOff x="3048000" y="4495800"/>
            <a:chExt cx="3048000" cy="465600"/>
          </a:xfrm>
        </p:grpSpPr>
        <p:grpSp>
          <p:nvGrpSpPr>
            <p:cNvPr id="210" name="Google Shape;210;p18"/>
            <p:cNvGrpSpPr/>
            <p:nvPr/>
          </p:nvGrpSpPr>
          <p:grpSpPr>
            <a:xfrm>
              <a:off x="3048000" y="4495800"/>
              <a:ext cx="1828800" cy="465600"/>
              <a:chOff x="990600" y="1905000"/>
              <a:chExt cx="1828800" cy="465600"/>
            </a:xfrm>
          </p:grpSpPr>
          <p:sp>
            <p:nvSpPr>
              <p:cNvPr id="211" name="Google Shape;211;p18"/>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212" name="Google Shape;212;p18"/>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a:t>
                </a:r>
                <a:endParaRPr sz="1800">
                  <a:solidFill>
                    <a:schemeClr val="dk1"/>
                  </a:solidFill>
                  <a:latin typeface="Consolas"/>
                  <a:ea typeface="Consolas"/>
                  <a:cs typeface="Consolas"/>
                  <a:sym typeface="Consolas"/>
                </a:endParaRPr>
              </a:p>
            </p:txBody>
          </p:sp>
          <p:sp>
            <p:nvSpPr>
              <p:cNvPr id="213" name="Google Shape;213;p18"/>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T</a:t>
                </a:r>
                <a:endParaRPr sz="1800">
                  <a:solidFill>
                    <a:schemeClr val="dk1"/>
                  </a:solidFill>
                  <a:latin typeface="Consolas"/>
                  <a:ea typeface="Consolas"/>
                  <a:cs typeface="Consolas"/>
                  <a:sym typeface="Consolas"/>
                </a:endParaRPr>
              </a:p>
            </p:txBody>
          </p:sp>
          <p:sp>
            <p:nvSpPr>
              <p:cNvPr id="214" name="Google Shape;214;p18"/>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215" name="Google Shape;215;p18"/>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216" name="Google Shape;216;p18"/>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R</a:t>
                </a:r>
                <a:endParaRPr sz="1800">
                  <a:solidFill>
                    <a:schemeClr val="dk1"/>
                  </a:solidFill>
                  <a:latin typeface="Consolas"/>
                  <a:ea typeface="Consolas"/>
                  <a:cs typeface="Consolas"/>
                  <a:sym typeface="Consolas"/>
                </a:endParaRPr>
              </a:p>
            </p:txBody>
          </p:sp>
        </p:grpSp>
        <p:grpSp>
          <p:nvGrpSpPr>
            <p:cNvPr id="217" name="Google Shape;217;p18"/>
            <p:cNvGrpSpPr/>
            <p:nvPr/>
          </p:nvGrpSpPr>
          <p:grpSpPr>
            <a:xfrm>
              <a:off x="4876800" y="4495800"/>
              <a:ext cx="1219200" cy="465600"/>
              <a:chOff x="990600" y="1905000"/>
              <a:chExt cx="1219200" cy="465600"/>
            </a:xfrm>
          </p:grpSpPr>
          <p:sp>
            <p:nvSpPr>
              <p:cNvPr id="218" name="Google Shape;218;p18"/>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a:t>
                </a:r>
                <a:endParaRPr sz="1800">
                  <a:solidFill>
                    <a:schemeClr val="dk1"/>
                  </a:solidFill>
                  <a:latin typeface="Consolas"/>
                  <a:ea typeface="Consolas"/>
                  <a:cs typeface="Consolas"/>
                  <a:sym typeface="Consolas"/>
                </a:endParaRPr>
              </a:p>
            </p:txBody>
          </p:sp>
          <p:sp>
            <p:nvSpPr>
              <p:cNvPr id="219" name="Google Shape;219;p18"/>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20" name="Google Shape;220;p18"/>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221" name="Google Shape;221;p18"/>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grpSp>
      </p:grpSp>
      <p:sp>
        <p:nvSpPr>
          <p:cNvPr id="222" name="Google Shape;222;p18"/>
          <p:cNvSpPr txBox="1"/>
          <p:nvPr/>
        </p:nvSpPr>
        <p:spPr>
          <a:xfrm>
            <a:off x="4571852" y="1448709"/>
            <a:ext cx="1219200" cy="465600"/>
          </a:xfrm>
          <a:prstGeom prst="rect">
            <a:avLst/>
          </a:prstGeom>
          <a:noFill/>
          <a:ln cap="flat" cmpd="sng" w="28575">
            <a:solidFill>
              <a:schemeClr val="lt1"/>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grpSp>
        <p:nvGrpSpPr>
          <p:cNvPr id="223" name="Google Shape;223;p18"/>
          <p:cNvGrpSpPr/>
          <p:nvPr/>
        </p:nvGrpSpPr>
        <p:grpSpPr>
          <a:xfrm>
            <a:off x="3962400" y="4351800"/>
            <a:ext cx="3048000" cy="465600"/>
            <a:chOff x="3048000" y="4495800"/>
            <a:chExt cx="3048000" cy="465600"/>
          </a:xfrm>
        </p:grpSpPr>
        <p:grpSp>
          <p:nvGrpSpPr>
            <p:cNvPr id="224" name="Google Shape;224;p18"/>
            <p:cNvGrpSpPr/>
            <p:nvPr/>
          </p:nvGrpSpPr>
          <p:grpSpPr>
            <a:xfrm>
              <a:off x="3048000" y="4495800"/>
              <a:ext cx="1828800" cy="465600"/>
              <a:chOff x="990600" y="1905000"/>
              <a:chExt cx="1828800" cy="465600"/>
            </a:xfrm>
          </p:grpSpPr>
          <p:sp>
            <p:nvSpPr>
              <p:cNvPr id="225" name="Google Shape;225;p18"/>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26" name="Google Shape;226;p18"/>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227" name="Google Shape;227;p18"/>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a:t>
                </a:r>
                <a:endParaRPr sz="1800">
                  <a:solidFill>
                    <a:schemeClr val="dk1"/>
                  </a:solidFill>
                  <a:latin typeface="Consolas"/>
                  <a:ea typeface="Consolas"/>
                  <a:cs typeface="Consolas"/>
                  <a:sym typeface="Consolas"/>
                </a:endParaRPr>
              </a:p>
            </p:txBody>
          </p:sp>
          <p:sp>
            <p:nvSpPr>
              <p:cNvPr id="228" name="Google Shape;228;p18"/>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N</a:t>
                </a:r>
                <a:endParaRPr sz="1800">
                  <a:solidFill>
                    <a:schemeClr val="dk1"/>
                  </a:solidFill>
                  <a:latin typeface="Consolas"/>
                  <a:ea typeface="Consolas"/>
                  <a:cs typeface="Consolas"/>
                  <a:sym typeface="Consolas"/>
                </a:endParaRPr>
              </a:p>
            </p:txBody>
          </p:sp>
          <p:sp>
            <p:nvSpPr>
              <p:cNvPr id="229" name="Google Shape;229;p18"/>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230" name="Google Shape;230;p18"/>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K</a:t>
                </a:r>
                <a:endParaRPr sz="1800">
                  <a:solidFill>
                    <a:schemeClr val="dk1"/>
                  </a:solidFill>
                  <a:latin typeface="Consolas"/>
                  <a:ea typeface="Consolas"/>
                  <a:cs typeface="Consolas"/>
                  <a:sym typeface="Consolas"/>
                </a:endParaRPr>
              </a:p>
            </p:txBody>
          </p:sp>
        </p:grpSp>
        <p:grpSp>
          <p:nvGrpSpPr>
            <p:cNvPr id="231" name="Google Shape;231;p18"/>
            <p:cNvGrpSpPr/>
            <p:nvPr/>
          </p:nvGrpSpPr>
          <p:grpSpPr>
            <a:xfrm>
              <a:off x="4876800" y="4495800"/>
              <a:ext cx="1219200" cy="465600"/>
              <a:chOff x="990600" y="1905000"/>
              <a:chExt cx="1219200" cy="465600"/>
            </a:xfrm>
          </p:grpSpPr>
          <p:sp>
            <p:nvSpPr>
              <p:cNvPr id="232" name="Google Shape;232;p18"/>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33" name="Google Shape;233;p18"/>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U</a:t>
                </a:r>
                <a:endParaRPr sz="1800">
                  <a:solidFill>
                    <a:schemeClr val="dk1"/>
                  </a:solidFill>
                  <a:latin typeface="Consolas"/>
                  <a:ea typeface="Consolas"/>
                  <a:cs typeface="Consolas"/>
                  <a:sym typeface="Consolas"/>
                </a:endParaRPr>
              </a:p>
            </p:txBody>
          </p:sp>
          <p:sp>
            <p:nvSpPr>
              <p:cNvPr id="234" name="Google Shape;234;p18"/>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235" name="Google Shape;235;p18"/>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B</a:t>
                </a:r>
                <a:endParaRPr sz="1800">
                  <a:solidFill>
                    <a:schemeClr val="dk1"/>
                  </a:solidFill>
                  <a:latin typeface="Consolas"/>
                  <a:ea typeface="Consolas"/>
                  <a:cs typeface="Consolas"/>
                  <a:sym typeface="Consolas"/>
                </a:endParaRPr>
              </a:p>
            </p:txBody>
          </p:sp>
        </p:grpSp>
      </p:grpSp>
      <p:sp>
        <p:nvSpPr>
          <p:cNvPr id="236" name="Google Shape;236;p18"/>
          <p:cNvSpPr txBox="1"/>
          <p:nvPr/>
        </p:nvSpPr>
        <p:spPr>
          <a:xfrm>
            <a:off x="4572000" y="2743200"/>
            <a:ext cx="1219200" cy="465600"/>
          </a:xfrm>
          <a:prstGeom prst="rect">
            <a:avLst/>
          </a:prstGeom>
          <a:noFill/>
          <a:ln cap="flat" cmpd="sng" w="28575">
            <a:solidFill>
              <a:schemeClr val="lt1"/>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nvSpPr>
        <p:spPr>
          <a:xfrm>
            <a:off x="609600" y="1524000"/>
            <a:ext cx="364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Nunito"/>
                <a:ea typeface="Nunito"/>
                <a:cs typeface="Nunito"/>
                <a:sym typeface="Nunito"/>
              </a:rPr>
              <a:t>Questions?</a:t>
            </a:r>
            <a:endParaRPr b="1" sz="3600">
              <a:solidFill>
                <a:schemeClr val="dk1"/>
              </a:solidFill>
              <a:latin typeface="Nunito"/>
              <a:ea typeface="Nunito"/>
              <a:cs typeface="Nunito"/>
              <a:sym typeface="Nunito"/>
            </a:endParaRPr>
          </a:p>
        </p:txBody>
      </p:sp>
      <p:grpSp>
        <p:nvGrpSpPr>
          <p:cNvPr id="242" name="Google Shape;242;p19"/>
          <p:cNvGrpSpPr/>
          <p:nvPr/>
        </p:nvGrpSpPr>
        <p:grpSpPr>
          <a:xfrm>
            <a:off x="4572000" y="76200"/>
            <a:ext cx="4114800" cy="990600"/>
            <a:chOff x="4495800" y="381000"/>
            <a:chExt cx="4114800" cy="990600"/>
          </a:xfrm>
        </p:grpSpPr>
        <p:sp>
          <p:nvSpPr>
            <p:cNvPr id="243" name="Google Shape;243;p19"/>
            <p:cNvSpPr txBox="1"/>
            <p:nvPr/>
          </p:nvSpPr>
          <p:spPr>
            <a:xfrm>
              <a:off x="4495800" y="859800"/>
              <a:ext cx="4103400" cy="51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What are strings/why optimize?</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Technical overview of strings</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How we can optimize</a:t>
              </a:r>
              <a:endParaRPr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p:txBody>
        </p:sp>
        <p:sp>
          <p:nvSpPr>
            <p:cNvPr id="244" name="Google Shape;244;p19"/>
            <p:cNvSpPr txBox="1"/>
            <p:nvPr/>
          </p:nvSpPr>
          <p:spPr>
            <a:xfrm>
              <a:off x="4507200" y="381000"/>
              <a:ext cx="4103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Outline</a:t>
              </a:r>
              <a:endParaRPr sz="1800">
                <a:solidFill>
                  <a:schemeClr val="dk1"/>
                </a:solidFill>
                <a:latin typeface="Nunito"/>
                <a:ea typeface="Nunito"/>
                <a:cs typeface="Nunito"/>
                <a:sym typeface="Nunito"/>
              </a:endParaRPr>
            </a:p>
          </p:txBody>
        </p:sp>
      </p:grpSp>
      <p:pic>
        <p:nvPicPr>
          <p:cNvPr id="245" name="Google Shape;245;p19"/>
          <p:cNvPicPr preferRelativeResize="0"/>
          <p:nvPr/>
        </p:nvPicPr>
        <p:blipFill>
          <a:blip r:embed="rId3">
            <a:alphaModFix/>
          </a:blip>
          <a:stretch>
            <a:fillRect/>
          </a:stretch>
        </p:blipFill>
        <p:spPr>
          <a:xfrm>
            <a:off x="5715000" y="914400"/>
            <a:ext cx="1838831" cy="990600"/>
          </a:xfrm>
          <a:prstGeom prst="rect">
            <a:avLst/>
          </a:prstGeom>
          <a:noFill/>
          <a:ln>
            <a:noFill/>
          </a:ln>
        </p:spPr>
      </p:pic>
      <p:pic>
        <p:nvPicPr>
          <p:cNvPr id="246" name="Google Shape;246;p19"/>
          <p:cNvPicPr preferRelativeResize="0"/>
          <p:nvPr/>
        </p:nvPicPr>
        <p:blipFill rotWithShape="1">
          <a:blip r:embed="rId4">
            <a:alphaModFix/>
          </a:blip>
          <a:srcRect b="0" l="0" r="0" t="10897"/>
          <a:stretch/>
        </p:blipFill>
        <p:spPr>
          <a:xfrm>
            <a:off x="5323975" y="3514725"/>
            <a:ext cx="3073701" cy="1438274"/>
          </a:xfrm>
          <a:prstGeom prst="rect">
            <a:avLst/>
          </a:prstGeom>
          <a:noFill/>
          <a:ln>
            <a:noFill/>
          </a:ln>
        </p:spPr>
      </p:pic>
      <p:pic>
        <p:nvPicPr>
          <p:cNvPr id="247" name="Google Shape;247;p19"/>
          <p:cNvPicPr preferRelativeResize="0"/>
          <p:nvPr/>
        </p:nvPicPr>
        <p:blipFill>
          <a:blip r:embed="rId5">
            <a:alphaModFix/>
          </a:blip>
          <a:stretch>
            <a:fillRect/>
          </a:stretch>
        </p:blipFill>
        <p:spPr>
          <a:xfrm>
            <a:off x="5992000" y="2259725"/>
            <a:ext cx="1219201" cy="8526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nvSpPr>
        <p:spPr>
          <a:xfrm>
            <a:off x="0" y="0"/>
            <a:ext cx="9144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Nunito"/>
                <a:ea typeface="Nunito"/>
                <a:cs typeface="Nunito"/>
                <a:sym typeface="Nunito"/>
              </a:rPr>
              <a:t>An Intro to Small String Optimization:</a:t>
            </a:r>
            <a:r>
              <a:rPr lang="en" sz="1800">
                <a:solidFill>
                  <a:schemeClr val="dk1"/>
                </a:solidFill>
                <a:latin typeface="Nunito"/>
                <a:ea typeface="Nunito"/>
                <a:cs typeface="Nunito"/>
                <a:sym typeface="Nunito"/>
              </a:rPr>
              <a:t> Unused assets/production notes</a:t>
            </a:r>
            <a:endParaRPr b="1" sz="1800">
              <a:solidFill>
                <a:schemeClr val="dk1"/>
              </a:solidFill>
              <a:latin typeface="Nunito"/>
              <a:ea typeface="Nunito"/>
              <a:cs typeface="Nunito"/>
              <a:sym typeface="Nunito"/>
            </a:endParaRPr>
          </a:p>
        </p:txBody>
      </p:sp>
      <p:sp>
        <p:nvSpPr>
          <p:cNvPr id="253" name="Google Shape;253;p20"/>
          <p:cNvSpPr txBox="1"/>
          <p:nvPr/>
        </p:nvSpPr>
        <p:spPr>
          <a:xfrm>
            <a:off x="4385400" y="2408325"/>
            <a:ext cx="4354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Slidedeck produced with Google Slides</a:t>
            </a:r>
            <a:endParaRPr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a:p>
            <a:pPr indent="0" lvl="0" marL="0" rtl="0" algn="l">
              <a:spcBef>
                <a:spcPts val="0"/>
              </a:spcBef>
              <a:spcAft>
                <a:spcPts val="0"/>
              </a:spcAft>
              <a:buNone/>
            </a:pPr>
            <a:r>
              <a:rPr lang="en" sz="1800">
                <a:solidFill>
                  <a:schemeClr val="dk1"/>
                </a:solidFill>
                <a:latin typeface="Nunito"/>
                <a:ea typeface="Nunito"/>
                <a:cs typeface="Nunito"/>
                <a:sym typeface="Nunito"/>
              </a:rPr>
              <a:t>Fonts used:</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Nunito (body/titles)</a:t>
            </a:r>
            <a:endParaRPr sz="1800">
              <a:solidFill>
                <a:schemeClr val="dk1"/>
              </a:solidFill>
              <a:latin typeface="Nunito"/>
              <a:ea typeface="Nunito"/>
              <a:cs typeface="Nunito"/>
              <a:sym typeface="Nunito"/>
            </a:endParaRPr>
          </a:p>
          <a:p>
            <a:pPr indent="-342900" lvl="0" marL="457200" rtl="0" algn="l">
              <a:spcBef>
                <a:spcPts val="0"/>
              </a:spcBef>
              <a:spcAft>
                <a:spcPts val="0"/>
              </a:spcAft>
              <a:buClr>
                <a:schemeClr val="dk1"/>
              </a:buClr>
              <a:buSzPts val="1800"/>
              <a:buFont typeface="Nunito"/>
              <a:buChar char="–"/>
            </a:pPr>
            <a:r>
              <a:rPr lang="en" sz="1800">
                <a:solidFill>
                  <a:schemeClr val="dk1"/>
                </a:solidFill>
                <a:latin typeface="Nunito"/>
                <a:ea typeface="Nunito"/>
                <a:cs typeface="Nunito"/>
                <a:sym typeface="Nunito"/>
              </a:rPr>
              <a:t>Consolas (monospace)</a:t>
            </a:r>
            <a:endParaRPr sz="1800">
              <a:solidFill>
                <a:schemeClr val="dk1"/>
              </a:solidFill>
              <a:latin typeface="Nunito"/>
              <a:ea typeface="Nunito"/>
              <a:cs typeface="Nunito"/>
              <a:sym typeface="Nunito"/>
            </a:endParaRPr>
          </a:p>
          <a:p>
            <a:pPr indent="0" lvl="0" marL="0" rtl="0" algn="l">
              <a:spcBef>
                <a:spcPts val="0"/>
              </a:spcBef>
              <a:spcAft>
                <a:spcPts val="0"/>
              </a:spcAft>
              <a:buNone/>
            </a:pPr>
            <a:r>
              <a:t/>
            </a:r>
            <a:endParaRPr sz="1800">
              <a:solidFill>
                <a:schemeClr val="dk1"/>
              </a:solidFill>
              <a:latin typeface="Nunito"/>
              <a:ea typeface="Nunito"/>
              <a:cs typeface="Nunito"/>
              <a:sym typeface="Nunito"/>
            </a:endParaRPr>
          </a:p>
          <a:p>
            <a:pPr indent="0" lvl="0" marL="0" rtl="0" algn="l">
              <a:spcBef>
                <a:spcPts val="0"/>
              </a:spcBef>
              <a:spcAft>
                <a:spcPts val="0"/>
              </a:spcAft>
              <a:buNone/>
            </a:pPr>
            <a:r>
              <a:rPr lang="en" sz="1800">
                <a:solidFill>
                  <a:schemeClr val="dk1"/>
                </a:solidFill>
                <a:latin typeface="Nunito"/>
                <a:ea typeface="Nunito"/>
                <a:cs typeface="Nunito"/>
                <a:sym typeface="Nunito"/>
              </a:rPr>
              <a:t>Amaranth Deep Purple is a nice sounding color </a:t>
            </a:r>
            <a:endParaRPr sz="1800">
              <a:solidFill>
                <a:schemeClr val="dk1"/>
              </a:solidFill>
              <a:latin typeface="Nunito"/>
              <a:ea typeface="Nunito"/>
              <a:cs typeface="Nunito"/>
              <a:sym typeface="Nunito"/>
            </a:endParaRPr>
          </a:p>
        </p:txBody>
      </p:sp>
      <p:grpSp>
        <p:nvGrpSpPr>
          <p:cNvPr id="254" name="Google Shape;254;p20"/>
          <p:cNvGrpSpPr/>
          <p:nvPr/>
        </p:nvGrpSpPr>
        <p:grpSpPr>
          <a:xfrm>
            <a:off x="4517650" y="681350"/>
            <a:ext cx="2743200" cy="1494175"/>
            <a:chOff x="547375" y="2338950"/>
            <a:chExt cx="2743200" cy="1494175"/>
          </a:xfrm>
        </p:grpSpPr>
        <p:grpSp>
          <p:nvGrpSpPr>
            <p:cNvPr id="255" name="Google Shape;255;p20"/>
            <p:cNvGrpSpPr/>
            <p:nvPr/>
          </p:nvGrpSpPr>
          <p:grpSpPr>
            <a:xfrm>
              <a:off x="547375" y="2338950"/>
              <a:ext cx="2133600" cy="465600"/>
              <a:chOff x="990600" y="1905000"/>
              <a:chExt cx="2133600" cy="465600"/>
            </a:xfrm>
          </p:grpSpPr>
          <p:sp>
            <p:nvSpPr>
              <p:cNvPr id="256" name="Google Shape;256;p20"/>
              <p:cNvSpPr txBox="1"/>
              <p:nvPr/>
            </p:nvSpPr>
            <p:spPr>
              <a:xfrm>
                <a:off x="12954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257" name="Google Shape;257;p20"/>
              <p:cNvSpPr txBox="1"/>
              <p:nvPr/>
            </p:nvSpPr>
            <p:spPr>
              <a:xfrm>
                <a:off x="16002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58" name="Google Shape;258;p20"/>
              <p:cNvSpPr txBox="1"/>
              <p:nvPr/>
            </p:nvSpPr>
            <p:spPr>
              <a:xfrm>
                <a:off x="19050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59" name="Google Shape;259;p20"/>
              <p:cNvSpPr txBox="1"/>
              <p:nvPr/>
            </p:nvSpPr>
            <p:spPr>
              <a:xfrm>
                <a:off x="22098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260" name="Google Shape;260;p20"/>
              <p:cNvSpPr txBox="1"/>
              <p:nvPr/>
            </p:nvSpPr>
            <p:spPr>
              <a:xfrm>
                <a:off x="2514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1" name="Google Shape;261;p20"/>
              <p:cNvSpPr txBox="1"/>
              <p:nvPr/>
            </p:nvSpPr>
            <p:spPr>
              <a:xfrm>
                <a:off x="990600" y="19050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H</a:t>
                </a:r>
                <a:endParaRPr sz="1800">
                  <a:solidFill>
                    <a:schemeClr val="dk1"/>
                  </a:solidFill>
                  <a:latin typeface="Consolas"/>
                  <a:ea typeface="Consolas"/>
                  <a:cs typeface="Consolas"/>
                  <a:sym typeface="Consolas"/>
                </a:endParaRPr>
              </a:p>
            </p:txBody>
          </p:sp>
          <p:sp>
            <p:nvSpPr>
              <p:cNvPr id="262" name="Google Shape;262;p20"/>
              <p:cNvSpPr txBox="1"/>
              <p:nvPr/>
            </p:nvSpPr>
            <p:spPr>
              <a:xfrm>
                <a:off x="2819400" y="1905000"/>
                <a:ext cx="304800" cy="465600"/>
              </a:xfrm>
              <a:prstGeom prst="rect">
                <a:avLst/>
              </a:prstGeom>
              <a:solidFill>
                <a:schemeClr val="dk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grpSp>
        <p:grpSp>
          <p:nvGrpSpPr>
            <p:cNvPr id="263" name="Google Shape;263;p20"/>
            <p:cNvGrpSpPr/>
            <p:nvPr/>
          </p:nvGrpSpPr>
          <p:grpSpPr>
            <a:xfrm>
              <a:off x="547375" y="2998225"/>
              <a:ext cx="2743200" cy="465600"/>
              <a:chOff x="914400" y="3268200"/>
              <a:chExt cx="2743200" cy="465600"/>
            </a:xfrm>
          </p:grpSpPr>
          <p:sp>
            <p:nvSpPr>
              <p:cNvPr id="264" name="Google Shape;264;p20"/>
              <p:cNvSpPr txBox="1"/>
              <p:nvPr/>
            </p:nvSpPr>
            <p:spPr>
              <a:xfrm>
                <a:off x="12192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E</a:t>
                </a:r>
                <a:endParaRPr sz="1800">
                  <a:solidFill>
                    <a:schemeClr val="dk1"/>
                  </a:solidFill>
                  <a:latin typeface="Consolas"/>
                  <a:ea typeface="Consolas"/>
                  <a:cs typeface="Consolas"/>
                  <a:sym typeface="Consolas"/>
                </a:endParaRPr>
              </a:p>
            </p:txBody>
          </p:sp>
          <p:sp>
            <p:nvSpPr>
              <p:cNvPr id="265" name="Google Shape;265;p20"/>
              <p:cNvSpPr txBox="1"/>
              <p:nvPr/>
            </p:nvSpPr>
            <p:spPr>
              <a:xfrm>
                <a:off x="15240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66" name="Google Shape;266;p20"/>
              <p:cNvSpPr txBox="1"/>
              <p:nvPr/>
            </p:nvSpPr>
            <p:spPr>
              <a:xfrm>
                <a:off x="18288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L</a:t>
                </a:r>
                <a:endParaRPr sz="1800">
                  <a:solidFill>
                    <a:schemeClr val="dk1"/>
                  </a:solidFill>
                  <a:latin typeface="Consolas"/>
                  <a:ea typeface="Consolas"/>
                  <a:cs typeface="Consolas"/>
                  <a:sym typeface="Consolas"/>
                </a:endParaRPr>
              </a:p>
            </p:txBody>
          </p:sp>
          <p:sp>
            <p:nvSpPr>
              <p:cNvPr id="267" name="Google Shape;267;p20"/>
              <p:cNvSpPr txBox="1"/>
              <p:nvPr/>
            </p:nvSpPr>
            <p:spPr>
              <a:xfrm>
                <a:off x="21336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O</a:t>
                </a:r>
                <a:endParaRPr sz="1800">
                  <a:solidFill>
                    <a:schemeClr val="dk1"/>
                  </a:solidFill>
                  <a:latin typeface="Consolas"/>
                  <a:ea typeface="Consolas"/>
                  <a:cs typeface="Consolas"/>
                  <a:sym typeface="Consolas"/>
                </a:endParaRPr>
              </a:p>
            </p:txBody>
          </p:sp>
          <p:sp>
            <p:nvSpPr>
              <p:cNvPr id="268" name="Google Shape;268;p20"/>
              <p:cNvSpPr txBox="1"/>
              <p:nvPr/>
            </p:nvSpPr>
            <p:spPr>
              <a:xfrm>
                <a:off x="24384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9" name="Google Shape;269;p20"/>
              <p:cNvSpPr txBox="1"/>
              <p:nvPr/>
            </p:nvSpPr>
            <p:spPr>
              <a:xfrm>
                <a:off x="9144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H</a:t>
                </a:r>
                <a:endParaRPr sz="1800">
                  <a:solidFill>
                    <a:schemeClr val="dk1"/>
                  </a:solidFill>
                  <a:latin typeface="Consolas"/>
                  <a:ea typeface="Consolas"/>
                  <a:cs typeface="Consolas"/>
                  <a:sym typeface="Consolas"/>
                </a:endParaRPr>
              </a:p>
            </p:txBody>
          </p:sp>
          <p:sp>
            <p:nvSpPr>
              <p:cNvPr id="270" name="Google Shape;270;p20"/>
              <p:cNvSpPr txBox="1"/>
              <p:nvPr/>
            </p:nvSpPr>
            <p:spPr>
              <a:xfrm>
                <a:off x="3352800" y="3268200"/>
                <a:ext cx="304800" cy="465600"/>
              </a:xfrm>
              <a:prstGeom prst="rect">
                <a:avLst/>
              </a:prstGeom>
              <a:solidFill>
                <a:schemeClr val="dk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p:txBody>
          </p:sp>
          <p:sp>
            <p:nvSpPr>
              <p:cNvPr id="271" name="Google Shape;271;p20"/>
              <p:cNvSpPr txBox="1"/>
              <p:nvPr/>
            </p:nvSpPr>
            <p:spPr>
              <a:xfrm>
                <a:off x="27432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72" name="Google Shape;272;p20"/>
              <p:cNvSpPr txBox="1"/>
              <p:nvPr/>
            </p:nvSpPr>
            <p:spPr>
              <a:xfrm>
                <a:off x="3048000" y="3268200"/>
                <a:ext cx="304800" cy="465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grpSp>
        <p:sp>
          <p:nvSpPr>
            <p:cNvPr id="273" name="Google Shape;273;p20"/>
            <p:cNvSpPr txBox="1"/>
            <p:nvPr/>
          </p:nvSpPr>
          <p:spPr>
            <a:xfrm>
              <a:off x="547375" y="3463825"/>
              <a:ext cx="117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latin typeface="Nunito"/>
                  <a:ea typeface="Nunito"/>
                  <a:cs typeface="Nunito"/>
                  <a:sym typeface="Nunito"/>
                </a:rPr>
                <a:t>c style strings</a:t>
              </a:r>
              <a:endParaRPr i="1" sz="1200">
                <a:solidFill>
                  <a:schemeClr val="dk1"/>
                </a:solidFill>
                <a:latin typeface="Nunito"/>
                <a:ea typeface="Nunito"/>
                <a:cs typeface="Nunito"/>
                <a:sym typeface="Nunito"/>
              </a:endParaRPr>
            </a:p>
          </p:txBody>
        </p:sp>
      </p:grpSp>
      <p:grpSp>
        <p:nvGrpSpPr>
          <p:cNvPr id="274" name="Google Shape;274;p20"/>
          <p:cNvGrpSpPr/>
          <p:nvPr/>
        </p:nvGrpSpPr>
        <p:grpSpPr>
          <a:xfrm>
            <a:off x="674650" y="478800"/>
            <a:ext cx="3219300" cy="4533300"/>
            <a:chOff x="424250" y="552475"/>
            <a:chExt cx="3219300" cy="4533300"/>
          </a:xfrm>
        </p:grpSpPr>
        <p:pic>
          <p:nvPicPr>
            <p:cNvPr id="275" name="Google Shape;275;p20"/>
            <p:cNvPicPr preferRelativeResize="0"/>
            <p:nvPr/>
          </p:nvPicPr>
          <p:blipFill rotWithShape="1">
            <a:blip r:embed="rId3">
              <a:alphaModFix/>
            </a:blip>
            <a:srcRect b="0" l="0" r="7706" t="0"/>
            <a:stretch/>
          </p:blipFill>
          <p:spPr>
            <a:xfrm>
              <a:off x="424250" y="552475"/>
              <a:ext cx="3219175" cy="4359900"/>
            </a:xfrm>
            <a:prstGeom prst="rect">
              <a:avLst/>
            </a:prstGeom>
            <a:noFill/>
            <a:ln>
              <a:noFill/>
            </a:ln>
          </p:spPr>
        </p:pic>
        <p:sp>
          <p:nvSpPr>
            <p:cNvPr id="276" name="Google Shape;276;p20"/>
            <p:cNvSpPr txBox="1"/>
            <p:nvPr/>
          </p:nvSpPr>
          <p:spPr>
            <a:xfrm>
              <a:off x="424250" y="4912375"/>
              <a:ext cx="3219300" cy="173400"/>
            </a:xfrm>
            <a:prstGeom prst="rect">
              <a:avLst/>
            </a:prstGeom>
            <a:noFill/>
            <a:ln>
              <a:noFill/>
            </a:ln>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sz="1000" u="sng">
                  <a:solidFill>
                    <a:schemeClr val="hlink"/>
                  </a:solidFill>
                  <a:latin typeface="Nunito"/>
                  <a:ea typeface="Nunito"/>
                  <a:cs typeface="Nunito"/>
                  <a:sym typeface="Nunito"/>
                  <a:hlinkClick r:id="rId4"/>
                </a:rPr>
                <a:t>https://pola.rs/posts/polars-string-type/</a:t>
              </a:r>
              <a:endParaRPr sz="1000">
                <a:solidFill>
                  <a:schemeClr val="dk1"/>
                </a:solidFill>
                <a:latin typeface="Nunito"/>
                <a:ea typeface="Nunito"/>
                <a:cs typeface="Nunito"/>
                <a:sym typeface="Nuni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