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485" r:id="rId2"/>
    <p:sldId id="515" r:id="rId3"/>
    <p:sldId id="516" r:id="rId4"/>
    <p:sldId id="514" r:id="rId5"/>
    <p:sldId id="534" r:id="rId6"/>
    <p:sldId id="517" r:id="rId7"/>
    <p:sldId id="518" r:id="rId8"/>
    <p:sldId id="519" r:id="rId9"/>
    <p:sldId id="520" r:id="rId10"/>
    <p:sldId id="521" r:id="rId11"/>
    <p:sldId id="523" r:id="rId12"/>
    <p:sldId id="524" r:id="rId13"/>
    <p:sldId id="526" r:id="rId14"/>
    <p:sldId id="527" r:id="rId15"/>
    <p:sldId id="528" r:id="rId16"/>
    <p:sldId id="529" r:id="rId17"/>
    <p:sldId id="530" r:id="rId18"/>
    <p:sldId id="531" r:id="rId19"/>
    <p:sldId id="525" r:id="rId20"/>
    <p:sldId id="540" r:id="rId21"/>
    <p:sldId id="532" r:id="rId22"/>
    <p:sldId id="535" r:id="rId23"/>
    <p:sldId id="533" r:id="rId24"/>
    <p:sldId id="536" r:id="rId25"/>
    <p:sldId id="537" r:id="rId26"/>
    <p:sldId id="539" r:id="rId27"/>
    <p:sldId id="541" r:id="rId28"/>
    <p:sldId id="542" r:id="rId29"/>
    <p:sldId id="543" r:id="rId30"/>
    <p:sldId id="544" r:id="rId31"/>
    <p:sldId id="545" r:id="rId32"/>
    <p:sldId id="546" r:id="rId33"/>
    <p:sldId id="547" r:id="rId34"/>
    <p:sldId id="549" r:id="rId35"/>
    <p:sldId id="550" r:id="rId36"/>
    <p:sldId id="551" r:id="rId37"/>
    <p:sldId id="552" r:id="rId38"/>
    <p:sldId id="553" r:id="rId3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  <a:srgbClr val="0000FF"/>
    <a:srgbClr val="3333CC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5494" autoAdjust="0"/>
  </p:normalViewPr>
  <p:slideViewPr>
    <p:cSldViewPr>
      <p:cViewPr varScale="1">
        <p:scale>
          <a:sx n="88" d="100"/>
          <a:sy n="88" d="100"/>
        </p:scale>
        <p:origin x="122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8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490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EC486EC7-B4F1-4F04-B7FF-C486E60875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10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4600D095-13D5-439B-AA5E-03D3CC9BD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424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0D095-13D5-439B-AA5E-03D3CC9BD5C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0D095-13D5-439B-AA5E-03D3CC9BD5C1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43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257168" indent="0" algn="ctr">
              <a:buNone/>
              <a:defRPr/>
            </a:lvl2pPr>
            <a:lvl3pPr marL="514337" indent="0" algn="ctr">
              <a:buNone/>
              <a:defRPr/>
            </a:lvl3pPr>
            <a:lvl4pPr marL="771506" indent="0" algn="ctr">
              <a:buNone/>
              <a:defRPr/>
            </a:lvl4pPr>
            <a:lvl5pPr marL="1028675" indent="0" algn="ctr">
              <a:buNone/>
              <a:defRPr/>
            </a:lvl5pPr>
            <a:lvl6pPr marL="1285843" indent="0" algn="ctr">
              <a:buNone/>
              <a:defRPr/>
            </a:lvl6pPr>
            <a:lvl7pPr marL="1543012" indent="0" algn="ctr">
              <a:buNone/>
              <a:defRPr/>
            </a:lvl7pPr>
            <a:lvl8pPr marL="1800180" indent="0" algn="ctr">
              <a:buNone/>
              <a:defRPr/>
            </a:lvl8pPr>
            <a:lvl9pPr marL="205734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USTC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D5A66-9C2F-42FF-B09E-B62E67AA14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8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USTC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720C1-C97C-4A95-8CC7-E9C91CBF40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9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USTC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E9CD-6400-4048-A621-93BAB80DC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5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192876" indent="-192876">
              <a:buFont typeface="Wingdings" panose="05000000000000000000" pitchFamily="2" charset="2"/>
              <a:buChar char="Ø"/>
              <a:defRPr sz="2800"/>
            </a:lvl1pPr>
            <a:lvl2pPr marL="417899" indent="-160731">
              <a:buFont typeface="Arial" panose="020B0604020202020204" pitchFamily="34" charset="0"/>
              <a:buChar char="−"/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USTC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E790D-BCFB-4008-9260-CA63AEE325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5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68" indent="0">
              <a:buNone/>
              <a:defRPr sz="1013"/>
            </a:lvl2pPr>
            <a:lvl3pPr marL="514337" indent="0">
              <a:buNone/>
              <a:defRPr sz="900"/>
            </a:lvl3pPr>
            <a:lvl4pPr marL="771506" indent="0">
              <a:buNone/>
              <a:defRPr sz="788"/>
            </a:lvl4pPr>
            <a:lvl5pPr marL="1028675" indent="0">
              <a:buNone/>
              <a:defRPr sz="788"/>
            </a:lvl5pPr>
            <a:lvl6pPr marL="1285843" indent="0">
              <a:buNone/>
              <a:defRPr sz="788"/>
            </a:lvl6pPr>
            <a:lvl7pPr marL="1543012" indent="0">
              <a:buNone/>
              <a:defRPr sz="788"/>
            </a:lvl7pPr>
            <a:lvl8pPr marL="1800180" indent="0">
              <a:buNone/>
              <a:defRPr sz="788"/>
            </a:lvl8pPr>
            <a:lvl9pPr marL="2057348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USTC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3C469-7C95-4280-A06B-E0B75510FD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3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USTC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DC131-9A15-4746-A2F6-35F31BCF58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8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USTC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AF1C9-0564-4621-92FB-D00C85A93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USTC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E25E5-12CD-4826-A5AF-2C98E7658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3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USTC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9D020-3E06-4B10-9F51-23473D21C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3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68" indent="0">
              <a:buNone/>
              <a:defRPr sz="675"/>
            </a:lvl2pPr>
            <a:lvl3pPr marL="514337" indent="0">
              <a:buNone/>
              <a:defRPr sz="563"/>
            </a:lvl3pPr>
            <a:lvl4pPr marL="771506" indent="0">
              <a:buNone/>
              <a:defRPr sz="506"/>
            </a:lvl4pPr>
            <a:lvl5pPr marL="1028675" indent="0">
              <a:buNone/>
              <a:defRPr sz="506"/>
            </a:lvl5pPr>
            <a:lvl6pPr marL="1285843" indent="0">
              <a:buNone/>
              <a:defRPr sz="506"/>
            </a:lvl6pPr>
            <a:lvl7pPr marL="1543012" indent="0">
              <a:buNone/>
              <a:defRPr sz="506"/>
            </a:lvl7pPr>
            <a:lvl8pPr marL="1800180" indent="0">
              <a:buNone/>
              <a:defRPr sz="506"/>
            </a:lvl8pPr>
            <a:lvl9pPr marL="2057348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USTC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BF5AF-EDEE-436D-9ACF-174E098673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3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68" indent="0">
              <a:buNone/>
              <a:defRPr sz="1575"/>
            </a:lvl2pPr>
            <a:lvl3pPr marL="514337" indent="0">
              <a:buNone/>
              <a:defRPr sz="1350"/>
            </a:lvl3pPr>
            <a:lvl4pPr marL="771506" indent="0">
              <a:buNone/>
              <a:defRPr sz="1125"/>
            </a:lvl4pPr>
            <a:lvl5pPr marL="1028675" indent="0">
              <a:buNone/>
              <a:defRPr sz="1125"/>
            </a:lvl5pPr>
            <a:lvl6pPr marL="1285843" indent="0">
              <a:buNone/>
              <a:defRPr sz="1125"/>
            </a:lvl6pPr>
            <a:lvl7pPr marL="1543012" indent="0">
              <a:buNone/>
              <a:defRPr sz="1125"/>
            </a:lvl7pPr>
            <a:lvl8pPr marL="1800180" indent="0">
              <a:buNone/>
              <a:defRPr sz="1125"/>
            </a:lvl8pPr>
            <a:lvl9pPr marL="2057348" indent="0">
              <a:buNone/>
              <a:defRPr sz="112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68" indent="0">
              <a:buNone/>
              <a:defRPr sz="675"/>
            </a:lvl2pPr>
            <a:lvl3pPr marL="514337" indent="0">
              <a:buNone/>
              <a:defRPr sz="563"/>
            </a:lvl3pPr>
            <a:lvl4pPr marL="771506" indent="0">
              <a:buNone/>
              <a:defRPr sz="506"/>
            </a:lvl4pPr>
            <a:lvl5pPr marL="1028675" indent="0">
              <a:buNone/>
              <a:defRPr sz="506"/>
            </a:lvl5pPr>
            <a:lvl6pPr marL="1285843" indent="0">
              <a:buNone/>
              <a:defRPr sz="506"/>
            </a:lvl6pPr>
            <a:lvl7pPr marL="1543012" indent="0">
              <a:buNone/>
              <a:defRPr sz="506"/>
            </a:lvl7pPr>
            <a:lvl8pPr marL="1800180" indent="0">
              <a:buNone/>
              <a:defRPr sz="506"/>
            </a:lvl8pPr>
            <a:lvl9pPr marL="2057348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USTC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DDACC-B398-4434-9A27-1DB8A0412C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5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6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8"/>
            <a:ext cx="5562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88" smtClean="0"/>
            </a:lvl1pPr>
          </a:lstStyle>
          <a:p>
            <a:pPr>
              <a:defRPr/>
            </a:pPr>
            <a:r>
              <a:rPr lang="en-US"/>
              <a:t>USTC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8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88" smtClean="0"/>
            </a:lvl1pPr>
          </a:lstStyle>
          <a:p>
            <a:pPr>
              <a:defRPr/>
            </a:pPr>
            <a:fld id="{BC80DFAE-88B7-49D3-8F2D-B101E877E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75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75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75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75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75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257168" algn="ctr" rtl="0" fontAlgn="base">
        <a:spcBef>
          <a:spcPct val="0"/>
        </a:spcBef>
        <a:spcAft>
          <a:spcPct val="0"/>
        </a:spcAft>
        <a:defRPr sz="2475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514337" algn="ctr" rtl="0" fontAlgn="base">
        <a:spcBef>
          <a:spcPct val="0"/>
        </a:spcBef>
        <a:spcAft>
          <a:spcPct val="0"/>
        </a:spcAft>
        <a:defRPr sz="2475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771506" algn="ctr" rtl="0" fontAlgn="base">
        <a:spcBef>
          <a:spcPct val="0"/>
        </a:spcBef>
        <a:spcAft>
          <a:spcPct val="0"/>
        </a:spcAft>
        <a:defRPr sz="2475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028675" algn="ctr" rtl="0" fontAlgn="base">
        <a:spcBef>
          <a:spcPct val="0"/>
        </a:spcBef>
        <a:spcAft>
          <a:spcPct val="0"/>
        </a:spcAft>
        <a:defRPr sz="2475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192876" indent="-192876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Ø"/>
        <a:defRPr sz="1575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rtl="0" eaLnBrk="0" fontAlgn="base" hangingPunct="0">
        <a:spcBef>
          <a:spcPct val="20000"/>
        </a:spcBef>
        <a:spcAft>
          <a:spcPct val="0"/>
        </a:spcAft>
        <a:buChar char="•"/>
        <a:defRPr sz="1350">
          <a:solidFill>
            <a:schemeClr val="tx1"/>
          </a:solidFill>
          <a:latin typeface="+mn-lt"/>
        </a:defRPr>
      </a:lvl2pPr>
      <a:lvl3pPr marL="642922" indent="-128585" algn="l" rtl="0" eaLnBrk="0" fontAlgn="base" hangingPunct="0">
        <a:spcBef>
          <a:spcPct val="20000"/>
        </a:spcBef>
        <a:spcAft>
          <a:spcPct val="0"/>
        </a:spcAft>
        <a:buChar char="•"/>
        <a:defRPr sz="1125">
          <a:solidFill>
            <a:schemeClr val="tx1"/>
          </a:solidFill>
          <a:latin typeface="+mn-lt"/>
        </a:defRPr>
      </a:lvl3pPr>
      <a:lvl4pPr marL="900091" indent="-128585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1157259" indent="-128585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1414428" indent="-128585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1671596" indent="-128585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1928765" indent="-128585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2185934" indent="-128585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9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11.png"/><Relationship Id="rId10" Type="http://schemas.openxmlformats.org/officeDocument/2006/relationships/image" Target="../media/image32.png"/><Relationship Id="rId4" Type="http://schemas.openxmlformats.org/officeDocument/2006/relationships/image" Target="../media/image10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9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8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11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10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2737" y="1919296"/>
            <a:ext cx="7772400" cy="1102519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</a:pPr>
            <a:r>
              <a:rPr lang="zh-CN" altLang="en-US" sz="4400" dirty="0"/>
              <a:t>连通度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8536" y="3597728"/>
            <a:ext cx="6400800" cy="1742258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kern="1200" dirty="0">
                <a:solidFill>
                  <a:srgbClr val="404040"/>
                </a:solidFill>
                <a:latin typeface="+mn-ea"/>
              </a:rPr>
              <a:t>李永</a:t>
            </a:r>
            <a:r>
              <a:rPr lang="zh-CN" altLang="en-US" sz="2400" kern="1200" dirty="0" smtClean="0">
                <a:solidFill>
                  <a:srgbClr val="404040"/>
                </a:solidFill>
                <a:latin typeface="+mn-ea"/>
              </a:rPr>
              <a:t>坤</a:t>
            </a:r>
            <a:endParaRPr lang="en-US" altLang="zh-CN" sz="2400" kern="1200" dirty="0" smtClean="0">
              <a:solidFill>
                <a:srgbClr val="404040"/>
              </a:solidFill>
              <a:latin typeface="+mn-ea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400" kern="1200" dirty="0">
                <a:solidFill>
                  <a:srgbClr val="404040"/>
                </a:solidFill>
                <a:latin typeface="+mn-ea"/>
              </a:rPr>
              <a:t>副</a:t>
            </a:r>
            <a:r>
              <a:rPr lang="zh-CN" altLang="en-US" sz="2400" kern="1200" dirty="0" smtClean="0">
                <a:solidFill>
                  <a:srgbClr val="404040"/>
                </a:solidFill>
                <a:latin typeface="+mn-ea"/>
              </a:rPr>
              <a:t>教授</a:t>
            </a:r>
            <a:endParaRPr lang="en-US" altLang="zh-CN" sz="2400" kern="1200" dirty="0" smtClean="0">
              <a:solidFill>
                <a:srgbClr val="404040"/>
              </a:solidFill>
              <a:latin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kern="1200" dirty="0" smtClean="0">
                <a:solidFill>
                  <a:srgbClr val="404040"/>
                </a:solidFill>
                <a:latin typeface="+mn-ea"/>
              </a:rPr>
              <a:t>中</a:t>
            </a:r>
            <a:r>
              <a:rPr lang="zh-CN" altLang="en-US" sz="2400" kern="1200" dirty="0">
                <a:solidFill>
                  <a:srgbClr val="404040"/>
                </a:solidFill>
                <a:latin typeface="+mn-ea"/>
              </a:rPr>
              <a:t>科大计算机学</a:t>
            </a:r>
            <a:r>
              <a:rPr lang="zh-CN" altLang="en-US" sz="2400" kern="1200" dirty="0" smtClean="0">
                <a:solidFill>
                  <a:srgbClr val="404040"/>
                </a:solidFill>
                <a:latin typeface="+mn-ea"/>
              </a:rPr>
              <a:t>院</a:t>
            </a:r>
            <a:endParaRPr lang="en-US" altLang="zh-CN" sz="2400" kern="1200" dirty="0" smtClean="0">
              <a:solidFill>
                <a:srgbClr val="404040"/>
              </a:solidFill>
              <a:latin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400" kern="1200" dirty="0" smtClean="0">
                <a:solidFill>
                  <a:srgbClr val="404040"/>
                </a:solidFill>
                <a:latin typeface="+mn-ea"/>
              </a:rPr>
              <a:t>http</a:t>
            </a:r>
            <a:r>
              <a:rPr lang="en-US" altLang="zh-CN" sz="2400" kern="1200" dirty="0">
                <a:solidFill>
                  <a:srgbClr val="404040"/>
                </a:solidFill>
                <a:latin typeface="+mn-ea"/>
              </a:rPr>
              <a:t>://staff.ustc.edu.cn/~ykli/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zh-CN" sz="2400" kern="1200" dirty="0">
              <a:solidFill>
                <a:srgbClr val="404040"/>
              </a:solidFill>
              <a:latin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400" kern="1200" dirty="0">
                <a:solidFill>
                  <a:srgbClr val="404040"/>
                </a:solidFill>
                <a:latin typeface="+mn-ea"/>
              </a:rPr>
              <a:t>2017</a:t>
            </a:r>
            <a:r>
              <a:rPr lang="zh-CN" altLang="en-US" sz="2400" kern="1200" dirty="0">
                <a:solidFill>
                  <a:srgbClr val="404040"/>
                </a:solidFill>
                <a:latin typeface="+mn-ea"/>
              </a:rPr>
              <a:t>年</a:t>
            </a:r>
            <a:r>
              <a:rPr lang="en-US" altLang="zh-CN" sz="2400" kern="1200" dirty="0" smtClean="0">
                <a:solidFill>
                  <a:srgbClr val="404040"/>
                </a:solidFill>
                <a:latin typeface="+mn-ea"/>
              </a:rPr>
              <a:t>11</a:t>
            </a:r>
            <a:r>
              <a:rPr lang="zh-CN" altLang="en-US" sz="2400" kern="1200" dirty="0" smtClean="0">
                <a:solidFill>
                  <a:srgbClr val="404040"/>
                </a:solidFill>
                <a:latin typeface="+mn-ea"/>
              </a:rPr>
              <a:t>月</a:t>
            </a:r>
            <a:r>
              <a:rPr lang="en-US" altLang="zh-CN" sz="2400" kern="1200" dirty="0" smtClean="0">
                <a:solidFill>
                  <a:srgbClr val="404040"/>
                </a:solidFill>
                <a:latin typeface="+mn-ea"/>
              </a:rPr>
              <a:t>23</a:t>
            </a:r>
            <a:r>
              <a:rPr lang="zh-CN" altLang="en-US" sz="2400" kern="1200" dirty="0" smtClean="0">
                <a:solidFill>
                  <a:srgbClr val="404040"/>
                </a:solidFill>
                <a:latin typeface="+mn-ea"/>
              </a:rPr>
              <a:t>日</a:t>
            </a:r>
            <a:endParaRPr lang="en-US" altLang="zh-CN" sz="2400" kern="1200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 flipV="1">
            <a:off x="39188" y="3196961"/>
            <a:ext cx="9039497" cy="345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35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DD5A66-9C2F-42FF-B09E-B62E67AA144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4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7"/>
    </mc:Choice>
    <mc:Fallback xmlns="">
      <p:transition spd="slow" advTm="122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边连通度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边连通度：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 smtClean="0"/>
                  <a:t>的所有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边割中最小的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是具有割边的连通图：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=</a:t>
                </a:r>
                <a:r>
                  <a:rPr lang="en-US" altLang="zh-CN" dirty="0" smtClean="0"/>
                  <a:t>1</a:t>
                </a:r>
              </a:p>
              <a:p>
                <a:pPr lvl="1"/>
                <a:r>
                  <a:rPr lang="zh-CN" altLang="en-US" dirty="0"/>
                  <a:t>特</a:t>
                </a:r>
                <a:r>
                  <a:rPr lang="zh-CN" altLang="en-US" dirty="0" smtClean="0"/>
                  <a:t>例：</a:t>
                </a:r>
                <a:r>
                  <a:rPr lang="en-US" altLang="zh-CN" dirty="0"/>
                  <a:t> 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 smtClean="0"/>
                  <a:t>是平凡图或不连通：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=0</a:t>
                </a:r>
                <a:endParaRPr lang="en-US" altLang="zh-CN" dirty="0"/>
              </a:p>
              <a:p>
                <a:pPr lvl="1"/>
                <a:r>
                  <a:rPr lang="zh-CN" altLang="en-US" dirty="0" smtClean="0">
                    <a:solidFill>
                      <a:srgbClr val="C00000"/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</a:rPr>
                  <a:t>，图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G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最少删掉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>
                    <a:solidFill>
                      <a:srgbClr val="C00000"/>
                    </a:solidFill>
                  </a:rPr>
                  <a:t>条边才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不连通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边连</a:t>
                </a:r>
                <a:r>
                  <a:rPr lang="zh-CN" altLang="en-US" dirty="0"/>
                  <a:t>通的</a:t>
                </a:r>
                <a:endParaRPr lang="en-US" altLang="zh-CN" dirty="0"/>
              </a:p>
              <a:p>
                <a:pPr lvl="1"/>
                <a:r>
                  <a:rPr lang="zh-CN" altLang="en-US" dirty="0">
                    <a:solidFill>
                      <a:srgbClr val="C00000"/>
                    </a:solidFill>
                  </a:rPr>
                  <a:t>删掉小于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</a:rPr>
                  <a:t>条边仍连通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边</a:t>
                </a:r>
                <a:r>
                  <a:rPr lang="zh-CN" altLang="en-US" dirty="0"/>
                  <a:t>连通</a:t>
                </a:r>
                <a:r>
                  <a:rPr lang="en-US" altLang="zh-CN" dirty="0"/>
                  <a:t>=&gt;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smtClean="0"/>
                  <a:t>1</a:t>
                </a:r>
                <a:r>
                  <a:rPr lang="zh-CN" altLang="en-US" dirty="0"/>
                  <a:t>边</a:t>
                </a:r>
                <a:r>
                  <a:rPr lang="zh-CN" altLang="en-US" dirty="0" smtClean="0"/>
                  <a:t>连</a:t>
                </a:r>
                <a:r>
                  <a:rPr lang="zh-CN" altLang="en-US" dirty="0"/>
                  <a:t>通</a:t>
                </a:r>
                <a:r>
                  <a:rPr lang="en-US" altLang="zh-CN" dirty="0"/>
                  <a:t>=&gt;…=&gt;</a:t>
                </a:r>
                <a:r>
                  <a:rPr lang="en-US" altLang="zh-CN" dirty="0" smtClean="0"/>
                  <a:t>1</a:t>
                </a:r>
                <a:r>
                  <a:rPr lang="zh-CN" altLang="en-US" dirty="0"/>
                  <a:t>边</a:t>
                </a:r>
                <a:r>
                  <a:rPr lang="zh-CN" altLang="en-US" dirty="0" smtClean="0"/>
                  <a:t>连</a:t>
                </a:r>
                <a:r>
                  <a:rPr lang="zh-CN" altLang="en-US" dirty="0"/>
                  <a:t>通</a:t>
                </a:r>
                <a:endParaRPr lang="en-US" altLang="zh-CN" dirty="0"/>
              </a:p>
              <a:p>
                <a:pPr lvl="1"/>
                <a:r>
                  <a:rPr lang="zh-CN" altLang="en-US" dirty="0" smtClean="0"/>
                  <a:t>所</a:t>
                </a:r>
                <a:r>
                  <a:rPr lang="zh-CN" altLang="en-US" dirty="0"/>
                  <a:t>有非平凡连通图都是</a:t>
                </a:r>
                <a:r>
                  <a:rPr lang="en-US" altLang="zh-CN" dirty="0" smtClean="0"/>
                  <a:t>1</a:t>
                </a:r>
                <a:r>
                  <a:rPr lang="zh-CN" altLang="en-US" dirty="0"/>
                  <a:t>边</a:t>
                </a:r>
                <a:r>
                  <a:rPr lang="zh-CN" altLang="en-US" dirty="0" smtClean="0"/>
                  <a:t>连</a:t>
                </a:r>
                <a:r>
                  <a:rPr lang="zh-CN" altLang="en-US" dirty="0"/>
                  <a:t>通的（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zh-CN" altLang="en-US" dirty="0" smtClean="0"/>
                  <a:t>思</a:t>
                </a:r>
                <a:r>
                  <a:rPr lang="zh-CN" altLang="en-US" dirty="0"/>
                  <a:t>考：为什么定义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？</a:t>
                </a:r>
                <a:endParaRPr lang="en-US" altLang="zh-CN" dirty="0"/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1482" b="-14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9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边连通度例子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椭圆 4"/>
          <p:cNvSpPr/>
          <p:nvPr/>
        </p:nvSpPr>
        <p:spPr bwMode="auto">
          <a:xfrm>
            <a:off x="1143000" y="255097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1118558" y="3328062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1600200" y="285577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2209800" y="249059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2244306" y="3366162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直接连接符 9"/>
          <p:cNvCxnSpPr>
            <a:stCxn id="5" idx="4"/>
            <a:endCxn id="6" idx="0"/>
          </p:cNvCxnSpPr>
          <p:nvPr/>
        </p:nvCxnSpPr>
        <p:spPr bwMode="auto">
          <a:xfrm flipH="1">
            <a:off x="1156658" y="2627175"/>
            <a:ext cx="24442" cy="70088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3"/>
            <a:endCxn id="6" idx="6"/>
          </p:cNvCxnSpPr>
          <p:nvPr/>
        </p:nvCxnSpPr>
        <p:spPr bwMode="auto">
          <a:xfrm flipH="1">
            <a:off x="1194758" y="2920816"/>
            <a:ext cx="416601" cy="44534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7" idx="5"/>
            <a:endCxn id="9" idx="1"/>
          </p:cNvCxnSpPr>
          <p:nvPr/>
        </p:nvCxnSpPr>
        <p:spPr bwMode="auto">
          <a:xfrm>
            <a:off x="1665241" y="2920816"/>
            <a:ext cx="590224" cy="45650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7" idx="7"/>
            <a:endCxn id="8" idx="3"/>
          </p:cNvCxnSpPr>
          <p:nvPr/>
        </p:nvCxnSpPr>
        <p:spPr bwMode="auto">
          <a:xfrm flipV="1">
            <a:off x="1665241" y="2555631"/>
            <a:ext cx="555718" cy="311303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 bwMode="auto">
          <a:xfrm>
            <a:off x="2899571" y="256679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2875129" y="3343877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3907936" y="255097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3883494" y="3328062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3429000" y="2933413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直接连接符 18"/>
          <p:cNvCxnSpPr/>
          <p:nvPr/>
        </p:nvCxnSpPr>
        <p:spPr bwMode="auto">
          <a:xfrm flipH="1">
            <a:off x="2905698" y="2642990"/>
            <a:ext cx="24442" cy="70088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6" idx="4"/>
          </p:cNvCxnSpPr>
          <p:nvPr/>
        </p:nvCxnSpPr>
        <p:spPr bwMode="auto">
          <a:xfrm flipH="1">
            <a:off x="3921594" y="2627175"/>
            <a:ext cx="24442" cy="706273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17" idx="1"/>
          </p:cNvCxnSpPr>
          <p:nvPr/>
        </p:nvCxnSpPr>
        <p:spPr bwMode="auto">
          <a:xfrm>
            <a:off x="3492569" y="3006030"/>
            <a:ext cx="402084" cy="333191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18" idx="1"/>
          </p:cNvCxnSpPr>
          <p:nvPr/>
        </p:nvCxnSpPr>
        <p:spPr bwMode="auto">
          <a:xfrm>
            <a:off x="2962115" y="2613714"/>
            <a:ext cx="478044" cy="330858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5" idx="7"/>
            <a:endCxn id="18" idx="3"/>
          </p:cNvCxnSpPr>
          <p:nvPr/>
        </p:nvCxnSpPr>
        <p:spPr bwMode="auto">
          <a:xfrm flipV="1">
            <a:off x="2940170" y="2998454"/>
            <a:ext cx="499989" cy="356582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16" idx="3"/>
          </p:cNvCxnSpPr>
          <p:nvPr/>
        </p:nvCxnSpPr>
        <p:spPr bwMode="auto">
          <a:xfrm flipV="1">
            <a:off x="3483514" y="2616016"/>
            <a:ext cx="435581" cy="341418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 bwMode="auto">
          <a:xfrm>
            <a:off x="4517020" y="2593731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4492578" y="3370818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5525385" y="2577916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5500943" y="3355003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5046449" y="2960354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0" name="直接连接符 29"/>
          <p:cNvCxnSpPr/>
          <p:nvPr/>
        </p:nvCxnSpPr>
        <p:spPr bwMode="auto">
          <a:xfrm flipH="1">
            <a:off x="4523147" y="2669931"/>
            <a:ext cx="24442" cy="70088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7" idx="4"/>
          </p:cNvCxnSpPr>
          <p:nvPr/>
        </p:nvCxnSpPr>
        <p:spPr bwMode="auto">
          <a:xfrm flipH="1">
            <a:off x="5539043" y="2654116"/>
            <a:ext cx="24442" cy="706273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endCxn id="28" idx="1"/>
          </p:cNvCxnSpPr>
          <p:nvPr/>
        </p:nvCxnSpPr>
        <p:spPr bwMode="auto">
          <a:xfrm>
            <a:off x="5110018" y="3032971"/>
            <a:ext cx="402084" cy="333191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29" idx="1"/>
          </p:cNvCxnSpPr>
          <p:nvPr/>
        </p:nvCxnSpPr>
        <p:spPr bwMode="auto">
          <a:xfrm>
            <a:off x="4579564" y="2640655"/>
            <a:ext cx="478044" cy="330858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6" idx="7"/>
            <a:endCxn id="29" idx="3"/>
          </p:cNvCxnSpPr>
          <p:nvPr/>
        </p:nvCxnSpPr>
        <p:spPr bwMode="auto">
          <a:xfrm flipV="1">
            <a:off x="4557619" y="3025395"/>
            <a:ext cx="499989" cy="356582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endCxn id="27" idx="3"/>
          </p:cNvCxnSpPr>
          <p:nvPr/>
        </p:nvCxnSpPr>
        <p:spPr bwMode="auto">
          <a:xfrm flipV="1">
            <a:off x="5100963" y="2642957"/>
            <a:ext cx="435581" cy="341418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25" idx="7"/>
            <a:endCxn id="27" idx="2"/>
          </p:cNvCxnSpPr>
          <p:nvPr/>
        </p:nvCxnSpPr>
        <p:spPr bwMode="auto">
          <a:xfrm>
            <a:off x="4582061" y="2604890"/>
            <a:ext cx="943324" cy="1112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endCxn id="28" idx="2"/>
          </p:cNvCxnSpPr>
          <p:nvPr/>
        </p:nvCxnSpPr>
        <p:spPr bwMode="auto">
          <a:xfrm flipV="1">
            <a:off x="4572000" y="3393103"/>
            <a:ext cx="928943" cy="26344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 bwMode="auto">
          <a:xfrm>
            <a:off x="71628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6504965" y="289387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椭圆 39"/>
          <p:cNvSpPr/>
          <p:nvPr/>
        </p:nvSpPr>
        <p:spPr bwMode="auto">
          <a:xfrm>
            <a:off x="7848600" y="2925051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椭圆 40"/>
          <p:cNvSpPr/>
          <p:nvPr/>
        </p:nvSpPr>
        <p:spPr bwMode="auto">
          <a:xfrm>
            <a:off x="6948607" y="3419447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椭圆 41"/>
          <p:cNvSpPr/>
          <p:nvPr/>
        </p:nvSpPr>
        <p:spPr bwMode="auto">
          <a:xfrm>
            <a:off x="7565023" y="3392704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直接连接符 42"/>
          <p:cNvCxnSpPr>
            <a:endCxn id="42" idx="0"/>
          </p:cNvCxnSpPr>
          <p:nvPr/>
        </p:nvCxnSpPr>
        <p:spPr bwMode="auto">
          <a:xfrm>
            <a:off x="7200900" y="2514600"/>
            <a:ext cx="402223" cy="878104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endCxn id="40" idx="1"/>
          </p:cNvCxnSpPr>
          <p:nvPr/>
        </p:nvCxnSpPr>
        <p:spPr bwMode="auto">
          <a:xfrm>
            <a:off x="7220089" y="2503335"/>
            <a:ext cx="639670" cy="43287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8" idx="4"/>
            <a:endCxn id="41" idx="0"/>
          </p:cNvCxnSpPr>
          <p:nvPr/>
        </p:nvCxnSpPr>
        <p:spPr bwMode="auto">
          <a:xfrm flipH="1">
            <a:off x="6986707" y="2514600"/>
            <a:ext cx="214193" cy="90484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8" idx="3"/>
            <a:endCxn id="39" idx="7"/>
          </p:cNvCxnSpPr>
          <p:nvPr/>
        </p:nvCxnSpPr>
        <p:spPr bwMode="auto">
          <a:xfrm flipH="1">
            <a:off x="6570006" y="2503441"/>
            <a:ext cx="603953" cy="401593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0" idx="2"/>
            <a:endCxn id="39" idx="6"/>
          </p:cNvCxnSpPr>
          <p:nvPr/>
        </p:nvCxnSpPr>
        <p:spPr bwMode="auto">
          <a:xfrm flipH="1" flipV="1">
            <a:off x="6581165" y="2931975"/>
            <a:ext cx="1267435" cy="3117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1" idx="2"/>
            <a:endCxn id="39" idx="5"/>
          </p:cNvCxnSpPr>
          <p:nvPr/>
        </p:nvCxnSpPr>
        <p:spPr bwMode="auto">
          <a:xfrm flipH="1" flipV="1">
            <a:off x="6570006" y="2958916"/>
            <a:ext cx="378601" cy="498631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2" idx="1"/>
            <a:endCxn id="39" idx="5"/>
          </p:cNvCxnSpPr>
          <p:nvPr/>
        </p:nvCxnSpPr>
        <p:spPr bwMode="auto">
          <a:xfrm flipH="1" flipV="1">
            <a:off x="6570006" y="2958916"/>
            <a:ext cx="1006176" cy="44494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40" idx="3"/>
            <a:endCxn id="41" idx="7"/>
          </p:cNvCxnSpPr>
          <p:nvPr/>
        </p:nvCxnSpPr>
        <p:spPr bwMode="auto">
          <a:xfrm flipH="1">
            <a:off x="7013648" y="2990092"/>
            <a:ext cx="846111" cy="440514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42" idx="3"/>
          </p:cNvCxnSpPr>
          <p:nvPr/>
        </p:nvCxnSpPr>
        <p:spPr bwMode="auto">
          <a:xfrm flipH="1">
            <a:off x="7016077" y="3457745"/>
            <a:ext cx="560105" cy="1540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40" idx="4"/>
          </p:cNvCxnSpPr>
          <p:nvPr/>
        </p:nvCxnSpPr>
        <p:spPr bwMode="auto">
          <a:xfrm flipH="1">
            <a:off x="7620001" y="3001251"/>
            <a:ext cx="266699" cy="41737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1228888" y="3497085"/>
                <a:ext cx="872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888" y="3497085"/>
                <a:ext cx="872706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3037387" y="3492402"/>
                <a:ext cx="872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387" y="3492402"/>
                <a:ext cx="872706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4737564" y="3495422"/>
                <a:ext cx="872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564" y="3495422"/>
                <a:ext cx="8727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6829619" y="3490005"/>
                <a:ext cx="872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619" y="3490005"/>
                <a:ext cx="872706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990600" y="3913839"/>
                <a:ext cx="1460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913839"/>
                <a:ext cx="146072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/>
              <p:cNvSpPr txBox="1"/>
              <p:nvPr/>
            </p:nvSpPr>
            <p:spPr>
              <a:xfrm>
                <a:off x="2847812" y="3962705"/>
                <a:ext cx="1460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812" y="3962705"/>
                <a:ext cx="1460729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/>
              <p:cNvSpPr txBox="1"/>
              <p:nvPr/>
            </p:nvSpPr>
            <p:spPr>
              <a:xfrm>
                <a:off x="4443552" y="3962705"/>
                <a:ext cx="1460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552" y="3962705"/>
                <a:ext cx="1460729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6470535" y="3951247"/>
                <a:ext cx="1460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535" y="3951247"/>
                <a:ext cx="1460729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/>
              <p:cNvSpPr txBox="1"/>
              <p:nvPr/>
            </p:nvSpPr>
            <p:spPr>
              <a:xfrm>
                <a:off x="860482" y="4470457"/>
                <a:ext cx="147943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是</a:t>
                </a:r>
                <a:r>
                  <a:rPr lang="en-US" altLang="zh-CN" sz="2400" dirty="0" smtClean="0"/>
                  <a:t>1</a:t>
                </a:r>
                <a:r>
                  <a:rPr lang="zh-CN" altLang="en-US" sz="2400" dirty="0" smtClean="0"/>
                  <a:t>边连通的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82" y="4470457"/>
                <a:ext cx="1479436" cy="830997"/>
              </a:xfrm>
              <a:prstGeom prst="rect">
                <a:avLst/>
              </a:prstGeom>
              <a:blipFill rotWithShape="0">
                <a:blip r:embed="rId10"/>
                <a:stretch>
                  <a:fillRect l="-6173" t="-583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/>
              <p:cNvSpPr txBox="1"/>
              <p:nvPr/>
            </p:nvSpPr>
            <p:spPr>
              <a:xfrm>
                <a:off x="2268618" y="4467223"/>
                <a:ext cx="22946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是</a:t>
                </a:r>
                <a:r>
                  <a:rPr lang="en-US" altLang="zh-CN" sz="2400" dirty="0" smtClean="0"/>
                  <a:t>2</a:t>
                </a:r>
                <a:r>
                  <a:rPr lang="zh-CN" altLang="en-US" sz="2400" dirty="0"/>
                  <a:t>边</a:t>
                </a:r>
                <a:r>
                  <a:rPr lang="zh-CN" altLang="en-US" sz="2400" dirty="0" smtClean="0"/>
                  <a:t>连通的</a:t>
                </a:r>
                <a:endParaRPr lang="en-US" altLang="zh-CN" sz="2400" dirty="0" smtClean="0"/>
              </a:p>
              <a:p>
                <a:r>
                  <a:rPr lang="en-US" altLang="zh-CN" sz="2400" dirty="0" smtClean="0"/>
                  <a:t>(1</a:t>
                </a:r>
                <a:r>
                  <a:rPr lang="zh-CN" altLang="en-US" sz="2400" dirty="0" smtClean="0"/>
                  <a:t>边连通</a:t>
                </a:r>
                <a:r>
                  <a:rPr lang="en-US" altLang="zh-CN" sz="2400" dirty="0" smtClean="0"/>
                  <a:t>)</a:t>
                </a:r>
              </a:p>
            </p:txBody>
          </p:sp>
        </mc:Choice>
        <mc:Fallback xmlns=""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618" y="4467223"/>
                <a:ext cx="2294666" cy="830997"/>
              </a:xfrm>
              <a:prstGeom prst="rect">
                <a:avLst/>
              </a:prstGeom>
              <a:blipFill rotWithShape="0">
                <a:blip r:embed="rId11"/>
                <a:stretch>
                  <a:fillRect l="-3979" t="-5882" r="-265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/>
              <p:cNvSpPr txBox="1"/>
              <p:nvPr/>
            </p:nvSpPr>
            <p:spPr>
              <a:xfrm>
                <a:off x="4490724" y="4465699"/>
                <a:ext cx="21210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是</a:t>
                </a:r>
                <a:r>
                  <a:rPr lang="en-US" altLang="zh-CN" sz="2400" dirty="0" smtClean="0"/>
                  <a:t>3</a:t>
                </a:r>
                <a:r>
                  <a:rPr lang="zh-CN" altLang="en-US" sz="2400" dirty="0"/>
                  <a:t>边</a:t>
                </a:r>
                <a:r>
                  <a:rPr lang="zh-CN" altLang="en-US" sz="2400" dirty="0" smtClean="0"/>
                  <a:t>连通的</a:t>
                </a:r>
                <a:r>
                  <a:rPr lang="en-US" altLang="zh-CN" sz="2400" dirty="0" smtClean="0"/>
                  <a:t>(2/1</a:t>
                </a:r>
                <a:r>
                  <a:rPr lang="zh-CN" altLang="en-US" sz="2400" dirty="0"/>
                  <a:t>边</a:t>
                </a:r>
                <a:r>
                  <a:rPr lang="zh-CN" altLang="en-US" sz="2400" dirty="0" smtClean="0"/>
                  <a:t>连</a:t>
                </a:r>
                <a:r>
                  <a:rPr lang="zh-CN" altLang="en-US" sz="2400" dirty="0"/>
                  <a:t>通</a:t>
                </a:r>
                <a:r>
                  <a:rPr lang="en-US" altLang="zh-CN" sz="2400" dirty="0" smtClean="0"/>
                  <a:t>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724" y="4465699"/>
                <a:ext cx="2121080" cy="830997"/>
              </a:xfrm>
              <a:prstGeom prst="rect">
                <a:avLst/>
              </a:prstGeom>
              <a:blipFill rotWithShape="0">
                <a:blip r:embed="rId12"/>
                <a:stretch>
                  <a:fillRect l="-4598" t="-5882" r="-287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6604949" y="4432681"/>
                <a:ext cx="234645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是</a:t>
                </a:r>
                <a:r>
                  <a:rPr lang="en-US" altLang="zh-CN" sz="2400" dirty="0" smtClean="0"/>
                  <a:t>4</a:t>
                </a:r>
                <a:r>
                  <a:rPr lang="zh-CN" altLang="en-US" sz="2400" dirty="0"/>
                  <a:t>边</a:t>
                </a:r>
                <a:r>
                  <a:rPr lang="zh-CN" altLang="en-US" sz="2400" dirty="0" smtClean="0"/>
                  <a:t>连通的</a:t>
                </a:r>
                <a:r>
                  <a:rPr lang="en-US" altLang="zh-CN" sz="2400" dirty="0" smtClean="0"/>
                  <a:t>(3/2/1</a:t>
                </a:r>
                <a:r>
                  <a:rPr lang="zh-CN" altLang="en-US" sz="2400" dirty="0"/>
                  <a:t>边</a:t>
                </a:r>
                <a:r>
                  <a:rPr lang="zh-CN" altLang="en-US" sz="2400" dirty="0" smtClean="0"/>
                  <a:t>连通</a:t>
                </a:r>
                <a:r>
                  <a:rPr lang="en-US" altLang="zh-CN" sz="2400" dirty="0" smtClean="0"/>
                  <a:t>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949" y="4432681"/>
                <a:ext cx="2346456" cy="830997"/>
              </a:xfrm>
              <a:prstGeom prst="rect">
                <a:avLst/>
              </a:prstGeom>
              <a:blipFill rotWithShape="0">
                <a:blip r:embed="rId13"/>
                <a:stretch>
                  <a:fillRect l="-3896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454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连通度结论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定理：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dirty="0" smtClean="0"/>
                  <a:t>：最小度</a:t>
                </a:r>
                <a:endParaRPr lang="en-US" altLang="zh-CN" dirty="0" smtClean="0"/>
              </a:p>
              <a:p>
                <a:r>
                  <a:rPr lang="zh-CN" altLang="en-US" dirty="0"/>
                  <a:t>证</a:t>
                </a:r>
                <a:r>
                  <a:rPr lang="zh-CN" altLang="en-US" dirty="0" smtClean="0"/>
                  <a:t>明：</a:t>
                </a:r>
                <a:endParaRPr lang="en-US" altLang="zh-CN" dirty="0" smtClean="0"/>
              </a:p>
              <a:p>
                <a:pPr marL="257168" lvl="1" indent="0">
                  <a:buNone/>
                </a:pPr>
                <a:r>
                  <a:rPr lang="en-US" altLang="zh-CN" dirty="0" smtClean="0"/>
                  <a:t>(1).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dirty="0" smtClean="0"/>
                  <a:t>：平凡图</a:t>
                </a:r>
                <a:r>
                  <a:rPr lang="en-US" altLang="zh-CN" dirty="0" smtClean="0"/>
                  <a:t>/</a:t>
                </a:r>
                <a:r>
                  <a:rPr lang="zh-CN" altLang="en-US" dirty="0"/>
                  <a:t>非</a:t>
                </a:r>
                <a:r>
                  <a:rPr lang="zh-CN" altLang="en-US" dirty="0" smtClean="0"/>
                  <a:t>平凡图</a:t>
                </a:r>
                <a:endParaRPr lang="en-US" altLang="zh-CN" dirty="0" smtClean="0"/>
              </a:p>
              <a:p>
                <a:pPr marL="257168" lvl="1" indent="0">
                  <a:buNone/>
                </a:pPr>
                <a:r>
                  <a:rPr lang="en-US" altLang="zh-CN" dirty="0" smtClean="0"/>
                  <a:t>(2).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 smtClean="0"/>
                  <a:t>：归纳法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1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2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 bwMode="auto">
          <a:xfrm>
            <a:off x="6721382" y="3162300"/>
            <a:ext cx="1382759" cy="1295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连通度结论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定理：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dirty="0" smtClean="0"/>
                  <a:t>：最小度</a:t>
                </a:r>
                <a:endParaRPr lang="en-US" altLang="zh-CN" dirty="0" smtClean="0"/>
              </a:p>
              <a:p>
                <a:r>
                  <a:rPr lang="zh-CN" altLang="en-US" dirty="0"/>
                  <a:t>证</a:t>
                </a:r>
                <a:r>
                  <a:rPr lang="zh-CN" altLang="en-US" dirty="0" smtClean="0"/>
                  <a:t>明：</a:t>
                </a:r>
                <a:endParaRPr lang="en-US" altLang="zh-CN" dirty="0" smtClean="0"/>
              </a:p>
              <a:p>
                <a:pPr marL="257168" lvl="1" indent="0">
                  <a:buNone/>
                </a:pPr>
                <a:r>
                  <a:rPr lang="en-US" altLang="zh-CN" dirty="0" smtClean="0"/>
                  <a:t>(1).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平凡图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不连通：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 smtClean="0"/>
                  <a:t>非平凡图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假设顶点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zh-CN" altLang="en-US" dirty="0" smtClean="0"/>
                  <a:t>的度是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zh-CN" altLang="en-US" dirty="0" smtClean="0"/>
                  <a:t>关联的边集构成一个边割</a:t>
                </a:r>
                <a:endParaRPr lang="en-US" altLang="zh-CN" dirty="0" smtClean="0"/>
              </a:p>
              <a:p>
                <a:pPr lvl="2"/>
                <a:r>
                  <a:rPr lang="zh-CN" altLang="en-US" dirty="0"/>
                  <a:t>删掉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dirty="0" smtClean="0"/>
                  <a:t>条边不连通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 smtClean="0"/>
                  <a:t> </a:t>
                </a:r>
                <a:endParaRPr lang="en-US" altLang="zh-CN" dirty="0"/>
              </a:p>
              <a:p>
                <a:pPr lvl="2"/>
                <a:r>
                  <a:rPr lang="zh-CN" altLang="en-US" dirty="0" smtClean="0"/>
                  <a:t>思考：为什么是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zh-CN" altLang="en-US" dirty="0" smtClean="0"/>
                  <a:t>？</a:t>
                </a:r>
                <a:endParaRPr lang="en-US" altLang="zh-CN" dirty="0"/>
              </a:p>
              <a:p>
                <a:pPr lvl="2"/>
                <a:endParaRPr lang="en-US" altLang="zh-CN" dirty="0"/>
              </a:p>
              <a:p>
                <a:pPr lvl="2"/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1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椭圆 4"/>
          <p:cNvSpPr/>
          <p:nvPr/>
        </p:nvSpPr>
        <p:spPr bwMode="auto">
          <a:xfrm>
            <a:off x="5638800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直接连接符 6"/>
          <p:cNvCxnSpPr>
            <a:stCxn id="5" idx="7"/>
            <a:endCxn id="16" idx="2"/>
          </p:cNvCxnSpPr>
          <p:nvPr/>
        </p:nvCxnSpPr>
        <p:spPr bwMode="auto">
          <a:xfrm flipV="1">
            <a:off x="5768882" y="3810000"/>
            <a:ext cx="952500" cy="403318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5" idx="6"/>
          </p:cNvCxnSpPr>
          <p:nvPr/>
        </p:nvCxnSpPr>
        <p:spPr bwMode="auto">
          <a:xfrm flipV="1">
            <a:off x="5791200" y="4098549"/>
            <a:ext cx="1022197" cy="168651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endCxn id="16" idx="1"/>
          </p:cNvCxnSpPr>
          <p:nvPr/>
        </p:nvCxnSpPr>
        <p:spPr bwMode="auto">
          <a:xfrm flipV="1">
            <a:off x="5730815" y="3352007"/>
            <a:ext cx="1193067" cy="850153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16" idx="3"/>
          </p:cNvCxnSpPr>
          <p:nvPr/>
        </p:nvCxnSpPr>
        <p:spPr bwMode="auto">
          <a:xfrm flipV="1">
            <a:off x="5768882" y="4267993"/>
            <a:ext cx="1155000" cy="3663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5353851" y="39169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dirty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851" y="3916979"/>
                <a:ext cx="36580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连接符 24"/>
          <p:cNvCxnSpPr/>
          <p:nvPr/>
        </p:nvCxnSpPr>
        <p:spPr bwMode="auto">
          <a:xfrm>
            <a:off x="5943600" y="3513817"/>
            <a:ext cx="609600" cy="1362983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5102949" y="4375315"/>
                <a:ext cx="1199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949" y="4375315"/>
                <a:ext cx="1199349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" grpId="0" animBg="1"/>
      <p:bldP spid="23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连通度结论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定理：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dirty="0" smtClean="0"/>
                  <a:t>：最小度</a:t>
                </a:r>
                <a:endParaRPr lang="en-US" altLang="zh-CN" dirty="0" smtClean="0"/>
              </a:p>
              <a:p>
                <a:r>
                  <a:rPr lang="zh-CN" altLang="en-US" dirty="0"/>
                  <a:t>证</a:t>
                </a:r>
                <a:r>
                  <a:rPr lang="zh-CN" altLang="en-US" dirty="0" smtClean="0"/>
                  <a:t>明：</a:t>
                </a:r>
                <a:endParaRPr lang="en-US" altLang="zh-CN" dirty="0" smtClean="0"/>
              </a:p>
              <a:p>
                <a:pPr marL="257168" lvl="1" indent="0">
                  <a:buNone/>
                </a:pPr>
                <a:r>
                  <a:rPr lang="en-US" altLang="zh-CN" dirty="0" smtClean="0"/>
                  <a:t>(1).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dirty="0" smtClean="0"/>
                  <a:t>：平凡图</a:t>
                </a:r>
                <a:r>
                  <a:rPr lang="en-US" altLang="zh-CN" dirty="0" smtClean="0"/>
                  <a:t>/</a:t>
                </a:r>
                <a:r>
                  <a:rPr lang="zh-CN" altLang="en-US" dirty="0"/>
                  <a:t>非</a:t>
                </a:r>
                <a:r>
                  <a:rPr lang="zh-CN" altLang="en-US" dirty="0" smtClean="0"/>
                  <a:t>平凡图</a:t>
                </a:r>
                <a:endParaRPr lang="en-US" altLang="zh-CN" dirty="0" smtClean="0"/>
              </a:p>
              <a:p>
                <a:pPr marL="257168" lvl="1" indent="0">
                  <a:buNone/>
                </a:pPr>
                <a:r>
                  <a:rPr lang="en-US" altLang="zh-CN" dirty="0" smtClean="0"/>
                  <a:t>(2).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 smtClean="0"/>
                  <a:t>：归纳法（对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 smtClean="0"/>
                  <a:t>归纳）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 smtClean="0"/>
                  <a:t>平凡或不连通，成立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假</a:t>
                </a:r>
                <a:r>
                  <a:rPr lang="zh-CN" altLang="en-US" dirty="0" smtClean="0"/>
                  <a:t>设对所有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的图成立，即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时：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证明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1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7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连通度结论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定理：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dirty="0" smtClean="0"/>
                  <a:t>：最小度</a:t>
                </a:r>
                <a:endParaRPr lang="en-US" altLang="zh-CN" dirty="0" smtClean="0"/>
              </a:p>
              <a:p>
                <a:r>
                  <a:rPr lang="zh-CN" altLang="en-US" dirty="0"/>
                  <a:t>证</a:t>
                </a:r>
                <a:r>
                  <a:rPr lang="zh-CN" altLang="en-US" dirty="0" smtClean="0"/>
                  <a:t>明：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时：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证明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pPr lvl="2"/>
                <a:r>
                  <a:rPr lang="zh-CN" altLang="en-US" dirty="0"/>
                  <a:t>假</a:t>
                </a:r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 smtClean="0"/>
                  <a:t>的一个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边割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/>
                  <a:t>中的边，设图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 smtClean="0"/>
                  <a:t>：最少删掉边割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/>
                  <a:t>中的其它边，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 smtClean="0"/>
                  <a:t>不连通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 smtClean="0"/>
                  <a:t>：归纳法得知</a:t>
                </a:r>
                <a:endParaRPr lang="en-US" altLang="zh-CN" dirty="0" smtClean="0"/>
              </a:p>
              <a:p>
                <a:pPr lvl="2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1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椭圆 4"/>
          <p:cNvSpPr/>
          <p:nvPr/>
        </p:nvSpPr>
        <p:spPr bwMode="auto">
          <a:xfrm>
            <a:off x="1524000" y="4572000"/>
            <a:ext cx="609600" cy="1066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3886200" y="4572000"/>
            <a:ext cx="609600" cy="1066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直接连接符 7"/>
          <p:cNvCxnSpPr>
            <a:stCxn id="5" idx="7"/>
            <a:endCxn id="6" idx="1"/>
          </p:cNvCxnSpPr>
          <p:nvPr/>
        </p:nvCxnSpPr>
        <p:spPr bwMode="auto">
          <a:xfrm>
            <a:off x="2044326" y="4728229"/>
            <a:ext cx="1931148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 bwMode="auto">
          <a:xfrm>
            <a:off x="2133600" y="5029200"/>
            <a:ext cx="1752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 bwMode="auto">
          <a:xfrm>
            <a:off x="2133600" y="5257800"/>
            <a:ext cx="1752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endCxn id="6" idx="3"/>
          </p:cNvCxnSpPr>
          <p:nvPr/>
        </p:nvCxnSpPr>
        <p:spPr bwMode="auto">
          <a:xfrm>
            <a:off x="2048639" y="5482571"/>
            <a:ext cx="1926835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144202" y="4353064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202" y="4353064"/>
                <a:ext cx="36766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626912" y="5486400"/>
                <a:ext cx="10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′|=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912" y="5486400"/>
                <a:ext cx="103457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2739411" y="5914097"/>
                <a:ext cx="5715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411" y="5914097"/>
                <a:ext cx="57150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851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6934200" y="5914097"/>
                <a:ext cx="590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图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5914097"/>
                <a:ext cx="59054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9375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椭圆 20"/>
          <p:cNvSpPr/>
          <p:nvPr/>
        </p:nvSpPr>
        <p:spPr bwMode="auto">
          <a:xfrm>
            <a:off x="5410200" y="4572000"/>
            <a:ext cx="609600" cy="1066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7772400" y="4572000"/>
            <a:ext cx="609600" cy="1066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直接连接符 23"/>
          <p:cNvCxnSpPr/>
          <p:nvPr/>
        </p:nvCxnSpPr>
        <p:spPr bwMode="auto">
          <a:xfrm>
            <a:off x="6019800" y="5029200"/>
            <a:ext cx="1752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 bwMode="auto">
          <a:xfrm>
            <a:off x="6019800" y="5257800"/>
            <a:ext cx="1752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endCxn id="22" idx="3"/>
          </p:cNvCxnSpPr>
          <p:nvPr/>
        </p:nvCxnSpPr>
        <p:spPr bwMode="auto">
          <a:xfrm>
            <a:off x="5934839" y="5482571"/>
            <a:ext cx="1926835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6350820" y="5494238"/>
                <a:ext cx="15150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820" y="5494238"/>
                <a:ext cx="151503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右箭头 27"/>
          <p:cNvSpPr/>
          <p:nvPr/>
        </p:nvSpPr>
        <p:spPr bwMode="auto">
          <a:xfrm>
            <a:off x="4670485" y="4953000"/>
            <a:ext cx="5334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9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/>
      <p:bldP spid="18" grpId="0"/>
      <p:bldP spid="19" grpId="0"/>
      <p:bldP spid="20" grpId="0"/>
      <p:bldP spid="21" grpId="0" animBg="1"/>
      <p:bldP spid="22" grpId="0" animBg="1"/>
      <p:bldP spid="27" grpId="0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连通度结论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定理：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dirty="0" smtClean="0"/>
                  <a:t>：最小度</a:t>
                </a:r>
                <a:endParaRPr lang="en-US" altLang="zh-CN" dirty="0" smtClean="0"/>
              </a:p>
              <a:p>
                <a:r>
                  <a:rPr lang="zh-CN" altLang="en-US" dirty="0"/>
                  <a:t>证</a:t>
                </a:r>
                <a:r>
                  <a:rPr lang="zh-CN" altLang="en-US" dirty="0" smtClean="0"/>
                  <a:t>明：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时：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证明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pPr lvl="2"/>
                <a:r>
                  <a:rPr lang="zh-CN" altLang="en-US" dirty="0"/>
                  <a:t>假</a:t>
                </a:r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 smtClean="0"/>
                  <a:t>的一个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边割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/>
                  <a:t>中的边，设图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 smtClean="0"/>
                  <a:t>：最少删掉边割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/>
                  <a:t>中的其它边，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 smtClean="0"/>
                  <a:t>不连通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 smtClean="0"/>
                  <a:t>：归纳法得知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dirty="0" smtClean="0"/>
                  <a:t>的具有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zh-CN" altLang="en-US" dirty="0" smtClean="0"/>
                  <a:t>个元素的顶点割，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/>
                  <a:t>不连通</a:t>
                </a:r>
                <a:endParaRPr lang="en-US" altLang="zh-CN" dirty="0" smtClean="0"/>
              </a:p>
              <a:p>
                <a:pPr lvl="2"/>
                <a:r>
                  <a:rPr lang="zh-CN" altLang="en-US" dirty="0"/>
                  <a:t>讨论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>
                    <a:solidFill>
                      <a:srgbClr val="C00000"/>
                    </a:solidFill>
                  </a:rPr>
                  <a:t>不连通</a:t>
                </a:r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 smtClean="0"/>
                  <a:t>删掉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zh-CN" altLang="en-US" dirty="0" smtClean="0"/>
                  <a:t>个顶不连通</a:t>
                </a:r>
                <a:endParaRPr lang="en-US" altLang="zh-CN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1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3810000" y="48006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5410200" y="4820728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4572000" y="5742277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直接连接符 9"/>
          <p:cNvCxnSpPr>
            <a:stCxn id="23" idx="5"/>
            <a:endCxn id="31" idx="1"/>
          </p:cNvCxnSpPr>
          <p:nvPr/>
        </p:nvCxnSpPr>
        <p:spPr bwMode="auto">
          <a:xfrm>
            <a:off x="4330326" y="5320926"/>
            <a:ext cx="330948" cy="51062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endCxn id="31" idx="7"/>
          </p:cNvCxnSpPr>
          <p:nvPr/>
        </p:nvCxnSpPr>
        <p:spPr bwMode="auto">
          <a:xfrm flipH="1">
            <a:off x="5092326" y="5410200"/>
            <a:ext cx="559548" cy="421351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5353409" y="5939405"/>
                <a:ext cx="590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图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409" y="5939405"/>
                <a:ext cx="59054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247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0" grpId="0" animBg="1"/>
      <p:bldP spid="31" grpId="0" animBg="1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连通度结论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定理：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dirty="0" smtClean="0"/>
                  <a:t>：最小度</a:t>
                </a:r>
                <a:endParaRPr lang="en-US" altLang="zh-CN" dirty="0" smtClean="0"/>
              </a:p>
              <a:p>
                <a:r>
                  <a:rPr lang="zh-CN" altLang="en-US" dirty="0"/>
                  <a:t>证</a:t>
                </a:r>
                <a:r>
                  <a:rPr lang="zh-CN" altLang="en-US" dirty="0" smtClean="0"/>
                  <a:t>明：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时：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证明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pPr lvl="2"/>
                <a:r>
                  <a:rPr lang="zh-CN" altLang="en-US" dirty="0"/>
                  <a:t>假</a:t>
                </a:r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 smtClean="0"/>
                  <a:t>的一个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边割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/>
                  <a:t>中的边，设图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 smtClean="0"/>
                  <a:t>：删掉边割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/>
                  <a:t>中的其它边，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 smtClean="0"/>
                  <a:t>不连通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 smtClean="0"/>
                  <a:t>：归纳法得知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dirty="0" smtClean="0"/>
                  <a:t>的具有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zh-CN" altLang="en-US" dirty="0" smtClean="0"/>
                  <a:t>个元素的顶点割，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/>
                  <a:t>不连通</a:t>
                </a:r>
                <a:endParaRPr lang="en-US" altLang="zh-CN" dirty="0" smtClean="0"/>
              </a:p>
              <a:p>
                <a:pPr lvl="2"/>
                <a:r>
                  <a:rPr lang="zh-CN" altLang="en-US" dirty="0"/>
                  <a:t>讨论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>
                    <a:solidFill>
                      <a:srgbClr val="C00000"/>
                    </a:solidFill>
                  </a:rPr>
                  <a:t>连通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dirty="0"/>
                  <a:t>是割</a:t>
                </a:r>
                <a:r>
                  <a:rPr lang="zh-CN" altLang="en-US" dirty="0" smtClean="0"/>
                  <a:t>边</a:t>
                </a:r>
                <a:endParaRPr lang="en-US" altLang="zh-CN" dirty="0" smtClean="0"/>
              </a:p>
              <a:p>
                <a:pPr lvl="3"/>
                <a:r>
                  <a:rPr lang="zh-CN" altLang="en-US" dirty="0"/>
                  <a:t>情形一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CN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771506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altLang="zh-CN" dirty="0"/>
              </a:p>
              <a:p>
                <a:pPr lvl="3"/>
                <a:endParaRPr lang="en-US" altLang="zh-CN" dirty="0"/>
              </a:p>
              <a:p>
                <a:pPr lvl="3"/>
                <a:endParaRPr lang="en-US" altLang="zh-CN" dirty="0"/>
              </a:p>
              <a:p>
                <a:pPr lvl="3"/>
                <a:endParaRPr lang="en-US" altLang="zh-CN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1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4267256" y="4753147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5867456" y="4773275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5029256" y="5694824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直接连接符 9"/>
          <p:cNvCxnSpPr>
            <a:stCxn id="23" idx="5"/>
            <a:endCxn id="31" idx="1"/>
          </p:cNvCxnSpPr>
          <p:nvPr/>
        </p:nvCxnSpPr>
        <p:spPr bwMode="auto">
          <a:xfrm>
            <a:off x="4787582" y="5273473"/>
            <a:ext cx="330948" cy="51062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endCxn id="31" idx="7"/>
          </p:cNvCxnSpPr>
          <p:nvPr/>
        </p:nvCxnSpPr>
        <p:spPr bwMode="auto">
          <a:xfrm flipH="1">
            <a:off x="5549582" y="5362747"/>
            <a:ext cx="559548" cy="421351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endCxn id="30" idx="2"/>
          </p:cNvCxnSpPr>
          <p:nvPr/>
        </p:nvCxnSpPr>
        <p:spPr bwMode="auto">
          <a:xfrm>
            <a:off x="4876856" y="5078075"/>
            <a:ext cx="990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237728" y="4679211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728" y="4679211"/>
                <a:ext cx="36766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/>
          <p:cNvSpPr/>
          <p:nvPr/>
        </p:nvSpPr>
        <p:spPr bwMode="auto">
          <a:xfrm>
            <a:off x="8595006" y="4979674"/>
            <a:ext cx="70228" cy="98401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7731117" y="5656395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直接连接符 17"/>
          <p:cNvCxnSpPr>
            <a:stCxn id="14" idx="2"/>
            <a:endCxn id="16" idx="7"/>
          </p:cNvCxnSpPr>
          <p:nvPr/>
        </p:nvCxnSpPr>
        <p:spPr bwMode="auto">
          <a:xfrm flipH="1">
            <a:off x="8251443" y="5028875"/>
            <a:ext cx="343563" cy="716794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 bwMode="auto">
          <a:xfrm flipV="1">
            <a:off x="7558797" y="5012730"/>
            <a:ext cx="1053042" cy="4973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7939589" y="4640782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589" y="4640782"/>
                <a:ext cx="36766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椭圆 23"/>
          <p:cNvSpPr/>
          <p:nvPr/>
        </p:nvSpPr>
        <p:spPr bwMode="auto">
          <a:xfrm>
            <a:off x="7493708" y="4959546"/>
            <a:ext cx="70228" cy="98401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6" name="直接连接符 25"/>
          <p:cNvCxnSpPr>
            <a:endCxn id="16" idx="1"/>
          </p:cNvCxnSpPr>
          <p:nvPr/>
        </p:nvCxnSpPr>
        <p:spPr bwMode="auto">
          <a:xfrm>
            <a:off x="7556550" y="5063050"/>
            <a:ext cx="263841" cy="682619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右箭头 12"/>
          <p:cNvSpPr/>
          <p:nvPr/>
        </p:nvSpPr>
        <p:spPr bwMode="auto">
          <a:xfrm>
            <a:off x="6629456" y="5362747"/>
            <a:ext cx="762000" cy="33207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66177" y="5761952"/>
            <a:ext cx="101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情形一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68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连通度结论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定理：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dirty="0" smtClean="0"/>
                  <a:t>：最小度</a:t>
                </a:r>
                <a:endParaRPr lang="en-US" altLang="zh-CN" dirty="0" smtClean="0"/>
              </a:p>
              <a:p>
                <a:r>
                  <a:rPr lang="zh-CN" altLang="en-US" dirty="0"/>
                  <a:t>证</a:t>
                </a:r>
                <a:r>
                  <a:rPr lang="zh-CN" altLang="en-US" dirty="0" smtClean="0"/>
                  <a:t>明：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时：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证明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pPr lvl="2"/>
                <a:r>
                  <a:rPr lang="zh-CN" altLang="en-US" dirty="0"/>
                  <a:t>假</a:t>
                </a:r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 smtClean="0"/>
                  <a:t>的一个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边割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/>
                  <a:t>中的边，设图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 smtClean="0"/>
                  <a:t>：删掉边割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/>
                  <a:t>中的其它边，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 smtClean="0"/>
                  <a:t>不连通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 smtClean="0"/>
                  <a:t>：归纳法得知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dirty="0" smtClean="0"/>
                  <a:t>的具有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zh-CN" altLang="en-US" dirty="0" smtClean="0"/>
                  <a:t>个元素的顶点割，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/>
                  <a:t>不连通</a:t>
                </a:r>
                <a:endParaRPr lang="en-US" altLang="zh-CN" dirty="0" smtClean="0"/>
              </a:p>
              <a:p>
                <a:pPr lvl="2"/>
                <a:r>
                  <a:rPr lang="zh-CN" altLang="en-US" dirty="0"/>
                  <a:t>讨论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>
                    <a:solidFill>
                      <a:srgbClr val="C00000"/>
                    </a:solidFill>
                  </a:rPr>
                  <a:t>连通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dirty="0"/>
                  <a:t>是割</a:t>
                </a:r>
                <a:r>
                  <a:rPr lang="zh-CN" altLang="en-US" dirty="0" smtClean="0"/>
                  <a:t>边</a:t>
                </a:r>
                <a:endParaRPr lang="en-US" altLang="zh-CN" dirty="0" smtClean="0"/>
              </a:p>
              <a:p>
                <a:pPr lvl="3"/>
                <a:r>
                  <a:rPr lang="zh-CN" altLang="en-US" dirty="0"/>
                  <a:t>情形一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CN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 smtClean="0"/>
              </a:p>
              <a:p>
                <a:pPr lvl="3"/>
                <a:r>
                  <a:rPr lang="zh-CN" altLang="en-US" dirty="0"/>
                  <a:t>情</a:t>
                </a:r>
                <a:r>
                  <a:rPr lang="zh-CN" altLang="en-US" dirty="0" smtClean="0"/>
                  <a:t>形二：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/>
                  <a:t>存在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顶点割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 smtClean="0"/>
                  <a:t>的顶点割</a:t>
                </a:r>
                <a:endParaRPr lang="en-US" altLang="zh-CN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+1≤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pPr lvl="3"/>
                <a:r>
                  <a:rPr lang="zh-CN" altLang="en-US" dirty="0"/>
                  <a:t>思</a:t>
                </a:r>
                <a:r>
                  <a:rPr lang="zh-CN" altLang="en-US" dirty="0" smtClean="0"/>
                  <a:t>考：为什么单独考虑情形一？</a:t>
                </a:r>
                <a:endParaRPr lang="en-US" altLang="zh-CN" dirty="0"/>
              </a:p>
              <a:p>
                <a:pPr lvl="3"/>
                <a:endParaRPr lang="en-US" altLang="zh-CN" dirty="0"/>
              </a:p>
              <a:p>
                <a:pPr lvl="3"/>
                <a:endParaRPr lang="en-US" altLang="zh-CN" dirty="0"/>
              </a:p>
              <a:p>
                <a:pPr lvl="3"/>
                <a:endParaRPr lang="en-US" altLang="zh-CN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1482" b="-163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5943600" y="4704272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7543800" y="47244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6705600" y="5645949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直接连接符 9"/>
          <p:cNvCxnSpPr>
            <a:stCxn id="23" idx="5"/>
            <a:endCxn id="31" idx="1"/>
          </p:cNvCxnSpPr>
          <p:nvPr/>
        </p:nvCxnSpPr>
        <p:spPr bwMode="auto">
          <a:xfrm>
            <a:off x="6463926" y="5224598"/>
            <a:ext cx="330948" cy="51062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endCxn id="31" idx="7"/>
          </p:cNvCxnSpPr>
          <p:nvPr/>
        </p:nvCxnSpPr>
        <p:spPr bwMode="auto">
          <a:xfrm flipH="1">
            <a:off x="7225926" y="5313872"/>
            <a:ext cx="559548" cy="421351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 bwMode="auto">
          <a:xfrm>
            <a:off x="6553200" y="5029200"/>
            <a:ext cx="99799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495405" y="4552741"/>
                <a:ext cx="12186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405" y="4552741"/>
                <a:ext cx="1218603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93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椭圆 4"/>
          <p:cNvSpPr/>
          <p:nvPr/>
        </p:nvSpPr>
        <p:spPr bwMode="auto">
          <a:xfrm>
            <a:off x="1143000" y="255097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1118558" y="3328062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1600200" y="285577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2209800" y="249059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2244306" y="3366162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直接连接符 9"/>
          <p:cNvCxnSpPr>
            <a:stCxn id="5" idx="4"/>
            <a:endCxn id="6" idx="0"/>
          </p:cNvCxnSpPr>
          <p:nvPr/>
        </p:nvCxnSpPr>
        <p:spPr bwMode="auto">
          <a:xfrm flipH="1">
            <a:off x="1156658" y="2627175"/>
            <a:ext cx="24442" cy="70088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3"/>
            <a:endCxn id="6" idx="6"/>
          </p:cNvCxnSpPr>
          <p:nvPr/>
        </p:nvCxnSpPr>
        <p:spPr bwMode="auto">
          <a:xfrm flipH="1">
            <a:off x="1194758" y="2920816"/>
            <a:ext cx="416601" cy="44534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7" idx="5"/>
            <a:endCxn id="9" idx="1"/>
          </p:cNvCxnSpPr>
          <p:nvPr/>
        </p:nvCxnSpPr>
        <p:spPr bwMode="auto">
          <a:xfrm>
            <a:off x="1665241" y="2920816"/>
            <a:ext cx="590224" cy="45650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7" idx="7"/>
            <a:endCxn id="8" idx="3"/>
          </p:cNvCxnSpPr>
          <p:nvPr/>
        </p:nvCxnSpPr>
        <p:spPr bwMode="auto">
          <a:xfrm flipV="1">
            <a:off x="1665241" y="2555631"/>
            <a:ext cx="555718" cy="311303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 bwMode="auto">
          <a:xfrm>
            <a:off x="2899571" y="256679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2875129" y="3343877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3907936" y="255097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3883494" y="3328062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3429000" y="2933413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直接连接符 18"/>
          <p:cNvCxnSpPr/>
          <p:nvPr/>
        </p:nvCxnSpPr>
        <p:spPr bwMode="auto">
          <a:xfrm flipH="1">
            <a:off x="2905698" y="2642990"/>
            <a:ext cx="24442" cy="70088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6" idx="4"/>
          </p:cNvCxnSpPr>
          <p:nvPr/>
        </p:nvCxnSpPr>
        <p:spPr bwMode="auto">
          <a:xfrm flipH="1">
            <a:off x="3921594" y="2627175"/>
            <a:ext cx="24442" cy="706273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17" idx="1"/>
          </p:cNvCxnSpPr>
          <p:nvPr/>
        </p:nvCxnSpPr>
        <p:spPr bwMode="auto">
          <a:xfrm>
            <a:off x="3492569" y="3006030"/>
            <a:ext cx="402084" cy="333191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18" idx="1"/>
          </p:cNvCxnSpPr>
          <p:nvPr/>
        </p:nvCxnSpPr>
        <p:spPr bwMode="auto">
          <a:xfrm>
            <a:off x="2962115" y="2613714"/>
            <a:ext cx="478044" cy="330858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5" idx="7"/>
            <a:endCxn id="18" idx="3"/>
          </p:cNvCxnSpPr>
          <p:nvPr/>
        </p:nvCxnSpPr>
        <p:spPr bwMode="auto">
          <a:xfrm flipV="1">
            <a:off x="2940170" y="2998454"/>
            <a:ext cx="499989" cy="356582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16" idx="3"/>
          </p:cNvCxnSpPr>
          <p:nvPr/>
        </p:nvCxnSpPr>
        <p:spPr bwMode="auto">
          <a:xfrm flipV="1">
            <a:off x="3483514" y="2616016"/>
            <a:ext cx="435581" cy="341418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 bwMode="auto">
          <a:xfrm>
            <a:off x="4517020" y="2593731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4492578" y="3370818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5525385" y="2577916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5500943" y="3355003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5046449" y="2960354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0" name="直接连接符 29"/>
          <p:cNvCxnSpPr/>
          <p:nvPr/>
        </p:nvCxnSpPr>
        <p:spPr bwMode="auto">
          <a:xfrm flipH="1">
            <a:off x="4523147" y="2669931"/>
            <a:ext cx="24442" cy="70088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7" idx="4"/>
          </p:cNvCxnSpPr>
          <p:nvPr/>
        </p:nvCxnSpPr>
        <p:spPr bwMode="auto">
          <a:xfrm flipH="1">
            <a:off x="5539043" y="2654116"/>
            <a:ext cx="24442" cy="706273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endCxn id="28" idx="1"/>
          </p:cNvCxnSpPr>
          <p:nvPr/>
        </p:nvCxnSpPr>
        <p:spPr bwMode="auto">
          <a:xfrm>
            <a:off x="5110018" y="3032971"/>
            <a:ext cx="402084" cy="333191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29" idx="1"/>
          </p:cNvCxnSpPr>
          <p:nvPr/>
        </p:nvCxnSpPr>
        <p:spPr bwMode="auto">
          <a:xfrm>
            <a:off x="4579564" y="2640655"/>
            <a:ext cx="478044" cy="330858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6" idx="7"/>
            <a:endCxn id="29" idx="3"/>
          </p:cNvCxnSpPr>
          <p:nvPr/>
        </p:nvCxnSpPr>
        <p:spPr bwMode="auto">
          <a:xfrm flipV="1">
            <a:off x="4557619" y="3025395"/>
            <a:ext cx="499989" cy="356582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endCxn id="27" idx="3"/>
          </p:cNvCxnSpPr>
          <p:nvPr/>
        </p:nvCxnSpPr>
        <p:spPr bwMode="auto">
          <a:xfrm flipV="1">
            <a:off x="5100963" y="2642957"/>
            <a:ext cx="435581" cy="341418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25" idx="7"/>
            <a:endCxn id="27" idx="2"/>
          </p:cNvCxnSpPr>
          <p:nvPr/>
        </p:nvCxnSpPr>
        <p:spPr bwMode="auto">
          <a:xfrm>
            <a:off x="4582061" y="2604890"/>
            <a:ext cx="943324" cy="1112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endCxn id="28" idx="2"/>
          </p:cNvCxnSpPr>
          <p:nvPr/>
        </p:nvCxnSpPr>
        <p:spPr bwMode="auto">
          <a:xfrm flipV="1">
            <a:off x="4572000" y="3393103"/>
            <a:ext cx="928943" cy="26344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 bwMode="auto">
          <a:xfrm>
            <a:off x="71628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6504965" y="289387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椭圆 39"/>
          <p:cNvSpPr/>
          <p:nvPr/>
        </p:nvSpPr>
        <p:spPr bwMode="auto">
          <a:xfrm>
            <a:off x="7848600" y="2925051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椭圆 40"/>
          <p:cNvSpPr/>
          <p:nvPr/>
        </p:nvSpPr>
        <p:spPr bwMode="auto">
          <a:xfrm>
            <a:off x="6948607" y="3419447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椭圆 41"/>
          <p:cNvSpPr/>
          <p:nvPr/>
        </p:nvSpPr>
        <p:spPr bwMode="auto">
          <a:xfrm>
            <a:off x="7565023" y="3392704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直接连接符 42"/>
          <p:cNvCxnSpPr>
            <a:endCxn id="42" idx="0"/>
          </p:cNvCxnSpPr>
          <p:nvPr/>
        </p:nvCxnSpPr>
        <p:spPr bwMode="auto">
          <a:xfrm>
            <a:off x="7200900" y="2514600"/>
            <a:ext cx="402223" cy="878104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endCxn id="40" idx="1"/>
          </p:cNvCxnSpPr>
          <p:nvPr/>
        </p:nvCxnSpPr>
        <p:spPr bwMode="auto">
          <a:xfrm>
            <a:off x="7220089" y="2503335"/>
            <a:ext cx="639670" cy="43287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8" idx="4"/>
            <a:endCxn id="41" idx="0"/>
          </p:cNvCxnSpPr>
          <p:nvPr/>
        </p:nvCxnSpPr>
        <p:spPr bwMode="auto">
          <a:xfrm flipH="1">
            <a:off x="6986707" y="2514600"/>
            <a:ext cx="214193" cy="90484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8" idx="3"/>
            <a:endCxn id="39" idx="7"/>
          </p:cNvCxnSpPr>
          <p:nvPr/>
        </p:nvCxnSpPr>
        <p:spPr bwMode="auto">
          <a:xfrm flipH="1">
            <a:off x="6570006" y="2503441"/>
            <a:ext cx="603953" cy="401593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0" idx="2"/>
            <a:endCxn id="39" idx="6"/>
          </p:cNvCxnSpPr>
          <p:nvPr/>
        </p:nvCxnSpPr>
        <p:spPr bwMode="auto">
          <a:xfrm flipH="1" flipV="1">
            <a:off x="6581165" y="2931975"/>
            <a:ext cx="1267435" cy="3117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1" idx="2"/>
            <a:endCxn id="39" idx="5"/>
          </p:cNvCxnSpPr>
          <p:nvPr/>
        </p:nvCxnSpPr>
        <p:spPr bwMode="auto">
          <a:xfrm flipH="1" flipV="1">
            <a:off x="6570006" y="2958916"/>
            <a:ext cx="378601" cy="498631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2" idx="1"/>
            <a:endCxn id="39" idx="5"/>
          </p:cNvCxnSpPr>
          <p:nvPr/>
        </p:nvCxnSpPr>
        <p:spPr bwMode="auto">
          <a:xfrm flipH="1" flipV="1">
            <a:off x="6570006" y="2958916"/>
            <a:ext cx="1006176" cy="44494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40" idx="3"/>
            <a:endCxn id="41" idx="7"/>
          </p:cNvCxnSpPr>
          <p:nvPr/>
        </p:nvCxnSpPr>
        <p:spPr bwMode="auto">
          <a:xfrm flipH="1">
            <a:off x="7013648" y="2990092"/>
            <a:ext cx="846111" cy="440514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42" idx="3"/>
          </p:cNvCxnSpPr>
          <p:nvPr/>
        </p:nvCxnSpPr>
        <p:spPr bwMode="auto">
          <a:xfrm flipH="1">
            <a:off x="7016077" y="3457745"/>
            <a:ext cx="560105" cy="1540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40" idx="4"/>
          </p:cNvCxnSpPr>
          <p:nvPr/>
        </p:nvCxnSpPr>
        <p:spPr bwMode="auto">
          <a:xfrm flipH="1">
            <a:off x="7620001" y="3001251"/>
            <a:ext cx="266699" cy="41737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1228888" y="3497085"/>
                <a:ext cx="872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888" y="3497085"/>
                <a:ext cx="872706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3037387" y="3492402"/>
                <a:ext cx="872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387" y="3492402"/>
                <a:ext cx="872706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4737564" y="3495422"/>
                <a:ext cx="872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564" y="3495422"/>
                <a:ext cx="8727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6829619" y="3490005"/>
                <a:ext cx="872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619" y="3490005"/>
                <a:ext cx="872706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910089" y="4388199"/>
                <a:ext cx="1460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89" y="4388199"/>
                <a:ext cx="146072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/>
              <p:cNvSpPr txBox="1"/>
              <p:nvPr/>
            </p:nvSpPr>
            <p:spPr>
              <a:xfrm>
                <a:off x="2767301" y="4437065"/>
                <a:ext cx="1460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301" y="4437065"/>
                <a:ext cx="1460729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/>
              <p:cNvSpPr txBox="1"/>
              <p:nvPr/>
            </p:nvSpPr>
            <p:spPr>
              <a:xfrm>
                <a:off x="4363041" y="4437065"/>
                <a:ext cx="1460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041" y="4437065"/>
                <a:ext cx="1460729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6390024" y="4425607"/>
                <a:ext cx="1460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024" y="4425607"/>
                <a:ext cx="1460729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/>
              <p:cNvSpPr txBox="1"/>
              <p:nvPr/>
            </p:nvSpPr>
            <p:spPr>
              <a:xfrm>
                <a:off x="961357" y="3945457"/>
                <a:ext cx="1460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57" y="3945457"/>
                <a:ext cx="1460729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/>
              <p:cNvSpPr txBox="1"/>
              <p:nvPr/>
            </p:nvSpPr>
            <p:spPr>
              <a:xfrm>
                <a:off x="2818569" y="3994323"/>
                <a:ext cx="1460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569" y="3994323"/>
                <a:ext cx="1460729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/>
              <p:cNvSpPr txBox="1"/>
              <p:nvPr/>
            </p:nvSpPr>
            <p:spPr>
              <a:xfrm>
                <a:off x="4414309" y="3994323"/>
                <a:ext cx="1460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309" y="3994323"/>
                <a:ext cx="1460729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6441292" y="3982865"/>
                <a:ext cx="1460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292" y="3982865"/>
                <a:ext cx="1460729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947123" y="4830516"/>
                <a:ext cx="1460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123" y="4830516"/>
                <a:ext cx="1460729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2804335" y="4879382"/>
                <a:ext cx="1460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335" y="4879382"/>
                <a:ext cx="1460729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/>
              <p:cNvSpPr txBox="1"/>
              <p:nvPr/>
            </p:nvSpPr>
            <p:spPr>
              <a:xfrm>
                <a:off x="4400075" y="4879382"/>
                <a:ext cx="1460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075" y="4879382"/>
                <a:ext cx="1460729" cy="369332"/>
              </a:xfrm>
              <a:prstGeom prst="rect">
                <a:avLst/>
              </a:prstGeom>
              <a:blipFill rotWithShape="0">
                <a:blip r:embed="rId1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/>
              <p:cNvSpPr txBox="1"/>
              <p:nvPr/>
            </p:nvSpPr>
            <p:spPr>
              <a:xfrm>
                <a:off x="6427058" y="4867924"/>
                <a:ext cx="1460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文本框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058" y="4867924"/>
                <a:ext cx="1460729" cy="369332"/>
              </a:xfrm>
              <a:prstGeom prst="rect">
                <a:avLst/>
              </a:prstGeom>
              <a:blipFill rotWithShape="0"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12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连通度的概念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连通度：衡量图的连通程度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椭圆 4"/>
          <p:cNvSpPr/>
          <p:nvPr/>
        </p:nvSpPr>
        <p:spPr bwMode="auto">
          <a:xfrm>
            <a:off x="1143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1118558" y="3825087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1600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2209800" y="298761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2244306" y="3863187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直接连接符 10"/>
          <p:cNvCxnSpPr>
            <a:stCxn id="5" idx="4"/>
            <a:endCxn id="6" idx="0"/>
          </p:cNvCxnSpPr>
          <p:nvPr/>
        </p:nvCxnSpPr>
        <p:spPr bwMode="auto">
          <a:xfrm flipH="1">
            <a:off x="1156658" y="3124200"/>
            <a:ext cx="24442" cy="70088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3"/>
            <a:endCxn id="6" idx="6"/>
          </p:cNvCxnSpPr>
          <p:nvPr/>
        </p:nvCxnSpPr>
        <p:spPr bwMode="auto">
          <a:xfrm flipH="1">
            <a:off x="1194758" y="3417841"/>
            <a:ext cx="416601" cy="44534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7" idx="5"/>
            <a:endCxn id="9" idx="1"/>
          </p:cNvCxnSpPr>
          <p:nvPr/>
        </p:nvCxnSpPr>
        <p:spPr bwMode="auto">
          <a:xfrm>
            <a:off x="1665241" y="3417841"/>
            <a:ext cx="590224" cy="45650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7" idx="7"/>
            <a:endCxn id="8" idx="3"/>
          </p:cNvCxnSpPr>
          <p:nvPr/>
        </p:nvCxnSpPr>
        <p:spPr bwMode="auto">
          <a:xfrm flipV="1">
            <a:off x="1665241" y="3052656"/>
            <a:ext cx="555718" cy="311303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 bwMode="auto">
          <a:xfrm>
            <a:off x="2899571" y="306381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2875129" y="3840902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3907936" y="3048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3883494" y="3825087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3429000" y="3430438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2" name="直接连接符 31"/>
          <p:cNvCxnSpPr/>
          <p:nvPr/>
        </p:nvCxnSpPr>
        <p:spPr bwMode="auto">
          <a:xfrm flipH="1">
            <a:off x="2905698" y="3140015"/>
            <a:ext cx="24442" cy="70088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9" idx="4"/>
          </p:cNvCxnSpPr>
          <p:nvPr/>
        </p:nvCxnSpPr>
        <p:spPr bwMode="auto">
          <a:xfrm flipH="1">
            <a:off x="3921594" y="3124200"/>
            <a:ext cx="24442" cy="706273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30" idx="1"/>
          </p:cNvCxnSpPr>
          <p:nvPr/>
        </p:nvCxnSpPr>
        <p:spPr bwMode="auto">
          <a:xfrm>
            <a:off x="3492569" y="3503055"/>
            <a:ext cx="402084" cy="333191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31" idx="1"/>
          </p:cNvCxnSpPr>
          <p:nvPr/>
        </p:nvCxnSpPr>
        <p:spPr bwMode="auto">
          <a:xfrm>
            <a:off x="2962115" y="3110739"/>
            <a:ext cx="478044" cy="330858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8" idx="7"/>
            <a:endCxn id="31" idx="3"/>
          </p:cNvCxnSpPr>
          <p:nvPr/>
        </p:nvCxnSpPr>
        <p:spPr bwMode="auto">
          <a:xfrm flipV="1">
            <a:off x="2940170" y="3495479"/>
            <a:ext cx="499989" cy="356582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endCxn id="29" idx="3"/>
          </p:cNvCxnSpPr>
          <p:nvPr/>
        </p:nvCxnSpPr>
        <p:spPr bwMode="auto">
          <a:xfrm flipV="1">
            <a:off x="3483514" y="3113041"/>
            <a:ext cx="435581" cy="341418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 bwMode="auto">
          <a:xfrm>
            <a:off x="4517020" y="3090756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4492578" y="3867843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椭圆 46"/>
          <p:cNvSpPr/>
          <p:nvPr/>
        </p:nvSpPr>
        <p:spPr bwMode="auto">
          <a:xfrm>
            <a:off x="5525385" y="3074941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5500943" y="3852028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5046449" y="3457379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直接连接符 49"/>
          <p:cNvCxnSpPr/>
          <p:nvPr/>
        </p:nvCxnSpPr>
        <p:spPr bwMode="auto">
          <a:xfrm flipH="1">
            <a:off x="4523147" y="3166956"/>
            <a:ext cx="24442" cy="70088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47" idx="4"/>
          </p:cNvCxnSpPr>
          <p:nvPr/>
        </p:nvCxnSpPr>
        <p:spPr bwMode="auto">
          <a:xfrm flipH="1">
            <a:off x="5539043" y="3151141"/>
            <a:ext cx="24442" cy="706273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endCxn id="48" idx="1"/>
          </p:cNvCxnSpPr>
          <p:nvPr/>
        </p:nvCxnSpPr>
        <p:spPr bwMode="auto">
          <a:xfrm>
            <a:off x="5110018" y="3529996"/>
            <a:ext cx="402084" cy="333191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endCxn id="49" idx="1"/>
          </p:cNvCxnSpPr>
          <p:nvPr/>
        </p:nvCxnSpPr>
        <p:spPr bwMode="auto">
          <a:xfrm>
            <a:off x="4579564" y="3137680"/>
            <a:ext cx="478044" cy="330858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46" idx="7"/>
            <a:endCxn id="49" idx="3"/>
          </p:cNvCxnSpPr>
          <p:nvPr/>
        </p:nvCxnSpPr>
        <p:spPr bwMode="auto">
          <a:xfrm flipV="1">
            <a:off x="4557619" y="3522420"/>
            <a:ext cx="499989" cy="356582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endCxn id="47" idx="3"/>
          </p:cNvCxnSpPr>
          <p:nvPr/>
        </p:nvCxnSpPr>
        <p:spPr bwMode="auto">
          <a:xfrm flipV="1">
            <a:off x="5100963" y="3139982"/>
            <a:ext cx="435581" cy="341418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5" idx="7"/>
            <a:endCxn id="47" idx="2"/>
          </p:cNvCxnSpPr>
          <p:nvPr/>
        </p:nvCxnSpPr>
        <p:spPr bwMode="auto">
          <a:xfrm>
            <a:off x="4582061" y="3101915"/>
            <a:ext cx="943324" cy="1112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endCxn id="48" idx="2"/>
          </p:cNvCxnSpPr>
          <p:nvPr/>
        </p:nvCxnSpPr>
        <p:spPr bwMode="auto">
          <a:xfrm flipV="1">
            <a:off x="4572000" y="3890128"/>
            <a:ext cx="928943" cy="26344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 bwMode="auto">
          <a:xfrm>
            <a:off x="7162800" y="29354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6504965" y="33909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椭圆 63"/>
          <p:cNvSpPr/>
          <p:nvPr/>
        </p:nvSpPr>
        <p:spPr bwMode="auto">
          <a:xfrm>
            <a:off x="7848600" y="3422076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6948607" y="3916472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椭圆 65"/>
          <p:cNvSpPr/>
          <p:nvPr/>
        </p:nvSpPr>
        <p:spPr bwMode="auto">
          <a:xfrm>
            <a:off x="7565023" y="3889729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7" name="直接连接符 66"/>
          <p:cNvCxnSpPr>
            <a:endCxn id="66" idx="0"/>
          </p:cNvCxnSpPr>
          <p:nvPr/>
        </p:nvCxnSpPr>
        <p:spPr bwMode="auto">
          <a:xfrm>
            <a:off x="7200900" y="3011625"/>
            <a:ext cx="402223" cy="878104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endCxn id="64" idx="1"/>
          </p:cNvCxnSpPr>
          <p:nvPr/>
        </p:nvCxnSpPr>
        <p:spPr bwMode="auto">
          <a:xfrm>
            <a:off x="7220089" y="3000360"/>
            <a:ext cx="639670" cy="43287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2" idx="4"/>
            <a:endCxn id="65" idx="0"/>
          </p:cNvCxnSpPr>
          <p:nvPr/>
        </p:nvCxnSpPr>
        <p:spPr bwMode="auto">
          <a:xfrm flipH="1">
            <a:off x="6986707" y="3011625"/>
            <a:ext cx="214193" cy="90484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62" idx="3"/>
            <a:endCxn id="63" idx="7"/>
          </p:cNvCxnSpPr>
          <p:nvPr/>
        </p:nvCxnSpPr>
        <p:spPr bwMode="auto">
          <a:xfrm flipH="1">
            <a:off x="6570006" y="3000466"/>
            <a:ext cx="603953" cy="401593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64" idx="2"/>
            <a:endCxn id="63" idx="6"/>
          </p:cNvCxnSpPr>
          <p:nvPr/>
        </p:nvCxnSpPr>
        <p:spPr bwMode="auto">
          <a:xfrm flipH="1" flipV="1">
            <a:off x="6581165" y="3429000"/>
            <a:ext cx="1267435" cy="3117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65" idx="2"/>
            <a:endCxn id="63" idx="5"/>
          </p:cNvCxnSpPr>
          <p:nvPr/>
        </p:nvCxnSpPr>
        <p:spPr bwMode="auto">
          <a:xfrm flipH="1" flipV="1">
            <a:off x="6570006" y="3455941"/>
            <a:ext cx="378601" cy="498631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6" idx="1"/>
            <a:endCxn id="63" idx="5"/>
          </p:cNvCxnSpPr>
          <p:nvPr/>
        </p:nvCxnSpPr>
        <p:spPr bwMode="auto">
          <a:xfrm flipH="1" flipV="1">
            <a:off x="6570006" y="3455941"/>
            <a:ext cx="1006176" cy="44494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64" idx="3"/>
            <a:endCxn id="65" idx="7"/>
          </p:cNvCxnSpPr>
          <p:nvPr/>
        </p:nvCxnSpPr>
        <p:spPr bwMode="auto">
          <a:xfrm flipH="1">
            <a:off x="7013648" y="3487117"/>
            <a:ext cx="846111" cy="440514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66" idx="3"/>
          </p:cNvCxnSpPr>
          <p:nvPr/>
        </p:nvCxnSpPr>
        <p:spPr bwMode="auto">
          <a:xfrm flipH="1">
            <a:off x="7016077" y="3954770"/>
            <a:ext cx="560105" cy="1540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64" idx="4"/>
          </p:cNvCxnSpPr>
          <p:nvPr/>
        </p:nvCxnSpPr>
        <p:spPr bwMode="auto">
          <a:xfrm flipH="1">
            <a:off x="7620001" y="3498276"/>
            <a:ext cx="266699" cy="41737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/>
              <p:cNvSpPr txBox="1"/>
              <p:nvPr/>
            </p:nvSpPr>
            <p:spPr>
              <a:xfrm>
                <a:off x="1228888" y="3994110"/>
                <a:ext cx="872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6" name="文本框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888" y="3994110"/>
                <a:ext cx="87270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/>
              <p:cNvSpPr txBox="1"/>
              <p:nvPr/>
            </p:nvSpPr>
            <p:spPr>
              <a:xfrm>
                <a:off x="3037387" y="3989427"/>
                <a:ext cx="872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7" name="文本框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387" y="3989427"/>
                <a:ext cx="87270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/>
              <p:cNvSpPr txBox="1"/>
              <p:nvPr/>
            </p:nvSpPr>
            <p:spPr>
              <a:xfrm>
                <a:off x="4737564" y="3992447"/>
                <a:ext cx="872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8" name="文本框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564" y="3992447"/>
                <a:ext cx="8727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/>
              <p:cNvSpPr txBox="1"/>
              <p:nvPr/>
            </p:nvSpPr>
            <p:spPr>
              <a:xfrm>
                <a:off x="6829619" y="3987030"/>
                <a:ext cx="872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9" name="文本框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619" y="3987030"/>
                <a:ext cx="8727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42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96" grpId="0"/>
      <p:bldP spid="97" grpId="0"/>
      <p:bldP spid="98" grpId="0"/>
      <p:bldP spid="9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椭圆 4"/>
          <p:cNvSpPr/>
          <p:nvPr/>
        </p:nvSpPr>
        <p:spPr bwMode="auto">
          <a:xfrm>
            <a:off x="5824268" y="279065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5166433" y="3246130"/>
            <a:ext cx="76200" cy="762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6510068" y="3277306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5610075" y="3771702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6226491" y="3744959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直接连接符 9"/>
          <p:cNvCxnSpPr>
            <a:endCxn id="9" idx="0"/>
          </p:cNvCxnSpPr>
          <p:nvPr/>
        </p:nvCxnSpPr>
        <p:spPr bwMode="auto">
          <a:xfrm>
            <a:off x="5862368" y="2866855"/>
            <a:ext cx="402223" cy="878104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endCxn id="7" idx="1"/>
          </p:cNvCxnSpPr>
          <p:nvPr/>
        </p:nvCxnSpPr>
        <p:spPr bwMode="auto">
          <a:xfrm>
            <a:off x="5881557" y="2855590"/>
            <a:ext cx="639670" cy="43287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5" idx="4"/>
            <a:endCxn id="8" idx="0"/>
          </p:cNvCxnSpPr>
          <p:nvPr/>
        </p:nvCxnSpPr>
        <p:spPr bwMode="auto">
          <a:xfrm flipH="1">
            <a:off x="5648175" y="2866855"/>
            <a:ext cx="214193" cy="90484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3"/>
            <a:endCxn id="6" idx="7"/>
          </p:cNvCxnSpPr>
          <p:nvPr/>
        </p:nvCxnSpPr>
        <p:spPr bwMode="auto">
          <a:xfrm flipH="1">
            <a:off x="5231474" y="2855696"/>
            <a:ext cx="603953" cy="401593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2"/>
            <a:endCxn id="6" idx="6"/>
          </p:cNvCxnSpPr>
          <p:nvPr/>
        </p:nvCxnSpPr>
        <p:spPr bwMode="auto">
          <a:xfrm flipH="1" flipV="1">
            <a:off x="5242633" y="3284230"/>
            <a:ext cx="1267435" cy="3117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9" idx="1"/>
            <a:endCxn id="6" idx="5"/>
          </p:cNvCxnSpPr>
          <p:nvPr/>
        </p:nvCxnSpPr>
        <p:spPr bwMode="auto">
          <a:xfrm flipH="1" flipV="1">
            <a:off x="5231474" y="3311171"/>
            <a:ext cx="1006176" cy="44494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7" idx="3"/>
            <a:endCxn id="8" idx="7"/>
          </p:cNvCxnSpPr>
          <p:nvPr/>
        </p:nvCxnSpPr>
        <p:spPr bwMode="auto">
          <a:xfrm flipH="1">
            <a:off x="5675116" y="3342347"/>
            <a:ext cx="846111" cy="440514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9" idx="3"/>
          </p:cNvCxnSpPr>
          <p:nvPr/>
        </p:nvCxnSpPr>
        <p:spPr bwMode="auto">
          <a:xfrm flipH="1">
            <a:off x="5677545" y="3810000"/>
            <a:ext cx="560105" cy="1540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7" idx="4"/>
          </p:cNvCxnSpPr>
          <p:nvPr/>
        </p:nvCxnSpPr>
        <p:spPr bwMode="auto">
          <a:xfrm flipH="1">
            <a:off x="6281469" y="3353506"/>
            <a:ext cx="266699" cy="41737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 bwMode="auto">
          <a:xfrm>
            <a:off x="2368942" y="2755812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1711107" y="3211287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3054742" y="3242463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2154749" y="3736859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2771165" y="3710116"/>
            <a:ext cx="76200" cy="762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直接连接符 24"/>
          <p:cNvCxnSpPr>
            <a:endCxn id="24" idx="0"/>
          </p:cNvCxnSpPr>
          <p:nvPr/>
        </p:nvCxnSpPr>
        <p:spPr bwMode="auto">
          <a:xfrm>
            <a:off x="2407042" y="2832012"/>
            <a:ext cx="402223" cy="878104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endCxn id="22" idx="1"/>
          </p:cNvCxnSpPr>
          <p:nvPr/>
        </p:nvCxnSpPr>
        <p:spPr bwMode="auto">
          <a:xfrm>
            <a:off x="2426231" y="2820747"/>
            <a:ext cx="639670" cy="43287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0" idx="4"/>
            <a:endCxn id="23" idx="0"/>
          </p:cNvCxnSpPr>
          <p:nvPr/>
        </p:nvCxnSpPr>
        <p:spPr bwMode="auto">
          <a:xfrm flipH="1">
            <a:off x="2192849" y="2832012"/>
            <a:ext cx="214193" cy="90484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0" idx="3"/>
            <a:endCxn id="21" idx="7"/>
          </p:cNvCxnSpPr>
          <p:nvPr/>
        </p:nvCxnSpPr>
        <p:spPr bwMode="auto">
          <a:xfrm flipH="1">
            <a:off x="1776148" y="2820853"/>
            <a:ext cx="603953" cy="401593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2" idx="2"/>
            <a:endCxn id="21" idx="6"/>
          </p:cNvCxnSpPr>
          <p:nvPr/>
        </p:nvCxnSpPr>
        <p:spPr bwMode="auto">
          <a:xfrm flipH="1" flipV="1">
            <a:off x="1787307" y="3249387"/>
            <a:ext cx="1267435" cy="3117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3" idx="2"/>
            <a:endCxn id="21" idx="5"/>
          </p:cNvCxnSpPr>
          <p:nvPr/>
        </p:nvCxnSpPr>
        <p:spPr bwMode="auto">
          <a:xfrm flipH="1" flipV="1">
            <a:off x="1776148" y="3276328"/>
            <a:ext cx="378601" cy="498631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4" idx="1"/>
            <a:endCxn id="21" idx="5"/>
          </p:cNvCxnSpPr>
          <p:nvPr/>
        </p:nvCxnSpPr>
        <p:spPr bwMode="auto">
          <a:xfrm flipH="1" flipV="1">
            <a:off x="1776148" y="3276328"/>
            <a:ext cx="1006176" cy="44494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2" idx="3"/>
            <a:endCxn id="23" idx="7"/>
          </p:cNvCxnSpPr>
          <p:nvPr/>
        </p:nvCxnSpPr>
        <p:spPr bwMode="auto">
          <a:xfrm flipH="1">
            <a:off x="2219790" y="3307504"/>
            <a:ext cx="846111" cy="440514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4" idx="3"/>
          </p:cNvCxnSpPr>
          <p:nvPr/>
        </p:nvCxnSpPr>
        <p:spPr bwMode="auto">
          <a:xfrm flipH="1">
            <a:off x="2222219" y="3775157"/>
            <a:ext cx="560105" cy="1540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endCxn id="6" idx="2"/>
          </p:cNvCxnSpPr>
          <p:nvPr/>
        </p:nvCxnSpPr>
        <p:spPr bwMode="auto">
          <a:xfrm>
            <a:off x="3103255" y="3275072"/>
            <a:ext cx="2063178" cy="9158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endCxn id="8" idx="1"/>
          </p:cNvCxnSpPr>
          <p:nvPr/>
        </p:nvCxnSpPr>
        <p:spPr bwMode="auto">
          <a:xfrm>
            <a:off x="2814141" y="3756712"/>
            <a:ext cx="2807093" cy="26149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endCxn id="6" idx="5"/>
          </p:cNvCxnSpPr>
          <p:nvPr/>
        </p:nvCxnSpPr>
        <p:spPr bwMode="auto">
          <a:xfrm flipV="1">
            <a:off x="2842427" y="3311171"/>
            <a:ext cx="2389047" cy="415683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78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椭圆 4"/>
          <p:cNvSpPr/>
          <p:nvPr/>
        </p:nvSpPr>
        <p:spPr bwMode="auto">
          <a:xfrm>
            <a:off x="5824268" y="279065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5166433" y="3246130"/>
            <a:ext cx="76200" cy="762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6510068" y="3277306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5610075" y="3771702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6226491" y="3744959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直接连接符 9"/>
          <p:cNvCxnSpPr>
            <a:endCxn id="9" idx="0"/>
          </p:cNvCxnSpPr>
          <p:nvPr/>
        </p:nvCxnSpPr>
        <p:spPr bwMode="auto">
          <a:xfrm>
            <a:off x="5862368" y="2866855"/>
            <a:ext cx="402223" cy="878104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endCxn id="7" idx="1"/>
          </p:cNvCxnSpPr>
          <p:nvPr/>
        </p:nvCxnSpPr>
        <p:spPr bwMode="auto">
          <a:xfrm>
            <a:off x="5881557" y="2855590"/>
            <a:ext cx="639670" cy="43287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5" idx="4"/>
            <a:endCxn id="8" idx="0"/>
          </p:cNvCxnSpPr>
          <p:nvPr/>
        </p:nvCxnSpPr>
        <p:spPr bwMode="auto">
          <a:xfrm flipH="1">
            <a:off x="5648175" y="2866855"/>
            <a:ext cx="214193" cy="90484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3"/>
            <a:endCxn id="6" idx="7"/>
          </p:cNvCxnSpPr>
          <p:nvPr/>
        </p:nvCxnSpPr>
        <p:spPr bwMode="auto">
          <a:xfrm flipH="1">
            <a:off x="5231474" y="2855696"/>
            <a:ext cx="603953" cy="401593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2"/>
            <a:endCxn id="6" idx="6"/>
          </p:cNvCxnSpPr>
          <p:nvPr/>
        </p:nvCxnSpPr>
        <p:spPr bwMode="auto">
          <a:xfrm flipH="1" flipV="1">
            <a:off x="5242633" y="3284230"/>
            <a:ext cx="1267435" cy="3117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9" idx="1"/>
            <a:endCxn id="6" idx="5"/>
          </p:cNvCxnSpPr>
          <p:nvPr/>
        </p:nvCxnSpPr>
        <p:spPr bwMode="auto">
          <a:xfrm flipH="1" flipV="1">
            <a:off x="5231474" y="3311171"/>
            <a:ext cx="1006176" cy="44494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7" idx="3"/>
            <a:endCxn id="8" idx="7"/>
          </p:cNvCxnSpPr>
          <p:nvPr/>
        </p:nvCxnSpPr>
        <p:spPr bwMode="auto">
          <a:xfrm flipH="1">
            <a:off x="5675116" y="3342347"/>
            <a:ext cx="846111" cy="440514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9" idx="3"/>
          </p:cNvCxnSpPr>
          <p:nvPr/>
        </p:nvCxnSpPr>
        <p:spPr bwMode="auto">
          <a:xfrm flipH="1">
            <a:off x="5677545" y="3810000"/>
            <a:ext cx="560105" cy="1540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7" idx="4"/>
          </p:cNvCxnSpPr>
          <p:nvPr/>
        </p:nvCxnSpPr>
        <p:spPr bwMode="auto">
          <a:xfrm flipH="1">
            <a:off x="6281469" y="3353506"/>
            <a:ext cx="266699" cy="41737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 bwMode="auto">
          <a:xfrm>
            <a:off x="2368942" y="2755812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1711107" y="3211287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3054742" y="3242463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2154749" y="3736859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2771165" y="3710116"/>
            <a:ext cx="76200" cy="762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直接连接符 24"/>
          <p:cNvCxnSpPr>
            <a:endCxn id="24" idx="0"/>
          </p:cNvCxnSpPr>
          <p:nvPr/>
        </p:nvCxnSpPr>
        <p:spPr bwMode="auto">
          <a:xfrm>
            <a:off x="2407042" y="2832012"/>
            <a:ext cx="402223" cy="878104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endCxn id="22" idx="1"/>
          </p:cNvCxnSpPr>
          <p:nvPr/>
        </p:nvCxnSpPr>
        <p:spPr bwMode="auto">
          <a:xfrm>
            <a:off x="2426231" y="2820747"/>
            <a:ext cx="639670" cy="43287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0" idx="4"/>
            <a:endCxn id="23" idx="0"/>
          </p:cNvCxnSpPr>
          <p:nvPr/>
        </p:nvCxnSpPr>
        <p:spPr bwMode="auto">
          <a:xfrm flipH="1">
            <a:off x="2192849" y="2832012"/>
            <a:ext cx="214193" cy="90484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0" idx="3"/>
            <a:endCxn id="21" idx="7"/>
          </p:cNvCxnSpPr>
          <p:nvPr/>
        </p:nvCxnSpPr>
        <p:spPr bwMode="auto">
          <a:xfrm flipH="1">
            <a:off x="1776148" y="2820853"/>
            <a:ext cx="603953" cy="401593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2" idx="2"/>
            <a:endCxn id="21" idx="6"/>
          </p:cNvCxnSpPr>
          <p:nvPr/>
        </p:nvCxnSpPr>
        <p:spPr bwMode="auto">
          <a:xfrm flipH="1" flipV="1">
            <a:off x="1787307" y="3249387"/>
            <a:ext cx="1267435" cy="3117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3" idx="2"/>
            <a:endCxn id="21" idx="5"/>
          </p:cNvCxnSpPr>
          <p:nvPr/>
        </p:nvCxnSpPr>
        <p:spPr bwMode="auto">
          <a:xfrm flipH="1" flipV="1">
            <a:off x="1776148" y="3276328"/>
            <a:ext cx="378601" cy="498631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4" idx="1"/>
            <a:endCxn id="21" idx="5"/>
          </p:cNvCxnSpPr>
          <p:nvPr/>
        </p:nvCxnSpPr>
        <p:spPr bwMode="auto">
          <a:xfrm flipH="1" flipV="1">
            <a:off x="1776148" y="3276328"/>
            <a:ext cx="1006176" cy="44494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2" idx="3"/>
            <a:endCxn id="23" idx="7"/>
          </p:cNvCxnSpPr>
          <p:nvPr/>
        </p:nvCxnSpPr>
        <p:spPr bwMode="auto">
          <a:xfrm flipH="1">
            <a:off x="2219790" y="3307504"/>
            <a:ext cx="846111" cy="440514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4" idx="3"/>
          </p:cNvCxnSpPr>
          <p:nvPr/>
        </p:nvCxnSpPr>
        <p:spPr bwMode="auto">
          <a:xfrm flipH="1">
            <a:off x="2222219" y="3775157"/>
            <a:ext cx="560105" cy="1540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endCxn id="6" idx="2"/>
          </p:cNvCxnSpPr>
          <p:nvPr/>
        </p:nvCxnSpPr>
        <p:spPr bwMode="auto">
          <a:xfrm>
            <a:off x="3103255" y="3275072"/>
            <a:ext cx="2063178" cy="9158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endCxn id="8" idx="1"/>
          </p:cNvCxnSpPr>
          <p:nvPr/>
        </p:nvCxnSpPr>
        <p:spPr bwMode="auto">
          <a:xfrm>
            <a:off x="2814141" y="3756712"/>
            <a:ext cx="2807093" cy="26149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endCxn id="6" idx="5"/>
          </p:cNvCxnSpPr>
          <p:nvPr/>
        </p:nvCxnSpPr>
        <p:spPr bwMode="auto">
          <a:xfrm flipV="1">
            <a:off x="2842427" y="3311171"/>
            <a:ext cx="2389047" cy="415683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1219200" y="4360045"/>
                <a:ext cx="647025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最</a:t>
                </a:r>
                <a:r>
                  <a:rPr lang="zh-CN" altLang="en-US" sz="2400" dirty="0" smtClean="0"/>
                  <a:t>小边割不一定是度最小的顶点关联的边集合（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sz="2400" dirty="0" smtClean="0"/>
                  <a:t>证明中的思考）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360045"/>
                <a:ext cx="6470258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414" t="-583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57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内容概览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连通度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连通度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边连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通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度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/>
              <a:t>块（若至少三顶点：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连通）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块的定义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块的性质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2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块：没有割点的连通图称为块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特例</a:t>
                </a:r>
                <a:endParaRPr lang="en-US" altLang="zh-CN" dirty="0" smtClean="0"/>
              </a:p>
              <a:p>
                <a:pPr lvl="2"/>
                <a:r>
                  <a:rPr lang="zh-CN" altLang="en-US" dirty="0"/>
                  <a:t>平凡</a:t>
                </a:r>
                <a:r>
                  <a:rPr lang="zh-CN" altLang="en-US" dirty="0" smtClean="0"/>
                  <a:t>图，两个点的完全图</a:t>
                </a:r>
                <a:endParaRPr lang="en-US" altLang="zh-CN" dirty="0" smtClean="0"/>
              </a:p>
              <a:p>
                <a:pPr lvl="1"/>
                <a:r>
                  <a:rPr lang="zh-CN" altLang="en-US" b="1" dirty="0" smtClean="0">
                    <a:solidFill>
                      <a:srgbClr val="C00000"/>
                    </a:solidFill>
                  </a:rPr>
                  <a:t>至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少三个顶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点的图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 dirty="0" smtClean="0">
                    <a:solidFill>
                      <a:srgbClr val="C00000"/>
                    </a:solidFill>
                  </a:rPr>
                  <a:t>：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 dirty="0" smtClean="0">
                    <a:solidFill>
                      <a:srgbClr val="C00000"/>
                    </a:solidFill>
                  </a:rPr>
                  <a:t>是块</a:t>
                </a:r>
                <a:r>
                  <a:rPr lang="en-US" altLang="zh-CN" b="1" dirty="0" smtClean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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它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是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2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连通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的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连</a:t>
                </a:r>
                <a:r>
                  <a:rPr lang="zh-CN" altLang="en-US" dirty="0"/>
                  <a:t>通度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altLang="zh-CN" dirty="0" smtClean="0"/>
                  <a:t>)</a:t>
                </a:r>
              </a:p>
              <a:p>
                <a:pPr lvl="2"/>
                <a:r>
                  <a:rPr lang="zh-CN" altLang="en-US" dirty="0" smtClean="0"/>
                  <a:t>例子：</a:t>
                </a:r>
                <a:endParaRPr lang="en-US" altLang="zh-CN" dirty="0" smtClean="0"/>
              </a:p>
              <a:p>
                <a:pPr marL="257168" lvl="1" indent="0">
                  <a:buNone/>
                </a:pPr>
                <a:endParaRPr lang="en-US" altLang="zh-CN" dirty="0" smtClean="0"/>
              </a:p>
              <a:p>
                <a:r>
                  <a:rPr lang="zh-CN" altLang="en-US" dirty="0" smtClean="0"/>
                  <a:t>图的块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图</a:t>
                </a:r>
                <a:r>
                  <a:rPr lang="zh-CN" altLang="en-US" dirty="0" smtClean="0"/>
                  <a:t>的子图，该子图是块，且是有此性质的块中的极大者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一个</a:t>
                </a:r>
                <a:r>
                  <a:rPr lang="zh-CN" altLang="en-US" dirty="0" smtClean="0"/>
                  <a:t>图可能包含多个块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每个</a:t>
                </a:r>
                <a:r>
                  <a:rPr lang="zh-CN" altLang="en-US" dirty="0" smtClean="0"/>
                  <a:t>图都是它的块的并图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1482" b="-3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椭圆 4"/>
          <p:cNvSpPr/>
          <p:nvPr/>
        </p:nvSpPr>
        <p:spPr bwMode="auto">
          <a:xfrm>
            <a:off x="4911489" y="2728375"/>
            <a:ext cx="45719" cy="5894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4957208" y="2768631"/>
            <a:ext cx="875376" cy="11159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 bwMode="auto">
          <a:xfrm>
            <a:off x="5832584" y="2739157"/>
            <a:ext cx="45719" cy="5894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2559192" y="3381212"/>
            <a:ext cx="45719" cy="5894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2101992" y="3838412"/>
            <a:ext cx="45719" cy="5894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3016392" y="3867885"/>
            <a:ext cx="45719" cy="5894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直接连接符 12"/>
          <p:cNvCxnSpPr>
            <a:stCxn id="11" idx="3"/>
          </p:cNvCxnSpPr>
          <p:nvPr/>
        </p:nvCxnSpPr>
        <p:spPr bwMode="auto">
          <a:xfrm flipV="1">
            <a:off x="2108687" y="3421844"/>
            <a:ext cx="453852" cy="466882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12" idx="0"/>
          </p:cNvCxnSpPr>
          <p:nvPr/>
        </p:nvCxnSpPr>
        <p:spPr bwMode="auto">
          <a:xfrm>
            <a:off x="2590800" y="3429000"/>
            <a:ext cx="448452" cy="43888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1" idx="6"/>
          </p:cNvCxnSpPr>
          <p:nvPr/>
        </p:nvCxnSpPr>
        <p:spPr bwMode="auto">
          <a:xfrm>
            <a:off x="2147711" y="3867886"/>
            <a:ext cx="873702" cy="24098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 bwMode="auto">
          <a:xfrm>
            <a:off x="4405223" y="2716154"/>
            <a:ext cx="45719" cy="5894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77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椭圆 4"/>
          <p:cNvSpPr/>
          <p:nvPr/>
        </p:nvSpPr>
        <p:spPr bwMode="auto">
          <a:xfrm>
            <a:off x="1630681" y="2561326"/>
            <a:ext cx="45719" cy="5894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1173481" y="3018526"/>
            <a:ext cx="45719" cy="5894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2087881" y="3047999"/>
            <a:ext cx="45719" cy="5894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直接连接符 7"/>
          <p:cNvCxnSpPr>
            <a:stCxn id="6" idx="3"/>
          </p:cNvCxnSpPr>
          <p:nvPr/>
        </p:nvCxnSpPr>
        <p:spPr bwMode="auto">
          <a:xfrm flipV="1">
            <a:off x="1180176" y="2601958"/>
            <a:ext cx="453852" cy="466882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7" idx="0"/>
          </p:cNvCxnSpPr>
          <p:nvPr/>
        </p:nvCxnSpPr>
        <p:spPr bwMode="auto">
          <a:xfrm>
            <a:off x="1662289" y="2609114"/>
            <a:ext cx="448452" cy="43888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" idx="6"/>
          </p:cNvCxnSpPr>
          <p:nvPr/>
        </p:nvCxnSpPr>
        <p:spPr bwMode="auto">
          <a:xfrm>
            <a:off x="1219200" y="3048000"/>
            <a:ext cx="873702" cy="24098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 bwMode="auto">
          <a:xfrm>
            <a:off x="2122341" y="3062385"/>
            <a:ext cx="873702" cy="24098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endCxn id="15" idx="6"/>
          </p:cNvCxnSpPr>
          <p:nvPr/>
        </p:nvCxnSpPr>
        <p:spPr bwMode="auto">
          <a:xfrm>
            <a:off x="3016808" y="3102626"/>
            <a:ext cx="443014" cy="52626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 bwMode="auto">
          <a:xfrm>
            <a:off x="3436963" y="2599809"/>
            <a:ext cx="45719" cy="5894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2979763" y="3057009"/>
            <a:ext cx="45719" cy="5894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3414103" y="3599412"/>
            <a:ext cx="45719" cy="5894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直接连接符 15"/>
          <p:cNvCxnSpPr>
            <a:stCxn id="14" idx="3"/>
          </p:cNvCxnSpPr>
          <p:nvPr/>
        </p:nvCxnSpPr>
        <p:spPr bwMode="auto">
          <a:xfrm flipV="1">
            <a:off x="2986458" y="2640441"/>
            <a:ext cx="453852" cy="466882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 bwMode="auto">
          <a:xfrm>
            <a:off x="3475987" y="2640441"/>
            <a:ext cx="448452" cy="43888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19" idx="3"/>
          </p:cNvCxnSpPr>
          <p:nvPr/>
        </p:nvCxnSpPr>
        <p:spPr bwMode="auto">
          <a:xfrm flipV="1">
            <a:off x="3432794" y="3119154"/>
            <a:ext cx="488298" cy="49002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 bwMode="auto">
          <a:xfrm>
            <a:off x="3914397" y="3068840"/>
            <a:ext cx="45719" cy="5894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2397397" y="3962892"/>
                <a:ext cx="628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图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397" y="3962892"/>
                <a:ext cx="628085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7767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6239157" y="4038600"/>
                <a:ext cx="1304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图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 smtClean="0"/>
                  <a:t>的块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157" y="4038600"/>
                <a:ext cx="130464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721" t="-1000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椭圆 23"/>
          <p:cNvSpPr/>
          <p:nvPr/>
        </p:nvSpPr>
        <p:spPr bwMode="auto">
          <a:xfrm>
            <a:off x="5546265" y="2647630"/>
            <a:ext cx="45719" cy="5894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5089065" y="3104830"/>
            <a:ext cx="45719" cy="5894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6003465" y="3134303"/>
            <a:ext cx="45719" cy="5894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直接连接符 26"/>
          <p:cNvCxnSpPr>
            <a:stCxn id="25" idx="3"/>
          </p:cNvCxnSpPr>
          <p:nvPr/>
        </p:nvCxnSpPr>
        <p:spPr bwMode="auto">
          <a:xfrm flipV="1">
            <a:off x="5095760" y="2688262"/>
            <a:ext cx="453852" cy="466882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26" idx="0"/>
          </p:cNvCxnSpPr>
          <p:nvPr/>
        </p:nvCxnSpPr>
        <p:spPr bwMode="auto">
          <a:xfrm>
            <a:off x="5577873" y="2695418"/>
            <a:ext cx="448452" cy="43888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5" idx="6"/>
          </p:cNvCxnSpPr>
          <p:nvPr/>
        </p:nvCxnSpPr>
        <p:spPr bwMode="auto">
          <a:xfrm>
            <a:off x="5134784" y="3134304"/>
            <a:ext cx="873702" cy="24098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 bwMode="auto">
          <a:xfrm>
            <a:off x="7519266" y="3220896"/>
            <a:ext cx="443014" cy="52626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 bwMode="auto">
          <a:xfrm>
            <a:off x="7939421" y="2718079"/>
            <a:ext cx="45719" cy="5894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7482221" y="3175279"/>
            <a:ext cx="45719" cy="5894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4" name="直接连接符 33"/>
          <p:cNvCxnSpPr>
            <a:stCxn id="33" idx="3"/>
          </p:cNvCxnSpPr>
          <p:nvPr/>
        </p:nvCxnSpPr>
        <p:spPr bwMode="auto">
          <a:xfrm flipV="1">
            <a:off x="7488916" y="2758711"/>
            <a:ext cx="453852" cy="466882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 bwMode="auto">
          <a:xfrm>
            <a:off x="7978445" y="2758711"/>
            <a:ext cx="448452" cy="43888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37" idx="3"/>
          </p:cNvCxnSpPr>
          <p:nvPr/>
        </p:nvCxnSpPr>
        <p:spPr bwMode="auto">
          <a:xfrm flipV="1">
            <a:off x="7935252" y="3237424"/>
            <a:ext cx="488298" cy="49002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 bwMode="auto">
          <a:xfrm>
            <a:off x="8416855" y="3187110"/>
            <a:ext cx="45719" cy="5894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6273663" y="3118490"/>
            <a:ext cx="45719" cy="5894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直接连接符 38"/>
          <p:cNvCxnSpPr/>
          <p:nvPr/>
        </p:nvCxnSpPr>
        <p:spPr bwMode="auto">
          <a:xfrm>
            <a:off x="6319382" y="3158746"/>
            <a:ext cx="875376" cy="11159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 bwMode="auto">
          <a:xfrm>
            <a:off x="7194758" y="3129272"/>
            <a:ext cx="45719" cy="5894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96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 animBg="1"/>
      <p:bldP spid="26" grpId="0" animBg="1"/>
      <p:bldP spid="32" grpId="0" animBg="1"/>
      <p:bldP spid="33" grpId="0" animBg="1"/>
      <p:bldP spid="37" grpId="0" animBg="1"/>
      <p:bldP spid="38" grpId="0" animBg="1"/>
      <p:bldP spid="4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至少</a:t>
            </a:r>
            <a:r>
              <a:rPr lang="en-US" altLang="zh-CN" dirty="0" smtClean="0"/>
              <a:t>3</a:t>
            </a:r>
            <a:r>
              <a:rPr lang="zh-CN" altLang="en-US" dirty="0" smtClean="0"/>
              <a:t>顶点的块的性质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概念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内</a:t>
                </a:r>
                <a:r>
                  <a:rPr lang="zh-CN" altLang="en-US" dirty="0"/>
                  <a:t>部不相</a:t>
                </a:r>
                <a:r>
                  <a:rPr lang="zh-CN" altLang="en-US" dirty="0" smtClean="0"/>
                  <a:t>交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/>
                      <m:t>一簇轨内部不相交</m:t>
                    </m:r>
                  </m:oMath>
                </a14:m>
                <a:r>
                  <a:rPr lang="zh-CN" altLang="en-US" b="0" dirty="0" smtClean="0"/>
                  <a:t>是指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 smtClean="0"/>
                  <a:t>中没有顶点是这</a:t>
                </a:r>
                <a:r>
                  <a:rPr lang="zh-CN" altLang="en-US" dirty="0"/>
                  <a:t>簇轨</a:t>
                </a:r>
                <a:r>
                  <a:rPr lang="zh-CN" altLang="en-US" dirty="0" smtClean="0"/>
                  <a:t>中一条以上的轨的内部顶点</a:t>
                </a:r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pPr lvl="1"/>
                <a:r>
                  <a:rPr lang="zh-CN" altLang="en-US" dirty="0"/>
                  <a:t>边</a:t>
                </a:r>
                <a:r>
                  <a:rPr lang="zh-CN" altLang="en-US" dirty="0" smtClean="0"/>
                  <a:t>的剖分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边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dirty="0" smtClean="0"/>
                  <a:t>被剖分：删去它，换上连接其两端点且长为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的轨，该</a:t>
                </a:r>
                <a:r>
                  <a:rPr lang="zh-CN" altLang="en-US" dirty="0"/>
                  <a:t>轨</a:t>
                </a:r>
                <a:r>
                  <a:rPr lang="zh-CN" altLang="en-US" dirty="0" smtClean="0"/>
                  <a:t>的内部顶点是一个新的顶点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结论：至少三顶点的块组成的类在剖分运算下是封闭的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1482" r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椭圆 6"/>
          <p:cNvSpPr/>
          <p:nvPr/>
        </p:nvSpPr>
        <p:spPr bwMode="auto">
          <a:xfrm>
            <a:off x="2150836" y="5204001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1388836" y="6042201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2912836" y="6080301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2199719" y="5774051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直接连接符 11"/>
          <p:cNvCxnSpPr>
            <a:stCxn id="7" idx="4"/>
            <a:endCxn id="10" idx="0"/>
          </p:cNvCxnSpPr>
          <p:nvPr/>
        </p:nvCxnSpPr>
        <p:spPr bwMode="auto">
          <a:xfrm>
            <a:off x="2188936" y="5280201"/>
            <a:ext cx="48883" cy="49385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8" idx="7"/>
          </p:cNvCxnSpPr>
          <p:nvPr/>
        </p:nvCxnSpPr>
        <p:spPr bwMode="auto">
          <a:xfrm flipH="1">
            <a:off x="1453877" y="5237069"/>
            <a:ext cx="721400" cy="816291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8" idx="5"/>
            <a:endCxn id="9" idx="3"/>
          </p:cNvCxnSpPr>
          <p:nvPr/>
        </p:nvCxnSpPr>
        <p:spPr bwMode="auto">
          <a:xfrm>
            <a:off x="1453877" y="6107242"/>
            <a:ext cx="1470118" cy="381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7" idx="6"/>
            <a:endCxn id="9" idx="0"/>
          </p:cNvCxnSpPr>
          <p:nvPr/>
        </p:nvCxnSpPr>
        <p:spPr bwMode="auto">
          <a:xfrm>
            <a:off x="2227036" y="5242101"/>
            <a:ext cx="723900" cy="8382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9" idx="7"/>
            <a:endCxn id="10" idx="4"/>
          </p:cNvCxnSpPr>
          <p:nvPr/>
        </p:nvCxnSpPr>
        <p:spPr bwMode="auto">
          <a:xfrm flipH="1" flipV="1">
            <a:off x="2237819" y="5850251"/>
            <a:ext cx="740058" cy="241209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8" idx="6"/>
            <a:endCxn id="10" idx="3"/>
          </p:cNvCxnSpPr>
          <p:nvPr/>
        </p:nvCxnSpPr>
        <p:spPr bwMode="auto">
          <a:xfrm flipV="1">
            <a:off x="1465036" y="5839092"/>
            <a:ext cx="745842" cy="241209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2524700" y="5332857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700" y="5332857"/>
                <a:ext cx="36766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右箭头 27"/>
          <p:cNvSpPr/>
          <p:nvPr/>
        </p:nvSpPr>
        <p:spPr bwMode="auto">
          <a:xfrm>
            <a:off x="3230918" y="5667683"/>
            <a:ext cx="1434518" cy="22795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5686245" y="521516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4924245" y="605336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6448245" y="609146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5735128" y="578521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3" name="直接连接符 32"/>
          <p:cNvCxnSpPr>
            <a:stCxn id="29" idx="4"/>
            <a:endCxn id="32" idx="0"/>
          </p:cNvCxnSpPr>
          <p:nvPr/>
        </p:nvCxnSpPr>
        <p:spPr bwMode="auto">
          <a:xfrm>
            <a:off x="5724345" y="5291360"/>
            <a:ext cx="48883" cy="49385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30" idx="7"/>
          </p:cNvCxnSpPr>
          <p:nvPr/>
        </p:nvCxnSpPr>
        <p:spPr bwMode="auto">
          <a:xfrm flipH="1">
            <a:off x="4989286" y="5248228"/>
            <a:ext cx="721400" cy="816291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30" idx="5"/>
            <a:endCxn id="31" idx="3"/>
          </p:cNvCxnSpPr>
          <p:nvPr/>
        </p:nvCxnSpPr>
        <p:spPr bwMode="auto">
          <a:xfrm>
            <a:off x="4989286" y="6118401"/>
            <a:ext cx="1470118" cy="381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40" idx="1"/>
          </p:cNvCxnSpPr>
          <p:nvPr/>
        </p:nvCxnSpPr>
        <p:spPr bwMode="auto">
          <a:xfrm>
            <a:off x="5756702" y="5277319"/>
            <a:ext cx="321514" cy="325323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1" idx="7"/>
            <a:endCxn id="32" idx="4"/>
          </p:cNvCxnSpPr>
          <p:nvPr/>
        </p:nvCxnSpPr>
        <p:spPr bwMode="auto">
          <a:xfrm flipH="1" flipV="1">
            <a:off x="5773228" y="5861410"/>
            <a:ext cx="740058" cy="241209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0" idx="6"/>
            <a:endCxn id="32" idx="3"/>
          </p:cNvCxnSpPr>
          <p:nvPr/>
        </p:nvCxnSpPr>
        <p:spPr bwMode="auto">
          <a:xfrm flipV="1">
            <a:off x="5000445" y="5850251"/>
            <a:ext cx="745842" cy="241209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 bwMode="auto">
          <a:xfrm>
            <a:off x="6067057" y="5591483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直接连接符 43"/>
          <p:cNvCxnSpPr>
            <a:endCxn id="31" idx="7"/>
          </p:cNvCxnSpPr>
          <p:nvPr/>
        </p:nvCxnSpPr>
        <p:spPr bwMode="auto">
          <a:xfrm>
            <a:off x="6126731" y="5656373"/>
            <a:ext cx="386555" cy="44624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22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4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至少</a:t>
            </a:r>
            <a:r>
              <a:rPr lang="en-US" altLang="zh-CN" dirty="0"/>
              <a:t>3</a:t>
            </a:r>
            <a:r>
              <a:rPr lang="zh-CN" altLang="en-US" dirty="0"/>
              <a:t>顶点的块的性质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定理：一个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zh-CN" altLang="en-US" dirty="0" smtClean="0"/>
                  <a:t>的图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 smtClean="0"/>
                  <a:t>是块（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连通</a:t>
                </a:r>
                <a:r>
                  <a:rPr lang="zh-CN" altLang="en-US" dirty="0" smtClean="0"/>
                  <a:t>），当且仅当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 smtClean="0"/>
                  <a:t>的任两个顶点至少被两条内部不相交的轨所连。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推论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：</a:t>
                </a:r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zh-CN" altLang="en-US" dirty="0" smtClean="0"/>
                  <a:t>块（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连通</a:t>
                </a:r>
                <a:r>
                  <a:rPr lang="zh-CN" altLang="en-US" dirty="0" smtClean="0"/>
                  <a:t>），则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的任意两个顶</a:t>
                </a:r>
                <a:r>
                  <a:rPr lang="zh-CN" altLang="en-US" dirty="0" smtClean="0"/>
                  <a:t>点都位于同一个圈上。</a:t>
                </a:r>
                <a:endParaRPr lang="en-US" altLang="zh-CN" dirty="0" smtClean="0"/>
              </a:p>
              <a:p>
                <a:r>
                  <a:rPr lang="zh-CN" altLang="en-US" dirty="0"/>
                  <a:t>推</a:t>
                </a:r>
                <a:r>
                  <a:rPr lang="zh-CN" altLang="en-US" dirty="0" smtClean="0"/>
                  <a:t>论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：</a:t>
                </a:r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zh-CN" altLang="en-US" dirty="0" smtClean="0"/>
                  <a:t>块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连通）</a:t>
                </a:r>
                <a:r>
                  <a:rPr lang="zh-CN" altLang="en-US" dirty="0" smtClean="0"/>
                  <a:t>，</a:t>
                </a:r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的任意</a:t>
                </a:r>
                <a:r>
                  <a:rPr lang="zh-CN" altLang="en-US" dirty="0" smtClean="0"/>
                  <a:t>两条边都</a:t>
                </a:r>
                <a:r>
                  <a:rPr lang="zh-CN" altLang="en-US" dirty="0"/>
                  <a:t>位于同一个圈</a:t>
                </a:r>
                <a:r>
                  <a:rPr lang="zh-CN" altLang="en-US" dirty="0" smtClean="0"/>
                  <a:t>上。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1617" r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证明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定理：一个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zh-CN" altLang="en-US" dirty="0"/>
                  <a:t>的图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是块（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连通），当且仅当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的任两个顶点至少被两条内部不相交的轨所连。</a:t>
                </a:r>
                <a:endParaRPr lang="en-US" altLang="zh-CN" dirty="0"/>
              </a:p>
              <a:p>
                <a:r>
                  <a:rPr lang="zh-CN" altLang="en-US" dirty="0" smtClean="0"/>
                  <a:t>证明：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&lt;=: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的任两个</a:t>
                </a:r>
                <a:r>
                  <a:rPr lang="zh-CN" altLang="en-US" dirty="0" smtClean="0"/>
                  <a:t>顶至</a:t>
                </a:r>
                <a:r>
                  <a:rPr lang="zh-CN" altLang="en-US" dirty="0"/>
                  <a:t>少被两条内部不相交的轨所</a:t>
                </a:r>
                <a:r>
                  <a:rPr lang="zh-CN" altLang="en-US" dirty="0" smtClean="0"/>
                  <a:t>连，则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 smtClean="0"/>
                  <a:t>是连通的，且没有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顶点割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 smtClean="0"/>
                  <a:t>是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连通的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1617" r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任意多边形 4"/>
          <p:cNvSpPr/>
          <p:nvPr/>
        </p:nvSpPr>
        <p:spPr bwMode="auto">
          <a:xfrm>
            <a:off x="2294626" y="4822163"/>
            <a:ext cx="3372929" cy="569346"/>
          </a:xfrm>
          <a:custGeom>
            <a:avLst/>
            <a:gdLst>
              <a:gd name="connsiteX0" fmla="*/ 0 w 3372929"/>
              <a:gd name="connsiteY0" fmla="*/ 569346 h 569346"/>
              <a:gd name="connsiteX1" fmla="*/ 491706 w 3372929"/>
              <a:gd name="connsiteY1" fmla="*/ 224290 h 569346"/>
              <a:gd name="connsiteX2" fmla="*/ 1889185 w 3372929"/>
              <a:gd name="connsiteY2" fmla="*/ 491709 h 569346"/>
              <a:gd name="connsiteX3" fmla="*/ 2441276 w 3372929"/>
              <a:gd name="connsiteY3" fmla="*/ 3 h 569346"/>
              <a:gd name="connsiteX4" fmla="*/ 3372929 w 3372929"/>
              <a:gd name="connsiteY4" fmla="*/ 500335 h 56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2929" h="569346">
                <a:moveTo>
                  <a:pt x="0" y="569346"/>
                </a:moveTo>
                <a:cubicBezTo>
                  <a:pt x="88421" y="403287"/>
                  <a:pt x="176842" y="237229"/>
                  <a:pt x="491706" y="224290"/>
                </a:cubicBezTo>
                <a:cubicBezTo>
                  <a:pt x="806570" y="211351"/>
                  <a:pt x="1564257" y="529090"/>
                  <a:pt x="1889185" y="491709"/>
                </a:cubicBezTo>
                <a:cubicBezTo>
                  <a:pt x="2214113" y="454328"/>
                  <a:pt x="2193985" y="-1435"/>
                  <a:pt x="2441276" y="3"/>
                </a:cubicBezTo>
                <a:cubicBezTo>
                  <a:pt x="2688567" y="1441"/>
                  <a:pt x="3030748" y="250888"/>
                  <a:pt x="3372929" y="50033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2218426" y="5376428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5614358" y="5307769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任意多边形 8"/>
          <p:cNvSpPr/>
          <p:nvPr/>
        </p:nvSpPr>
        <p:spPr bwMode="auto">
          <a:xfrm>
            <a:off x="2329132" y="5460521"/>
            <a:ext cx="3355676" cy="538062"/>
          </a:xfrm>
          <a:custGeom>
            <a:avLst/>
            <a:gdLst>
              <a:gd name="connsiteX0" fmla="*/ 0 w 3355676"/>
              <a:gd name="connsiteY0" fmla="*/ 51758 h 538062"/>
              <a:gd name="connsiteX1" fmla="*/ 1181819 w 3355676"/>
              <a:gd name="connsiteY1" fmla="*/ 215660 h 538062"/>
              <a:gd name="connsiteX2" fmla="*/ 2570672 w 3355676"/>
              <a:gd name="connsiteY2" fmla="*/ 534837 h 538062"/>
              <a:gd name="connsiteX3" fmla="*/ 3355676 w 3355676"/>
              <a:gd name="connsiteY3" fmla="*/ 0 h 538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5676" h="538062">
                <a:moveTo>
                  <a:pt x="0" y="51758"/>
                </a:moveTo>
                <a:cubicBezTo>
                  <a:pt x="376687" y="93452"/>
                  <a:pt x="753374" y="135147"/>
                  <a:pt x="1181819" y="215660"/>
                </a:cubicBezTo>
                <a:cubicBezTo>
                  <a:pt x="1610264" y="296173"/>
                  <a:pt x="2208363" y="570780"/>
                  <a:pt x="2570672" y="534837"/>
                </a:cubicBezTo>
                <a:cubicBezTo>
                  <a:pt x="2932981" y="498894"/>
                  <a:pt x="3144328" y="249447"/>
                  <a:pt x="3355676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28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证明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=&gt;</a:t>
                </a:r>
                <a:r>
                  <a:rPr lang="zh-CN" altLang="en-US" dirty="0" smtClean="0"/>
                  <a:t>：假设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 smtClean="0"/>
                  <a:t>是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连通图，证明：任意两顶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 smtClean="0"/>
                  <a:t>至少被两条内部不相交的轨所连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 smtClean="0"/>
                  <a:t>之间的距离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用归纳法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是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连</a:t>
                </a:r>
                <a:r>
                  <a:rPr lang="zh-CN" altLang="en-US" dirty="0" smtClean="0"/>
                  <a:t>通，边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 smtClean="0"/>
                  <a:t>不是割边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𝑢𝑣</m:t>
                    </m:r>
                  </m:oMath>
                </a14:m>
                <a:r>
                  <a:rPr lang="zh-CN" altLang="en-US" dirty="0" smtClean="0"/>
                  <a:t>属于某个圈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 smtClean="0"/>
                  <a:t>被</a:t>
                </a:r>
                <a:r>
                  <a:rPr lang="zh-CN" altLang="en-US" dirty="0"/>
                  <a:t>两条内部不相交的轨所</a:t>
                </a:r>
                <a:r>
                  <a:rPr lang="zh-CN" altLang="en-US" dirty="0" smtClean="0"/>
                  <a:t>连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假设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时成立</a:t>
                </a:r>
                <a:r>
                  <a:rPr lang="zh-CN" altLang="en-US" dirty="0"/>
                  <a:t>，</a:t>
                </a:r>
                <a:r>
                  <a:rPr lang="zh-CN" altLang="en-US" dirty="0" smtClean="0"/>
                  <a:t>证明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zh-CN" altLang="en-US" dirty="0" smtClean="0"/>
                  <a:t>时成立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证明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证明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zh-CN" altLang="en-US" dirty="0" smtClean="0"/>
                  <a:t>时结论成</a:t>
                </a:r>
                <a:r>
                  <a:rPr lang="zh-CN" altLang="en-US" dirty="0"/>
                  <a:t>立</a:t>
                </a:r>
              </a:p>
              <a:p>
                <a:pPr lvl="1"/>
                <a:r>
                  <a:rPr lang="zh-CN" altLang="en-US" dirty="0" smtClean="0"/>
                  <a:t>考察一条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dirty="0"/>
                  <a:t>最短</a:t>
                </a:r>
                <a:r>
                  <a:rPr lang="zh-CN" altLang="en-US" dirty="0" smtClean="0"/>
                  <a:t>轨</a:t>
                </a:r>
                <a:r>
                  <a:rPr lang="en-US" altLang="zh-CN" smtClean="0"/>
                  <a:t>(</a:t>
                </a:r>
                <a:r>
                  <a:rPr lang="zh-CN" altLang="en-US" smtClean="0"/>
                  <a:t>长</a:t>
                </a:r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，设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 smtClean="0"/>
                  <a:t>前面的那个顶点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m:rPr>
                        <m:nor/>
                      </m:rPr>
                      <a:rPr lang="zh-CN" altLang="en-US" dirty="0"/>
                      <m:t>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/>
                  <a:t>之</a:t>
                </a:r>
                <a:r>
                  <a:rPr lang="zh-CN" altLang="en-US" dirty="0" smtClean="0"/>
                  <a:t>间</a:t>
                </a:r>
                <a:r>
                  <a:rPr lang="zh-CN" altLang="en-US" dirty="0"/>
                  <a:t>和</a:t>
                </a:r>
                <a:r>
                  <a:rPr lang="zh-CN" altLang="en-US" dirty="0" smtClean="0"/>
                  <a:t>有两条内部不相交的轨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（归纳得知）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 smtClean="0"/>
                  <a:t>是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连通，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 smtClean="0"/>
                  <a:t>连通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/>
                  <a:t>包</a:t>
                </a:r>
                <a:r>
                  <a:rPr lang="zh-CN" altLang="en-US" dirty="0" smtClean="0"/>
                  <a:t>含一条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dirty="0" smtClean="0"/>
                  <a:t>的轨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/>
                  <a:t>中且在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dirty="0" smtClean="0"/>
                  <a:t>中的最后一个顶点 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存在）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1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椭圆 6"/>
          <p:cNvSpPr/>
          <p:nvPr/>
        </p:nvSpPr>
        <p:spPr bwMode="auto">
          <a:xfrm>
            <a:off x="2218426" y="545687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5614358" y="5388211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任意多边形 8"/>
          <p:cNvSpPr/>
          <p:nvPr/>
        </p:nvSpPr>
        <p:spPr bwMode="auto">
          <a:xfrm>
            <a:off x="2329132" y="5540963"/>
            <a:ext cx="3355676" cy="538062"/>
          </a:xfrm>
          <a:custGeom>
            <a:avLst/>
            <a:gdLst>
              <a:gd name="connsiteX0" fmla="*/ 0 w 3355676"/>
              <a:gd name="connsiteY0" fmla="*/ 51758 h 538062"/>
              <a:gd name="connsiteX1" fmla="*/ 1181819 w 3355676"/>
              <a:gd name="connsiteY1" fmla="*/ 215660 h 538062"/>
              <a:gd name="connsiteX2" fmla="*/ 2570672 w 3355676"/>
              <a:gd name="connsiteY2" fmla="*/ 534837 h 538062"/>
              <a:gd name="connsiteX3" fmla="*/ 3355676 w 3355676"/>
              <a:gd name="connsiteY3" fmla="*/ 0 h 538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5676" h="538062">
                <a:moveTo>
                  <a:pt x="0" y="51758"/>
                </a:moveTo>
                <a:cubicBezTo>
                  <a:pt x="376687" y="93452"/>
                  <a:pt x="753374" y="135147"/>
                  <a:pt x="1181819" y="215660"/>
                </a:cubicBezTo>
                <a:cubicBezTo>
                  <a:pt x="1610264" y="296173"/>
                  <a:pt x="2208363" y="570780"/>
                  <a:pt x="2570672" y="534837"/>
                </a:cubicBezTo>
                <a:cubicBezTo>
                  <a:pt x="2932981" y="498894"/>
                  <a:pt x="3144328" y="249447"/>
                  <a:pt x="3355676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100791" y="5561924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791" y="5561924"/>
                <a:ext cx="38767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324600" y="5192592"/>
                <a:ext cx="3805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5192592"/>
                <a:ext cx="38055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/>
          <p:cNvSpPr/>
          <p:nvPr/>
        </p:nvSpPr>
        <p:spPr bwMode="auto">
          <a:xfrm>
            <a:off x="6248400" y="5209228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直接连接符 14"/>
          <p:cNvCxnSpPr>
            <a:stCxn id="8" idx="6"/>
            <a:endCxn id="13" idx="2"/>
          </p:cNvCxnSpPr>
          <p:nvPr/>
        </p:nvCxnSpPr>
        <p:spPr bwMode="auto">
          <a:xfrm flipV="1">
            <a:off x="5766758" y="5285428"/>
            <a:ext cx="481642" cy="1789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648345" y="5419738"/>
                <a:ext cx="4254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345" y="5419738"/>
                <a:ext cx="42543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任意多边形 17"/>
          <p:cNvSpPr/>
          <p:nvPr/>
        </p:nvSpPr>
        <p:spPr bwMode="auto">
          <a:xfrm>
            <a:off x="2329132" y="5006012"/>
            <a:ext cx="3338423" cy="457313"/>
          </a:xfrm>
          <a:custGeom>
            <a:avLst/>
            <a:gdLst>
              <a:gd name="connsiteX0" fmla="*/ 0 w 3338423"/>
              <a:gd name="connsiteY0" fmla="*/ 457313 h 457313"/>
              <a:gd name="connsiteX1" fmla="*/ 1337094 w 3338423"/>
              <a:gd name="connsiteY1" fmla="*/ 113 h 457313"/>
              <a:gd name="connsiteX2" fmla="*/ 3338423 w 3338423"/>
              <a:gd name="connsiteY2" fmla="*/ 422807 h 457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8423" h="457313">
                <a:moveTo>
                  <a:pt x="0" y="457313"/>
                </a:moveTo>
                <a:cubicBezTo>
                  <a:pt x="390345" y="231588"/>
                  <a:pt x="780690" y="5864"/>
                  <a:pt x="1337094" y="113"/>
                </a:cubicBezTo>
                <a:cubicBezTo>
                  <a:pt x="1893498" y="-5638"/>
                  <a:pt x="2615960" y="208584"/>
                  <a:pt x="3338423" y="42280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3621602" y="4974583"/>
                <a:ext cx="721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602" y="4974583"/>
                <a:ext cx="721351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3621601" y="5809994"/>
                <a:ext cx="721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601" y="5809994"/>
                <a:ext cx="72135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任意多边形 21"/>
          <p:cNvSpPr/>
          <p:nvPr/>
        </p:nvSpPr>
        <p:spPr bwMode="auto">
          <a:xfrm>
            <a:off x="2372264" y="4753673"/>
            <a:ext cx="3968151" cy="1854684"/>
          </a:xfrm>
          <a:custGeom>
            <a:avLst/>
            <a:gdLst>
              <a:gd name="connsiteX0" fmla="*/ 0 w 3968151"/>
              <a:gd name="connsiteY0" fmla="*/ 778663 h 1854684"/>
              <a:gd name="connsiteX1" fmla="*/ 724619 w 3968151"/>
              <a:gd name="connsiteY1" fmla="*/ 675146 h 1854684"/>
              <a:gd name="connsiteX2" fmla="*/ 1259457 w 3968151"/>
              <a:gd name="connsiteY2" fmla="*/ 1848339 h 1854684"/>
              <a:gd name="connsiteX3" fmla="*/ 3114136 w 3968151"/>
              <a:gd name="connsiteY3" fmla="*/ 79924 h 1854684"/>
              <a:gd name="connsiteX4" fmla="*/ 3968151 w 3968151"/>
              <a:gd name="connsiteY4" fmla="*/ 468112 h 185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8151" h="1854684">
                <a:moveTo>
                  <a:pt x="0" y="778663"/>
                </a:moveTo>
                <a:cubicBezTo>
                  <a:pt x="257355" y="637765"/>
                  <a:pt x="514710" y="496867"/>
                  <a:pt x="724619" y="675146"/>
                </a:cubicBezTo>
                <a:cubicBezTo>
                  <a:pt x="934528" y="853425"/>
                  <a:pt x="861204" y="1947543"/>
                  <a:pt x="1259457" y="1848339"/>
                </a:cubicBezTo>
                <a:cubicBezTo>
                  <a:pt x="1657710" y="1749135"/>
                  <a:pt x="2662687" y="309962"/>
                  <a:pt x="3114136" y="79924"/>
                </a:cubicBezTo>
                <a:cubicBezTo>
                  <a:pt x="3565585" y="-150114"/>
                  <a:pt x="3766868" y="158999"/>
                  <a:pt x="3968151" y="468112"/>
                </a:cubicBezTo>
              </a:path>
            </a:pathLst>
          </a:cu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5100449" y="4730062"/>
                <a:ext cx="9124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449" y="4730062"/>
                <a:ext cx="91242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椭圆 23"/>
          <p:cNvSpPr/>
          <p:nvPr/>
        </p:nvSpPr>
        <p:spPr bwMode="auto">
          <a:xfrm>
            <a:off x="4923798" y="5158468"/>
            <a:ext cx="152400" cy="1524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4767903" y="4763363"/>
                <a:ext cx="3792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903" y="4763363"/>
                <a:ext cx="37920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01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/>
      <p:bldP spid="12" grpId="0"/>
      <p:bldP spid="13" grpId="0" animBg="1"/>
      <p:bldP spid="17" grpId="0"/>
      <p:bldP spid="18" grpId="0" animBg="1"/>
      <p:bldP spid="19" grpId="0"/>
      <p:bldP spid="20" grpId="0"/>
      <p:bldP spid="22" grpId="0" animBg="1"/>
      <p:bldP spid="23" grpId="0"/>
      <p:bldP spid="24" grpId="0" animBg="1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连通度的概念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连通度：衡量图的连通程度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椭圆 4"/>
          <p:cNvSpPr/>
          <p:nvPr/>
        </p:nvSpPr>
        <p:spPr bwMode="auto">
          <a:xfrm>
            <a:off x="1143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1118558" y="3825087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1600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2209800" y="298761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2244306" y="3863187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直接连接符 10"/>
          <p:cNvCxnSpPr>
            <a:stCxn id="5" idx="4"/>
            <a:endCxn id="6" idx="0"/>
          </p:cNvCxnSpPr>
          <p:nvPr/>
        </p:nvCxnSpPr>
        <p:spPr bwMode="auto">
          <a:xfrm flipH="1">
            <a:off x="1156658" y="3124200"/>
            <a:ext cx="24442" cy="70088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3"/>
            <a:endCxn id="6" idx="6"/>
          </p:cNvCxnSpPr>
          <p:nvPr/>
        </p:nvCxnSpPr>
        <p:spPr bwMode="auto">
          <a:xfrm flipH="1">
            <a:off x="1194758" y="3417841"/>
            <a:ext cx="416601" cy="44534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7" idx="5"/>
            <a:endCxn id="9" idx="1"/>
          </p:cNvCxnSpPr>
          <p:nvPr/>
        </p:nvCxnSpPr>
        <p:spPr bwMode="auto">
          <a:xfrm>
            <a:off x="1665241" y="3417841"/>
            <a:ext cx="590224" cy="45650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7" idx="7"/>
            <a:endCxn id="8" idx="3"/>
          </p:cNvCxnSpPr>
          <p:nvPr/>
        </p:nvCxnSpPr>
        <p:spPr bwMode="auto">
          <a:xfrm flipV="1">
            <a:off x="1665241" y="3052656"/>
            <a:ext cx="555718" cy="311303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 bwMode="auto">
          <a:xfrm>
            <a:off x="2899571" y="306381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2875129" y="3840902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3907936" y="3048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3883494" y="3825087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3429000" y="3430438"/>
            <a:ext cx="76200" cy="762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2" name="直接连接符 31"/>
          <p:cNvCxnSpPr/>
          <p:nvPr/>
        </p:nvCxnSpPr>
        <p:spPr bwMode="auto">
          <a:xfrm flipH="1">
            <a:off x="2905698" y="3140015"/>
            <a:ext cx="24442" cy="70088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9" idx="4"/>
          </p:cNvCxnSpPr>
          <p:nvPr/>
        </p:nvCxnSpPr>
        <p:spPr bwMode="auto">
          <a:xfrm flipH="1">
            <a:off x="3921594" y="3124200"/>
            <a:ext cx="24442" cy="706273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30" idx="1"/>
          </p:cNvCxnSpPr>
          <p:nvPr/>
        </p:nvCxnSpPr>
        <p:spPr bwMode="auto">
          <a:xfrm>
            <a:off x="3492569" y="3503055"/>
            <a:ext cx="402084" cy="333191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31" idx="1"/>
          </p:cNvCxnSpPr>
          <p:nvPr/>
        </p:nvCxnSpPr>
        <p:spPr bwMode="auto">
          <a:xfrm>
            <a:off x="2962115" y="3110739"/>
            <a:ext cx="478044" cy="330858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8" idx="7"/>
            <a:endCxn id="31" idx="3"/>
          </p:cNvCxnSpPr>
          <p:nvPr/>
        </p:nvCxnSpPr>
        <p:spPr bwMode="auto">
          <a:xfrm flipV="1">
            <a:off x="2940170" y="3495479"/>
            <a:ext cx="499989" cy="356582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endCxn id="29" idx="3"/>
          </p:cNvCxnSpPr>
          <p:nvPr/>
        </p:nvCxnSpPr>
        <p:spPr bwMode="auto">
          <a:xfrm flipV="1">
            <a:off x="3483514" y="3113041"/>
            <a:ext cx="435581" cy="341418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 bwMode="auto">
          <a:xfrm>
            <a:off x="4517020" y="3090756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4492578" y="3867843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椭圆 46"/>
          <p:cNvSpPr/>
          <p:nvPr/>
        </p:nvSpPr>
        <p:spPr bwMode="auto">
          <a:xfrm>
            <a:off x="5525385" y="3074941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5500943" y="3852028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5046449" y="3457379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直接连接符 49"/>
          <p:cNvCxnSpPr/>
          <p:nvPr/>
        </p:nvCxnSpPr>
        <p:spPr bwMode="auto">
          <a:xfrm flipH="1">
            <a:off x="4523147" y="3166956"/>
            <a:ext cx="24442" cy="70088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47" idx="4"/>
          </p:cNvCxnSpPr>
          <p:nvPr/>
        </p:nvCxnSpPr>
        <p:spPr bwMode="auto">
          <a:xfrm flipH="1">
            <a:off x="5539043" y="3151141"/>
            <a:ext cx="24442" cy="706273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endCxn id="48" idx="1"/>
          </p:cNvCxnSpPr>
          <p:nvPr/>
        </p:nvCxnSpPr>
        <p:spPr bwMode="auto">
          <a:xfrm>
            <a:off x="5110018" y="3529996"/>
            <a:ext cx="402084" cy="333191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endCxn id="49" idx="1"/>
          </p:cNvCxnSpPr>
          <p:nvPr/>
        </p:nvCxnSpPr>
        <p:spPr bwMode="auto">
          <a:xfrm>
            <a:off x="4579564" y="3137680"/>
            <a:ext cx="478044" cy="330858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46" idx="7"/>
            <a:endCxn id="49" idx="3"/>
          </p:cNvCxnSpPr>
          <p:nvPr/>
        </p:nvCxnSpPr>
        <p:spPr bwMode="auto">
          <a:xfrm flipV="1">
            <a:off x="4557619" y="3522420"/>
            <a:ext cx="499989" cy="356582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endCxn id="47" idx="3"/>
          </p:cNvCxnSpPr>
          <p:nvPr/>
        </p:nvCxnSpPr>
        <p:spPr bwMode="auto">
          <a:xfrm flipV="1">
            <a:off x="5100963" y="3139982"/>
            <a:ext cx="435581" cy="341418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5" idx="7"/>
            <a:endCxn id="47" idx="2"/>
          </p:cNvCxnSpPr>
          <p:nvPr/>
        </p:nvCxnSpPr>
        <p:spPr bwMode="auto">
          <a:xfrm>
            <a:off x="4582061" y="3101915"/>
            <a:ext cx="943324" cy="1112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endCxn id="48" idx="2"/>
          </p:cNvCxnSpPr>
          <p:nvPr/>
        </p:nvCxnSpPr>
        <p:spPr bwMode="auto">
          <a:xfrm flipV="1">
            <a:off x="4572000" y="3890128"/>
            <a:ext cx="928943" cy="26344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 bwMode="auto">
          <a:xfrm>
            <a:off x="7162800" y="29354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6504965" y="33909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椭圆 63"/>
          <p:cNvSpPr/>
          <p:nvPr/>
        </p:nvSpPr>
        <p:spPr bwMode="auto">
          <a:xfrm>
            <a:off x="7848600" y="3422076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6948607" y="3916472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椭圆 65"/>
          <p:cNvSpPr/>
          <p:nvPr/>
        </p:nvSpPr>
        <p:spPr bwMode="auto">
          <a:xfrm>
            <a:off x="7565023" y="3889729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7" name="直接连接符 66"/>
          <p:cNvCxnSpPr>
            <a:endCxn id="66" idx="0"/>
          </p:cNvCxnSpPr>
          <p:nvPr/>
        </p:nvCxnSpPr>
        <p:spPr bwMode="auto">
          <a:xfrm>
            <a:off x="7200900" y="3011625"/>
            <a:ext cx="402223" cy="878104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endCxn id="64" idx="1"/>
          </p:cNvCxnSpPr>
          <p:nvPr/>
        </p:nvCxnSpPr>
        <p:spPr bwMode="auto">
          <a:xfrm>
            <a:off x="7220089" y="3000360"/>
            <a:ext cx="639670" cy="43287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2" idx="4"/>
            <a:endCxn id="65" idx="0"/>
          </p:cNvCxnSpPr>
          <p:nvPr/>
        </p:nvCxnSpPr>
        <p:spPr bwMode="auto">
          <a:xfrm flipH="1">
            <a:off x="6986707" y="3011625"/>
            <a:ext cx="214193" cy="90484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62" idx="3"/>
            <a:endCxn id="63" idx="7"/>
          </p:cNvCxnSpPr>
          <p:nvPr/>
        </p:nvCxnSpPr>
        <p:spPr bwMode="auto">
          <a:xfrm flipH="1">
            <a:off x="6570006" y="3000466"/>
            <a:ext cx="603953" cy="401593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64" idx="2"/>
            <a:endCxn id="63" idx="6"/>
          </p:cNvCxnSpPr>
          <p:nvPr/>
        </p:nvCxnSpPr>
        <p:spPr bwMode="auto">
          <a:xfrm flipH="1" flipV="1">
            <a:off x="6581165" y="3429000"/>
            <a:ext cx="1267435" cy="3117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65" idx="2"/>
            <a:endCxn id="63" idx="5"/>
          </p:cNvCxnSpPr>
          <p:nvPr/>
        </p:nvCxnSpPr>
        <p:spPr bwMode="auto">
          <a:xfrm flipH="1" flipV="1">
            <a:off x="6570006" y="3455941"/>
            <a:ext cx="378601" cy="498631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6" idx="1"/>
            <a:endCxn id="63" idx="5"/>
          </p:cNvCxnSpPr>
          <p:nvPr/>
        </p:nvCxnSpPr>
        <p:spPr bwMode="auto">
          <a:xfrm flipH="1" flipV="1">
            <a:off x="6570006" y="3455941"/>
            <a:ext cx="1006176" cy="44494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64" idx="3"/>
            <a:endCxn id="65" idx="7"/>
          </p:cNvCxnSpPr>
          <p:nvPr/>
        </p:nvCxnSpPr>
        <p:spPr bwMode="auto">
          <a:xfrm flipH="1">
            <a:off x="7013648" y="3487117"/>
            <a:ext cx="846111" cy="440514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66" idx="3"/>
          </p:cNvCxnSpPr>
          <p:nvPr/>
        </p:nvCxnSpPr>
        <p:spPr bwMode="auto">
          <a:xfrm flipH="1">
            <a:off x="7016077" y="3954770"/>
            <a:ext cx="560105" cy="1540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64" idx="4"/>
          </p:cNvCxnSpPr>
          <p:nvPr/>
        </p:nvCxnSpPr>
        <p:spPr bwMode="auto">
          <a:xfrm flipH="1">
            <a:off x="7620001" y="3498276"/>
            <a:ext cx="266699" cy="41737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 bwMode="auto">
          <a:xfrm>
            <a:off x="1108494" y="4976013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椭圆 57"/>
          <p:cNvSpPr/>
          <p:nvPr/>
        </p:nvSpPr>
        <p:spPr bwMode="auto">
          <a:xfrm>
            <a:off x="1084052" y="57531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椭圆 59"/>
          <p:cNvSpPr/>
          <p:nvPr/>
        </p:nvSpPr>
        <p:spPr bwMode="auto">
          <a:xfrm>
            <a:off x="1565694" y="5280813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2175294" y="4915628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椭圆 67"/>
          <p:cNvSpPr/>
          <p:nvPr/>
        </p:nvSpPr>
        <p:spPr bwMode="auto">
          <a:xfrm>
            <a:off x="2209800" y="5791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0" name="直接连接符 69"/>
          <p:cNvCxnSpPr>
            <a:stCxn id="57" idx="4"/>
            <a:endCxn id="58" idx="0"/>
          </p:cNvCxnSpPr>
          <p:nvPr/>
        </p:nvCxnSpPr>
        <p:spPr bwMode="auto">
          <a:xfrm flipH="1">
            <a:off x="1122152" y="5052213"/>
            <a:ext cx="24442" cy="70088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60" idx="5"/>
            <a:endCxn id="68" idx="1"/>
          </p:cNvCxnSpPr>
          <p:nvPr/>
        </p:nvCxnSpPr>
        <p:spPr bwMode="auto">
          <a:xfrm>
            <a:off x="1630735" y="5345854"/>
            <a:ext cx="590224" cy="45650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60" idx="7"/>
            <a:endCxn id="61" idx="3"/>
          </p:cNvCxnSpPr>
          <p:nvPr/>
        </p:nvCxnSpPr>
        <p:spPr bwMode="auto">
          <a:xfrm flipV="1">
            <a:off x="1630735" y="4980669"/>
            <a:ext cx="555718" cy="311303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椭圆 75"/>
          <p:cNvSpPr/>
          <p:nvPr/>
        </p:nvSpPr>
        <p:spPr bwMode="auto">
          <a:xfrm>
            <a:off x="2943971" y="4970621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椭圆 76"/>
          <p:cNvSpPr/>
          <p:nvPr/>
        </p:nvSpPr>
        <p:spPr bwMode="auto">
          <a:xfrm>
            <a:off x="2919529" y="5747708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椭圆 78"/>
          <p:cNvSpPr/>
          <p:nvPr/>
        </p:nvSpPr>
        <p:spPr bwMode="auto">
          <a:xfrm>
            <a:off x="3952336" y="4954806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椭圆 79"/>
          <p:cNvSpPr/>
          <p:nvPr/>
        </p:nvSpPr>
        <p:spPr bwMode="auto">
          <a:xfrm>
            <a:off x="3927894" y="5731893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3" name="直接连接符 82"/>
          <p:cNvCxnSpPr/>
          <p:nvPr/>
        </p:nvCxnSpPr>
        <p:spPr bwMode="auto">
          <a:xfrm flipH="1">
            <a:off x="2950098" y="5046821"/>
            <a:ext cx="24442" cy="70088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79" idx="4"/>
          </p:cNvCxnSpPr>
          <p:nvPr/>
        </p:nvCxnSpPr>
        <p:spPr bwMode="auto">
          <a:xfrm flipH="1">
            <a:off x="3965994" y="5031006"/>
            <a:ext cx="24442" cy="706273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305517" y="367377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割边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3163076" y="277065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割点</a:t>
            </a:r>
            <a:endParaRPr lang="zh-CN" alt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5356108" y="4427302"/>
            <a:ext cx="18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无割边，无割点</a:t>
            </a:r>
            <a:endParaRPr lang="zh-CN" altLang="en-US" dirty="0"/>
          </a:p>
        </p:txBody>
      </p:sp>
      <p:sp>
        <p:nvSpPr>
          <p:cNvPr id="12" name="下箭头 11"/>
          <p:cNvSpPr/>
          <p:nvPr/>
        </p:nvSpPr>
        <p:spPr bwMode="auto">
          <a:xfrm>
            <a:off x="1509487" y="4413032"/>
            <a:ext cx="277859" cy="36933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5" name="下箭头 94"/>
          <p:cNvSpPr/>
          <p:nvPr/>
        </p:nvSpPr>
        <p:spPr bwMode="auto">
          <a:xfrm>
            <a:off x="3352800" y="4413032"/>
            <a:ext cx="277859" cy="36933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/>
              <p:cNvSpPr txBox="1"/>
              <p:nvPr/>
            </p:nvSpPr>
            <p:spPr>
              <a:xfrm>
                <a:off x="1228888" y="3994110"/>
                <a:ext cx="872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6" name="文本框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888" y="3994110"/>
                <a:ext cx="87270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/>
              <p:cNvSpPr txBox="1"/>
              <p:nvPr/>
            </p:nvSpPr>
            <p:spPr>
              <a:xfrm>
                <a:off x="3037387" y="3989427"/>
                <a:ext cx="872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7" name="文本框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387" y="3989427"/>
                <a:ext cx="8727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/>
              <p:cNvSpPr txBox="1"/>
              <p:nvPr/>
            </p:nvSpPr>
            <p:spPr>
              <a:xfrm>
                <a:off x="4737564" y="3992447"/>
                <a:ext cx="872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8" name="文本框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564" y="3992447"/>
                <a:ext cx="8727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/>
              <p:cNvSpPr txBox="1"/>
              <p:nvPr/>
            </p:nvSpPr>
            <p:spPr>
              <a:xfrm>
                <a:off x="6829619" y="3987030"/>
                <a:ext cx="872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9" name="文本框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619" y="3987030"/>
                <a:ext cx="87270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4249874" y="5180830"/>
                <a:ext cx="44674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C00000"/>
                    </a:solidFill>
                  </a:rPr>
                  <a:t>连通程度：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zh-CN" alt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874" y="5180830"/>
                <a:ext cx="4467496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2046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355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证明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m:rPr>
                        <m:nor/>
                      </m:rPr>
                      <a:rPr lang="zh-CN" altLang="en-US" dirty="0"/>
                      <m:t>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 smtClean="0"/>
                  <a:t>之间有两条内部不相交的轨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椭圆 4"/>
          <p:cNvSpPr/>
          <p:nvPr/>
        </p:nvSpPr>
        <p:spPr bwMode="auto">
          <a:xfrm>
            <a:off x="2070786" y="4188669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5466718" y="412001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任意多边形 6"/>
          <p:cNvSpPr/>
          <p:nvPr/>
        </p:nvSpPr>
        <p:spPr bwMode="auto">
          <a:xfrm>
            <a:off x="2181492" y="4272762"/>
            <a:ext cx="3355676" cy="538062"/>
          </a:xfrm>
          <a:custGeom>
            <a:avLst/>
            <a:gdLst>
              <a:gd name="connsiteX0" fmla="*/ 0 w 3355676"/>
              <a:gd name="connsiteY0" fmla="*/ 51758 h 538062"/>
              <a:gd name="connsiteX1" fmla="*/ 1181819 w 3355676"/>
              <a:gd name="connsiteY1" fmla="*/ 215660 h 538062"/>
              <a:gd name="connsiteX2" fmla="*/ 2570672 w 3355676"/>
              <a:gd name="connsiteY2" fmla="*/ 534837 h 538062"/>
              <a:gd name="connsiteX3" fmla="*/ 3355676 w 3355676"/>
              <a:gd name="connsiteY3" fmla="*/ 0 h 538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5676" h="538062">
                <a:moveTo>
                  <a:pt x="0" y="51758"/>
                </a:moveTo>
                <a:cubicBezTo>
                  <a:pt x="376687" y="93452"/>
                  <a:pt x="753374" y="135147"/>
                  <a:pt x="1181819" y="215660"/>
                </a:cubicBezTo>
                <a:cubicBezTo>
                  <a:pt x="1610264" y="296173"/>
                  <a:pt x="2208363" y="570780"/>
                  <a:pt x="2570672" y="534837"/>
                </a:cubicBezTo>
                <a:cubicBezTo>
                  <a:pt x="2932981" y="498894"/>
                  <a:pt x="3144328" y="249447"/>
                  <a:pt x="3355676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953151" y="4293723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151" y="4293723"/>
                <a:ext cx="38767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176960" y="3924391"/>
                <a:ext cx="3805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960" y="3924391"/>
                <a:ext cx="38055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/>
          <p:cNvSpPr/>
          <p:nvPr/>
        </p:nvSpPr>
        <p:spPr bwMode="auto">
          <a:xfrm>
            <a:off x="6100760" y="3941027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直接连接符 10"/>
          <p:cNvCxnSpPr>
            <a:stCxn id="6" idx="6"/>
            <a:endCxn id="10" idx="2"/>
          </p:cNvCxnSpPr>
          <p:nvPr/>
        </p:nvCxnSpPr>
        <p:spPr bwMode="auto">
          <a:xfrm flipV="1">
            <a:off x="5619118" y="4017227"/>
            <a:ext cx="481642" cy="1789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500705" y="4151537"/>
                <a:ext cx="4254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705" y="4151537"/>
                <a:ext cx="42543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任意多边形 12"/>
          <p:cNvSpPr/>
          <p:nvPr/>
        </p:nvSpPr>
        <p:spPr bwMode="auto">
          <a:xfrm>
            <a:off x="2181492" y="3737811"/>
            <a:ext cx="3338423" cy="457313"/>
          </a:xfrm>
          <a:custGeom>
            <a:avLst/>
            <a:gdLst>
              <a:gd name="connsiteX0" fmla="*/ 0 w 3338423"/>
              <a:gd name="connsiteY0" fmla="*/ 457313 h 457313"/>
              <a:gd name="connsiteX1" fmla="*/ 1337094 w 3338423"/>
              <a:gd name="connsiteY1" fmla="*/ 113 h 457313"/>
              <a:gd name="connsiteX2" fmla="*/ 3338423 w 3338423"/>
              <a:gd name="connsiteY2" fmla="*/ 422807 h 457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8423" h="457313">
                <a:moveTo>
                  <a:pt x="0" y="457313"/>
                </a:moveTo>
                <a:cubicBezTo>
                  <a:pt x="390345" y="231588"/>
                  <a:pt x="780690" y="5864"/>
                  <a:pt x="1337094" y="113"/>
                </a:cubicBezTo>
                <a:cubicBezTo>
                  <a:pt x="1893498" y="-5638"/>
                  <a:pt x="2615960" y="208584"/>
                  <a:pt x="3338423" y="42280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3473962" y="3706382"/>
                <a:ext cx="721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962" y="3706382"/>
                <a:ext cx="721351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395074" y="4593213"/>
                <a:ext cx="721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074" y="4593213"/>
                <a:ext cx="72135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任意多边形 15"/>
          <p:cNvSpPr/>
          <p:nvPr/>
        </p:nvSpPr>
        <p:spPr bwMode="auto">
          <a:xfrm>
            <a:off x="2224624" y="3485472"/>
            <a:ext cx="3968151" cy="1854684"/>
          </a:xfrm>
          <a:custGeom>
            <a:avLst/>
            <a:gdLst>
              <a:gd name="connsiteX0" fmla="*/ 0 w 3968151"/>
              <a:gd name="connsiteY0" fmla="*/ 778663 h 1854684"/>
              <a:gd name="connsiteX1" fmla="*/ 724619 w 3968151"/>
              <a:gd name="connsiteY1" fmla="*/ 675146 h 1854684"/>
              <a:gd name="connsiteX2" fmla="*/ 1259457 w 3968151"/>
              <a:gd name="connsiteY2" fmla="*/ 1848339 h 1854684"/>
              <a:gd name="connsiteX3" fmla="*/ 3114136 w 3968151"/>
              <a:gd name="connsiteY3" fmla="*/ 79924 h 1854684"/>
              <a:gd name="connsiteX4" fmla="*/ 3968151 w 3968151"/>
              <a:gd name="connsiteY4" fmla="*/ 468112 h 185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8151" h="1854684">
                <a:moveTo>
                  <a:pt x="0" y="778663"/>
                </a:moveTo>
                <a:cubicBezTo>
                  <a:pt x="257355" y="637765"/>
                  <a:pt x="514710" y="496867"/>
                  <a:pt x="724619" y="675146"/>
                </a:cubicBezTo>
                <a:cubicBezTo>
                  <a:pt x="934528" y="853425"/>
                  <a:pt x="861204" y="1947543"/>
                  <a:pt x="1259457" y="1848339"/>
                </a:cubicBezTo>
                <a:cubicBezTo>
                  <a:pt x="1657710" y="1749135"/>
                  <a:pt x="2662687" y="309962"/>
                  <a:pt x="3114136" y="79924"/>
                </a:cubicBezTo>
                <a:cubicBezTo>
                  <a:pt x="3565585" y="-150114"/>
                  <a:pt x="3766868" y="158999"/>
                  <a:pt x="3968151" y="468112"/>
                </a:cubicBezTo>
              </a:path>
            </a:pathLst>
          </a:cu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4952809" y="3461861"/>
                <a:ext cx="9124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809" y="3461861"/>
                <a:ext cx="91242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椭圆 17"/>
          <p:cNvSpPr/>
          <p:nvPr/>
        </p:nvSpPr>
        <p:spPr bwMode="auto">
          <a:xfrm>
            <a:off x="4776158" y="3890267"/>
            <a:ext cx="152400" cy="1524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620263" y="3495162"/>
                <a:ext cx="3792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263" y="3495162"/>
                <a:ext cx="37920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任意多边形 19"/>
          <p:cNvSpPr/>
          <p:nvPr/>
        </p:nvSpPr>
        <p:spPr bwMode="auto">
          <a:xfrm>
            <a:off x="2164239" y="3623430"/>
            <a:ext cx="2672751" cy="493263"/>
          </a:xfrm>
          <a:custGeom>
            <a:avLst/>
            <a:gdLst>
              <a:gd name="connsiteX0" fmla="*/ 0 w 2656936"/>
              <a:gd name="connsiteY0" fmla="*/ 493263 h 493263"/>
              <a:gd name="connsiteX1" fmla="*/ 638354 w 2656936"/>
              <a:gd name="connsiteY1" fmla="*/ 156833 h 493263"/>
              <a:gd name="connsiteX2" fmla="*/ 1440611 w 2656936"/>
              <a:gd name="connsiteY2" fmla="*/ 1558 h 493263"/>
              <a:gd name="connsiteX3" fmla="*/ 2656936 w 2656936"/>
              <a:gd name="connsiteY3" fmla="*/ 243097 h 493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6936" h="493263">
                <a:moveTo>
                  <a:pt x="0" y="493263"/>
                </a:moveTo>
                <a:cubicBezTo>
                  <a:pt x="199126" y="366023"/>
                  <a:pt x="398252" y="238784"/>
                  <a:pt x="638354" y="156833"/>
                </a:cubicBezTo>
                <a:cubicBezTo>
                  <a:pt x="878456" y="74882"/>
                  <a:pt x="1104181" y="-12819"/>
                  <a:pt x="1440611" y="1558"/>
                </a:cubicBezTo>
                <a:cubicBezTo>
                  <a:pt x="1777041" y="15935"/>
                  <a:pt x="2216988" y="129516"/>
                  <a:pt x="2656936" y="243097"/>
                </a:cubicBezTo>
              </a:path>
            </a:pathLst>
          </a:custGeom>
          <a:ln>
            <a:headEnd type="none" w="med" len="med"/>
            <a:tailEnd type="none" w="med" len="med"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任意多边形 20"/>
          <p:cNvSpPr/>
          <p:nvPr/>
        </p:nvSpPr>
        <p:spPr bwMode="auto">
          <a:xfrm>
            <a:off x="4852359" y="3423527"/>
            <a:ext cx="1414460" cy="543250"/>
          </a:xfrm>
          <a:custGeom>
            <a:avLst/>
            <a:gdLst>
              <a:gd name="connsiteX0" fmla="*/ 0 w 1337094"/>
              <a:gd name="connsiteY0" fmla="*/ 431107 h 543250"/>
              <a:gd name="connsiteX1" fmla="*/ 405442 w 1337094"/>
              <a:gd name="connsiteY1" fmla="*/ 51545 h 543250"/>
              <a:gd name="connsiteX2" fmla="*/ 862642 w 1337094"/>
              <a:gd name="connsiteY2" fmla="*/ 25665 h 543250"/>
              <a:gd name="connsiteX3" fmla="*/ 1164566 w 1337094"/>
              <a:gd name="connsiteY3" fmla="*/ 258579 h 543250"/>
              <a:gd name="connsiteX4" fmla="*/ 1337094 w 1337094"/>
              <a:gd name="connsiteY4" fmla="*/ 543250 h 5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94" h="543250">
                <a:moveTo>
                  <a:pt x="0" y="431107"/>
                </a:moveTo>
                <a:cubicBezTo>
                  <a:pt x="130834" y="275113"/>
                  <a:pt x="261668" y="119119"/>
                  <a:pt x="405442" y="51545"/>
                </a:cubicBezTo>
                <a:cubicBezTo>
                  <a:pt x="549216" y="-16029"/>
                  <a:pt x="736121" y="-8841"/>
                  <a:pt x="862642" y="25665"/>
                </a:cubicBezTo>
                <a:cubicBezTo>
                  <a:pt x="989163" y="60171"/>
                  <a:pt x="1085491" y="172315"/>
                  <a:pt x="1164566" y="258579"/>
                </a:cubicBezTo>
                <a:cubicBezTo>
                  <a:pt x="1243641" y="344843"/>
                  <a:pt x="1290367" y="444046"/>
                  <a:pt x="1337094" y="543250"/>
                </a:cubicBezTo>
              </a:path>
            </a:pathLst>
          </a:custGeom>
          <a:ln>
            <a:headEnd type="none" w="med" len="med"/>
            <a:tailEnd type="none" w="med" len="med"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任意多边形 21"/>
          <p:cNvSpPr/>
          <p:nvPr/>
        </p:nvSpPr>
        <p:spPr bwMode="auto">
          <a:xfrm>
            <a:off x="2216989" y="4106174"/>
            <a:ext cx="3873260" cy="794426"/>
          </a:xfrm>
          <a:custGeom>
            <a:avLst/>
            <a:gdLst>
              <a:gd name="connsiteX0" fmla="*/ 0 w 3873260"/>
              <a:gd name="connsiteY0" fmla="*/ 276045 h 794426"/>
              <a:gd name="connsiteX1" fmla="*/ 629728 w 3873260"/>
              <a:gd name="connsiteY1" fmla="*/ 345056 h 794426"/>
              <a:gd name="connsiteX2" fmla="*/ 1337094 w 3873260"/>
              <a:gd name="connsiteY2" fmla="*/ 483079 h 794426"/>
              <a:gd name="connsiteX3" fmla="*/ 1906437 w 3873260"/>
              <a:gd name="connsiteY3" fmla="*/ 664234 h 794426"/>
              <a:gd name="connsiteX4" fmla="*/ 2510286 w 3873260"/>
              <a:gd name="connsiteY4" fmla="*/ 793630 h 794426"/>
              <a:gd name="connsiteX5" fmla="*/ 2984739 w 3873260"/>
              <a:gd name="connsiteY5" fmla="*/ 603849 h 794426"/>
              <a:gd name="connsiteX6" fmla="*/ 3338422 w 3873260"/>
              <a:gd name="connsiteY6" fmla="*/ 207034 h 794426"/>
              <a:gd name="connsiteX7" fmla="*/ 3450566 w 3873260"/>
              <a:gd name="connsiteY7" fmla="*/ 155275 h 794426"/>
              <a:gd name="connsiteX8" fmla="*/ 3873260 w 3873260"/>
              <a:gd name="connsiteY8" fmla="*/ 0 h 79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3260" h="794426">
                <a:moveTo>
                  <a:pt x="0" y="276045"/>
                </a:moveTo>
                <a:cubicBezTo>
                  <a:pt x="203439" y="293297"/>
                  <a:pt x="406879" y="310550"/>
                  <a:pt x="629728" y="345056"/>
                </a:cubicBezTo>
                <a:cubicBezTo>
                  <a:pt x="852577" y="379562"/>
                  <a:pt x="1124309" y="429883"/>
                  <a:pt x="1337094" y="483079"/>
                </a:cubicBezTo>
                <a:cubicBezTo>
                  <a:pt x="1549879" y="536275"/>
                  <a:pt x="1710905" y="612476"/>
                  <a:pt x="1906437" y="664234"/>
                </a:cubicBezTo>
                <a:cubicBezTo>
                  <a:pt x="2101969" y="715992"/>
                  <a:pt x="2330569" y="803694"/>
                  <a:pt x="2510286" y="793630"/>
                </a:cubicBezTo>
                <a:cubicBezTo>
                  <a:pt x="2690003" y="783566"/>
                  <a:pt x="2846716" y="701615"/>
                  <a:pt x="2984739" y="603849"/>
                </a:cubicBezTo>
                <a:cubicBezTo>
                  <a:pt x="3122762" y="506083"/>
                  <a:pt x="3260784" y="281796"/>
                  <a:pt x="3338422" y="207034"/>
                </a:cubicBezTo>
                <a:cubicBezTo>
                  <a:pt x="3416060" y="132272"/>
                  <a:pt x="3361426" y="189781"/>
                  <a:pt x="3450566" y="155275"/>
                </a:cubicBezTo>
                <a:cubicBezTo>
                  <a:pt x="3539706" y="120769"/>
                  <a:pt x="3706483" y="60384"/>
                  <a:pt x="3873260" y="0"/>
                </a:cubicBezTo>
              </a:path>
            </a:pathLst>
          </a:custGeom>
          <a:ln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06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</a:t>
            </a:r>
            <a:r>
              <a:rPr lang="zh-CN" altLang="en-US" dirty="0" smtClean="0"/>
              <a:t>论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推论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zh-CN" altLang="en-US" dirty="0"/>
                  <a:t>的块（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连通），则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的任意两个顶点都位于同一个圈上。</a:t>
                </a:r>
                <a:endParaRPr lang="en-US" altLang="zh-CN" dirty="0"/>
              </a:p>
              <a:p>
                <a:r>
                  <a:rPr lang="zh-CN" altLang="en-US" dirty="0" smtClean="0"/>
                  <a:t>证明：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已</a:t>
                </a:r>
                <a:r>
                  <a:rPr lang="zh-CN" altLang="en-US" dirty="0" smtClean="0"/>
                  <a:t>有结论：两顶点位于同一个圈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</a:t>
                </a:r>
                <a:r>
                  <a:rPr lang="zh-CN" altLang="en-US" dirty="0" smtClean="0">
                    <a:sym typeface="Wingdings" panose="05000000000000000000" pitchFamily="2" charset="2"/>
                  </a:rPr>
                  <a:t>它们由两条内部不相交的轨所连</a:t>
                </a:r>
                <a:endParaRPr lang="en-US" altLang="zh-CN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推论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推论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zh-CN" altLang="en-US" dirty="0"/>
                  <a:t>的块（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连通），则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的任意两条边都位于同一个圈上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/>
                  <a:t>证</a:t>
                </a:r>
                <a:r>
                  <a:rPr lang="zh-CN" altLang="en-US" dirty="0" smtClean="0"/>
                  <a:t>明：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 smtClean="0"/>
                  <a:t>的两条边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剖分构成新图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/>
                  <a:t>，设新顶点是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椭圆 4"/>
          <p:cNvSpPr/>
          <p:nvPr/>
        </p:nvSpPr>
        <p:spPr bwMode="auto">
          <a:xfrm>
            <a:off x="1524000" y="44958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1752600" y="49530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1981200" y="54102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3048000" y="5349815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3581400" y="49530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4038600" y="4553309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1654082" y="4643110"/>
            <a:ext cx="174718" cy="3271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3"/>
          <p:cNvCxnSpPr>
            <a:stCxn id="6" idx="5"/>
            <a:endCxn id="7" idx="0"/>
          </p:cNvCxnSpPr>
          <p:nvPr/>
        </p:nvCxnSpPr>
        <p:spPr bwMode="auto">
          <a:xfrm>
            <a:off x="1882682" y="5083082"/>
            <a:ext cx="174718" cy="3271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/>
          <p:cNvCxnSpPr>
            <a:stCxn id="8" idx="6"/>
            <a:endCxn id="9" idx="3"/>
          </p:cNvCxnSpPr>
          <p:nvPr/>
        </p:nvCxnSpPr>
        <p:spPr bwMode="auto">
          <a:xfrm flipV="1">
            <a:off x="3200400" y="5083082"/>
            <a:ext cx="403318" cy="3429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/>
          <p:cNvCxnSpPr>
            <a:stCxn id="9" idx="7"/>
            <a:endCxn id="10" idx="3"/>
          </p:cNvCxnSpPr>
          <p:nvPr/>
        </p:nvCxnSpPr>
        <p:spPr bwMode="auto">
          <a:xfrm flipV="1">
            <a:off x="3711482" y="4683391"/>
            <a:ext cx="349436" cy="2919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任意多边形 19"/>
          <p:cNvSpPr/>
          <p:nvPr/>
        </p:nvSpPr>
        <p:spPr bwMode="auto">
          <a:xfrm>
            <a:off x="2061713" y="5512279"/>
            <a:ext cx="1101904" cy="293589"/>
          </a:xfrm>
          <a:custGeom>
            <a:avLst/>
            <a:gdLst>
              <a:gd name="connsiteX0" fmla="*/ 0 w 1101904"/>
              <a:gd name="connsiteY0" fmla="*/ 51759 h 293589"/>
              <a:gd name="connsiteX1" fmla="*/ 112144 w 1101904"/>
              <a:gd name="connsiteY1" fmla="*/ 293298 h 293589"/>
              <a:gd name="connsiteX2" fmla="*/ 500332 w 1101904"/>
              <a:gd name="connsiteY2" fmla="*/ 103517 h 293589"/>
              <a:gd name="connsiteX3" fmla="*/ 1026544 w 1101904"/>
              <a:gd name="connsiteY3" fmla="*/ 215661 h 293589"/>
              <a:gd name="connsiteX4" fmla="*/ 1086929 w 1101904"/>
              <a:gd name="connsiteY4" fmla="*/ 0 h 29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1904" h="293589">
                <a:moveTo>
                  <a:pt x="0" y="51759"/>
                </a:moveTo>
                <a:cubicBezTo>
                  <a:pt x="14377" y="168215"/>
                  <a:pt x="28755" y="284672"/>
                  <a:pt x="112144" y="293298"/>
                </a:cubicBezTo>
                <a:cubicBezTo>
                  <a:pt x="195533" y="301924"/>
                  <a:pt x="347932" y="116457"/>
                  <a:pt x="500332" y="103517"/>
                </a:cubicBezTo>
                <a:cubicBezTo>
                  <a:pt x="652732" y="90578"/>
                  <a:pt x="928778" y="232914"/>
                  <a:pt x="1026544" y="215661"/>
                </a:cubicBezTo>
                <a:cubicBezTo>
                  <a:pt x="1124310" y="198408"/>
                  <a:pt x="1105619" y="99204"/>
                  <a:pt x="1086929" y="0"/>
                </a:cubicBezTo>
              </a:path>
            </a:pathLst>
          </a:custGeom>
          <a:ln>
            <a:prstDash val="sysDash"/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任意多边形 20"/>
          <p:cNvSpPr/>
          <p:nvPr/>
        </p:nvSpPr>
        <p:spPr bwMode="auto">
          <a:xfrm>
            <a:off x="2415396" y="4397713"/>
            <a:ext cx="1708030" cy="226286"/>
          </a:xfrm>
          <a:custGeom>
            <a:avLst/>
            <a:gdLst>
              <a:gd name="connsiteX0" fmla="*/ 1708030 w 1708030"/>
              <a:gd name="connsiteY0" fmla="*/ 139781 h 226286"/>
              <a:gd name="connsiteX1" fmla="*/ 1224951 w 1708030"/>
              <a:gd name="connsiteY1" fmla="*/ 1759 h 226286"/>
              <a:gd name="connsiteX2" fmla="*/ 664234 w 1708030"/>
              <a:gd name="connsiteY2" fmla="*/ 226045 h 226286"/>
              <a:gd name="connsiteX3" fmla="*/ 0 w 1708030"/>
              <a:gd name="connsiteY3" fmla="*/ 36264 h 22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8030" h="226286">
                <a:moveTo>
                  <a:pt x="1708030" y="139781"/>
                </a:moveTo>
                <a:cubicBezTo>
                  <a:pt x="1553473" y="63581"/>
                  <a:pt x="1398917" y="-12618"/>
                  <a:pt x="1224951" y="1759"/>
                </a:cubicBezTo>
                <a:cubicBezTo>
                  <a:pt x="1050985" y="16136"/>
                  <a:pt x="868392" y="220294"/>
                  <a:pt x="664234" y="226045"/>
                </a:cubicBezTo>
                <a:cubicBezTo>
                  <a:pt x="460076" y="231796"/>
                  <a:pt x="230038" y="134030"/>
                  <a:pt x="0" y="36264"/>
                </a:cubicBezTo>
              </a:path>
            </a:pathLst>
          </a:custGeom>
          <a:ln>
            <a:prstDash val="sysDash"/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359832" y="4825349"/>
                <a:ext cx="473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832" y="4825349"/>
                <a:ext cx="473591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3705731" y="4927972"/>
                <a:ext cx="478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731" y="4927972"/>
                <a:ext cx="47891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70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0" grpId="0" animBg="1"/>
      <p:bldP spid="21" grpId="0" animBg="1"/>
      <p:bldP spid="22" grpId="0"/>
      <p:bldP spid="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推论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推论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zh-CN" altLang="en-US" dirty="0"/>
                  <a:t>的块（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连通），则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的任意两条边都位于同一个圈上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/>
                  <a:t>证</a:t>
                </a:r>
                <a:r>
                  <a:rPr lang="zh-CN" altLang="en-US" dirty="0" smtClean="0"/>
                  <a:t>明：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/>
                  <a:t>是块（剖分运算的封闭性）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/>
                  <a:t>是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连通的，故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/>
                  <a:t>的一个圈上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 smtClean="0"/>
                  <a:t>的同一个圈上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59"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椭圆 4"/>
          <p:cNvSpPr/>
          <p:nvPr/>
        </p:nvSpPr>
        <p:spPr bwMode="auto">
          <a:xfrm>
            <a:off x="1291087" y="4818976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1519687" y="5276176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1748287" y="5733376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2815087" y="5672991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3348487" y="5276176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3805687" y="4876485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1421169" y="4966286"/>
            <a:ext cx="174718" cy="3271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连接符 11"/>
          <p:cNvCxnSpPr>
            <a:stCxn id="6" idx="5"/>
            <a:endCxn id="7" idx="0"/>
          </p:cNvCxnSpPr>
          <p:nvPr/>
        </p:nvCxnSpPr>
        <p:spPr bwMode="auto">
          <a:xfrm>
            <a:off x="1649769" y="5406258"/>
            <a:ext cx="174718" cy="3271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连接符 12"/>
          <p:cNvCxnSpPr>
            <a:stCxn id="8" idx="6"/>
            <a:endCxn id="9" idx="3"/>
          </p:cNvCxnSpPr>
          <p:nvPr/>
        </p:nvCxnSpPr>
        <p:spPr bwMode="auto">
          <a:xfrm flipV="1">
            <a:off x="2967487" y="5406258"/>
            <a:ext cx="403318" cy="3429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3"/>
          <p:cNvCxnSpPr>
            <a:stCxn id="9" idx="7"/>
            <a:endCxn id="10" idx="3"/>
          </p:cNvCxnSpPr>
          <p:nvPr/>
        </p:nvCxnSpPr>
        <p:spPr bwMode="auto">
          <a:xfrm flipV="1">
            <a:off x="3478569" y="5006567"/>
            <a:ext cx="349436" cy="2919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任意多边形 14"/>
          <p:cNvSpPr/>
          <p:nvPr/>
        </p:nvSpPr>
        <p:spPr bwMode="auto">
          <a:xfrm>
            <a:off x="1828800" y="5835455"/>
            <a:ext cx="1101904" cy="293589"/>
          </a:xfrm>
          <a:custGeom>
            <a:avLst/>
            <a:gdLst>
              <a:gd name="connsiteX0" fmla="*/ 0 w 1101904"/>
              <a:gd name="connsiteY0" fmla="*/ 51759 h 293589"/>
              <a:gd name="connsiteX1" fmla="*/ 112144 w 1101904"/>
              <a:gd name="connsiteY1" fmla="*/ 293298 h 293589"/>
              <a:gd name="connsiteX2" fmla="*/ 500332 w 1101904"/>
              <a:gd name="connsiteY2" fmla="*/ 103517 h 293589"/>
              <a:gd name="connsiteX3" fmla="*/ 1026544 w 1101904"/>
              <a:gd name="connsiteY3" fmla="*/ 215661 h 293589"/>
              <a:gd name="connsiteX4" fmla="*/ 1086929 w 1101904"/>
              <a:gd name="connsiteY4" fmla="*/ 0 h 29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1904" h="293589">
                <a:moveTo>
                  <a:pt x="0" y="51759"/>
                </a:moveTo>
                <a:cubicBezTo>
                  <a:pt x="14377" y="168215"/>
                  <a:pt x="28755" y="284672"/>
                  <a:pt x="112144" y="293298"/>
                </a:cubicBezTo>
                <a:cubicBezTo>
                  <a:pt x="195533" y="301924"/>
                  <a:pt x="347932" y="116457"/>
                  <a:pt x="500332" y="103517"/>
                </a:cubicBezTo>
                <a:cubicBezTo>
                  <a:pt x="652732" y="90578"/>
                  <a:pt x="928778" y="232914"/>
                  <a:pt x="1026544" y="215661"/>
                </a:cubicBezTo>
                <a:cubicBezTo>
                  <a:pt x="1124310" y="198408"/>
                  <a:pt x="1105619" y="99204"/>
                  <a:pt x="1086929" y="0"/>
                </a:cubicBezTo>
              </a:path>
            </a:pathLst>
          </a:custGeom>
          <a:ln>
            <a:prstDash val="sysDash"/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任意多边形 15"/>
          <p:cNvSpPr/>
          <p:nvPr/>
        </p:nvSpPr>
        <p:spPr bwMode="auto">
          <a:xfrm>
            <a:off x="2182483" y="4720889"/>
            <a:ext cx="1708030" cy="226286"/>
          </a:xfrm>
          <a:custGeom>
            <a:avLst/>
            <a:gdLst>
              <a:gd name="connsiteX0" fmla="*/ 1708030 w 1708030"/>
              <a:gd name="connsiteY0" fmla="*/ 139781 h 226286"/>
              <a:gd name="connsiteX1" fmla="*/ 1224951 w 1708030"/>
              <a:gd name="connsiteY1" fmla="*/ 1759 h 226286"/>
              <a:gd name="connsiteX2" fmla="*/ 664234 w 1708030"/>
              <a:gd name="connsiteY2" fmla="*/ 226045 h 226286"/>
              <a:gd name="connsiteX3" fmla="*/ 0 w 1708030"/>
              <a:gd name="connsiteY3" fmla="*/ 36264 h 22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8030" h="226286">
                <a:moveTo>
                  <a:pt x="1708030" y="139781"/>
                </a:moveTo>
                <a:cubicBezTo>
                  <a:pt x="1553473" y="63581"/>
                  <a:pt x="1398917" y="-12618"/>
                  <a:pt x="1224951" y="1759"/>
                </a:cubicBezTo>
                <a:cubicBezTo>
                  <a:pt x="1050985" y="16136"/>
                  <a:pt x="868392" y="220294"/>
                  <a:pt x="664234" y="226045"/>
                </a:cubicBezTo>
                <a:cubicBezTo>
                  <a:pt x="460076" y="231796"/>
                  <a:pt x="230038" y="134030"/>
                  <a:pt x="0" y="36264"/>
                </a:cubicBezTo>
              </a:path>
            </a:pathLst>
          </a:custGeom>
          <a:ln>
            <a:prstDash val="sysDash"/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126919" y="5148525"/>
                <a:ext cx="473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919" y="5148525"/>
                <a:ext cx="473591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472818" y="5251148"/>
                <a:ext cx="478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818" y="5251148"/>
                <a:ext cx="47891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椭圆 18"/>
          <p:cNvSpPr/>
          <p:nvPr/>
        </p:nvSpPr>
        <p:spPr bwMode="auto">
          <a:xfrm>
            <a:off x="4805179" y="490524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5262379" y="581964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6329179" y="5759255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7319779" y="4962749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直接连接符 24"/>
          <p:cNvCxnSpPr>
            <a:endCxn id="21" idx="0"/>
          </p:cNvCxnSpPr>
          <p:nvPr/>
        </p:nvCxnSpPr>
        <p:spPr bwMode="auto">
          <a:xfrm>
            <a:off x="4935261" y="5052550"/>
            <a:ext cx="403318" cy="7670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>
            <a:stCxn id="22" idx="7"/>
            <a:endCxn id="24" idx="3"/>
          </p:cNvCxnSpPr>
          <p:nvPr/>
        </p:nvCxnSpPr>
        <p:spPr bwMode="auto">
          <a:xfrm flipV="1">
            <a:off x="6459261" y="5092831"/>
            <a:ext cx="882836" cy="6887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任意多边形 28"/>
          <p:cNvSpPr/>
          <p:nvPr/>
        </p:nvSpPr>
        <p:spPr bwMode="auto">
          <a:xfrm>
            <a:off x="5342892" y="5921719"/>
            <a:ext cx="1101904" cy="293589"/>
          </a:xfrm>
          <a:custGeom>
            <a:avLst/>
            <a:gdLst>
              <a:gd name="connsiteX0" fmla="*/ 0 w 1101904"/>
              <a:gd name="connsiteY0" fmla="*/ 51759 h 293589"/>
              <a:gd name="connsiteX1" fmla="*/ 112144 w 1101904"/>
              <a:gd name="connsiteY1" fmla="*/ 293298 h 293589"/>
              <a:gd name="connsiteX2" fmla="*/ 500332 w 1101904"/>
              <a:gd name="connsiteY2" fmla="*/ 103517 h 293589"/>
              <a:gd name="connsiteX3" fmla="*/ 1026544 w 1101904"/>
              <a:gd name="connsiteY3" fmla="*/ 215661 h 293589"/>
              <a:gd name="connsiteX4" fmla="*/ 1086929 w 1101904"/>
              <a:gd name="connsiteY4" fmla="*/ 0 h 29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1904" h="293589">
                <a:moveTo>
                  <a:pt x="0" y="51759"/>
                </a:moveTo>
                <a:cubicBezTo>
                  <a:pt x="14377" y="168215"/>
                  <a:pt x="28755" y="284672"/>
                  <a:pt x="112144" y="293298"/>
                </a:cubicBezTo>
                <a:cubicBezTo>
                  <a:pt x="195533" y="301924"/>
                  <a:pt x="347932" y="116457"/>
                  <a:pt x="500332" y="103517"/>
                </a:cubicBezTo>
                <a:cubicBezTo>
                  <a:pt x="652732" y="90578"/>
                  <a:pt x="928778" y="232914"/>
                  <a:pt x="1026544" y="215661"/>
                </a:cubicBezTo>
                <a:cubicBezTo>
                  <a:pt x="1124310" y="198408"/>
                  <a:pt x="1105619" y="99204"/>
                  <a:pt x="1086929" y="0"/>
                </a:cubicBezTo>
              </a:path>
            </a:pathLst>
          </a:custGeom>
          <a:ln>
            <a:prstDash val="sysDash"/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任意多边形 29"/>
          <p:cNvSpPr/>
          <p:nvPr/>
        </p:nvSpPr>
        <p:spPr bwMode="auto">
          <a:xfrm>
            <a:off x="5696575" y="4807153"/>
            <a:ext cx="1708030" cy="226286"/>
          </a:xfrm>
          <a:custGeom>
            <a:avLst/>
            <a:gdLst>
              <a:gd name="connsiteX0" fmla="*/ 1708030 w 1708030"/>
              <a:gd name="connsiteY0" fmla="*/ 139781 h 226286"/>
              <a:gd name="connsiteX1" fmla="*/ 1224951 w 1708030"/>
              <a:gd name="connsiteY1" fmla="*/ 1759 h 226286"/>
              <a:gd name="connsiteX2" fmla="*/ 664234 w 1708030"/>
              <a:gd name="connsiteY2" fmla="*/ 226045 h 226286"/>
              <a:gd name="connsiteX3" fmla="*/ 0 w 1708030"/>
              <a:gd name="connsiteY3" fmla="*/ 36264 h 22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8030" h="226286">
                <a:moveTo>
                  <a:pt x="1708030" y="139781"/>
                </a:moveTo>
                <a:cubicBezTo>
                  <a:pt x="1553473" y="63581"/>
                  <a:pt x="1398917" y="-12618"/>
                  <a:pt x="1224951" y="1759"/>
                </a:cubicBezTo>
                <a:cubicBezTo>
                  <a:pt x="1050985" y="16136"/>
                  <a:pt x="868392" y="220294"/>
                  <a:pt x="664234" y="226045"/>
                </a:cubicBezTo>
                <a:cubicBezTo>
                  <a:pt x="460076" y="231796"/>
                  <a:pt x="230038" y="134030"/>
                  <a:pt x="0" y="36264"/>
                </a:cubicBezTo>
              </a:path>
            </a:pathLst>
          </a:custGeom>
          <a:ln>
            <a:prstDash val="sysDash"/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4641011" y="5234789"/>
                <a:ext cx="473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011" y="5234789"/>
                <a:ext cx="473591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6986910" y="5337412"/>
                <a:ext cx="478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910" y="5337412"/>
                <a:ext cx="478913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右箭头 34"/>
          <p:cNvSpPr/>
          <p:nvPr/>
        </p:nvSpPr>
        <p:spPr bwMode="auto">
          <a:xfrm>
            <a:off x="4114800" y="5337412"/>
            <a:ext cx="526211" cy="28306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2168106" y="6196923"/>
                <a:ext cx="4539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106" y="6196923"/>
                <a:ext cx="45397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5696575" y="6196923"/>
                <a:ext cx="4047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575" y="6196923"/>
                <a:ext cx="40479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497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5" grpId="0" animBg="1"/>
      <p:bldP spid="16" grpId="0" animBg="1"/>
      <p:bldP spid="17" grpId="0"/>
      <p:bldP spid="18" grpId="0"/>
      <p:bldP spid="19" grpId="0" animBg="1"/>
      <p:bldP spid="21" grpId="0" animBg="1"/>
      <p:bldP spid="22" grpId="0" animBg="1"/>
      <p:bldP spid="24" grpId="0" animBg="1"/>
      <p:bldP spid="29" grpId="0" animBg="1"/>
      <p:bldP spid="30" grpId="0" animBg="1"/>
      <p:bldP spid="31" grpId="0"/>
      <p:bldP spid="32" grpId="0"/>
      <p:bldP spid="35" grpId="0" animBg="1"/>
      <p:bldP spid="36" grpId="0"/>
      <p:bldP spid="3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ffectLst/>
              </a:rPr>
              <a:t>Menger</a:t>
            </a:r>
            <a:r>
              <a:rPr lang="zh-CN" altLang="en-US" dirty="0">
                <a:effectLst/>
              </a:rPr>
              <a:t>定理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[Vertex From] </a:t>
                </a:r>
                <a:r>
                  <a:rPr lang="zh-CN" altLang="zh-CN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zh-CN" dirty="0"/>
                  <a:t>为图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zh-CN" dirty="0"/>
                  <a:t>中两个不相邻的顶点，则分离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zh-CN" dirty="0"/>
                  <a:t>的最少顶点数</a:t>
                </a:r>
                <a:r>
                  <a:rPr lang="en-US" altLang="zh-CN" dirty="0"/>
                  <a:t> = </a:t>
                </a:r>
                <a:r>
                  <a:rPr lang="zh-CN" altLang="zh-CN" dirty="0"/>
                  <a:t>连接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zh-CN" dirty="0"/>
                  <a:t>的内部不相交的轨的最大数目</a:t>
                </a:r>
                <a:r>
                  <a:rPr lang="zh-CN" altLang="zh-CN" dirty="0" smtClean="0"/>
                  <a:t>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[Edge From] </a:t>
                </a:r>
                <a:r>
                  <a:rPr lang="zh-CN" altLang="zh-CN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zh-CN" dirty="0"/>
                  <a:t>为图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zh-CN" dirty="0"/>
                  <a:t>中两个不同的顶点，则分离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zh-CN" dirty="0"/>
                  <a:t>的最少边数</a:t>
                </a:r>
                <a:r>
                  <a:rPr lang="en-US" altLang="zh-CN" dirty="0"/>
                  <a:t> = </a:t>
                </a:r>
                <a:r>
                  <a:rPr lang="zh-CN" altLang="zh-CN" dirty="0"/>
                  <a:t>连接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zh-CN" dirty="0"/>
                  <a:t>的边</a:t>
                </a:r>
                <a:r>
                  <a:rPr lang="zh-CN" altLang="zh-CN" dirty="0" smtClean="0"/>
                  <a:t>不</a:t>
                </a:r>
                <a:r>
                  <a:rPr lang="zh-CN" altLang="en-US" dirty="0"/>
                  <a:t>重</a:t>
                </a:r>
                <a:r>
                  <a:rPr lang="zh-CN" altLang="en-US" dirty="0" smtClean="0"/>
                  <a:t>的</a:t>
                </a:r>
                <a:r>
                  <a:rPr lang="zh-CN" altLang="zh-CN" dirty="0" smtClean="0"/>
                  <a:t>轨</a:t>
                </a:r>
                <a:r>
                  <a:rPr lang="zh-CN" altLang="zh-CN" dirty="0"/>
                  <a:t>的最大数目。</a:t>
                </a:r>
              </a:p>
              <a:p>
                <a:r>
                  <a:rPr lang="zh-CN" altLang="en-US" dirty="0"/>
                  <a:t>证</a:t>
                </a:r>
                <a:r>
                  <a:rPr lang="zh-CN" altLang="en-US" dirty="0" smtClean="0"/>
                  <a:t>明：</a:t>
                </a:r>
                <a:r>
                  <a:rPr lang="zh-CN" altLang="zh-CN" dirty="0" smtClean="0"/>
                  <a:t>可</a:t>
                </a:r>
                <a:r>
                  <a:rPr lang="zh-CN" altLang="zh-CN" dirty="0"/>
                  <a:t>由第八章最大流最小截定理</a:t>
                </a:r>
                <a:r>
                  <a:rPr lang="zh-CN" altLang="zh-CN" dirty="0" smtClean="0"/>
                  <a:t>推</a:t>
                </a:r>
                <a:r>
                  <a:rPr lang="zh-CN" altLang="en-US" dirty="0" smtClean="0"/>
                  <a:t>出。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1617"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2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ffectLst/>
              </a:rPr>
              <a:t>Menger</a:t>
            </a:r>
            <a:r>
              <a:rPr lang="zh-CN" altLang="en-US" dirty="0">
                <a:effectLst/>
              </a:rPr>
              <a:t>定</a:t>
            </a:r>
            <a:r>
              <a:rPr lang="zh-CN" altLang="en-US" dirty="0" smtClean="0">
                <a:effectLst/>
              </a:rPr>
              <a:t>理推论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zh-CN" dirty="0"/>
                  <a:t>连</a:t>
                </a:r>
                <a:r>
                  <a:rPr lang="zh-CN" altLang="zh-CN" dirty="0" smtClean="0"/>
                  <a:t>通</a:t>
                </a:r>
                <a:r>
                  <a:rPr lang="zh-CN" altLang="en-US" dirty="0" smtClean="0"/>
                  <a:t>图和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zh-CN" dirty="0"/>
                  <a:t>边连</a:t>
                </a:r>
                <a:r>
                  <a:rPr lang="zh-CN" altLang="zh-CN" dirty="0" smtClean="0"/>
                  <a:t>通</a:t>
                </a:r>
                <a:r>
                  <a:rPr lang="zh-CN" altLang="en-US" dirty="0" smtClean="0"/>
                  <a:t>图的性质</a:t>
                </a:r>
                <a:endParaRPr lang="en-US" altLang="zh-CN" dirty="0" smtClean="0"/>
              </a:p>
              <a:p>
                <a:r>
                  <a:rPr lang="zh-CN" altLang="zh-CN" dirty="0" smtClean="0"/>
                  <a:t>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zh-CN" dirty="0"/>
                  <a:t>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zh-CN" dirty="0"/>
                  <a:t>连通的当且仅</a:t>
                </a:r>
                <a:r>
                  <a:rPr lang="zh-CN" altLang="zh-CN" dirty="0" smtClean="0"/>
                  <a:t>当图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zh-CN" dirty="0"/>
                  <a:t>中任意两个顶</a:t>
                </a:r>
                <a:r>
                  <a:rPr lang="zh-CN" altLang="zh-CN" dirty="0" smtClean="0"/>
                  <a:t>点至</a:t>
                </a:r>
                <a:r>
                  <a:rPr lang="zh-CN" altLang="zh-CN" dirty="0"/>
                  <a:t>少有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zh-CN" dirty="0"/>
                  <a:t>条内部不相交的</a:t>
                </a:r>
                <a:r>
                  <a:rPr lang="zh-CN" altLang="zh-CN" dirty="0" smtClean="0"/>
                  <a:t>轨</a:t>
                </a:r>
                <a:r>
                  <a:rPr lang="zh-CN" altLang="en-US" dirty="0" smtClean="0"/>
                  <a:t>相</a:t>
                </a:r>
                <a:r>
                  <a:rPr lang="zh-CN" altLang="zh-CN" dirty="0" smtClean="0"/>
                  <a:t>连。</a:t>
                </a:r>
                <a:endParaRPr lang="en-US" altLang="zh-CN" dirty="0" smtClean="0"/>
              </a:p>
              <a:p>
                <a:r>
                  <a:rPr lang="zh-CN" altLang="zh-CN" dirty="0"/>
                  <a:t>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zh-CN" dirty="0"/>
                  <a:t>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zh-CN" dirty="0"/>
                  <a:t>边连通的当且仅</a:t>
                </a:r>
                <a:r>
                  <a:rPr lang="zh-CN" altLang="zh-CN" dirty="0" smtClean="0"/>
                  <a:t>当图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zh-CN" dirty="0"/>
                  <a:t>中任意</a:t>
                </a:r>
                <a:r>
                  <a:rPr lang="zh-CN" altLang="zh-CN" dirty="0" smtClean="0"/>
                  <a:t>两个顶点至</a:t>
                </a:r>
                <a:r>
                  <a:rPr lang="zh-CN" altLang="zh-CN" dirty="0"/>
                  <a:t>少有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zh-CN" dirty="0"/>
                  <a:t>条边</a:t>
                </a:r>
                <a:r>
                  <a:rPr lang="zh-CN" altLang="zh-CN" dirty="0" smtClean="0"/>
                  <a:t>不</a:t>
                </a:r>
                <a:r>
                  <a:rPr lang="zh-CN" altLang="en-US" dirty="0"/>
                  <a:t>重</a:t>
                </a:r>
                <a:r>
                  <a:rPr lang="zh-CN" altLang="zh-CN" dirty="0" smtClean="0"/>
                  <a:t>的轨</a:t>
                </a:r>
                <a:r>
                  <a:rPr lang="zh-CN" altLang="en-US" dirty="0" smtClean="0"/>
                  <a:t>相</a:t>
                </a:r>
                <a:r>
                  <a:rPr lang="zh-CN" altLang="zh-CN" dirty="0" smtClean="0"/>
                  <a:t>连。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1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6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 smtClean="0"/>
                  <a:t>是具有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条边的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阶连通图，则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≤⌊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证</a:t>
                </a:r>
                <a:r>
                  <a:rPr lang="zh-CN" altLang="en-US" dirty="0" smtClean="0"/>
                  <a:t>明：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1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阶</a:t>
                </a:r>
                <a:r>
                  <a:rPr lang="zh-CN" altLang="en-US" dirty="0"/>
                  <a:t>简单</a:t>
                </a:r>
                <a:r>
                  <a:rPr lang="zh-CN" altLang="en-US" dirty="0" smtClean="0"/>
                  <a:t>图，若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≥⌊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zh-CN" altLang="en-US" dirty="0" smtClean="0"/>
                  <a:t>，</a:t>
                </a:r>
                <a:endParaRPr lang="en-US" altLang="zh-CN" dirty="0"/>
              </a:p>
              <a:p>
                <a:pPr lvl="1"/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）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 smtClean="0"/>
                  <a:t>必连通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）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证</a:t>
                </a:r>
                <a:r>
                  <a:rPr lang="zh-CN" altLang="en-US" dirty="0" smtClean="0"/>
                  <a:t>明</a:t>
                </a:r>
                <a:r>
                  <a:rPr lang="en-US" altLang="zh-CN" dirty="0" smtClean="0"/>
                  <a:t>:</a:t>
                </a:r>
              </a:p>
              <a:p>
                <a:pPr marL="0" indent="0">
                  <a:buNone/>
                </a:pPr>
                <a:r>
                  <a:rPr lang="zh-CN" altLang="en-US" sz="2400" dirty="0" smtClean="0"/>
                  <a:t>  （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）</a:t>
                </a:r>
                <a:r>
                  <a:rPr lang="zh-CN" altLang="en-US" sz="2400" dirty="0" smtClean="0"/>
                  <a:t>反证法</a:t>
                </a:r>
                <a:endParaRPr lang="en-US" altLang="zh-CN" sz="2400" dirty="0"/>
              </a:p>
              <a:p>
                <a:pPr lvl="1"/>
                <a:r>
                  <a:rPr lang="zh-CN" altLang="en-US" dirty="0" smtClean="0"/>
                  <a:t>若不连通，存在连通分支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⌊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是简单图</a:t>
                </a:r>
                <a14:m>
                  <m:oMath xmlns:m="http://schemas.openxmlformats.org/officeDocument/2006/math">
                    <m:r>
                      <a:rPr lang="zh-CN" altLang="en-US" b="0" i="0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−1&lt;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 smtClean="0"/>
                  <a:t>，矛盾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404" b="-3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阶</a:t>
                </a:r>
                <a:r>
                  <a:rPr lang="zh-CN" altLang="en-US" dirty="0"/>
                  <a:t>简单</a:t>
                </a:r>
                <a:r>
                  <a:rPr lang="zh-CN" altLang="en-US" dirty="0" smtClean="0"/>
                  <a:t>图，若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≥⌊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zh-CN" altLang="en-US" dirty="0" smtClean="0"/>
                  <a:t>，</a:t>
                </a:r>
                <a:endParaRPr lang="en-US" altLang="zh-CN" dirty="0"/>
              </a:p>
              <a:p>
                <a:pPr lvl="1"/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）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 smtClean="0"/>
                  <a:t>必连通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）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证</a:t>
                </a:r>
                <a:r>
                  <a:rPr lang="zh-CN" altLang="en-US" dirty="0" smtClean="0"/>
                  <a:t>明</a:t>
                </a:r>
                <a:r>
                  <a:rPr lang="en-US" altLang="zh-CN" dirty="0" smtClean="0"/>
                  <a:t>:</a:t>
                </a:r>
              </a:p>
              <a:p>
                <a:pPr marL="0" indent="0">
                  <a:buNone/>
                </a:pPr>
                <a:r>
                  <a:rPr lang="zh-CN" altLang="en-US" sz="2400" dirty="0" smtClean="0"/>
                  <a:t>  （</a:t>
                </a:r>
                <a:r>
                  <a:rPr lang="en-US" altLang="zh-CN" sz="2400" dirty="0" smtClean="0"/>
                  <a:t>2</a:t>
                </a:r>
                <a:r>
                  <a:rPr lang="zh-CN" altLang="en-US" sz="2400" dirty="0" smtClean="0"/>
                  <a:t>）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/>
                  <a:t>的定义</a:t>
                </a:r>
                <a:r>
                  <a:rPr lang="en-US" altLang="zh-CN" dirty="0" smtClean="0"/>
                  <a:t>: </a:t>
                </a:r>
                <a:r>
                  <a:rPr lang="zh-CN" altLang="en-US" b="0" dirty="0" smtClean="0"/>
                  <a:t>存在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/>
                  <a:t>条边，把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 smtClean="0"/>
                  <a:t>分成两个连通分支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≤⌊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故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 dirty="0" smtClean="0"/>
                  <a:t>，即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每顶至少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 smtClean="0"/>
                  <a:t>条边伸向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404" r="-1111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椭圆 4"/>
          <p:cNvSpPr/>
          <p:nvPr/>
        </p:nvSpPr>
        <p:spPr bwMode="auto">
          <a:xfrm>
            <a:off x="4800600" y="2514600"/>
            <a:ext cx="838200" cy="838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7010400" y="2550543"/>
            <a:ext cx="838200" cy="838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5590573" y="2743200"/>
            <a:ext cx="1496027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5" idx="6"/>
            <a:endCxn id="6" idx="2"/>
          </p:cNvCxnSpPr>
          <p:nvPr/>
        </p:nvCxnSpPr>
        <p:spPr bwMode="auto">
          <a:xfrm>
            <a:off x="5638800" y="2933700"/>
            <a:ext cx="1371600" cy="35943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 bwMode="auto">
          <a:xfrm>
            <a:off x="5614687" y="3096868"/>
            <a:ext cx="1419827" cy="2969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216770" y="2373868"/>
                <a:ext cx="4533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770" y="2373868"/>
                <a:ext cx="453394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968514" y="2733956"/>
                <a:ext cx="4899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514" y="2733956"/>
                <a:ext cx="48994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7286023" y="2737173"/>
                <a:ext cx="4952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023" y="2737173"/>
                <a:ext cx="49526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12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内容概览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连通度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连通度</a:t>
            </a:r>
            <a:endParaRPr lang="en-US" altLang="zh-CN" dirty="0"/>
          </a:p>
          <a:p>
            <a:pPr lvl="1"/>
            <a:r>
              <a:rPr lang="zh-CN" altLang="en-US" dirty="0" smtClean="0"/>
              <a:t>边连</a:t>
            </a:r>
            <a:r>
              <a:rPr lang="zh-CN" altLang="en-US" dirty="0"/>
              <a:t>通</a:t>
            </a:r>
            <a:r>
              <a:rPr lang="zh-CN" altLang="en-US" dirty="0" smtClean="0"/>
              <a:t>度</a:t>
            </a:r>
            <a:endParaRPr lang="en-US" altLang="zh-CN" dirty="0" smtClean="0"/>
          </a:p>
          <a:p>
            <a:r>
              <a:rPr lang="zh-CN" altLang="en-US" dirty="0" smtClean="0"/>
              <a:t>块</a:t>
            </a:r>
            <a:r>
              <a:rPr lang="zh-CN" altLang="en-US" dirty="0"/>
              <a:t>（若至少三顶点：</a:t>
            </a:r>
            <a:r>
              <a:rPr lang="en-US" altLang="zh-CN" dirty="0"/>
              <a:t>2</a:t>
            </a:r>
            <a:r>
              <a:rPr lang="zh-CN" altLang="en-US" dirty="0"/>
              <a:t>连通）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块的定义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块的性质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3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内容概览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连通度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连通度</a:t>
            </a:r>
            <a:endParaRPr lang="en-US" altLang="zh-CN" dirty="0"/>
          </a:p>
          <a:p>
            <a:pPr lvl="1"/>
            <a:r>
              <a:rPr lang="zh-CN" altLang="en-US" dirty="0" smtClean="0"/>
              <a:t>边连</a:t>
            </a:r>
            <a:r>
              <a:rPr lang="zh-CN" altLang="en-US" dirty="0"/>
              <a:t>通</a:t>
            </a:r>
            <a:r>
              <a:rPr lang="zh-CN" altLang="en-US" dirty="0" smtClean="0"/>
              <a:t>度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块（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若至少三顶点：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连通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）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块的定义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块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的性质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8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连通度定义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顶点割： 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顶点割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G</a:t>
                </a:r>
                <a:r>
                  <a:rPr lang="zh-CN" altLang="en-US" dirty="0" smtClean="0"/>
                  <a:t>连通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/>
                  <a:t> 不连通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 顶点割：有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个元素的</a:t>
                </a:r>
                <a:r>
                  <a:rPr lang="zh-CN" altLang="en-US" dirty="0"/>
                  <a:t>顶点</a:t>
                </a:r>
                <a:r>
                  <a:rPr lang="zh-CN" altLang="en-US" dirty="0" smtClean="0"/>
                  <a:t>割</a:t>
                </a:r>
                <a:endParaRPr lang="en-US" altLang="zh-CN" dirty="0" smtClean="0"/>
              </a:p>
              <a:p>
                <a:pPr lvl="1"/>
                <a:r>
                  <a:rPr lang="zh-CN" altLang="en-US" dirty="0">
                    <a:solidFill>
                      <a:srgbClr val="C00000"/>
                    </a:solidFill>
                  </a:rPr>
                  <a:t>完全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图没有顶点割 </a:t>
                </a:r>
                <a:r>
                  <a:rPr lang="zh-CN" altLang="en-US" dirty="0"/>
                  <a:t>（对简单图，反之亦成立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r>
                  <a:rPr lang="zh-CN" altLang="en-US" dirty="0"/>
                  <a:t>例子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1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椭圆 4"/>
          <p:cNvSpPr/>
          <p:nvPr/>
        </p:nvSpPr>
        <p:spPr bwMode="auto">
          <a:xfrm>
            <a:off x="1416377" y="458781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1391935" y="5364902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2424742" y="4572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2400300" y="5349087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1945806" y="4954438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 flipH="1">
            <a:off x="1422504" y="4664015"/>
            <a:ext cx="24442" cy="70088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4"/>
          </p:cNvCxnSpPr>
          <p:nvPr/>
        </p:nvCxnSpPr>
        <p:spPr bwMode="auto">
          <a:xfrm flipH="1">
            <a:off x="2438400" y="4648200"/>
            <a:ext cx="24442" cy="706273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endCxn id="8" idx="1"/>
          </p:cNvCxnSpPr>
          <p:nvPr/>
        </p:nvCxnSpPr>
        <p:spPr bwMode="auto">
          <a:xfrm>
            <a:off x="2009375" y="5027055"/>
            <a:ext cx="402084" cy="333191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9" idx="1"/>
          </p:cNvCxnSpPr>
          <p:nvPr/>
        </p:nvCxnSpPr>
        <p:spPr bwMode="auto">
          <a:xfrm>
            <a:off x="1478921" y="4634739"/>
            <a:ext cx="478044" cy="330858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7"/>
            <a:endCxn id="9" idx="3"/>
          </p:cNvCxnSpPr>
          <p:nvPr/>
        </p:nvCxnSpPr>
        <p:spPr bwMode="auto">
          <a:xfrm flipV="1">
            <a:off x="1456976" y="5019479"/>
            <a:ext cx="499989" cy="356582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7" idx="3"/>
          </p:cNvCxnSpPr>
          <p:nvPr/>
        </p:nvCxnSpPr>
        <p:spPr bwMode="auto">
          <a:xfrm flipV="1">
            <a:off x="2000320" y="4637041"/>
            <a:ext cx="435581" cy="341418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 bwMode="auto">
          <a:xfrm>
            <a:off x="1796162" y="4865850"/>
            <a:ext cx="381000" cy="228600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4060407" y="4557623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3402572" y="5013098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4746207" y="5044274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3846214" y="553867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4462630" y="5511927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直接连接符 21"/>
          <p:cNvCxnSpPr>
            <a:endCxn id="21" idx="0"/>
          </p:cNvCxnSpPr>
          <p:nvPr/>
        </p:nvCxnSpPr>
        <p:spPr bwMode="auto">
          <a:xfrm>
            <a:off x="4098507" y="4633823"/>
            <a:ext cx="402223" cy="878104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19" idx="1"/>
          </p:cNvCxnSpPr>
          <p:nvPr/>
        </p:nvCxnSpPr>
        <p:spPr bwMode="auto">
          <a:xfrm>
            <a:off x="4117696" y="4622558"/>
            <a:ext cx="639670" cy="43287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7" idx="4"/>
            <a:endCxn id="20" idx="0"/>
          </p:cNvCxnSpPr>
          <p:nvPr/>
        </p:nvCxnSpPr>
        <p:spPr bwMode="auto">
          <a:xfrm flipH="1">
            <a:off x="3884314" y="4633823"/>
            <a:ext cx="214193" cy="90484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9" idx="2"/>
            <a:endCxn id="18" idx="6"/>
          </p:cNvCxnSpPr>
          <p:nvPr/>
        </p:nvCxnSpPr>
        <p:spPr bwMode="auto">
          <a:xfrm flipH="1" flipV="1">
            <a:off x="3478772" y="5051198"/>
            <a:ext cx="1267435" cy="3117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0" idx="2"/>
            <a:endCxn id="18" idx="5"/>
          </p:cNvCxnSpPr>
          <p:nvPr/>
        </p:nvCxnSpPr>
        <p:spPr bwMode="auto">
          <a:xfrm flipH="1" flipV="1">
            <a:off x="3467613" y="5078139"/>
            <a:ext cx="378601" cy="498631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1" idx="1"/>
            <a:endCxn id="18" idx="5"/>
          </p:cNvCxnSpPr>
          <p:nvPr/>
        </p:nvCxnSpPr>
        <p:spPr bwMode="auto">
          <a:xfrm flipH="1" flipV="1">
            <a:off x="3467613" y="5078139"/>
            <a:ext cx="1006176" cy="44494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9" idx="3"/>
            <a:endCxn id="20" idx="7"/>
          </p:cNvCxnSpPr>
          <p:nvPr/>
        </p:nvCxnSpPr>
        <p:spPr bwMode="auto">
          <a:xfrm flipH="1">
            <a:off x="3911255" y="5109315"/>
            <a:ext cx="846111" cy="440514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1" idx="3"/>
          </p:cNvCxnSpPr>
          <p:nvPr/>
        </p:nvCxnSpPr>
        <p:spPr bwMode="auto">
          <a:xfrm flipH="1">
            <a:off x="3913684" y="5576968"/>
            <a:ext cx="560105" cy="1540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9" idx="4"/>
          </p:cNvCxnSpPr>
          <p:nvPr/>
        </p:nvCxnSpPr>
        <p:spPr bwMode="auto">
          <a:xfrm flipH="1">
            <a:off x="4517608" y="5120474"/>
            <a:ext cx="266699" cy="41737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 bwMode="auto">
          <a:xfrm>
            <a:off x="6426229" y="4568782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5768394" y="5024257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7112029" y="5055433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椭圆 34"/>
          <p:cNvSpPr/>
          <p:nvPr/>
        </p:nvSpPr>
        <p:spPr bwMode="auto">
          <a:xfrm>
            <a:off x="6212036" y="5549829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6828452" y="5523086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7" name="直接连接符 36"/>
          <p:cNvCxnSpPr>
            <a:endCxn id="36" idx="0"/>
          </p:cNvCxnSpPr>
          <p:nvPr/>
        </p:nvCxnSpPr>
        <p:spPr bwMode="auto">
          <a:xfrm>
            <a:off x="6464329" y="4644982"/>
            <a:ext cx="402223" cy="878104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endCxn id="34" idx="1"/>
          </p:cNvCxnSpPr>
          <p:nvPr/>
        </p:nvCxnSpPr>
        <p:spPr bwMode="auto">
          <a:xfrm>
            <a:off x="6483518" y="4633717"/>
            <a:ext cx="639670" cy="43287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2" idx="4"/>
            <a:endCxn id="35" idx="0"/>
          </p:cNvCxnSpPr>
          <p:nvPr/>
        </p:nvCxnSpPr>
        <p:spPr bwMode="auto">
          <a:xfrm flipH="1">
            <a:off x="6250136" y="4644982"/>
            <a:ext cx="214193" cy="90484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2" idx="3"/>
            <a:endCxn id="33" idx="7"/>
          </p:cNvCxnSpPr>
          <p:nvPr/>
        </p:nvCxnSpPr>
        <p:spPr bwMode="auto">
          <a:xfrm flipH="1">
            <a:off x="5833435" y="4633823"/>
            <a:ext cx="603953" cy="401593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4" idx="2"/>
            <a:endCxn id="33" idx="6"/>
          </p:cNvCxnSpPr>
          <p:nvPr/>
        </p:nvCxnSpPr>
        <p:spPr bwMode="auto">
          <a:xfrm flipH="1" flipV="1">
            <a:off x="5844594" y="5062357"/>
            <a:ext cx="1267435" cy="3117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5" idx="2"/>
            <a:endCxn id="33" idx="5"/>
          </p:cNvCxnSpPr>
          <p:nvPr/>
        </p:nvCxnSpPr>
        <p:spPr bwMode="auto">
          <a:xfrm flipH="1" flipV="1">
            <a:off x="5833435" y="5089298"/>
            <a:ext cx="378601" cy="498631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6" idx="1"/>
            <a:endCxn id="33" idx="5"/>
          </p:cNvCxnSpPr>
          <p:nvPr/>
        </p:nvCxnSpPr>
        <p:spPr bwMode="auto">
          <a:xfrm flipH="1" flipV="1">
            <a:off x="5833435" y="5089298"/>
            <a:ext cx="1006176" cy="44494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4" idx="3"/>
            <a:endCxn id="35" idx="7"/>
          </p:cNvCxnSpPr>
          <p:nvPr/>
        </p:nvCxnSpPr>
        <p:spPr bwMode="auto">
          <a:xfrm flipH="1">
            <a:off x="6277077" y="5120474"/>
            <a:ext cx="846111" cy="440514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6" idx="3"/>
          </p:cNvCxnSpPr>
          <p:nvPr/>
        </p:nvCxnSpPr>
        <p:spPr bwMode="auto">
          <a:xfrm flipH="1">
            <a:off x="6279506" y="5588127"/>
            <a:ext cx="560105" cy="1540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4" idx="4"/>
          </p:cNvCxnSpPr>
          <p:nvPr/>
        </p:nvCxnSpPr>
        <p:spPr bwMode="auto">
          <a:xfrm flipH="1">
            <a:off x="6883430" y="5131633"/>
            <a:ext cx="266699" cy="41737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 bwMode="auto">
          <a:xfrm>
            <a:off x="3686078" y="4878855"/>
            <a:ext cx="1400703" cy="994411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385944" y="587069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顶点割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3876749" y="588019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顶点割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6178850" y="5878173"/>
            <a:ext cx="128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无顶点割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825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7" grpId="0" animBg="1"/>
      <p:bldP spid="25" grpId="0"/>
      <p:bldP spid="48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连通度定义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连通度：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/>
                  <a:t>非完全</a:t>
                </a:r>
                <a:r>
                  <a:rPr lang="zh-CN" altLang="en-US" dirty="0" smtClean="0"/>
                  <a:t>图：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 smtClean="0"/>
                  <a:t>的连通度是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 smtClean="0"/>
                  <a:t>所</a:t>
                </a:r>
                <a:r>
                  <a:rPr lang="zh-CN" altLang="en-US" dirty="0"/>
                  <a:t>具</a:t>
                </a:r>
                <a:r>
                  <a:rPr lang="zh-CN" altLang="en-US" dirty="0" smtClean="0"/>
                  <a:t>有的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顶点割中最小的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en-US" dirty="0" smtClean="0">
                    <a:solidFill>
                      <a:srgbClr val="C00000"/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zh-CN" altLang="en-US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>
                    <a:solidFill>
                      <a:srgbClr val="C00000"/>
                    </a:solidFill>
                  </a:rPr>
                  <a:t>，图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G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最少删掉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>
                    <a:solidFill>
                      <a:srgbClr val="C00000"/>
                    </a:solidFill>
                  </a:rPr>
                  <a:t>个顶点才不连通</a:t>
                </a:r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pPr lvl="1"/>
                <a:r>
                  <a:rPr lang="zh-CN" altLang="en-US" dirty="0"/>
                  <a:t>完全图：定义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en-US" dirty="0"/>
                  <a:t>思考：为什</a:t>
                </a:r>
                <a:r>
                  <a:rPr lang="zh-CN" altLang="en-US" dirty="0" smtClean="0"/>
                  <a:t>么定义成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zh-CN" altLang="en-US" dirty="0" smtClean="0"/>
                  <a:t>？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特例</a:t>
                </a:r>
                <a:r>
                  <a:rPr lang="zh-CN" altLang="en-US" dirty="0"/>
                  <a:t>：</a:t>
                </a:r>
                <a:r>
                  <a:rPr lang="zh-CN" altLang="en-US" dirty="0" smtClean="0"/>
                  <a:t>平凡图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不连通图：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连通的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>
                    <a:solidFill>
                      <a:srgbClr val="C00000"/>
                    </a:solidFill>
                  </a:rPr>
                  <a:t>删掉小于</a:t>
                </a:r>
                <a14:m>
                  <m:oMath xmlns:m="http://schemas.openxmlformats.org/officeDocument/2006/math">
                    <m:r>
                      <a:rPr lang="en-US" altLang="zh-CN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>
                    <a:solidFill>
                      <a:srgbClr val="C00000"/>
                    </a:solidFill>
                  </a:rPr>
                  <a:t>个顶点仍连通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zh-CN" altLang="en-US" dirty="0" smtClean="0"/>
                  <a:t>所</a:t>
                </a:r>
                <a:r>
                  <a:rPr lang="zh-CN" altLang="en-US" dirty="0"/>
                  <a:t>有非平凡连通图都是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连通的</a:t>
                </a:r>
                <a:r>
                  <a:rPr lang="zh-CN" altLang="en-US" dirty="0" smtClean="0"/>
                  <a:t>（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连</a:t>
                </a:r>
                <a:r>
                  <a:rPr lang="zh-CN" altLang="en-US" dirty="0" smtClean="0"/>
                  <a:t>通</a:t>
                </a:r>
                <a:r>
                  <a:rPr lang="en-US" altLang="zh-CN" dirty="0" smtClean="0"/>
                  <a:t>=&gt;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-1</a:t>
                </a:r>
                <a:r>
                  <a:rPr lang="zh-CN" altLang="en-US" dirty="0" smtClean="0"/>
                  <a:t>连</a:t>
                </a:r>
                <a:r>
                  <a:rPr lang="zh-CN" altLang="en-US" dirty="0"/>
                  <a:t>通</a:t>
                </a:r>
                <a:r>
                  <a:rPr lang="en-US" altLang="zh-CN" dirty="0" smtClean="0"/>
                  <a:t>=&gt;…=&gt;1</a:t>
                </a:r>
                <a:r>
                  <a:rPr lang="zh-CN" altLang="en-US" dirty="0" smtClean="0"/>
                  <a:t>连通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思</a:t>
                </a:r>
                <a:r>
                  <a:rPr lang="zh-CN" altLang="en-US" dirty="0" smtClean="0"/>
                  <a:t>考：为什么定义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？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1482" b="-111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5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</a:t>
            </a:r>
            <a:r>
              <a:rPr lang="zh-CN" altLang="en-US" dirty="0"/>
              <a:t>通</a:t>
            </a:r>
            <a:r>
              <a:rPr lang="zh-CN" altLang="en-US" dirty="0" smtClean="0"/>
              <a:t>度例子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椭圆 4"/>
          <p:cNvSpPr/>
          <p:nvPr/>
        </p:nvSpPr>
        <p:spPr bwMode="auto">
          <a:xfrm>
            <a:off x="1143000" y="255097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1118558" y="3328062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1600200" y="285577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2209800" y="249059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2244306" y="3366162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直接连接符 9"/>
          <p:cNvCxnSpPr>
            <a:stCxn id="5" idx="4"/>
            <a:endCxn id="6" idx="0"/>
          </p:cNvCxnSpPr>
          <p:nvPr/>
        </p:nvCxnSpPr>
        <p:spPr bwMode="auto">
          <a:xfrm flipH="1">
            <a:off x="1156658" y="2627175"/>
            <a:ext cx="24442" cy="70088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3"/>
            <a:endCxn id="6" idx="6"/>
          </p:cNvCxnSpPr>
          <p:nvPr/>
        </p:nvCxnSpPr>
        <p:spPr bwMode="auto">
          <a:xfrm flipH="1">
            <a:off x="1194758" y="2920816"/>
            <a:ext cx="416601" cy="44534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7" idx="5"/>
            <a:endCxn id="9" idx="1"/>
          </p:cNvCxnSpPr>
          <p:nvPr/>
        </p:nvCxnSpPr>
        <p:spPr bwMode="auto">
          <a:xfrm>
            <a:off x="1665241" y="2920816"/>
            <a:ext cx="590224" cy="45650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7" idx="7"/>
            <a:endCxn id="8" idx="3"/>
          </p:cNvCxnSpPr>
          <p:nvPr/>
        </p:nvCxnSpPr>
        <p:spPr bwMode="auto">
          <a:xfrm flipV="1">
            <a:off x="1665241" y="2555631"/>
            <a:ext cx="555718" cy="311303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 bwMode="auto">
          <a:xfrm>
            <a:off x="2899571" y="256679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2875129" y="3343877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3907936" y="255097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3883494" y="3328062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3429000" y="2933413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直接连接符 18"/>
          <p:cNvCxnSpPr/>
          <p:nvPr/>
        </p:nvCxnSpPr>
        <p:spPr bwMode="auto">
          <a:xfrm flipH="1">
            <a:off x="2905698" y="2642990"/>
            <a:ext cx="24442" cy="70088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6" idx="4"/>
          </p:cNvCxnSpPr>
          <p:nvPr/>
        </p:nvCxnSpPr>
        <p:spPr bwMode="auto">
          <a:xfrm flipH="1">
            <a:off x="3921594" y="2627175"/>
            <a:ext cx="24442" cy="706273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17" idx="1"/>
          </p:cNvCxnSpPr>
          <p:nvPr/>
        </p:nvCxnSpPr>
        <p:spPr bwMode="auto">
          <a:xfrm>
            <a:off x="3492569" y="3006030"/>
            <a:ext cx="402084" cy="333191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18" idx="1"/>
          </p:cNvCxnSpPr>
          <p:nvPr/>
        </p:nvCxnSpPr>
        <p:spPr bwMode="auto">
          <a:xfrm>
            <a:off x="2962115" y="2613714"/>
            <a:ext cx="478044" cy="330858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5" idx="7"/>
            <a:endCxn id="18" idx="3"/>
          </p:cNvCxnSpPr>
          <p:nvPr/>
        </p:nvCxnSpPr>
        <p:spPr bwMode="auto">
          <a:xfrm flipV="1">
            <a:off x="2940170" y="2998454"/>
            <a:ext cx="499989" cy="356582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16" idx="3"/>
          </p:cNvCxnSpPr>
          <p:nvPr/>
        </p:nvCxnSpPr>
        <p:spPr bwMode="auto">
          <a:xfrm flipV="1">
            <a:off x="3483514" y="2616016"/>
            <a:ext cx="435581" cy="341418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 bwMode="auto">
          <a:xfrm>
            <a:off x="4517020" y="2593731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4492578" y="3370818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5525385" y="2577916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5500943" y="3355003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5046449" y="2960354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0" name="直接连接符 29"/>
          <p:cNvCxnSpPr/>
          <p:nvPr/>
        </p:nvCxnSpPr>
        <p:spPr bwMode="auto">
          <a:xfrm flipH="1">
            <a:off x="4523147" y="2669931"/>
            <a:ext cx="24442" cy="70088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7" idx="4"/>
          </p:cNvCxnSpPr>
          <p:nvPr/>
        </p:nvCxnSpPr>
        <p:spPr bwMode="auto">
          <a:xfrm flipH="1">
            <a:off x="5539043" y="2654116"/>
            <a:ext cx="24442" cy="706273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endCxn id="28" idx="1"/>
          </p:cNvCxnSpPr>
          <p:nvPr/>
        </p:nvCxnSpPr>
        <p:spPr bwMode="auto">
          <a:xfrm>
            <a:off x="5110018" y="3032971"/>
            <a:ext cx="402084" cy="333191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29" idx="1"/>
          </p:cNvCxnSpPr>
          <p:nvPr/>
        </p:nvCxnSpPr>
        <p:spPr bwMode="auto">
          <a:xfrm>
            <a:off x="4579564" y="2640655"/>
            <a:ext cx="478044" cy="330858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6" idx="7"/>
            <a:endCxn id="29" idx="3"/>
          </p:cNvCxnSpPr>
          <p:nvPr/>
        </p:nvCxnSpPr>
        <p:spPr bwMode="auto">
          <a:xfrm flipV="1">
            <a:off x="4557619" y="3025395"/>
            <a:ext cx="499989" cy="356582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endCxn id="27" idx="3"/>
          </p:cNvCxnSpPr>
          <p:nvPr/>
        </p:nvCxnSpPr>
        <p:spPr bwMode="auto">
          <a:xfrm flipV="1">
            <a:off x="5100963" y="2642957"/>
            <a:ext cx="435581" cy="341418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25" idx="7"/>
            <a:endCxn id="27" idx="2"/>
          </p:cNvCxnSpPr>
          <p:nvPr/>
        </p:nvCxnSpPr>
        <p:spPr bwMode="auto">
          <a:xfrm>
            <a:off x="4582061" y="2604890"/>
            <a:ext cx="943324" cy="1112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endCxn id="28" idx="2"/>
          </p:cNvCxnSpPr>
          <p:nvPr/>
        </p:nvCxnSpPr>
        <p:spPr bwMode="auto">
          <a:xfrm flipV="1">
            <a:off x="4572000" y="3393103"/>
            <a:ext cx="928943" cy="26344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 bwMode="auto">
          <a:xfrm>
            <a:off x="71628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6504965" y="289387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椭圆 39"/>
          <p:cNvSpPr/>
          <p:nvPr/>
        </p:nvSpPr>
        <p:spPr bwMode="auto">
          <a:xfrm>
            <a:off x="7848600" y="2925051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椭圆 40"/>
          <p:cNvSpPr/>
          <p:nvPr/>
        </p:nvSpPr>
        <p:spPr bwMode="auto">
          <a:xfrm>
            <a:off x="6948607" y="3419447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椭圆 41"/>
          <p:cNvSpPr/>
          <p:nvPr/>
        </p:nvSpPr>
        <p:spPr bwMode="auto">
          <a:xfrm>
            <a:off x="7565023" y="3392704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直接连接符 42"/>
          <p:cNvCxnSpPr>
            <a:endCxn id="42" idx="0"/>
          </p:cNvCxnSpPr>
          <p:nvPr/>
        </p:nvCxnSpPr>
        <p:spPr bwMode="auto">
          <a:xfrm>
            <a:off x="7200900" y="2514600"/>
            <a:ext cx="402223" cy="878104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endCxn id="40" idx="1"/>
          </p:cNvCxnSpPr>
          <p:nvPr/>
        </p:nvCxnSpPr>
        <p:spPr bwMode="auto">
          <a:xfrm>
            <a:off x="7220089" y="2503335"/>
            <a:ext cx="639670" cy="43287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8" idx="4"/>
            <a:endCxn id="41" idx="0"/>
          </p:cNvCxnSpPr>
          <p:nvPr/>
        </p:nvCxnSpPr>
        <p:spPr bwMode="auto">
          <a:xfrm flipH="1">
            <a:off x="6986707" y="2514600"/>
            <a:ext cx="214193" cy="90484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8" idx="3"/>
            <a:endCxn id="39" idx="7"/>
          </p:cNvCxnSpPr>
          <p:nvPr/>
        </p:nvCxnSpPr>
        <p:spPr bwMode="auto">
          <a:xfrm flipH="1">
            <a:off x="6570006" y="2503441"/>
            <a:ext cx="603953" cy="401593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0" idx="2"/>
            <a:endCxn id="39" idx="6"/>
          </p:cNvCxnSpPr>
          <p:nvPr/>
        </p:nvCxnSpPr>
        <p:spPr bwMode="auto">
          <a:xfrm flipH="1" flipV="1">
            <a:off x="6581165" y="2931975"/>
            <a:ext cx="1267435" cy="3117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1" idx="2"/>
            <a:endCxn id="39" idx="5"/>
          </p:cNvCxnSpPr>
          <p:nvPr/>
        </p:nvCxnSpPr>
        <p:spPr bwMode="auto">
          <a:xfrm flipH="1" flipV="1">
            <a:off x="6570006" y="2958916"/>
            <a:ext cx="378601" cy="498631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2" idx="1"/>
            <a:endCxn id="39" idx="5"/>
          </p:cNvCxnSpPr>
          <p:nvPr/>
        </p:nvCxnSpPr>
        <p:spPr bwMode="auto">
          <a:xfrm flipH="1" flipV="1">
            <a:off x="6570006" y="2958916"/>
            <a:ext cx="1006176" cy="44494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40" idx="3"/>
            <a:endCxn id="41" idx="7"/>
          </p:cNvCxnSpPr>
          <p:nvPr/>
        </p:nvCxnSpPr>
        <p:spPr bwMode="auto">
          <a:xfrm flipH="1">
            <a:off x="7013648" y="2990092"/>
            <a:ext cx="846111" cy="440514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42" idx="3"/>
          </p:cNvCxnSpPr>
          <p:nvPr/>
        </p:nvCxnSpPr>
        <p:spPr bwMode="auto">
          <a:xfrm flipH="1">
            <a:off x="7016077" y="3457745"/>
            <a:ext cx="560105" cy="1540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40" idx="4"/>
          </p:cNvCxnSpPr>
          <p:nvPr/>
        </p:nvCxnSpPr>
        <p:spPr bwMode="auto">
          <a:xfrm flipH="1">
            <a:off x="7620001" y="3001251"/>
            <a:ext cx="266699" cy="41737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1228888" y="3497085"/>
                <a:ext cx="872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888" y="3497085"/>
                <a:ext cx="872706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3037387" y="3492402"/>
                <a:ext cx="872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387" y="3492402"/>
                <a:ext cx="872706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4737564" y="3495422"/>
                <a:ext cx="872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564" y="3495422"/>
                <a:ext cx="8727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6829619" y="3490005"/>
                <a:ext cx="872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619" y="3490005"/>
                <a:ext cx="872706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990600" y="3913839"/>
                <a:ext cx="1460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913839"/>
                <a:ext cx="146072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/>
              <p:cNvSpPr txBox="1"/>
              <p:nvPr/>
            </p:nvSpPr>
            <p:spPr>
              <a:xfrm>
                <a:off x="2847812" y="3962705"/>
                <a:ext cx="1460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812" y="3962705"/>
                <a:ext cx="1460729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/>
              <p:cNvSpPr txBox="1"/>
              <p:nvPr/>
            </p:nvSpPr>
            <p:spPr>
              <a:xfrm>
                <a:off x="4443552" y="3962705"/>
                <a:ext cx="1460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552" y="3962705"/>
                <a:ext cx="1460729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6470535" y="3951247"/>
                <a:ext cx="1460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535" y="3951247"/>
                <a:ext cx="1460729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/>
              <p:cNvSpPr txBox="1"/>
              <p:nvPr/>
            </p:nvSpPr>
            <p:spPr>
              <a:xfrm>
                <a:off x="1108494" y="4355147"/>
                <a:ext cx="147943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是</a:t>
                </a:r>
                <a:r>
                  <a:rPr lang="en-US" altLang="zh-CN" sz="2400" dirty="0" smtClean="0"/>
                  <a:t>1</a:t>
                </a:r>
                <a:r>
                  <a:rPr lang="zh-CN" altLang="en-US" sz="2400" dirty="0" smtClean="0"/>
                  <a:t>连通的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94" y="4355147"/>
                <a:ext cx="1479436" cy="830997"/>
              </a:xfrm>
              <a:prstGeom prst="rect">
                <a:avLst/>
              </a:prstGeom>
              <a:blipFill rotWithShape="0">
                <a:blip r:embed="rId10"/>
                <a:stretch>
                  <a:fillRect l="-6584" t="-583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/>
              <p:cNvSpPr txBox="1"/>
              <p:nvPr/>
            </p:nvSpPr>
            <p:spPr>
              <a:xfrm>
                <a:off x="2916824" y="4391427"/>
                <a:ext cx="147943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是</a:t>
                </a:r>
                <a:r>
                  <a:rPr lang="en-US" altLang="zh-CN" sz="2400" dirty="0" smtClean="0"/>
                  <a:t>1</a:t>
                </a:r>
                <a:r>
                  <a:rPr lang="zh-CN" altLang="en-US" sz="2400" dirty="0" smtClean="0"/>
                  <a:t>连通的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824" y="4391427"/>
                <a:ext cx="1479436" cy="830997"/>
              </a:xfrm>
              <a:prstGeom prst="rect">
                <a:avLst/>
              </a:prstGeom>
              <a:blipFill rotWithShape="0">
                <a:blip r:embed="rId11"/>
                <a:stretch>
                  <a:fillRect l="-6173" t="-583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/>
              <p:cNvSpPr txBox="1"/>
              <p:nvPr/>
            </p:nvSpPr>
            <p:spPr>
              <a:xfrm>
                <a:off x="4447864" y="4432225"/>
                <a:ext cx="19529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是</a:t>
                </a:r>
                <a:r>
                  <a:rPr lang="en-US" altLang="zh-CN" sz="2400" dirty="0" smtClean="0"/>
                  <a:t>3</a:t>
                </a:r>
                <a:r>
                  <a:rPr lang="zh-CN" altLang="en-US" sz="2400" dirty="0" smtClean="0"/>
                  <a:t>连通的</a:t>
                </a:r>
                <a:r>
                  <a:rPr lang="en-US" altLang="zh-CN" sz="2400" dirty="0" smtClean="0"/>
                  <a:t>(2/1</a:t>
                </a:r>
                <a:r>
                  <a:rPr lang="zh-CN" altLang="en-US" sz="2400" dirty="0"/>
                  <a:t>连通</a:t>
                </a:r>
                <a:r>
                  <a:rPr lang="en-US" altLang="zh-CN" sz="2400" dirty="0" smtClean="0"/>
                  <a:t>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864" y="4432225"/>
                <a:ext cx="1952935" cy="830997"/>
              </a:xfrm>
              <a:prstGeom prst="rect">
                <a:avLst/>
              </a:prstGeom>
              <a:blipFill rotWithShape="0">
                <a:blip r:embed="rId12"/>
                <a:stretch>
                  <a:fillRect l="-5000" t="-5882" r="-2187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6568944" y="4406721"/>
                <a:ext cx="204175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是</a:t>
                </a:r>
                <a:r>
                  <a:rPr lang="en-US" altLang="zh-CN" sz="2400" dirty="0" smtClean="0"/>
                  <a:t>4</a:t>
                </a:r>
                <a:r>
                  <a:rPr lang="zh-CN" altLang="en-US" sz="2400" dirty="0" smtClean="0"/>
                  <a:t>连通的</a:t>
                </a:r>
                <a:r>
                  <a:rPr lang="en-US" altLang="zh-CN" sz="2400" dirty="0" smtClean="0"/>
                  <a:t>(3/2/1</a:t>
                </a:r>
                <a:r>
                  <a:rPr lang="zh-CN" altLang="en-US" sz="2400" dirty="0" smtClean="0"/>
                  <a:t>连通</a:t>
                </a:r>
                <a:r>
                  <a:rPr lang="en-US" altLang="zh-CN" sz="2400" dirty="0" smtClean="0"/>
                  <a:t>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944" y="4406721"/>
                <a:ext cx="2041758" cy="830997"/>
              </a:xfrm>
              <a:prstGeom prst="rect">
                <a:avLst/>
              </a:prstGeom>
              <a:blipFill rotWithShape="0">
                <a:blip r:embed="rId13"/>
                <a:stretch>
                  <a:fillRect l="-4776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10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边连通度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边割：图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边割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/>
                  <a:t>：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形为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zh-CN" altLang="en-US" dirty="0" smtClean="0"/>
                  <a:t>的子集，其中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 smtClean="0"/>
                  <a:t>的非空真子集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)|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≠∅}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 smtClean="0"/>
                  <a:t>连通：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/>
                  <a:t>不连通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边割：有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个元素的边割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1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椭圆 4"/>
          <p:cNvSpPr/>
          <p:nvPr/>
        </p:nvSpPr>
        <p:spPr bwMode="auto">
          <a:xfrm>
            <a:off x="1507297" y="4575852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1482855" y="5352939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2515662" y="4560037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2491220" y="5337124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2036726" y="494247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 flipH="1">
            <a:off x="1513424" y="4652052"/>
            <a:ext cx="24442" cy="70088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4"/>
          </p:cNvCxnSpPr>
          <p:nvPr/>
        </p:nvCxnSpPr>
        <p:spPr bwMode="auto">
          <a:xfrm flipH="1">
            <a:off x="2529320" y="4636237"/>
            <a:ext cx="24442" cy="706273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endCxn id="8" idx="1"/>
          </p:cNvCxnSpPr>
          <p:nvPr/>
        </p:nvCxnSpPr>
        <p:spPr bwMode="auto">
          <a:xfrm>
            <a:off x="2100295" y="5015092"/>
            <a:ext cx="402084" cy="333191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9" idx="1"/>
          </p:cNvCxnSpPr>
          <p:nvPr/>
        </p:nvCxnSpPr>
        <p:spPr bwMode="auto">
          <a:xfrm>
            <a:off x="1569841" y="4622776"/>
            <a:ext cx="478044" cy="330858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7"/>
            <a:endCxn id="9" idx="3"/>
          </p:cNvCxnSpPr>
          <p:nvPr/>
        </p:nvCxnSpPr>
        <p:spPr bwMode="auto">
          <a:xfrm flipV="1">
            <a:off x="1547896" y="5007516"/>
            <a:ext cx="499989" cy="356582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7" idx="3"/>
          </p:cNvCxnSpPr>
          <p:nvPr/>
        </p:nvCxnSpPr>
        <p:spPr bwMode="auto">
          <a:xfrm flipV="1">
            <a:off x="2091240" y="4625078"/>
            <a:ext cx="435581" cy="341418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7"/>
            <a:endCxn id="7" idx="2"/>
          </p:cNvCxnSpPr>
          <p:nvPr/>
        </p:nvCxnSpPr>
        <p:spPr bwMode="auto">
          <a:xfrm>
            <a:off x="1572338" y="4587011"/>
            <a:ext cx="943324" cy="1112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8" idx="2"/>
          </p:cNvCxnSpPr>
          <p:nvPr/>
        </p:nvCxnSpPr>
        <p:spPr bwMode="auto">
          <a:xfrm flipV="1">
            <a:off x="1562277" y="5375224"/>
            <a:ext cx="928943" cy="26344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838325" y="4193381"/>
                <a:ext cx="463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4193381"/>
                <a:ext cx="463012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1909702" y="454062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702" y="4540623"/>
                <a:ext cx="46833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2514770" y="4701089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770" y="4701089"/>
                <a:ext cx="46833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3369252" y="4654922"/>
                <a:ext cx="228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3</a:t>
                </a:r>
                <a:r>
                  <a:rPr lang="zh-CN" altLang="en-US" sz="2400" dirty="0" smtClean="0"/>
                  <a:t>边割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252" y="4654922"/>
                <a:ext cx="2286000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4267" t="-10667" r="-1333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连接符 24"/>
          <p:cNvCxnSpPr/>
          <p:nvPr/>
        </p:nvCxnSpPr>
        <p:spPr bwMode="auto">
          <a:xfrm>
            <a:off x="1222721" y="4219717"/>
            <a:ext cx="2286000" cy="1752600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2641225" y="5654332"/>
                <a:ext cx="3751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225" y="5654332"/>
                <a:ext cx="37510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3189664" y="5297833"/>
                <a:ext cx="375103" cy="369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664" y="5297833"/>
                <a:ext cx="375103" cy="369909"/>
              </a:xfrm>
              <a:prstGeom prst="rect">
                <a:avLst/>
              </a:prstGeom>
              <a:blipFill rotWithShape="0">
                <a:blip r:embed="rId8"/>
                <a:stretch>
                  <a:fillRect r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83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/>
      <p:bldP spid="19" grpId="0"/>
      <p:bldP spid="20" grpId="0"/>
      <p:bldP spid="21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18508</TotalTime>
  <Words>1166</Words>
  <Application>Microsoft Office PowerPoint</Application>
  <PresentationFormat>全屏显示(4:3)</PresentationFormat>
  <Paragraphs>395</Paragraphs>
  <Slides>38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4" baseType="lpstr">
      <vt:lpstr>宋体</vt:lpstr>
      <vt:lpstr>Arial</vt:lpstr>
      <vt:lpstr>Calibri</vt:lpstr>
      <vt:lpstr>Cambria Math</vt:lpstr>
      <vt:lpstr>Wingdings</vt:lpstr>
      <vt:lpstr>Default Design</vt:lpstr>
      <vt:lpstr>连通度</vt:lpstr>
      <vt:lpstr>连通度的概念</vt:lpstr>
      <vt:lpstr>连通度的概念</vt:lpstr>
      <vt:lpstr>内容概览</vt:lpstr>
      <vt:lpstr>内容概览</vt:lpstr>
      <vt:lpstr>连通度定义</vt:lpstr>
      <vt:lpstr>连通度定义</vt:lpstr>
      <vt:lpstr>连通度例子</vt:lpstr>
      <vt:lpstr>边连通度</vt:lpstr>
      <vt:lpstr>边连通度</vt:lpstr>
      <vt:lpstr>边连通度例子</vt:lpstr>
      <vt:lpstr>连通度结论</vt:lpstr>
      <vt:lpstr>连通度结论</vt:lpstr>
      <vt:lpstr>连通度结论</vt:lpstr>
      <vt:lpstr>连通度结论</vt:lpstr>
      <vt:lpstr>连通度结论</vt:lpstr>
      <vt:lpstr>连通度结论</vt:lpstr>
      <vt:lpstr>连通度结论</vt:lpstr>
      <vt:lpstr>例子</vt:lpstr>
      <vt:lpstr>例子</vt:lpstr>
      <vt:lpstr>例子</vt:lpstr>
      <vt:lpstr>内容概览</vt:lpstr>
      <vt:lpstr>块</vt:lpstr>
      <vt:lpstr>块</vt:lpstr>
      <vt:lpstr>至少3顶点的块的性质</vt:lpstr>
      <vt:lpstr>至少3顶点的块的性质</vt:lpstr>
      <vt:lpstr>证明</vt:lpstr>
      <vt:lpstr>证明</vt:lpstr>
      <vt:lpstr>证明</vt:lpstr>
      <vt:lpstr>证明</vt:lpstr>
      <vt:lpstr>推论1</vt:lpstr>
      <vt:lpstr>推论2</vt:lpstr>
      <vt:lpstr>推论2</vt:lpstr>
      <vt:lpstr>Menger定理</vt:lpstr>
      <vt:lpstr>Menger定理推论</vt:lpstr>
      <vt:lpstr>例题</vt:lpstr>
      <vt:lpstr>例题</vt:lpstr>
      <vt:lpstr>例题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Chanwunwahedmond</dc:creator>
  <cp:lastModifiedBy>NTKO</cp:lastModifiedBy>
  <cp:revision>2643</cp:revision>
  <cp:lastPrinted>1601-01-01T00:00:00Z</cp:lastPrinted>
  <dcterms:created xsi:type="dcterms:W3CDTF">1601-01-01T00:00:00Z</dcterms:created>
  <dcterms:modified xsi:type="dcterms:W3CDTF">2017-12-02T12:33:36Z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sflag">
    <vt:lpwstr>1350348779</vt:lpwstr>
  </property>
</Properties>
</file>