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7" r:id="rId4"/>
    <p:sldId id="266" r:id="rId5"/>
    <p:sldId id="261" r:id="rId6"/>
    <p:sldId id="257" r:id="rId7"/>
    <p:sldId id="260" r:id="rId8"/>
    <p:sldId id="259" r:id="rId9"/>
    <p:sldId id="262" r:id="rId10"/>
    <p:sldId id="263" r:id="rId11"/>
    <p:sldId id="293" r:id="rId12"/>
    <p:sldId id="294" r:id="rId13"/>
    <p:sldId id="295" r:id="rId14"/>
    <p:sldId id="296" r:id="rId15"/>
    <p:sldId id="274" r:id="rId16"/>
    <p:sldId id="265" r:id="rId17"/>
    <p:sldId id="271" r:id="rId18"/>
    <p:sldId id="264" r:id="rId19"/>
    <p:sldId id="269" r:id="rId20"/>
    <p:sldId id="272" r:id="rId21"/>
    <p:sldId id="270" r:id="rId22"/>
    <p:sldId id="292" r:id="rId23"/>
    <p:sldId id="273" r:id="rId24"/>
    <p:sldId id="275" r:id="rId25"/>
    <p:sldId id="277" r:id="rId26"/>
    <p:sldId id="284" r:id="rId27"/>
    <p:sldId id="278" r:id="rId28"/>
    <p:sldId id="286" r:id="rId29"/>
    <p:sldId id="279" r:id="rId30"/>
    <p:sldId id="282" r:id="rId31"/>
    <p:sldId id="291" r:id="rId32"/>
    <p:sldId id="297" r:id="rId33"/>
    <p:sldId id="289" r:id="rId34"/>
    <p:sldId id="299" r:id="rId35"/>
    <p:sldId id="298" r:id="rId36"/>
    <p:sldId id="300" r:id="rId37"/>
    <p:sldId id="301" r:id="rId38"/>
    <p:sldId id="302" r:id="rId39"/>
    <p:sldId id="303" r:id="rId40"/>
    <p:sldId id="30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Relationship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11 WMW: </a:t>
            </a:r>
            <a:r>
              <a:rPr lang="en-US" dirty="0" err="1"/>
              <a:t>Wenting</a:t>
            </a:r>
            <a:r>
              <a:rPr lang="en-US" dirty="0"/>
              <a:t> Su, Mohan Liu, Wei Huang</a:t>
            </a:r>
          </a:p>
        </p:txBody>
      </p:sp>
    </p:spTree>
    <p:extLst>
      <p:ext uri="{BB962C8B-B14F-4D97-AF65-F5344CB8AC3E}">
        <p14:creationId xmlns:p14="http://schemas.microsoft.com/office/powerpoint/2010/main" val="257615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address t</a:t>
            </a:r>
            <a:r>
              <a:rPr lang="en-US" dirty="0"/>
              <a:t>he challenges in Dataset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Lots of missing values.</a:t>
            </a:r>
          </a:p>
          <a:p>
            <a:pPr lvl="0"/>
            <a:r>
              <a:rPr lang="en-US" dirty="0"/>
              <a:t>Heterogeneous data (numerical and categorical variables). </a:t>
            </a:r>
          </a:p>
          <a:p>
            <a:pPr lvl="0"/>
            <a:r>
              <a:rPr lang="en-US" dirty="0"/>
              <a:t>Noisy data</a:t>
            </a:r>
          </a:p>
          <a:p>
            <a:pPr lvl="0"/>
            <a:r>
              <a:rPr lang="en-US" dirty="0"/>
              <a:t>Unbalanced distributions of predictive variables, sparse target values (only 1 to 7 percent of the examples belong to the positive class)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Solution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6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Step1: Collect train data and label data</a:t>
            </a:r>
            <a:br>
              <a:rPr lang="en-US" dirty="0"/>
            </a:br>
            <a:r>
              <a:rPr lang="en-US" dirty="0"/>
              <a:t>Technique: Spark, Python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2273315"/>
            <a:ext cx="10553700" cy="353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1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Step2: Processing Missing Data</a:t>
            </a:r>
            <a:br>
              <a:rPr lang="en-US" dirty="0"/>
            </a:br>
            <a:r>
              <a:rPr lang="en-US" dirty="0"/>
              <a:t>Technique: Panda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Dealing with String Empty Data</a:t>
            </a:r>
            <a:endParaRPr lang="en-US" dirty="0"/>
          </a:p>
          <a:p>
            <a:r>
              <a:rPr lang="en-US" b="1" dirty="0"/>
              <a:t>Dealing with Numerical Missing Data</a:t>
            </a:r>
          </a:p>
          <a:p>
            <a:r>
              <a:rPr lang="en-US" b="1" dirty="0"/>
              <a:t>Encoding categorical data</a:t>
            </a:r>
          </a:p>
          <a:p>
            <a:r>
              <a:rPr lang="en-US" b="1" dirty="0"/>
              <a:t>Combine the numerical data and categorical data.</a:t>
            </a:r>
          </a:p>
          <a:p>
            <a:r>
              <a:rPr lang="en-US" b="1" dirty="0"/>
              <a:t>Label Encoding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257067"/>
            <a:ext cx="5194300" cy="356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7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Step3: Feature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222286"/>
            <a:ext cx="10563286" cy="36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2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Step4: PCA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Small Dataset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78" y="2751138"/>
            <a:ext cx="5069156" cy="31099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Large Dataset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57929" y="2751138"/>
            <a:ext cx="5054591" cy="310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59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after data preprocessing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small dataset, after data preprocessing we reduced the column count to 212 (delete columns that are all empty). </a:t>
            </a:r>
          </a:p>
          <a:p>
            <a:r>
              <a:rPr lang="en-US" dirty="0"/>
              <a:t>For the large dataset, we reduced the column count to 6000 with PCA while retaining 98% of variance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92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sz="2800" dirty="0"/>
              <a:t>(</a:t>
            </a:r>
            <a:r>
              <a:rPr lang="en-US" sz="2400" dirty="0"/>
              <a:t>Artificial Neural Network)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45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Orange Lab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extension of the Naïve Bayes classifier, </a:t>
            </a:r>
            <a:r>
              <a:rPr lang="en-US" dirty="0"/>
              <a:t>called “Selective Naïve Bayes classifier” </a:t>
            </a:r>
          </a:p>
          <a:p>
            <a:r>
              <a:rPr lang="en-US" dirty="0"/>
              <a:t>The base line Orange had provided for Churn is 0.7435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../../../Desktop/Screen%20Shot%202017-04-22%20at%2015.33.48.p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09" y="3901661"/>
            <a:ext cx="10467777" cy="1957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7234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orient="vert"/>
          </p:nvPr>
        </p:nvSpPr>
        <p:spPr>
          <a:xfrm rot="16200000">
            <a:off x="9502235" y="1348833"/>
            <a:ext cx="1417131" cy="3609473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Choice of Classification Algorithms of original participants</a:t>
            </a:r>
            <a:endParaRPr lang="en-US" dirty="0"/>
          </a:p>
        </p:txBody>
      </p:sp>
      <p:sp>
        <p:nvSpPr>
          <p:cNvPr id="18" name="Vertical Text Placeholder 17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82675" y="446089"/>
            <a:ext cx="7151161" cy="54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9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16200000">
            <a:off x="9309734" y="-181773"/>
            <a:ext cx="1946522" cy="3561347"/>
          </a:xfrm>
        </p:spPr>
        <p:txBody>
          <a:bodyPr/>
          <a:lstStyle/>
          <a:p>
            <a:r>
              <a:rPr lang="en-US" dirty="0"/>
              <a:t>Top 10 results of original challenge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1" y="446089"/>
            <a:ext cx="6611540" cy="5414962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6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KDD Cup 2009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0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Decision Tree Learning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more efficient with large numbers of labeled examples</a:t>
            </a:r>
          </a:p>
          <a:p>
            <a:r>
              <a:rPr lang="en-US" dirty="0"/>
              <a:t>less efficient with large numbers of features or high dimensionality</a:t>
            </a:r>
          </a:p>
          <a:p>
            <a:r>
              <a:rPr lang="en-US" dirty="0"/>
              <a:t>much quicker than the typical neural network to build or learn a model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Neural Networks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 highly non-linear boundaries between classes, neural networks are more likely to find appropriate boundaries because decision trees will have to approximate a non-linear boundary with a series of axis parallel splits.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03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 ANN? Why not ANN?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Artificial Neural Network was used, but only by around 20% percent of the original participants, while none of whom made it to the top 10.</a:t>
            </a:r>
          </a:p>
          <a:p>
            <a:r>
              <a:rPr lang="en-US" dirty="0"/>
              <a:t>Neural Network’s poor performance in the original challenge is hardware in 2009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8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outcome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1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Combination1 on small dataset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212 columns, 50,000 rows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47284"/>
              </p:ext>
            </p:extLst>
          </p:nvPr>
        </p:nvGraphicFramePr>
        <p:xfrm>
          <a:off x="826607" y="3627596"/>
          <a:ext cx="10146193" cy="2231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8219">
                  <a:extLst>
                    <a:ext uri="{9D8B030D-6E8A-4147-A177-3AD203B41FA5}">
                      <a16:colId xmlns:a16="http://schemas.microsoft.com/office/drawing/2014/main" val="3064537587"/>
                    </a:ext>
                  </a:extLst>
                </a:gridCol>
                <a:gridCol w="1638413">
                  <a:extLst>
                    <a:ext uri="{9D8B030D-6E8A-4147-A177-3AD203B41FA5}">
                      <a16:colId xmlns:a16="http://schemas.microsoft.com/office/drawing/2014/main" val="4293890241"/>
                    </a:ext>
                  </a:extLst>
                </a:gridCol>
                <a:gridCol w="1341793">
                  <a:extLst>
                    <a:ext uri="{9D8B030D-6E8A-4147-A177-3AD203B41FA5}">
                      <a16:colId xmlns:a16="http://schemas.microsoft.com/office/drawing/2014/main" val="2903143771"/>
                    </a:ext>
                  </a:extLst>
                </a:gridCol>
                <a:gridCol w="1279413">
                  <a:extLst>
                    <a:ext uri="{9D8B030D-6E8A-4147-A177-3AD203B41FA5}">
                      <a16:colId xmlns:a16="http://schemas.microsoft.com/office/drawing/2014/main" val="2597123010"/>
                    </a:ext>
                  </a:extLst>
                </a:gridCol>
                <a:gridCol w="1582398">
                  <a:extLst>
                    <a:ext uri="{9D8B030D-6E8A-4147-A177-3AD203B41FA5}">
                      <a16:colId xmlns:a16="http://schemas.microsoft.com/office/drawing/2014/main" val="1307009200"/>
                    </a:ext>
                  </a:extLst>
                </a:gridCol>
                <a:gridCol w="1270502">
                  <a:extLst>
                    <a:ext uri="{9D8B030D-6E8A-4147-A177-3AD203B41FA5}">
                      <a16:colId xmlns:a16="http://schemas.microsoft.com/office/drawing/2014/main" val="871632675"/>
                    </a:ext>
                  </a:extLst>
                </a:gridCol>
                <a:gridCol w="1022258">
                  <a:extLst>
                    <a:ext uri="{9D8B030D-6E8A-4147-A177-3AD203B41FA5}">
                      <a16:colId xmlns:a16="http://schemas.microsoft.com/office/drawing/2014/main" val="2554017257"/>
                    </a:ext>
                  </a:extLst>
                </a:gridCol>
                <a:gridCol w="1143197">
                  <a:extLst>
                    <a:ext uri="{9D8B030D-6E8A-4147-A177-3AD203B41FA5}">
                      <a16:colId xmlns:a16="http://schemas.microsoft.com/office/drawing/2014/main" val="2817869679"/>
                    </a:ext>
                  </a:extLst>
                </a:gridCol>
              </a:tblGrid>
              <a:tr h="13988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Test size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No. of hidden layer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No. of neurons in hidden layer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Activation function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Activation function of output layer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Optimizer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Batch size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Epochs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0284123"/>
                  </a:ext>
                </a:extLst>
              </a:tr>
              <a:tr h="8323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30%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106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linear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sigmoid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Adam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7986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092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Combination1 on small dataset </a:t>
            </a:r>
            <a:endParaRPr lang="en-US" dirty="0"/>
          </a:p>
        </p:txBody>
      </p:sp>
      <p:pic>
        <p:nvPicPr>
          <p:cNvPr id="5" name="Content Placeholder 4" descr="classifier_s.png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1724" y="2222500"/>
            <a:ext cx="3859626" cy="363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6795" t="64780" r="28461" b="10142"/>
          <a:stretch/>
        </p:blipFill>
        <p:spPr>
          <a:xfrm>
            <a:off x="5882055" y="2222500"/>
            <a:ext cx="5187461" cy="376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62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Combination2 on small dataset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212 columns, 50,000 rows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032751"/>
              </p:ext>
            </p:extLst>
          </p:nvPr>
        </p:nvGraphicFramePr>
        <p:xfrm>
          <a:off x="826607" y="3627596"/>
          <a:ext cx="10146193" cy="2231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8219">
                  <a:extLst>
                    <a:ext uri="{9D8B030D-6E8A-4147-A177-3AD203B41FA5}">
                      <a16:colId xmlns:a16="http://schemas.microsoft.com/office/drawing/2014/main" val="3064537587"/>
                    </a:ext>
                  </a:extLst>
                </a:gridCol>
                <a:gridCol w="1638413">
                  <a:extLst>
                    <a:ext uri="{9D8B030D-6E8A-4147-A177-3AD203B41FA5}">
                      <a16:colId xmlns:a16="http://schemas.microsoft.com/office/drawing/2014/main" val="4293890241"/>
                    </a:ext>
                  </a:extLst>
                </a:gridCol>
                <a:gridCol w="1415224">
                  <a:extLst>
                    <a:ext uri="{9D8B030D-6E8A-4147-A177-3AD203B41FA5}">
                      <a16:colId xmlns:a16="http://schemas.microsoft.com/office/drawing/2014/main" val="2903143771"/>
                    </a:ext>
                  </a:extLst>
                </a:gridCol>
                <a:gridCol w="1205982">
                  <a:extLst>
                    <a:ext uri="{9D8B030D-6E8A-4147-A177-3AD203B41FA5}">
                      <a16:colId xmlns:a16="http://schemas.microsoft.com/office/drawing/2014/main" val="2597123010"/>
                    </a:ext>
                  </a:extLst>
                </a:gridCol>
                <a:gridCol w="1582398">
                  <a:extLst>
                    <a:ext uri="{9D8B030D-6E8A-4147-A177-3AD203B41FA5}">
                      <a16:colId xmlns:a16="http://schemas.microsoft.com/office/drawing/2014/main" val="1307009200"/>
                    </a:ext>
                  </a:extLst>
                </a:gridCol>
                <a:gridCol w="1270502">
                  <a:extLst>
                    <a:ext uri="{9D8B030D-6E8A-4147-A177-3AD203B41FA5}">
                      <a16:colId xmlns:a16="http://schemas.microsoft.com/office/drawing/2014/main" val="871632675"/>
                    </a:ext>
                  </a:extLst>
                </a:gridCol>
                <a:gridCol w="1022258">
                  <a:extLst>
                    <a:ext uri="{9D8B030D-6E8A-4147-A177-3AD203B41FA5}">
                      <a16:colId xmlns:a16="http://schemas.microsoft.com/office/drawing/2014/main" val="2554017257"/>
                    </a:ext>
                  </a:extLst>
                </a:gridCol>
                <a:gridCol w="1143197">
                  <a:extLst>
                    <a:ext uri="{9D8B030D-6E8A-4147-A177-3AD203B41FA5}">
                      <a16:colId xmlns:a16="http://schemas.microsoft.com/office/drawing/2014/main" val="2817869679"/>
                    </a:ext>
                  </a:extLst>
                </a:gridCol>
              </a:tblGrid>
              <a:tr h="13988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Test size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No. of hidden layer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No. of neurons in hidden layer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Activation function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Activation function of output layer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Optimizer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Batch size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Epochs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0284123"/>
                  </a:ext>
                </a:extLst>
              </a:tr>
              <a:tr h="8323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30%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106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sigmoid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Adam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7986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800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Combination2 on small dataset </a:t>
            </a:r>
            <a:endParaRPr lang="en-US" dirty="0"/>
          </a:p>
        </p:txBody>
      </p:sp>
      <p:pic>
        <p:nvPicPr>
          <p:cNvPr id="5" name="Content Placeholder 4" descr="classifier_s.png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1724" y="2222500"/>
            <a:ext cx="3859626" cy="363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2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6122" t="61626" r="29119" b="10360"/>
          <a:stretch/>
        </p:blipFill>
        <p:spPr>
          <a:xfrm>
            <a:off x="5942974" y="2222500"/>
            <a:ext cx="5099907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51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Combination3 on small dataset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212 columns, 50,000 rows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24099"/>
              </p:ext>
            </p:extLst>
          </p:nvPr>
        </p:nvGraphicFramePr>
        <p:xfrm>
          <a:off x="826607" y="3627596"/>
          <a:ext cx="10146193" cy="2231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8219">
                  <a:extLst>
                    <a:ext uri="{9D8B030D-6E8A-4147-A177-3AD203B41FA5}">
                      <a16:colId xmlns:a16="http://schemas.microsoft.com/office/drawing/2014/main" val="3064537587"/>
                    </a:ext>
                  </a:extLst>
                </a:gridCol>
                <a:gridCol w="1638413">
                  <a:extLst>
                    <a:ext uri="{9D8B030D-6E8A-4147-A177-3AD203B41FA5}">
                      <a16:colId xmlns:a16="http://schemas.microsoft.com/office/drawing/2014/main" val="4293890241"/>
                    </a:ext>
                  </a:extLst>
                </a:gridCol>
                <a:gridCol w="1415224">
                  <a:extLst>
                    <a:ext uri="{9D8B030D-6E8A-4147-A177-3AD203B41FA5}">
                      <a16:colId xmlns:a16="http://schemas.microsoft.com/office/drawing/2014/main" val="2903143771"/>
                    </a:ext>
                  </a:extLst>
                </a:gridCol>
                <a:gridCol w="1205982">
                  <a:extLst>
                    <a:ext uri="{9D8B030D-6E8A-4147-A177-3AD203B41FA5}">
                      <a16:colId xmlns:a16="http://schemas.microsoft.com/office/drawing/2014/main" val="2597123010"/>
                    </a:ext>
                  </a:extLst>
                </a:gridCol>
                <a:gridCol w="1582398">
                  <a:extLst>
                    <a:ext uri="{9D8B030D-6E8A-4147-A177-3AD203B41FA5}">
                      <a16:colId xmlns:a16="http://schemas.microsoft.com/office/drawing/2014/main" val="1307009200"/>
                    </a:ext>
                  </a:extLst>
                </a:gridCol>
                <a:gridCol w="1270502">
                  <a:extLst>
                    <a:ext uri="{9D8B030D-6E8A-4147-A177-3AD203B41FA5}">
                      <a16:colId xmlns:a16="http://schemas.microsoft.com/office/drawing/2014/main" val="871632675"/>
                    </a:ext>
                  </a:extLst>
                </a:gridCol>
                <a:gridCol w="1022258">
                  <a:extLst>
                    <a:ext uri="{9D8B030D-6E8A-4147-A177-3AD203B41FA5}">
                      <a16:colId xmlns:a16="http://schemas.microsoft.com/office/drawing/2014/main" val="2554017257"/>
                    </a:ext>
                  </a:extLst>
                </a:gridCol>
                <a:gridCol w="1143197">
                  <a:extLst>
                    <a:ext uri="{9D8B030D-6E8A-4147-A177-3AD203B41FA5}">
                      <a16:colId xmlns:a16="http://schemas.microsoft.com/office/drawing/2014/main" val="2817869679"/>
                    </a:ext>
                  </a:extLst>
                </a:gridCol>
              </a:tblGrid>
              <a:tr h="13988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Test size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No. of hidden layer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No. of neurons in hidden layer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Activation function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Activation function of output layer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Optimizer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Batch size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Epochs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0284123"/>
                  </a:ext>
                </a:extLst>
              </a:tr>
              <a:tr h="8323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30%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106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EA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sigmoid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Adam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7986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743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Combination3 on small dataset </a:t>
            </a:r>
            <a:endParaRPr lang="en-US" dirty="0"/>
          </a:p>
        </p:txBody>
      </p:sp>
      <p:pic>
        <p:nvPicPr>
          <p:cNvPr id="5" name="Content Placeholder 4" descr="classifier_s.png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1724" y="2222500"/>
            <a:ext cx="3859626" cy="363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 descr="../../../Desktop/Screen%20Shot%202017-04-22%20at%2016.24.23.pn"/>
          <p:cNvPicPr>
            <a:picLocks noGrp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8" t="59809" r="30228" b="9918"/>
          <a:stretch/>
        </p:blipFill>
        <p:spPr bwMode="auto">
          <a:xfrm>
            <a:off x="6119446" y="2222500"/>
            <a:ext cx="4774223" cy="3638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006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Combination1 on large dataset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6,000 columns, 10,000 rows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250860"/>
              </p:ext>
            </p:extLst>
          </p:nvPr>
        </p:nvGraphicFramePr>
        <p:xfrm>
          <a:off x="826607" y="3627596"/>
          <a:ext cx="10146193" cy="2231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8219">
                  <a:extLst>
                    <a:ext uri="{9D8B030D-6E8A-4147-A177-3AD203B41FA5}">
                      <a16:colId xmlns:a16="http://schemas.microsoft.com/office/drawing/2014/main" val="3064537587"/>
                    </a:ext>
                  </a:extLst>
                </a:gridCol>
                <a:gridCol w="1638413">
                  <a:extLst>
                    <a:ext uri="{9D8B030D-6E8A-4147-A177-3AD203B41FA5}">
                      <a16:colId xmlns:a16="http://schemas.microsoft.com/office/drawing/2014/main" val="4293890241"/>
                    </a:ext>
                  </a:extLst>
                </a:gridCol>
                <a:gridCol w="1341793">
                  <a:extLst>
                    <a:ext uri="{9D8B030D-6E8A-4147-A177-3AD203B41FA5}">
                      <a16:colId xmlns:a16="http://schemas.microsoft.com/office/drawing/2014/main" val="2903143771"/>
                    </a:ext>
                  </a:extLst>
                </a:gridCol>
                <a:gridCol w="1279413">
                  <a:extLst>
                    <a:ext uri="{9D8B030D-6E8A-4147-A177-3AD203B41FA5}">
                      <a16:colId xmlns:a16="http://schemas.microsoft.com/office/drawing/2014/main" val="2597123010"/>
                    </a:ext>
                  </a:extLst>
                </a:gridCol>
                <a:gridCol w="1582398">
                  <a:extLst>
                    <a:ext uri="{9D8B030D-6E8A-4147-A177-3AD203B41FA5}">
                      <a16:colId xmlns:a16="http://schemas.microsoft.com/office/drawing/2014/main" val="1307009200"/>
                    </a:ext>
                  </a:extLst>
                </a:gridCol>
                <a:gridCol w="1270502">
                  <a:extLst>
                    <a:ext uri="{9D8B030D-6E8A-4147-A177-3AD203B41FA5}">
                      <a16:colId xmlns:a16="http://schemas.microsoft.com/office/drawing/2014/main" val="871632675"/>
                    </a:ext>
                  </a:extLst>
                </a:gridCol>
                <a:gridCol w="1022258">
                  <a:extLst>
                    <a:ext uri="{9D8B030D-6E8A-4147-A177-3AD203B41FA5}">
                      <a16:colId xmlns:a16="http://schemas.microsoft.com/office/drawing/2014/main" val="2554017257"/>
                    </a:ext>
                  </a:extLst>
                </a:gridCol>
                <a:gridCol w="1143197">
                  <a:extLst>
                    <a:ext uri="{9D8B030D-6E8A-4147-A177-3AD203B41FA5}">
                      <a16:colId xmlns:a16="http://schemas.microsoft.com/office/drawing/2014/main" val="2817869679"/>
                    </a:ext>
                  </a:extLst>
                </a:gridCol>
              </a:tblGrid>
              <a:tr h="13988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Test size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No. of hidden layer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No. of neurons in hidden layer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Activation function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Activation function of output layer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Optimizer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Batch size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Epochs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0284123"/>
                  </a:ext>
                </a:extLst>
              </a:tr>
              <a:tr h="8323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30%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3000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linear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sigmoid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Adam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7986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58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KDD Cup 2009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KDD Cup 2009 offers the opportunity to work on large marketing databases from the French Telecom company Orange </a:t>
            </a:r>
          </a:p>
          <a:p>
            <a:r>
              <a:rPr lang="en-US" dirty="0"/>
              <a:t>An industrial customer analysis platform able to build prediction models with a very large number of input variables has been developed by Orange Labs. </a:t>
            </a:r>
          </a:p>
          <a:p>
            <a:r>
              <a:rPr lang="en-US" dirty="0"/>
              <a:t>The challenge is to beat the in-house system developed by Orange Labs.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05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Combination1 on large dataset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759" t="49787" r="36336" b="14958"/>
          <a:stretch/>
        </p:blipFill>
        <p:spPr>
          <a:xfrm>
            <a:off x="6095999" y="2222287"/>
            <a:ext cx="5791200" cy="3638763"/>
          </a:xfrm>
          <a:prstGeom prst="rect">
            <a:avLst/>
          </a:prstGeom>
        </p:spPr>
      </p:pic>
      <p:pic>
        <p:nvPicPr>
          <p:cNvPr id="7" name="Picture 6" descr="classifier_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2222287"/>
            <a:ext cx="4482969" cy="3639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013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Combination2 on large dataset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6,000 columns, 10,000 rows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61450"/>
              </p:ext>
            </p:extLst>
          </p:nvPr>
        </p:nvGraphicFramePr>
        <p:xfrm>
          <a:off x="826607" y="3627596"/>
          <a:ext cx="10146193" cy="2231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8219">
                  <a:extLst>
                    <a:ext uri="{9D8B030D-6E8A-4147-A177-3AD203B41FA5}">
                      <a16:colId xmlns:a16="http://schemas.microsoft.com/office/drawing/2014/main" val="3064537587"/>
                    </a:ext>
                  </a:extLst>
                </a:gridCol>
                <a:gridCol w="1638413">
                  <a:extLst>
                    <a:ext uri="{9D8B030D-6E8A-4147-A177-3AD203B41FA5}">
                      <a16:colId xmlns:a16="http://schemas.microsoft.com/office/drawing/2014/main" val="4293890241"/>
                    </a:ext>
                  </a:extLst>
                </a:gridCol>
                <a:gridCol w="1341793">
                  <a:extLst>
                    <a:ext uri="{9D8B030D-6E8A-4147-A177-3AD203B41FA5}">
                      <a16:colId xmlns:a16="http://schemas.microsoft.com/office/drawing/2014/main" val="2903143771"/>
                    </a:ext>
                  </a:extLst>
                </a:gridCol>
                <a:gridCol w="1279413">
                  <a:extLst>
                    <a:ext uri="{9D8B030D-6E8A-4147-A177-3AD203B41FA5}">
                      <a16:colId xmlns:a16="http://schemas.microsoft.com/office/drawing/2014/main" val="2597123010"/>
                    </a:ext>
                  </a:extLst>
                </a:gridCol>
                <a:gridCol w="1582398">
                  <a:extLst>
                    <a:ext uri="{9D8B030D-6E8A-4147-A177-3AD203B41FA5}">
                      <a16:colId xmlns:a16="http://schemas.microsoft.com/office/drawing/2014/main" val="1307009200"/>
                    </a:ext>
                  </a:extLst>
                </a:gridCol>
                <a:gridCol w="1270502">
                  <a:extLst>
                    <a:ext uri="{9D8B030D-6E8A-4147-A177-3AD203B41FA5}">
                      <a16:colId xmlns:a16="http://schemas.microsoft.com/office/drawing/2014/main" val="871632675"/>
                    </a:ext>
                  </a:extLst>
                </a:gridCol>
                <a:gridCol w="1022258">
                  <a:extLst>
                    <a:ext uri="{9D8B030D-6E8A-4147-A177-3AD203B41FA5}">
                      <a16:colId xmlns:a16="http://schemas.microsoft.com/office/drawing/2014/main" val="2554017257"/>
                    </a:ext>
                  </a:extLst>
                </a:gridCol>
                <a:gridCol w="1143197">
                  <a:extLst>
                    <a:ext uri="{9D8B030D-6E8A-4147-A177-3AD203B41FA5}">
                      <a16:colId xmlns:a16="http://schemas.microsoft.com/office/drawing/2014/main" val="2817869679"/>
                    </a:ext>
                  </a:extLst>
                </a:gridCol>
              </a:tblGrid>
              <a:tr h="13988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Test size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No. of hidden layer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No. of neurons in hidden layer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Activation function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Activation function of output layer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Optimizer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Batch size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Epochs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0284123"/>
                  </a:ext>
                </a:extLst>
              </a:tr>
              <a:tr h="8323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30%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3000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relu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sigmoid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Adam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7986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708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Combination2 on large dataset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2999" y="2222287"/>
            <a:ext cx="4520685" cy="3638764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384" t="46898" r="36542" b="15442"/>
          <a:stretch/>
        </p:blipFill>
        <p:spPr>
          <a:xfrm>
            <a:off x="5759117" y="2222288"/>
            <a:ext cx="6024184" cy="363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65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Parameter tuning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found </a:t>
            </a:r>
            <a:r>
              <a:rPr lang="en-US" dirty="0"/>
              <a:t>the ANN performed bad on predicting positive examples</a:t>
            </a:r>
          </a:p>
          <a:p>
            <a:pPr marL="0" indent="0">
              <a:buNone/>
            </a:pPr>
            <a:r>
              <a:rPr lang="en-US" dirty="0"/>
              <a:t>The probable reason are:</a:t>
            </a:r>
          </a:p>
          <a:p>
            <a:r>
              <a:rPr lang="en-US" dirty="0"/>
              <a:t>the scarcity of positive example in the dataset (which is also one of the challenges of this dataset)</a:t>
            </a:r>
          </a:p>
          <a:p>
            <a:r>
              <a:rPr lang="en-US" dirty="0"/>
              <a:t>the ANN on large dataset is over-fitted.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47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Rearranged the small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7,344 rows containing half positive and half negative examples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31596"/>
              </p:ext>
            </p:extLst>
          </p:nvPr>
        </p:nvGraphicFramePr>
        <p:xfrm>
          <a:off x="826607" y="3627596"/>
          <a:ext cx="10146193" cy="2231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8219">
                  <a:extLst>
                    <a:ext uri="{9D8B030D-6E8A-4147-A177-3AD203B41FA5}">
                      <a16:colId xmlns:a16="http://schemas.microsoft.com/office/drawing/2014/main" val="3064537587"/>
                    </a:ext>
                  </a:extLst>
                </a:gridCol>
                <a:gridCol w="1638413">
                  <a:extLst>
                    <a:ext uri="{9D8B030D-6E8A-4147-A177-3AD203B41FA5}">
                      <a16:colId xmlns:a16="http://schemas.microsoft.com/office/drawing/2014/main" val="4293890241"/>
                    </a:ext>
                  </a:extLst>
                </a:gridCol>
                <a:gridCol w="1341793">
                  <a:extLst>
                    <a:ext uri="{9D8B030D-6E8A-4147-A177-3AD203B41FA5}">
                      <a16:colId xmlns:a16="http://schemas.microsoft.com/office/drawing/2014/main" val="2903143771"/>
                    </a:ext>
                  </a:extLst>
                </a:gridCol>
                <a:gridCol w="1279413">
                  <a:extLst>
                    <a:ext uri="{9D8B030D-6E8A-4147-A177-3AD203B41FA5}">
                      <a16:colId xmlns:a16="http://schemas.microsoft.com/office/drawing/2014/main" val="2597123010"/>
                    </a:ext>
                  </a:extLst>
                </a:gridCol>
                <a:gridCol w="1582398">
                  <a:extLst>
                    <a:ext uri="{9D8B030D-6E8A-4147-A177-3AD203B41FA5}">
                      <a16:colId xmlns:a16="http://schemas.microsoft.com/office/drawing/2014/main" val="1307009200"/>
                    </a:ext>
                  </a:extLst>
                </a:gridCol>
                <a:gridCol w="1270502">
                  <a:extLst>
                    <a:ext uri="{9D8B030D-6E8A-4147-A177-3AD203B41FA5}">
                      <a16:colId xmlns:a16="http://schemas.microsoft.com/office/drawing/2014/main" val="871632675"/>
                    </a:ext>
                  </a:extLst>
                </a:gridCol>
                <a:gridCol w="1022258">
                  <a:extLst>
                    <a:ext uri="{9D8B030D-6E8A-4147-A177-3AD203B41FA5}">
                      <a16:colId xmlns:a16="http://schemas.microsoft.com/office/drawing/2014/main" val="2554017257"/>
                    </a:ext>
                  </a:extLst>
                </a:gridCol>
                <a:gridCol w="1143197">
                  <a:extLst>
                    <a:ext uri="{9D8B030D-6E8A-4147-A177-3AD203B41FA5}">
                      <a16:colId xmlns:a16="http://schemas.microsoft.com/office/drawing/2014/main" val="2817869679"/>
                    </a:ext>
                  </a:extLst>
                </a:gridCol>
              </a:tblGrid>
              <a:tr h="13988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Test size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No. of hidden layer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No. of neurons in hidden layer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Activation function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Activation function of output layer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Optimizer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Batch size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Epochs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0284123"/>
                  </a:ext>
                </a:extLst>
              </a:tr>
              <a:tr h="8323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30%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106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</a:rPr>
                        <a:t>relu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sigmoid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Adam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7986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41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Rearranged the small dataset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748337" y="2222287"/>
            <a:ext cx="3633661" cy="3638764"/>
          </a:xfrm>
        </p:spPr>
        <p:txBody>
          <a:bodyPr/>
          <a:lstStyle/>
          <a:p>
            <a:r>
              <a:rPr lang="en-US" dirty="0"/>
              <a:t>As shown, training accuracy is much higher than testing. It’s over-fitted.</a:t>
            </a:r>
            <a:endParaRPr lang="en-US" dirty="0"/>
          </a:p>
        </p:txBody>
      </p:sp>
      <p:pic>
        <p:nvPicPr>
          <p:cNvPr id="6" name="Content Placeholder 5" descr="../../../Desktop/Screen%20Shot%202017-04-23%20at%2015.14.56.pn"/>
          <p:cNvPicPr>
            <a:picLocks noGrp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7" t="58758" r="37921" b="8882"/>
          <a:stretch/>
        </p:blipFill>
        <p:spPr bwMode="auto">
          <a:xfrm>
            <a:off x="810000" y="2222287"/>
            <a:ext cx="6569368" cy="3777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9243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code on small dataset</a:t>
            </a:r>
            <a:endParaRPr lang="en-US" dirty="0"/>
          </a:p>
        </p:txBody>
      </p:sp>
      <p:pic>
        <p:nvPicPr>
          <p:cNvPr id="10" name="Content Placeholder 9" descr="../../../Desktop/Screen%20Shot%202017-04-23%20at%2015.19.06.pn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74" y="2222287"/>
            <a:ext cx="5213684" cy="3638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10" descr="../../../Desktop/Screen%20Shot%202017-04-23%20at%2015.19.00.pn"/>
          <p:cNvPicPr>
            <a:picLocks noGrp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3" t="7291" r="36656" b="14236"/>
          <a:stretch/>
        </p:blipFill>
        <p:spPr bwMode="auto">
          <a:xfrm>
            <a:off x="6095999" y="2235535"/>
            <a:ext cx="5406189" cy="3625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0353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56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Small Dataset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Successful on dataset preprocessing and ANN building </a:t>
            </a:r>
          </a:p>
          <a:p>
            <a:r>
              <a:rPr lang="en-US" dirty="0"/>
              <a:t>Got a better prediction accuracy than the original KDD competition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Large Dataset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Although we did not completely process the dataset on our local machine and finish our work on a real cluster due to the tight time</a:t>
            </a:r>
          </a:p>
          <a:p>
            <a:r>
              <a:rPr lang="en-US" dirty="0"/>
              <a:t>We did finish the process for one chunk, which is 1/5 of the whole dataset, and our methodologies in both data processing and machine learning are working.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0000" y="5999747"/>
            <a:ext cx="1002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accuracy for positive example prediction is generally bad for both size of dataset.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63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Run data preprocessing on a real cluster.</a:t>
            </a:r>
          </a:p>
          <a:p>
            <a:pPr lvl="0"/>
            <a:r>
              <a:rPr lang="en-US" dirty="0"/>
              <a:t>Try to improve ANN training process with big data methodologies.</a:t>
            </a:r>
          </a:p>
          <a:p>
            <a:pPr lvl="0"/>
            <a:r>
              <a:rPr lang="en-US" dirty="0"/>
              <a:t>Add model selection for ANN and fine tune its parameters.</a:t>
            </a:r>
          </a:p>
          <a:p>
            <a:pPr lvl="0"/>
            <a:r>
              <a:rPr lang="en-US" dirty="0"/>
              <a:t>More in-depth analysis on positive example prediction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144987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could predict from CR data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To predict the propensity of customers</a:t>
            </a:r>
          </a:p>
          <a:p>
            <a:r>
              <a:rPr lang="en-US" dirty="0"/>
              <a:t>switch provider (churn), </a:t>
            </a:r>
          </a:p>
          <a:p>
            <a:r>
              <a:rPr lang="en-US" dirty="0"/>
              <a:t>buy new products/services (appetency)</a:t>
            </a:r>
          </a:p>
          <a:p>
            <a:r>
              <a:rPr lang="en-US" dirty="0"/>
              <a:t>buy upgrades/add-ons proposed to them to make the sale more profitable (upselling).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Let’s analyze churn (switch provider)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0787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patience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2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89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feature of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marketing databases from Orange, the French Telecom company</a:t>
            </a:r>
          </a:p>
          <a:p>
            <a:r>
              <a:rPr lang="en-US" dirty="0"/>
              <a:t>A small dataset has 50,000 instances, 230 features</a:t>
            </a:r>
          </a:p>
          <a:p>
            <a:r>
              <a:rPr lang="en-US" dirty="0"/>
              <a:t>A large dataset has 50,000 instances, 15,000 features</a:t>
            </a:r>
          </a:p>
          <a:p>
            <a:r>
              <a:rPr lang="en-US" dirty="0"/>
              <a:t>The data were </a:t>
            </a:r>
            <a:r>
              <a:rPr lang="en-US" dirty="0"/>
              <a:t>anonymized by replacing actual text or labels by meaningless codes and not revealing the meaning of the variables, to protect the privacy of the customers whose records were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2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CN" dirty="0"/>
              <a:t>challenge</a:t>
            </a:r>
            <a:r>
              <a:rPr lang="en-US" dirty="0"/>
              <a:t>s in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Heterogeneous data (numerical and categorical variables). The small dataset has 40 categorical features (out of 230), while the large dataset has 260 categorical features (out of 15000).</a:t>
            </a:r>
          </a:p>
          <a:p>
            <a:pPr lvl="0"/>
            <a:r>
              <a:rPr lang="en-US" dirty="0"/>
              <a:t>Noisy data</a:t>
            </a:r>
          </a:p>
          <a:p>
            <a:pPr lvl="0"/>
            <a:r>
              <a:rPr lang="en-US" dirty="0"/>
              <a:t>Unbalanced distributions of predictive variables, sparse target values (only 1 to 7 percent of the examples belong to the positive class)</a:t>
            </a:r>
          </a:p>
          <a:p>
            <a:pPr lvl="0"/>
            <a:r>
              <a:rPr lang="en-US" dirty="0"/>
              <a:t>Lots of missing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9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technology we used…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Two steps:</a:t>
            </a:r>
          </a:p>
          <a:p>
            <a:r>
              <a:rPr lang="en-US" sz="2800" dirty="0"/>
              <a:t>Data Preprocessing by Python, Spark, PCA</a:t>
            </a:r>
          </a:p>
          <a:p>
            <a:r>
              <a:rPr lang="en-US" sz="2800" dirty="0"/>
              <a:t>Machine Learning by ANN</a:t>
            </a:r>
          </a:p>
        </p:txBody>
      </p:sp>
    </p:spTree>
    <p:extLst>
      <p:ext uri="{BB962C8B-B14F-4D97-AF65-F5344CB8AC3E}">
        <p14:creationId xmlns:p14="http://schemas.microsoft.com/office/powerpoint/2010/main" val="235353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44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698</TotalTime>
  <Words>1074</Words>
  <Application>Microsoft Office PowerPoint</Application>
  <PresentationFormat>Widescreen</PresentationFormat>
  <Paragraphs>240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DengXian</vt:lpstr>
      <vt:lpstr>SimSun</vt:lpstr>
      <vt:lpstr>Calibri</vt:lpstr>
      <vt:lpstr>Century Gothic</vt:lpstr>
      <vt:lpstr>Times New Roman</vt:lpstr>
      <vt:lpstr>Wingdings 2</vt:lpstr>
      <vt:lpstr>Quotable</vt:lpstr>
      <vt:lpstr>Customer Relationship Prediction</vt:lpstr>
      <vt:lpstr>The KDD Cup 2009</vt:lpstr>
      <vt:lpstr>The KDD Cup 2009</vt:lpstr>
      <vt:lpstr>What we could predict from CR data…</vt:lpstr>
      <vt:lpstr>Dataset</vt:lpstr>
      <vt:lpstr>The feature of Dataset</vt:lpstr>
      <vt:lpstr>The challenges in Dataset</vt:lpstr>
      <vt:lpstr>What technology we used…</vt:lpstr>
      <vt:lpstr>Data Preprocessing</vt:lpstr>
      <vt:lpstr>How to address the challenges in Dataset</vt:lpstr>
      <vt:lpstr>Step1: Collect train data and label data Technique: Spark, Python</vt:lpstr>
      <vt:lpstr>Step2: Processing Missing Data Technique: Panda</vt:lpstr>
      <vt:lpstr>Step3: Feature Scaling</vt:lpstr>
      <vt:lpstr>Step4: PCA</vt:lpstr>
      <vt:lpstr>Outcome after data preprocessing</vt:lpstr>
      <vt:lpstr>Machine Learning (Artificial Neural Network)</vt:lpstr>
      <vt:lpstr>Orange Lab</vt:lpstr>
      <vt:lpstr>   Choice of Classification Algorithms of original participants</vt:lpstr>
      <vt:lpstr>Top 10 results of original challenge</vt:lpstr>
      <vt:lpstr>Comparison</vt:lpstr>
      <vt:lpstr>Why no ANN? Why not ANN?</vt:lpstr>
      <vt:lpstr>Our outcome</vt:lpstr>
      <vt:lpstr>Combination1 on small dataset </vt:lpstr>
      <vt:lpstr>Combination1 on small dataset </vt:lpstr>
      <vt:lpstr>Combination2 on small dataset </vt:lpstr>
      <vt:lpstr>Combination2 on small dataset </vt:lpstr>
      <vt:lpstr>Combination3 on small dataset </vt:lpstr>
      <vt:lpstr>Combination3 on small dataset </vt:lpstr>
      <vt:lpstr>Combination1 on large dataset </vt:lpstr>
      <vt:lpstr>Combination1 on large dataset </vt:lpstr>
      <vt:lpstr>Combination2 on large dataset </vt:lpstr>
      <vt:lpstr>Combination2 on large dataset </vt:lpstr>
      <vt:lpstr>ANN Parameter tuning</vt:lpstr>
      <vt:lpstr>Rearranged the small dataset</vt:lpstr>
      <vt:lpstr>Rearranged the small dataset</vt:lpstr>
      <vt:lpstr>Tuning code on small dataset</vt:lpstr>
      <vt:lpstr>Conclusion and Future Work</vt:lpstr>
      <vt:lpstr>Conclusion</vt:lpstr>
      <vt:lpstr>Future Work</vt:lpstr>
      <vt:lpstr>Thank you for your patience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</dc:title>
  <dc:creator>Mohan Liu</dc:creator>
  <cp:lastModifiedBy>Mohan Liu</cp:lastModifiedBy>
  <cp:revision>33</cp:revision>
  <dcterms:created xsi:type="dcterms:W3CDTF">2017-04-23T12:55:08Z</dcterms:created>
  <dcterms:modified xsi:type="dcterms:W3CDTF">2017-04-24T00:33:11Z</dcterms:modified>
</cp:coreProperties>
</file>