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375C-8567-4B6E-9127-B387C5D3F900}" type="datetimeFigureOut">
              <a:rPr lang="en-PH" smtClean="0"/>
              <a:t>30 Jan 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A18C-4655-4B51-8FF9-A79132554C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884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375C-8567-4B6E-9127-B387C5D3F900}" type="datetimeFigureOut">
              <a:rPr lang="en-PH" smtClean="0"/>
              <a:t>30 Jan 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A18C-4655-4B51-8FF9-A79132554C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092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375C-8567-4B6E-9127-B387C5D3F900}" type="datetimeFigureOut">
              <a:rPr lang="en-PH" smtClean="0"/>
              <a:t>30 Jan 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A18C-4655-4B51-8FF9-A79132554C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0619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375C-8567-4B6E-9127-B387C5D3F900}" type="datetimeFigureOut">
              <a:rPr lang="en-PH" smtClean="0"/>
              <a:t>30 Jan 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A18C-4655-4B51-8FF9-A79132554CED}" type="slidenum">
              <a:rPr lang="en-PH" smtClean="0"/>
              <a:t>‹#›</a:t>
            </a:fld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161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375C-8567-4B6E-9127-B387C5D3F900}" type="datetimeFigureOut">
              <a:rPr lang="en-PH" smtClean="0"/>
              <a:t>30 Jan 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A18C-4655-4B51-8FF9-A79132554C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4865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375C-8567-4B6E-9127-B387C5D3F900}" type="datetimeFigureOut">
              <a:rPr lang="en-PH" smtClean="0"/>
              <a:t>30 Jan 2021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A18C-4655-4B51-8FF9-A79132554C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475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375C-8567-4B6E-9127-B387C5D3F900}" type="datetimeFigureOut">
              <a:rPr lang="en-PH" smtClean="0"/>
              <a:t>30 Jan 2021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A18C-4655-4B51-8FF9-A79132554C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0912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375C-8567-4B6E-9127-B387C5D3F900}" type="datetimeFigureOut">
              <a:rPr lang="en-PH" smtClean="0"/>
              <a:t>30 Jan 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A18C-4655-4B51-8FF9-A79132554C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1248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375C-8567-4B6E-9127-B387C5D3F900}" type="datetimeFigureOut">
              <a:rPr lang="en-PH" smtClean="0"/>
              <a:t>30 Jan 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A18C-4655-4B51-8FF9-A79132554C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221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375C-8567-4B6E-9127-B387C5D3F900}" type="datetimeFigureOut">
              <a:rPr lang="en-PH" smtClean="0"/>
              <a:t>30 Jan 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A18C-4655-4B51-8FF9-A79132554C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298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375C-8567-4B6E-9127-B387C5D3F900}" type="datetimeFigureOut">
              <a:rPr lang="en-PH" smtClean="0"/>
              <a:t>30 Jan 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A18C-4655-4B51-8FF9-A79132554C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385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375C-8567-4B6E-9127-B387C5D3F900}" type="datetimeFigureOut">
              <a:rPr lang="en-PH" smtClean="0"/>
              <a:t>30 Jan 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A18C-4655-4B51-8FF9-A79132554C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428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375C-8567-4B6E-9127-B387C5D3F900}" type="datetimeFigureOut">
              <a:rPr lang="en-PH" smtClean="0"/>
              <a:t>30 Jan 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A18C-4655-4B51-8FF9-A79132554C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660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375C-8567-4B6E-9127-B387C5D3F900}" type="datetimeFigureOut">
              <a:rPr lang="en-PH" smtClean="0"/>
              <a:t>30 Jan 2021</a:t>
            </a:fld>
            <a:endParaRPr lang="en-P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A18C-4655-4B51-8FF9-A79132554C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213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375C-8567-4B6E-9127-B387C5D3F900}" type="datetimeFigureOut">
              <a:rPr lang="en-PH" smtClean="0"/>
              <a:t>30 Jan 2021</a:t>
            </a:fld>
            <a:endParaRPr lang="en-P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A18C-4655-4B51-8FF9-A79132554C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332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375C-8567-4B6E-9127-B387C5D3F900}" type="datetimeFigureOut">
              <a:rPr lang="en-PH" smtClean="0"/>
              <a:t>30 Jan 2021</a:t>
            </a:fld>
            <a:endParaRPr lang="en-P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A18C-4655-4B51-8FF9-A79132554C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602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375C-8567-4B6E-9127-B387C5D3F900}" type="datetimeFigureOut">
              <a:rPr lang="en-PH" smtClean="0"/>
              <a:t>30 Jan 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A18C-4655-4B51-8FF9-A79132554C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614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F0375C-8567-4B6E-9127-B387C5D3F900}" type="datetimeFigureOut">
              <a:rPr lang="en-PH" smtClean="0"/>
              <a:t>30 Jan 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BA18C-4655-4B51-8FF9-A79132554C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0811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511C8D-E580-4717-B82D-2DCD8CF0AFEF}"/>
              </a:ext>
            </a:extLst>
          </p:cNvPr>
          <p:cNvSpPr txBox="1"/>
          <p:nvPr/>
        </p:nvSpPr>
        <p:spPr>
          <a:xfrm>
            <a:off x="1688283" y="436118"/>
            <a:ext cx="3311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800" b="1" i="0" dirty="0">
                <a:effectLst/>
                <a:latin typeface="Segoe UI" panose="020B0502040204020203" pitchFamily="34" charset="0"/>
              </a:rPr>
              <a:t>Basic PHP Syntax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24FDD-E6B4-47E7-A621-D1542BE1DF1A}"/>
              </a:ext>
            </a:extLst>
          </p:cNvPr>
          <p:cNvSpPr txBox="1"/>
          <p:nvPr/>
        </p:nvSpPr>
        <p:spPr>
          <a:xfrm>
            <a:off x="1784757" y="1095153"/>
            <a:ext cx="2950827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PHP code goes here</a:t>
            </a:r>
            <a:br>
              <a:rPr lang="en-US" dirty="0"/>
            </a:b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PH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A0E7A3-BB5B-4A5F-ADA9-284DDA968123}"/>
              </a:ext>
            </a:extLst>
          </p:cNvPr>
          <p:cNvSpPr txBox="1"/>
          <p:nvPr/>
        </p:nvSpPr>
        <p:spPr>
          <a:xfrm>
            <a:off x="1688283" y="2189418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800" b="1" i="0" dirty="0">
                <a:effectLst/>
                <a:latin typeface="Segoe UI" panose="020B0502040204020203" pitchFamily="34" charset="0"/>
              </a:rPr>
              <a:t>PHP Case Sensitivity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955E1-92D1-41FA-9743-0E15D8933B44}"/>
              </a:ext>
            </a:extLst>
          </p:cNvPr>
          <p:cNvSpPr txBox="1"/>
          <p:nvPr/>
        </p:nvSpPr>
        <p:spPr>
          <a:xfrm>
            <a:off x="1784757" y="2781706"/>
            <a:ext cx="3504500" cy="147732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PH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07FC48-A221-4172-9681-196AC9CD6D5C}"/>
              </a:ext>
            </a:extLst>
          </p:cNvPr>
          <p:cNvSpPr txBox="1"/>
          <p:nvPr/>
        </p:nvSpPr>
        <p:spPr>
          <a:xfrm>
            <a:off x="5877886" y="2580302"/>
            <a:ext cx="5036191" cy="175432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$color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"My car is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$color .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"My house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$COLOR .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"My boat is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P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2E7687-D2BB-4531-BA51-5F9681B70880}"/>
              </a:ext>
            </a:extLst>
          </p:cNvPr>
          <p:cNvSpPr txBox="1"/>
          <p:nvPr/>
        </p:nvSpPr>
        <p:spPr>
          <a:xfrm>
            <a:off x="1688283" y="4294546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800" b="1" i="0" dirty="0">
                <a:effectLst/>
                <a:latin typeface="Segoe UI" panose="020B0502040204020203" pitchFamily="34" charset="0"/>
              </a:rPr>
              <a:t>Comments in PHP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3B097-3223-42FC-AD6C-D400A6B06BBB}"/>
              </a:ext>
            </a:extLst>
          </p:cNvPr>
          <p:cNvSpPr txBox="1"/>
          <p:nvPr/>
        </p:nvSpPr>
        <p:spPr>
          <a:xfrm>
            <a:off x="1784757" y="4918434"/>
            <a:ext cx="4729295" cy="147732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 is a single-line comment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This is also a single-line comment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P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0177B6-487D-404A-B4DE-E3347FFE5138}"/>
              </a:ext>
            </a:extLst>
          </p:cNvPr>
          <p:cNvSpPr txBox="1"/>
          <p:nvPr/>
        </p:nvSpPr>
        <p:spPr>
          <a:xfrm>
            <a:off x="6805569" y="4504294"/>
            <a:ext cx="5036191" cy="203132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 is a multiple-lines comment block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that spans over multiple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lines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lang="en-US" dirty="0"/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760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  <p:bldP spid="11" grpId="0" animBg="1"/>
      <p:bldP spid="13" grpId="0" animBg="1"/>
      <p:bldP spid="15" grpId="0"/>
      <p:bldP spid="17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F1C178-9500-42FA-92A2-9A18ECE70C96}"/>
              </a:ext>
            </a:extLst>
          </p:cNvPr>
          <p:cNvSpPr txBox="1"/>
          <p:nvPr/>
        </p:nvSpPr>
        <p:spPr>
          <a:xfrm>
            <a:off x="899720" y="520009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800" b="1" i="0" dirty="0">
                <a:effectLst/>
                <a:latin typeface="Segoe UI" panose="020B0502040204020203" pitchFamily="34" charset="0"/>
              </a:rPr>
              <a:t>Creating (Declaring) PHP 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FA89D5-93E0-44F0-AE48-25625DD31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237" y="1096070"/>
            <a:ext cx="73374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In PHP, a variable starts with the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sign, followed by the name of the variable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DCC8D-11D8-4462-81C1-BA9BC94749BB}"/>
              </a:ext>
            </a:extLst>
          </p:cNvPr>
          <p:cNvSpPr txBox="1"/>
          <p:nvPr/>
        </p:nvSpPr>
        <p:spPr>
          <a:xfrm>
            <a:off x="1373735" y="1550755"/>
            <a:ext cx="2984619" cy="14773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$txt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$x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$y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10.5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P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630A56-52EB-426B-B2DD-50749AA6D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557" y="3209358"/>
            <a:ext cx="9100036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Rules for PHP variables: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variable starts with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sign, followed by the name of the variable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variable name must start with a letter or the underscore character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variable name cannot start with a number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variable name can only contain alpha-numeric characters and underscores (A-z, 0-9, and _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 names are case-sensitive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are two different variables)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BD782-2851-453B-9B05-A6994B11214D}"/>
              </a:ext>
            </a:extLst>
          </p:cNvPr>
          <p:cNvSpPr txBox="1"/>
          <p:nvPr/>
        </p:nvSpPr>
        <p:spPr>
          <a:xfrm>
            <a:off x="997722" y="4831501"/>
            <a:ext cx="41468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800" b="1" i="0" dirty="0">
                <a:effectLst/>
                <a:latin typeface="Segoe UI" panose="020B0502040204020203" pitchFamily="34" charset="0"/>
              </a:rPr>
              <a:t>Global and Local Scope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FA9E0-E641-4F49-B879-B96FDC2E4096}"/>
              </a:ext>
            </a:extLst>
          </p:cNvPr>
          <p:cNvSpPr txBox="1"/>
          <p:nvPr/>
        </p:nvSpPr>
        <p:spPr>
          <a:xfrm>
            <a:off x="1309642" y="5400322"/>
            <a:ext cx="98938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Verdana" panose="020B0604030504040204" pitchFamily="34" charset="0"/>
              </a:rPr>
              <a:t>A variable declared </a:t>
            </a:r>
            <a:r>
              <a:rPr lang="en-US" sz="1400" b="1" i="0" dirty="0">
                <a:effectLst/>
                <a:latin typeface="Verdana" panose="020B0604030504040204" pitchFamily="34" charset="0"/>
              </a:rPr>
              <a:t>outside</a:t>
            </a:r>
            <a:r>
              <a:rPr lang="en-US" sz="1400" b="0" i="0" dirty="0">
                <a:effectLst/>
                <a:latin typeface="Verdana" panose="020B0604030504040204" pitchFamily="34" charset="0"/>
              </a:rPr>
              <a:t> a function has a GLOBAL SCOPE and can only be accessed outside a function</a:t>
            </a:r>
            <a:endParaRPr lang="en-PH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417C2-C3A0-423F-A1F2-0842376BFBFA}"/>
              </a:ext>
            </a:extLst>
          </p:cNvPr>
          <p:cNvSpPr txBox="1"/>
          <p:nvPr/>
        </p:nvSpPr>
        <p:spPr>
          <a:xfrm>
            <a:off x="2155842" y="1548013"/>
            <a:ext cx="7337466" cy="3139321"/>
          </a:xfrm>
          <a:prstGeom prst="rect">
            <a:avLst/>
          </a:prstGeom>
          <a:solidFill>
            <a:schemeClr val="tx1">
              <a:lumMod val="75000"/>
            </a:schemeClr>
          </a:solidFill>
          <a:ln w="5715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$x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global scope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myTest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using x inside this function will generate an error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"&lt;p&gt;Variable x inside function is: $x&lt;/p&gt;"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myTest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"&lt;p&gt;Variable x outside function is: $x&lt;/p&gt;"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3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 animBg="1"/>
      <p:bldP spid="4" grpId="0" animBg="1"/>
      <p:bldP spid="7" grpId="0"/>
      <p:bldP spid="9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BEB540-B86F-4CAA-89CA-ED02C7A420ED}"/>
              </a:ext>
            </a:extLst>
          </p:cNvPr>
          <p:cNvSpPr txBox="1"/>
          <p:nvPr/>
        </p:nvSpPr>
        <p:spPr>
          <a:xfrm>
            <a:off x="1023359" y="357991"/>
            <a:ext cx="6097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effectLst/>
                <a:latin typeface="Segoe UI" panose="020B0502040204020203" pitchFamily="34" charset="0"/>
              </a:rPr>
              <a:t>PHP echo and print Statements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200480-A0AF-49AC-8836-CAB962A16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510" y="937837"/>
            <a:ext cx="8673981" cy="30777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are more or less the same. They are both used to output data to the screen.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9A82CC-03C3-426E-BD4C-9B9E5F71C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510" y="1364347"/>
            <a:ext cx="8673981" cy="73866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differences are small: 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has no return value while 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has a return value of 1 so it can be used in expressions. 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can take multiple parameters (although such usage is rare) while 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can take one argument. 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marginally faster than 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93A5E-637D-43EA-821F-E280B2A749A9}"/>
              </a:ext>
            </a:extLst>
          </p:cNvPr>
          <p:cNvSpPr txBox="1"/>
          <p:nvPr/>
        </p:nvSpPr>
        <p:spPr>
          <a:xfrm>
            <a:off x="1401510" y="2415165"/>
            <a:ext cx="9200625" cy="17543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"&lt;h2&gt;PHP is Fun!&lt;/h2&gt;"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"I'm about to learn PHP!&lt;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"This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"string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"was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"made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"with multiple parameters."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P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AAAA5-0098-4930-ADBD-CF13E3CBCA30}"/>
              </a:ext>
            </a:extLst>
          </p:cNvPr>
          <p:cNvSpPr txBox="1"/>
          <p:nvPr/>
        </p:nvSpPr>
        <p:spPr>
          <a:xfrm>
            <a:off x="1393551" y="4442835"/>
            <a:ext cx="4344949" cy="147732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"&lt;h2&gt;PHP is Fun!&lt;/h2&gt;"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"I'm about to learn PHP!"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080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B0D848-31B9-4B02-8CF6-8E60C2DD32AA}"/>
              </a:ext>
            </a:extLst>
          </p:cNvPr>
          <p:cNvSpPr txBox="1"/>
          <p:nvPr/>
        </p:nvSpPr>
        <p:spPr>
          <a:xfrm>
            <a:off x="807441" y="427730"/>
            <a:ext cx="3059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800" b="1" i="0" dirty="0">
                <a:effectLst/>
                <a:latin typeface="Segoe UI" panose="020B0502040204020203" pitchFamily="34" charset="0"/>
              </a:rPr>
              <a:t>PHP Data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842B3-D2F7-4745-939B-1C573392355F}"/>
              </a:ext>
            </a:extLst>
          </p:cNvPr>
          <p:cNvSpPr txBox="1"/>
          <p:nvPr/>
        </p:nvSpPr>
        <p:spPr>
          <a:xfrm>
            <a:off x="453006" y="1123206"/>
            <a:ext cx="108637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Variables can store data of different types, and different data types can do different things.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PHP supports the following data types:</a:t>
            </a:r>
          </a:p>
          <a:p>
            <a:pPr lvl="1"/>
            <a:r>
              <a:rPr lang="en-US" b="0" i="0" dirty="0">
                <a:effectLst/>
                <a:latin typeface="Verdana" panose="020B0604030504040204" pitchFamily="34" charset="0"/>
              </a:rPr>
              <a:t>String		Integer		Float (floating point numbers - also called double) </a:t>
            </a:r>
          </a:p>
          <a:p>
            <a:pPr lvl="1"/>
            <a:r>
              <a:rPr lang="en-US" b="0" i="0" dirty="0">
                <a:effectLst/>
                <a:latin typeface="Verdana" panose="020B0604030504040204" pitchFamily="34" charset="0"/>
              </a:rPr>
              <a:t>Boolean</a:t>
            </a:r>
            <a:r>
              <a:rPr lang="en-US" dirty="0">
                <a:latin typeface="Verdana" panose="020B0604030504040204" pitchFamily="34" charset="0"/>
              </a:rPr>
              <a:t>	</a:t>
            </a:r>
            <a:r>
              <a:rPr lang="en-US" b="0" i="0" dirty="0">
                <a:effectLst/>
                <a:latin typeface="Verdana" panose="020B0604030504040204" pitchFamily="34" charset="0"/>
              </a:rPr>
              <a:t>Array 		Object		NULL		Resource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9BDFB4-66B0-4078-AF62-52950435B1B7}"/>
              </a:ext>
            </a:extLst>
          </p:cNvPr>
          <p:cNvSpPr txBox="1"/>
          <p:nvPr/>
        </p:nvSpPr>
        <p:spPr>
          <a:xfrm>
            <a:off x="1398865" y="2817995"/>
            <a:ext cx="1877036" cy="120032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PH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PH" dirty="0"/>
            </a:br>
            <a:r>
              <a:rPr lang="en-PH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$x = </a:t>
            </a:r>
            <a:r>
              <a:rPr lang="en-PH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5985</a:t>
            </a:r>
            <a:r>
              <a:rPr lang="en-PH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PH" dirty="0"/>
            </a:br>
            <a:r>
              <a:rPr lang="en-PH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n-PH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($x);</a:t>
            </a:r>
            <a:br>
              <a:rPr lang="en-PH" dirty="0"/>
            </a:br>
            <a:r>
              <a:rPr lang="en-PH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P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4EAC79-ED21-49E2-874E-06D85C0F7E67}"/>
              </a:ext>
            </a:extLst>
          </p:cNvPr>
          <p:cNvSpPr txBox="1"/>
          <p:nvPr/>
        </p:nvSpPr>
        <p:spPr>
          <a:xfrm>
            <a:off x="3867325" y="2817996"/>
            <a:ext cx="1877036" cy="120032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PH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PH" dirty="0"/>
            </a:br>
            <a:r>
              <a:rPr lang="en-PH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$x = </a:t>
            </a:r>
            <a:r>
              <a:rPr lang="en-PH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10.365</a:t>
            </a:r>
            <a:r>
              <a:rPr lang="en-PH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PH" dirty="0"/>
            </a:br>
            <a:r>
              <a:rPr lang="en-PH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n-PH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($x);</a:t>
            </a:r>
            <a:br>
              <a:rPr lang="en-PH" dirty="0"/>
            </a:br>
            <a:r>
              <a:rPr lang="en-PH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4F6EA9-3AAF-42B2-ABDC-9234EC1E05F8}"/>
              </a:ext>
            </a:extLst>
          </p:cNvPr>
          <p:cNvSpPr txBox="1"/>
          <p:nvPr/>
        </p:nvSpPr>
        <p:spPr>
          <a:xfrm>
            <a:off x="6447641" y="2828835"/>
            <a:ext cx="1877036" cy="120032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PH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PH" dirty="0"/>
            </a:br>
            <a:r>
              <a:rPr lang="en-PH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$x = </a:t>
            </a:r>
            <a:r>
              <a:rPr lang="en-PH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PH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PH" dirty="0"/>
            </a:br>
            <a:r>
              <a:rPr lang="en-PH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n-PH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($x);</a:t>
            </a:r>
            <a:br>
              <a:rPr lang="en-PH" dirty="0"/>
            </a:br>
            <a:r>
              <a:rPr lang="en-PH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1A351F-36DE-4DFF-BB02-0FEFE6FF21CF}"/>
              </a:ext>
            </a:extLst>
          </p:cNvPr>
          <p:cNvSpPr txBox="1"/>
          <p:nvPr/>
        </p:nvSpPr>
        <p:spPr>
          <a:xfrm>
            <a:off x="1910243" y="4634564"/>
            <a:ext cx="5119731" cy="120032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PH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PH" dirty="0"/>
            </a:br>
            <a:r>
              <a:rPr lang="en-PH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$cars = </a:t>
            </a:r>
            <a:r>
              <a:rPr lang="en-PH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PH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PH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Ford"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PH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“Honda"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PH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"Toyota</a:t>
            </a:r>
            <a:r>
              <a:rPr lang="en-PH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PH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PH" dirty="0"/>
            </a:br>
            <a:r>
              <a:rPr lang="en-PH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n-PH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($cars);</a:t>
            </a:r>
            <a:br>
              <a:rPr lang="en-PH" dirty="0"/>
            </a:br>
            <a:r>
              <a:rPr lang="en-PH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P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8AC2E6-E04B-46AD-98F6-B446E2D00C9F}"/>
              </a:ext>
            </a:extLst>
          </p:cNvPr>
          <p:cNvSpPr txBox="1"/>
          <p:nvPr/>
        </p:nvSpPr>
        <p:spPr>
          <a:xfrm>
            <a:off x="8253371" y="4420131"/>
            <a:ext cx="2850160" cy="147732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PH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PH" dirty="0"/>
            </a:br>
            <a:r>
              <a:rPr lang="en-PH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$x = </a:t>
            </a:r>
            <a:r>
              <a:rPr lang="en-PH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PH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PH" dirty="0"/>
            </a:br>
            <a:r>
              <a:rPr lang="en-PH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$x = null;</a:t>
            </a:r>
            <a:br>
              <a:rPr lang="en-PH" dirty="0"/>
            </a:br>
            <a:r>
              <a:rPr lang="en-PH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n-PH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($x);</a:t>
            </a:r>
            <a:br>
              <a:rPr lang="en-PH" dirty="0"/>
            </a:br>
            <a:r>
              <a:rPr lang="en-PH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4338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 animBg="1"/>
      <p:bldP spid="13" grpId="0" animBg="1"/>
      <p:bldP spid="14" grpId="0" animBg="1"/>
      <p:bldP spid="16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DE4C9F-F234-44F6-9F0F-290916D679BD}"/>
              </a:ext>
            </a:extLst>
          </p:cNvPr>
          <p:cNvSpPr txBox="1"/>
          <p:nvPr/>
        </p:nvSpPr>
        <p:spPr>
          <a:xfrm>
            <a:off x="840996" y="427731"/>
            <a:ext cx="3756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800" b="1" i="0" dirty="0">
                <a:effectLst/>
                <a:latin typeface="Segoe UI" panose="020B0502040204020203" pitchFamily="34" charset="0"/>
              </a:rPr>
              <a:t>PHP String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3C3BE-3181-4AE3-9683-90820BBB5061}"/>
              </a:ext>
            </a:extLst>
          </p:cNvPr>
          <p:cNvSpPr txBox="1"/>
          <p:nvPr/>
        </p:nvSpPr>
        <p:spPr>
          <a:xfrm>
            <a:off x="1097909" y="1149184"/>
            <a:ext cx="4033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strlen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() - Return the Length of a String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A1275E-E016-4664-BE48-6B995AEBB045}"/>
              </a:ext>
            </a:extLst>
          </p:cNvPr>
          <p:cNvSpPr txBox="1"/>
          <p:nvPr/>
        </p:nvSpPr>
        <p:spPr>
          <a:xfrm>
            <a:off x="5261994" y="950951"/>
            <a:ext cx="5509470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outputs 12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DA1FDD-375C-4740-8852-57652B5B407F}"/>
              </a:ext>
            </a:extLst>
          </p:cNvPr>
          <p:cNvSpPr txBox="1"/>
          <p:nvPr/>
        </p:nvSpPr>
        <p:spPr>
          <a:xfrm>
            <a:off x="647524" y="2278812"/>
            <a:ext cx="4620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str_word_count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() - Count Words in a String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3493B2-61A1-4324-A2D7-AB37E8000E60}"/>
              </a:ext>
            </a:extLst>
          </p:cNvPr>
          <p:cNvSpPr txBox="1"/>
          <p:nvPr/>
        </p:nvSpPr>
        <p:spPr>
          <a:xfrm>
            <a:off x="5253079" y="2069087"/>
            <a:ext cx="6734789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str_word_count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outputs 2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P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8E87B1-9E45-4D34-9E53-80FFB62D1E8A}"/>
              </a:ext>
            </a:extLst>
          </p:cNvPr>
          <p:cNvSpPr txBox="1"/>
          <p:nvPr/>
        </p:nvSpPr>
        <p:spPr>
          <a:xfrm>
            <a:off x="2411308" y="3437281"/>
            <a:ext cx="2841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b="0" i="0" dirty="0" err="1">
                <a:effectLst/>
                <a:latin typeface="Segoe UI" panose="020B0502040204020203" pitchFamily="34" charset="0"/>
              </a:rPr>
              <a:t>strrev</a:t>
            </a:r>
            <a:r>
              <a:rPr lang="en-PH" b="0" i="0" dirty="0">
                <a:effectLst/>
                <a:latin typeface="Segoe UI" panose="020B0502040204020203" pitchFamily="34" charset="0"/>
              </a:rPr>
              <a:t>() - Reverse a String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FC32B9-C5DA-449B-9340-BCD1A9C4170B}"/>
              </a:ext>
            </a:extLst>
          </p:cNvPr>
          <p:cNvSpPr txBox="1"/>
          <p:nvPr/>
        </p:nvSpPr>
        <p:spPr>
          <a:xfrm>
            <a:off x="5253079" y="3277890"/>
            <a:ext cx="6734789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PH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PH" dirty="0"/>
            </a:br>
            <a:r>
              <a:rPr lang="en-PH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PH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strrev</a:t>
            </a:r>
            <a:r>
              <a:rPr lang="en-PH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PH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PH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outputs !</a:t>
            </a:r>
            <a:r>
              <a:rPr lang="en-PH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dlrow</a:t>
            </a:r>
            <a:r>
              <a:rPr lang="en-PH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olleH</a:t>
            </a:r>
            <a:br>
              <a:rPr lang="en-PH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PH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P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066CFF-A119-47C7-ACD1-D7672275BC68}"/>
              </a:ext>
            </a:extLst>
          </p:cNvPr>
          <p:cNvSpPr txBox="1"/>
          <p:nvPr/>
        </p:nvSpPr>
        <p:spPr>
          <a:xfrm>
            <a:off x="720404" y="4595750"/>
            <a:ext cx="4410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strpos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() - Search For a Text Within a 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53271D-3AFC-4790-A476-77DC08362357}"/>
              </a:ext>
            </a:extLst>
          </p:cNvPr>
          <p:cNvSpPr txBox="1"/>
          <p:nvPr/>
        </p:nvSpPr>
        <p:spPr>
          <a:xfrm>
            <a:off x="5253079" y="4456980"/>
            <a:ext cx="6733391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strpos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outputs 6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P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C7E0EF-D35B-4DA7-B565-5956EC882C18}"/>
              </a:ext>
            </a:extLst>
          </p:cNvPr>
          <p:cNvSpPr txBox="1"/>
          <p:nvPr/>
        </p:nvSpPr>
        <p:spPr>
          <a:xfrm>
            <a:off x="695237" y="5754219"/>
            <a:ext cx="4435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str_replace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() - Replace Text Within a String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A0E473-7B6A-446F-B2A6-7DA29A4CD494}"/>
              </a:ext>
            </a:extLst>
          </p:cNvPr>
          <p:cNvSpPr txBox="1"/>
          <p:nvPr/>
        </p:nvSpPr>
        <p:spPr>
          <a:xfrm>
            <a:off x="5251681" y="5523386"/>
            <a:ext cx="6734789" cy="120032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str_replace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"Dolly"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outputs Hello Dolly!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1396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 animBg="1"/>
      <p:bldP spid="11" grpId="0"/>
      <p:bldP spid="13" grpId="0" animBg="1"/>
      <p:bldP spid="15" grpId="0"/>
      <p:bldP spid="17" grpId="0" animBg="1"/>
      <p:bldP spid="19" grpId="0"/>
      <p:bldP spid="21" grpId="0" animBg="1"/>
      <p:bldP spid="23" grpId="0"/>
      <p:bldP spid="2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326</TotalTime>
  <Words>812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Century Gothic</vt:lpstr>
      <vt:lpstr>Consolas</vt:lpstr>
      <vt:lpstr>Segoe UI</vt:lpstr>
      <vt:lpstr>Verdana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C. Rosco Jr.</dc:creator>
  <cp:lastModifiedBy>Ricardo C. Rosco Jr.</cp:lastModifiedBy>
  <cp:revision>5</cp:revision>
  <dcterms:created xsi:type="dcterms:W3CDTF">2021-01-29T22:01:09Z</dcterms:created>
  <dcterms:modified xsi:type="dcterms:W3CDTF">2021-01-30T03:27:31Z</dcterms:modified>
</cp:coreProperties>
</file>