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30"/>
  </p:notesMasterIdLst>
  <p:sldIdLst>
    <p:sldId id="287" r:id="rId2"/>
    <p:sldId id="293" r:id="rId3"/>
    <p:sldId id="306" r:id="rId4"/>
    <p:sldId id="286" r:id="rId5"/>
    <p:sldId id="256" r:id="rId6"/>
    <p:sldId id="272" r:id="rId7"/>
    <p:sldId id="288" r:id="rId8"/>
    <p:sldId id="260" r:id="rId9"/>
    <p:sldId id="294" r:id="rId10"/>
    <p:sldId id="257" r:id="rId11"/>
    <p:sldId id="291" r:id="rId12"/>
    <p:sldId id="290" r:id="rId13"/>
    <p:sldId id="295" r:id="rId14"/>
    <p:sldId id="296" r:id="rId15"/>
    <p:sldId id="297" r:id="rId16"/>
    <p:sldId id="298" r:id="rId17"/>
    <p:sldId id="299" r:id="rId18"/>
    <p:sldId id="300" r:id="rId19"/>
    <p:sldId id="301" r:id="rId20"/>
    <p:sldId id="302" r:id="rId21"/>
    <p:sldId id="303" r:id="rId22"/>
    <p:sldId id="304" r:id="rId23"/>
    <p:sldId id="307" r:id="rId24"/>
    <p:sldId id="308" r:id="rId25"/>
    <p:sldId id="309" r:id="rId26"/>
    <p:sldId id="310" r:id="rId27"/>
    <p:sldId id="311" r:id="rId28"/>
    <p:sldId id="30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68" d="100"/>
          <a:sy n="68"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96B56E-9FFC-4A32-818F-0CF5C88189AE}"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en-PH"/>
        </a:p>
      </dgm:t>
    </dgm:pt>
    <dgm:pt modelId="{A3D8611E-65CB-4FCA-A406-C5BBF915F380}">
      <dgm:prSet phldrT="[Text]"/>
      <dgm:spPr/>
      <dgm:t>
        <a:bodyPr/>
        <a:lstStyle/>
        <a:p>
          <a:r>
            <a:rPr lang="en-US" dirty="0"/>
            <a:t>1700s</a:t>
          </a:r>
          <a:endParaRPr lang="en-PH" dirty="0"/>
        </a:p>
      </dgm:t>
    </dgm:pt>
    <dgm:pt modelId="{238FFF02-9E83-4D9A-B6A8-2C1391D46920}" type="parTrans" cxnId="{3AFC2A47-FB72-4DF4-AE04-F69714E664B4}">
      <dgm:prSet/>
      <dgm:spPr/>
      <dgm:t>
        <a:bodyPr/>
        <a:lstStyle/>
        <a:p>
          <a:endParaRPr lang="en-PH"/>
        </a:p>
      </dgm:t>
    </dgm:pt>
    <dgm:pt modelId="{BCF37B6A-405F-471F-B51F-FC387117B708}" type="sibTrans" cxnId="{3AFC2A47-FB72-4DF4-AE04-F69714E664B4}">
      <dgm:prSet/>
      <dgm:spPr/>
      <dgm:t>
        <a:bodyPr/>
        <a:lstStyle/>
        <a:p>
          <a:endParaRPr lang="en-PH"/>
        </a:p>
      </dgm:t>
    </dgm:pt>
    <dgm:pt modelId="{B170CDA5-1EC6-452E-AF03-9EC66EAE743C}">
      <dgm:prSet phldrT="[Text]" custT="1"/>
      <dgm:spPr/>
      <dgm:t>
        <a:bodyPr/>
        <a:lstStyle/>
        <a:p>
          <a:r>
            <a:rPr lang="en-US" sz="2400" b="1" dirty="0"/>
            <a:t>Public accounting practices</a:t>
          </a:r>
          <a:endParaRPr lang="en-PH" sz="2400" b="1" dirty="0"/>
        </a:p>
      </dgm:t>
    </dgm:pt>
    <dgm:pt modelId="{4B467707-04C2-46FC-B244-C5AFD71DB735}" type="parTrans" cxnId="{8038B853-90A3-4A09-A9E2-F1E2E176F012}">
      <dgm:prSet/>
      <dgm:spPr/>
      <dgm:t>
        <a:bodyPr/>
        <a:lstStyle/>
        <a:p>
          <a:endParaRPr lang="en-PH"/>
        </a:p>
      </dgm:t>
    </dgm:pt>
    <dgm:pt modelId="{30EA2E1B-5079-4C91-8F7F-A16CA9EE8A76}" type="sibTrans" cxnId="{8038B853-90A3-4A09-A9E2-F1E2E176F012}">
      <dgm:prSet/>
      <dgm:spPr/>
      <dgm:t>
        <a:bodyPr/>
        <a:lstStyle/>
        <a:p>
          <a:endParaRPr lang="en-PH"/>
        </a:p>
      </dgm:t>
    </dgm:pt>
    <dgm:pt modelId="{8D1FAE28-C00D-4A7C-A9DD-94A7243C6D1A}">
      <dgm:prSet phldrT="[Text]"/>
      <dgm:spPr/>
      <dgm:t>
        <a:bodyPr/>
        <a:lstStyle/>
        <a:p>
          <a:r>
            <a:rPr lang="en-US" dirty="0"/>
            <a:t>1923</a:t>
          </a:r>
          <a:endParaRPr lang="en-PH" dirty="0"/>
        </a:p>
      </dgm:t>
    </dgm:pt>
    <dgm:pt modelId="{2EE793FC-0A43-4BC8-B6EF-901F644D1139}" type="parTrans" cxnId="{6BE46F44-6B80-40E5-AC9E-73EDDE7E8BDA}">
      <dgm:prSet/>
      <dgm:spPr/>
      <dgm:t>
        <a:bodyPr/>
        <a:lstStyle/>
        <a:p>
          <a:endParaRPr lang="en-PH"/>
        </a:p>
      </dgm:t>
    </dgm:pt>
    <dgm:pt modelId="{8B4C4137-C27F-47EE-95A3-285DC1232CAA}" type="sibTrans" cxnId="{6BE46F44-6B80-40E5-AC9E-73EDDE7E8BDA}">
      <dgm:prSet/>
      <dgm:spPr/>
      <dgm:t>
        <a:bodyPr/>
        <a:lstStyle/>
        <a:p>
          <a:endParaRPr lang="en-PH"/>
        </a:p>
      </dgm:t>
    </dgm:pt>
    <dgm:pt modelId="{71CDC156-D749-43A3-812D-FF4284408E53}">
      <dgm:prSet phldrT="[Text]" phldr="0" custT="1"/>
      <dgm:spPr/>
      <dgm:t>
        <a:bodyPr vert="horz" wrap="square"/>
        <a:lstStyle/>
        <a:p>
          <a:pPr>
            <a:lnSpc>
              <a:spcPct val="100000"/>
            </a:lnSpc>
            <a:spcBef>
              <a:spcPct val="0"/>
            </a:spcBef>
            <a:spcAft>
              <a:spcPct val="15000"/>
            </a:spcAft>
          </a:pPr>
          <a:r>
            <a:rPr lang="en-US" sz="2000" b="1" dirty="0"/>
            <a:t>March 17, 1923, the accounting profession was formally organized through RA 3105</a:t>
          </a:r>
          <a:endParaRPr lang="en-PH" sz="2000" b="1" dirty="0"/>
        </a:p>
      </dgm:t>
    </dgm:pt>
    <dgm:pt modelId="{056B9150-0CAE-4DC5-83CE-776E6D9FF482}" type="parTrans" cxnId="{711EE2E4-9215-44E2-8E02-BD2568FD4178}">
      <dgm:prSet/>
      <dgm:spPr/>
      <dgm:t>
        <a:bodyPr/>
        <a:lstStyle/>
        <a:p>
          <a:endParaRPr lang="en-PH"/>
        </a:p>
      </dgm:t>
    </dgm:pt>
    <dgm:pt modelId="{AB84114A-6575-48DA-817E-68CAD91A8006}" type="sibTrans" cxnId="{711EE2E4-9215-44E2-8E02-BD2568FD4178}">
      <dgm:prSet/>
      <dgm:spPr/>
      <dgm:t>
        <a:bodyPr/>
        <a:lstStyle/>
        <a:p>
          <a:endParaRPr lang="en-PH"/>
        </a:p>
      </dgm:t>
    </dgm:pt>
    <dgm:pt modelId="{FE072315-348A-49D7-9682-0A93FBBC4018}">
      <dgm:prSet phldr="0" custT="1"/>
      <dgm:spPr/>
      <dgm:t>
        <a:bodyPr vert="horz" wrap="square"/>
        <a:lstStyle/>
        <a:p>
          <a:pPr>
            <a:lnSpc>
              <a:spcPct val="100000"/>
            </a:lnSpc>
            <a:spcBef>
              <a:spcPct val="0"/>
            </a:spcBef>
            <a:spcAft>
              <a:spcPct val="15000"/>
            </a:spcAft>
          </a:pPr>
          <a:r>
            <a:rPr lang="en-US" sz="2000" b="1" dirty="0"/>
            <a:t>Board of Accountancy (BOA) was created and vested with the authority to issue certificates o qualified applicants.</a:t>
          </a:r>
          <a:endParaRPr lang="en-PH" sz="2000" b="1" dirty="0"/>
        </a:p>
      </dgm:t>
    </dgm:pt>
    <dgm:pt modelId="{84956599-91DC-45D1-B076-E16C7093C4EF}" type="parTrans" cxnId="{F77425FC-ACE4-4099-9DFA-D7A724C30704}">
      <dgm:prSet/>
      <dgm:spPr/>
      <dgm:t>
        <a:bodyPr/>
        <a:lstStyle/>
        <a:p>
          <a:endParaRPr lang="en-PH"/>
        </a:p>
      </dgm:t>
    </dgm:pt>
    <dgm:pt modelId="{5BFADFE3-4F2E-4E49-B98A-14B41220D0E1}" type="sibTrans" cxnId="{F77425FC-ACE4-4099-9DFA-D7A724C30704}">
      <dgm:prSet/>
      <dgm:spPr/>
      <dgm:t>
        <a:bodyPr/>
        <a:lstStyle/>
        <a:p>
          <a:endParaRPr lang="en-PH"/>
        </a:p>
      </dgm:t>
    </dgm:pt>
    <dgm:pt modelId="{F02D81A4-0A49-4352-8487-6372FCCB06C0}">
      <dgm:prSet phldr="0" custT="1"/>
      <dgm:spPr/>
      <dgm:t>
        <a:bodyPr vert="horz" wrap="square"/>
        <a:lstStyle/>
        <a:p>
          <a:pPr>
            <a:lnSpc>
              <a:spcPct val="100000"/>
            </a:lnSpc>
            <a:spcBef>
              <a:spcPct val="0"/>
            </a:spcBef>
            <a:spcAft>
              <a:spcPct val="15000"/>
            </a:spcAft>
          </a:pPr>
          <a:r>
            <a:rPr lang="en-US" sz="2000" b="1" dirty="0"/>
            <a:t>43 registered accountants</a:t>
          </a:r>
          <a:endParaRPr lang="en-PH" sz="2000" b="1" dirty="0"/>
        </a:p>
      </dgm:t>
    </dgm:pt>
    <dgm:pt modelId="{39E1162C-380B-4D95-B562-0943EF42C18E}" type="parTrans" cxnId="{F2A62140-FE08-4196-9B17-DB2EEA3C9084}">
      <dgm:prSet/>
      <dgm:spPr/>
      <dgm:t>
        <a:bodyPr/>
        <a:lstStyle/>
        <a:p>
          <a:endParaRPr lang="en-PH"/>
        </a:p>
      </dgm:t>
    </dgm:pt>
    <dgm:pt modelId="{1878F1D0-D763-4D88-BE92-41FD5737EF2E}" type="sibTrans" cxnId="{F2A62140-FE08-4196-9B17-DB2EEA3C9084}">
      <dgm:prSet/>
      <dgm:spPr/>
      <dgm:t>
        <a:bodyPr/>
        <a:lstStyle/>
        <a:p>
          <a:endParaRPr lang="en-PH"/>
        </a:p>
      </dgm:t>
    </dgm:pt>
    <dgm:pt modelId="{B6B55D9E-B820-4BDC-A5D7-0E96F1A2D772}">
      <dgm:prSet/>
      <dgm:spPr/>
      <dgm:t>
        <a:bodyPr/>
        <a:lstStyle/>
        <a:p>
          <a:r>
            <a:rPr lang="en-US" dirty="0"/>
            <a:t>1929</a:t>
          </a:r>
          <a:endParaRPr lang="en-PH" dirty="0"/>
        </a:p>
      </dgm:t>
    </dgm:pt>
    <dgm:pt modelId="{5EE93AC4-FABE-45EE-A476-A93ECE1272D6}" type="parTrans" cxnId="{24516D8C-B82C-44B3-9BCE-660833E41023}">
      <dgm:prSet/>
      <dgm:spPr/>
      <dgm:t>
        <a:bodyPr/>
        <a:lstStyle/>
        <a:p>
          <a:endParaRPr lang="en-PH"/>
        </a:p>
      </dgm:t>
    </dgm:pt>
    <dgm:pt modelId="{F49543D8-C7C6-4140-8805-53031B217AD6}" type="sibTrans" cxnId="{24516D8C-B82C-44B3-9BCE-660833E41023}">
      <dgm:prSet/>
      <dgm:spPr/>
      <dgm:t>
        <a:bodyPr/>
        <a:lstStyle/>
        <a:p>
          <a:endParaRPr lang="en-PH"/>
        </a:p>
      </dgm:t>
    </dgm:pt>
    <dgm:pt modelId="{90CB1E97-D678-4315-9B35-C6EE6E0A3077}">
      <dgm:prSet custT="1"/>
      <dgm:spPr/>
      <dgm:t>
        <a:bodyPr/>
        <a:lstStyle/>
        <a:p>
          <a:r>
            <a:rPr lang="en-US" sz="2000" b="1" dirty="0"/>
            <a:t>In November 1929, Philippine Institute of Certified Public Accounts (PICPA) was founded.</a:t>
          </a:r>
          <a:endParaRPr lang="en-PH" sz="2000" b="1" dirty="0"/>
        </a:p>
      </dgm:t>
    </dgm:pt>
    <dgm:pt modelId="{2AC85444-8926-4649-B36B-0C6B902AAECC}" type="parTrans" cxnId="{3CE01834-1EAF-428D-B2EA-169D521DC452}">
      <dgm:prSet/>
      <dgm:spPr/>
      <dgm:t>
        <a:bodyPr/>
        <a:lstStyle/>
        <a:p>
          <a:endParaRPr lang="en-PH"/>
        </a:p>
      </dgm:t>
    </dgm:pt>
    <dgm:pt modelId="{5620688D-4911-4A24-98B7-43CDEBD2C38F}" type="sibTrans" cxnId="{3CE01834-1EAF-428D-B2EA-169D521DC452}">
      <dgm:prSet/>
      <dgm:spPr/>
      <dgm:t>
        <a:bodyPr/>
        <a:lstStyle/>
        <a:p>
          <a:endParaRPr lang="en-PH"/>
        </a:p>
      </dgm:t>
    </dgm:pt>
    <dgm:pt modelId="{8AD0C337-ED21-4D32-806D-6A894E77E1F8}" type="pres">
      <dgm:prSet presAssocID="{D896B56E-9FFC-4A32-818F-0CF5C88189AE}" presName="linearFlow" presStyleCnt="0">
        <dgm:presLayoutVars>
          <dgm:dir/>
          <dgm:animLvl val="lvl"/>
          <dgm:resizeHandles val="exact"/>
        </dgm:presLayoutVars>
      </dgm:prSet>
      <dgm:spPr/>
    </dgm:pt>
    <dgm:pt modelId="{B1713E65-F105-4A55-87D4-92FB43F61152}" type="pres">
      <dgm:prSet presAssocID="{A3D8611E-65CB-4FCA-A406-C5BBF915F380}" presName="composite" presStyleCnt="0"/>
      <dgm:spPr/>
    </dgm:pt>
    <dgm:pt modelId="{198E2972-9839-400F-A184-17838FE722EA}" type="pres">
      <dgm:prSet presAssocID="{A3D8611E-65CB-4FCA-A406-C5BBF915F380}" presName="parentText" presStyleLbl="alignNode1" presStyleIdx="0" presStyleCnt="3">
        <dgm:presLayoutVars>
          <dgm:chMax val="1"/>
          <dgm:bulletEnabled val="1"/>
        </dgm:presLayoutVars>
      </dgm:prSet>
      <dgm:spPr/>
    </dgm:pt>
    <dgm:pt modelId="{CC2E219E-A24B-497F-A1A6-1FCE412AD9A5}" type="pres">
      <dgm:prSet presAssocID="{A3D8611E-65CB-4FCA-A406-C5BBF915F380}" presName="descendantText" presStyleLbl="alignAcc1" presStyleIdx="0" presStyleCnt="3" custLinFactNeighborX="0">
        <dgm:presLayoutVars>
          <dgm:bulletEnabled val="1"/>
        </dgm:presLayoutVars>
      </dgm:prSet>
      <dgm:spPr/>
    </dgm:pt>
    <dgm:pt modelId="{AAE6C688-BE2B-47EB-BAD6-AF3A08164DC4}" type="pres">
      <dgm:prSet presAssocID="{BCF37B6A-405F-471F-B51F-FC387117B708}" presName="sp" presStyleCnt="0"/>
      <dgm:spPr/>
    </dgm:pt>
    <dgm:pt modelId="{515314E0-7C69-459A-867B-08B3CA2833F3}" type="pres">
      <dgm:prSet presAssocID="{8D1FAE28-C00D-4A7C-A9DD-94A7243C6D1A}" presName="composite" presStyleCnt="0"/>
      <dgm:spPr/>
    </dgm:pt>
    <dgm:pt modelId="{37DA8AFE-3DF0-4157-AD70-9A158CCA91EA}" type="pres">
      <dgm:prSet presAssocID="{8D1FAE28-C00D-4A7C-A9DD-94A7243C6D1A}" presName="parentText" presStyleLbl="alignNode1" presStyleIdx="1" presStyleCnt="3">
        <dgm:presLayoutVars>
          <dgm:chMax val="1"/>
          <dgm:bulletEnabled val="1"/>
        </dgm:presLayoutVars>
      </dgm:prSet>
      <dgm:spPr/>
    </dgm:pt>
    <dgm:pt modelId="{6B9D5EEC-03C3-49B6-9011-C0C6B1845FB5}" type="pres">
      <dgm:prSet presAssocID="{8D1FAE28-C00D-4A7C-A9DD-94A7243C6D1A}" presName="descendantText" presStyleLbl="alignAcc1" presStyleIdx="1" presStyleCnt="3" custScaleY="161559">
        <dgm:presLayoutVars>
          <dgm:bulletEnabled val="1"/>
        </dgm:presLayoutVars>
      </dgm:prSet>
      <dgm:spPr/>
    </dgm:pt>
    <dgm:pt modelId="{A2162530-2266-47B7-A289-3227F37AC7C7}" type="pres">
      <dgm:prSet presAssocID="{8B4C4137-C27F-47EE-95A3-285DC1232CAA}" presName="sp" presStyleCnt="0"/>
      <dgm:spPr/>
    </dgm:pt>
    <dgm:pt modelId="{1999B024-23EB-4AC9-8DAF-1D33B3E9E7E3}" type="pres">
      <dgm:prSet presAssocID="{B6B55D9E-B820-4BDC-A5D7-0E96F1A2D772}" presName="composite" presStyleCnt="0"/>
      <dgm:spPr/>
    </dgm:pt>
    <dgm:pt modelId="{8DA8C90F-12D1-4090-9BD9-0E187B5E4D92}" type="pres">
      <dgm:prSet presAssocID="{B6B55D9E-B820-4BDC-A5D7-0E96F1A2D772}" presName="parentText" presStyleLbl="alignNode1" presStyleIdx="2" presStyleCnt="3">
        <dgm:presLayoutVars>
          <dgm:chMax val="1"/>
          <dgm:bulletEnabled val="1"/>
        </dgm:presLayoutVars>
      </dgm:prSet>
      <dgm:spPr/>
    </dgm:pt>
    <dgm:pt modelId="{597609FB-029A-4C4A-8329-DBC67B35FAFA}" type="pres">
      <dgm:prSet presAssocID="{B6B55D9E-B820-4BDC-A5D7-0E96F1A2D772}" presName="descendantText" presStyleLbl="alignAcc1" presStyleIdx="2" presStyleCnt="3" custScaleY="119935">
        <dgm:presLayoutVars>
          <dgm:bulletEnabled val="1"/>
        </dgm:presLayoutVars>
      </dgm:prSet>
      <dgm:spPr/>
    </dgm:pt>
  </dgm:ptLst>
  <dgm:cxnLst>
    <dgm:cxn modelId="{C5B76E03-67B6-4EAC-B5F1-54BB88F4368F}" type="presOf" srcId="{FE072315-348A-49D7-9682-0A93FBBC4018}" destId="{6B9D5EEC-03C3-49B6-9011-C0C6B1845FB5}" srcOrd="0" destOrd="1" presId="urn:microsoft.com/office/officeart/2005/8/layout/chevron2"/>
    <dgm:cxn modelId="{67321433-4472-49DB-9A31-7633BA7C7D8F}" type="presOf" srcId="{BCF37B6A-405F-471F-B51F-FC387117B708}" destId="{AAE6C688-BE2B-47EB-BAD6-AF3A08164DC4}" srcOrd="0" destOrd="0" presId="urn:microsoft.com/office/officeart/2005/8/layout/chevron2"/>
    <dgm:cxn modelId="{3CE01834-1EAF-428D-B2EA-169D521DC452}" srcId="{B6B55D9E-B820-4BDC-A5D7-0E96F1A2D772}" destId="{90CB1E97-D678-4315-9B35-C6EE6E0A3077}" srcOrd="0" destOrd="0" parTransId="{2AC85444-8926-4649-B36B-0C6B902AAECC}" sibTransId="{5620688D-4911-4A24-98B7-43CDEBD2C38F}"/>
    <dgm:cxn modelId="{1146363C-43E1-48B6-965B-9491D94F8363}" type="presOf" srcId="{B170CDA5-1EC6-452E-AF03-9EC66EAE743C}" destId="{CC2E219E-A24B-497F-A1A6-1FCE412AD9A5}" srcOrd="0" destOrd="0" presId="urn:microsoft.com/office/officeart/2005/8/layout/chevron2"/>
    <dgm:cxn modelId="{F2A62140-FE08-4196-9B17-DB2EEA3C9084}" srcId="{8D1FAE28-C00D-4A7C-A9DD-94A7243C6D1A}" destId="{F02D81A4-0A49-4352-8487-6372FCCB06C0}" srcOrd="2" destOrd="0" parTransId="{39E1162C-380B-4D95-B562-0943EF42C18E}" sibTransId="{1878F1D0-D763-4D88-BE92-41FD5737EF2E}"/>
    <dgm:cxn modelId="{6BE46F44-6B80-40E5-AC9E-73EDDE7E8BDA}" srcId="{D896B56E-9FFC-4A32-818F-0CF5C88189AE}" destId="{8D1FAE28-C00D-4A7C-A9DD-94A7243C6D1A}" srcOrd="1" destOrd="0" parTransId="{2EE793FC-0A43-4BC8-B6EF-901F644D1139}" sibTransId="{8B4C4137-C27F-47EE-95A3-285DC1232CAA}"/>
    <dgm:cxn modelId="{3AFC2A47-FB72-4DF4-AE04-F69714E664B4}" srcId="{D896B56E-9FFC-4A32-818F-0CF5C88189AE}" destId="{A3D8611E-65CB-4FCA-A406-C5BBF915F380}" srcOrd="0" destOrd="0" parTransId="{238FFF02-9E83-4D9A-B6A8-2C1391D46920}" sibTransId="{BCF37B6A-405F-471F-B51F-FC387117B708}"/>
    <dgm:cxn modelId="{A27E2F6D-5745-4783-9D00-4712B93CA054}" type="presOf" srcId="{D896B56E-9FFC-4A32-818F-0CF5C88189AE}" destId="{8AD0C337-ED21-4D32-806D-6A894E77E1F8}" srcOrd="0" destOrd="0" presId="urn:microsoft.com/office/officeart/2005/8/layout/chevron2"/>
    <dgm:cxn modelId="{DCA4FE6F-512F-463D-A8C6-F5E5E4DC4221}" type="presOf" srcId="{A3D8611E-65CB-4FCA-A406-C5BBF915F380}" destId="{198E2972-9839-400F-A184-17838FE722EA}" srcOrd="0" destOrd="0" presId="urn:microsoft.com/office/officeart/2005/8/layout/chevron2"/>
    <dgm:cxn modelId="{8038B853-90A3-4A09-A9E2-F1E2E176F012}" srcId="{A3D8611E-65CB-4FCA-A406-C5BBF915F380}" destId="{B170CDA5-1EC6-452E-AF03-9EC66EAE743C}" srcOrd="0" destOrd="0" parTransId="{4B467707-04C2-46FC-B244-C5AFD71DB735}" sibTransId="{30EA2E1B-5079-4C91-8F7F-A16CA9EE8A76}"/>
    <dgm:cxn modelId="{97F2CB81-3DD0-4220-8FEC-681B97A1E772}" type="presOf" srcId="{B6B55D9E-B820-4BDC-A5D7-0E96F1A2D772}" destId="{8DA8C90F-12D1-4090-9BD9-0E187B5E4D92}" srcOrd="0" destOrd="0" presId="urn:microsoft.com/office/officeart/2005/8/layout/chevron2"/>
    <dgm:cxn modelId="{24516D8C-B82C-44B3-9BCE-660833E41023}" srcId="{D896B56E-9FFC-4A32-818F-0CF5C88189AE}" destId="{B6B55D9E-B820-4BDC-A5D7-0E96F1A2D772}" srcOrd="2" destOrd="0" parTransId="{5EE93AC4-FABE-45EE-A476-A93ECE1272D6}" sibTransId="{F49543D8-C7C6-4140-8805-53031B217AD6}"/>
    <dgm:cxn modelId="{D5521598-819A-4333-9111-A027CC512697}" type="presOf" srcId="{90CB1E97-D678-4315-9B35-C6EE6E0A3077}" destId="{597609FB-029A-4C4A-8329-DBC67B35FAFA}" srcOrd="0" destOrd="0" presId="urn:microsoft.com/office/officeart/2005/8/layout/chevron2"/>
    <dgm:cxn modelId="{7F669CC6-4240-48FC-A47F-40659576B666}" type="presOf" srcId="{71CDC156-D749-43A3-812D-FF4284408E53}" destId="{6B9D5EEC-03C3-49B6-9011-C0C6B1845FB5}" srcOrd="0" destOrd="0" presId="urn:microsoft.com/office/officeart/2005/8/layout/chevron2"/>
    <dgm:cxn modelId="{904CD3D9-4D28-4235-8F71-B474A8C7E326}" type="presOf" srcId="{8D1FAE28-C00D-4A7C-A9DD-94A7243C6D1A}" destId="{37DA8AFE-3DF0-4157-AD70-9A158CCA91EA}" srcOrd="0" destOrd="0" presId="urn:microsoft.com/office/officeart/2005/8/layout/chevron2"/>
    <dgm:cxn modelId="{76D220E1-A844-40D6-BD47-2779DCB6DE7E}" type="presOf" srcId="{F02D81A4-0A49-4352-8487-6372FCCB06C0}" destId="{6B9D5EEC-03C3-49B6-9011-C0C6B1845FB5}" srcOrd="0" destOrd="2" presId="urn:microsoft.com/office/officeart/2005/8/layout/chevron2"/>
    <dgm:cxn modelId="{711EE2E4-9215-44E2-8E02-BD2568FD4178}" srcId="{8D1FAE28-C00D-4A7C-A9DD-94A7243C6D1A}" destId="{71CDC156-D749-43A3-812D-FF4284408E53}" srcOrd="0" destOrd="0" parTransId="{056B9150-0CAE-4DC5-83CE-776E6D9FF482}" sibTransId="{AB84114A-6575-48DA-817E-68CAD91A8006}"/>
    <dgm:cxn modelId="{77454AF4-6EBB-449C-93E8-7071DDA855EC}" type="presOf" srcId="{8B4C4137-C27F-47EE-95A3-285DC1232CAA}" destId="{A2162530-2266-47B7-A289-3227F37AC7C7}" srcOrd="0" destOrd="0" presId="urn:microsoft.com/office/officeart/2005/8/layout/chevron2"/>
    <dgm:cxn modelId="{F77425FC-ACE4-4099-9DFA-D7A724C30704}" srcId="{8D1FAE28-C00D-4A7C-A9DD-94A7243C6D1A}" destId="{FE072315-348A-49D7-9682-0A93FBBC4018}" srcOrd="1" destOrd="0" parTransId="{84956599-91DC-45D1-B076-E16C7093C4EF}" sibTransId="{5BFADFE3-4F2E-4E49-B98A-14B41220D0E1}"/>
    <dgm:cxn modelId="{C5578359-058A-4F74-AE0C-BC073504C1DC}" type="presParOf" srcId="{8AD0C337-ED21-4D32-806D-6A894E77E1F8}" destId="{B1713E65-F105-4A55-87D4-92FB43F61152}" srcOrd="0" destOrd="0" presId="urn:microsoft.com/office/officeart/2005/8/layout/chevron2"/>
    <dgm:cxn modelId="{0DA72F5A-2149-4E89-970E-3E72CC6A274E}" type="presParOf" srcId="{B1713E65-F105-4A55-87D4-92FB43F61152}" destId="{198E2972-9839-400F-A184-17838FE722EA}" srcOrd="0" destOrd="0" presId="urn:microsoft.com/office/officeart/2005/8/layout/chevron2"/>
    <dgm:cxn modelId="{9588FD2D-3858-4E47-A47F-2ED45AE8E28E}" type="presParOf" srcId="{B1713E65-F105-4A55-87D4-92FB43F61152}" destId="{CC2E219E-A24B-497F-A1A6-1FCE412AD9A5}" srcOrd="1" destOrd="0" presId="urn:microsoft.com/office/officeart/2005/8/layout/chevron2"/>
    <dgm:cxn modelId="{5E678E51-F9F5-4D3B-BA0B-109F80B552CE}" type="presParOf" srcId="{8AD0C337-ED21-4D32-806D-6A894E77E1F8}" destId="{AAE6C688-BE2B-47EB-BAD6-AF3A08164DC4}" srcOrd="1" destOrd="0" presId="urn:microsoft.com/office/officeart/2005/8/layout/chevron2"/>
    <dgm:cxn modelId="{8EC01D1D-4D7F-437F-A818-691AA82BC192}" type="presParOf" srcId="{8AD0C337-ED21-4D32-806D-6A894E77E1F8}" destId="{515314E0-7C69-459A-867B-08B3CA2833F3}" srcOrd="2" destOrd="0" presId="urn:microsoft.com/office/officeart/2005/8/layout/chevron2"/>
    <dgm:cxn modelId="{04B8ED5C-AA16-4E7D-9CCF-3E3A91033283}" type="presParOf" srcId="{515314E0-7C69-459A-867B-08B3CA2833F3}" destId="{37DA8AFE-3DF0-4157-AD70-9A158CCA91EA}" srcOrd="0" destOrd="0" presId="urn:microsoft.com/office/officeart/2005/8/layout/chevron2"/>
    <dgm:cxn modelId="{424CE272-7E62-4561-921A-82C81CF7CAAC}" type="presParOf" srcId="{515314E0-7C69-459A-867B-08B3CA2833F3}" destId="{6B9D5EEC-03C3-49B6-9011-C0C6B1845FB5}" srcOrd="1" destOrd="0" presId="urn:microsoft.com/office/officeart/2005/8/layout/chevron2"/>
    <dgm:cxn modelId="{728170F8-E20D-4D5E-B89F-038DDD9C4EC6}" type="presParOf" srcId="{8AD0C337-ED21-4D32-806D-6A894E77E1F8}" destId="{A2162530-2266-47B7-A289-3227F37AC7C7}" srcOrd="3" destOrd="0" presId="urn:microsoft.com/office/officeart/2005/8/layout/chevron2"/>
    <dgm:cxn modelId="{56A3118C-3DF6-4045-8448-449468008765}" type="presParOf" srcId="{8AD0C337-ED21-4D32-806D-6A894E77E1F8}" destId="{1999B024-23EB-4AC9-8DAF-1D33B3E9E7E3}" srcOrd="4" destOrd="0" presId="urn:microsoft.com/office/officeart/2005/8/layout/chevron2"/>
    <dgm:cxn modelId="{3970C0A1-641B-408E-85A0-4A9F896B38A7}" type="presParOf" srcId="{1999B024-23EB-4AC9-8DAF-1D33B3E9E7E3}" destId="{8DA8C90F-12D1-4090-9BD9-0E187B5E4D92}" srcOrd="0" destOrd="0" presId="urn:microsoft.com/office/officeart/2005/8/layout/chevron2"/>
    <dgm:cxn modelId="{4D6292AD-621E-4F31-9F46-F67555E53552}" type="presParOf" srcId="{1999B024-23EB-4AC9-8DAF-1D33B3E9E7E3}" destId="{597609FB-029A-4C4A-8329-DBC67B35FA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E2972-9839-400F-A184-17838FE722EA}">
      <dsp:nvSpPr>
        <dsp:cNvPr id="0" name=""/>
        <dsp:cNvSpPr/>
      </dsp:nvSpPr>
      <dsp:spPr>
        <a:xfrm rot="5400000">
          <a:off x="-254104" y="259026"/>
          <a:ext cx="1694030" cy="118582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1700s</a:t>
          </a:r>
          <a:endParaRPr lang="en-PH" sz="3300" kern="1200" dirty="0"/>
        </a:p>
      </dsp:txBody>
      <dsp:txXfrm rot="-5400000">
        <a:off x="1" y="597833"/>
        <a:ext cx="1185821" cy="508209"/>
      </dsp:txXfrm>
    </dsp:sp>
    <dsp:sp modelId="{CC2E219E-A24B-497F-A1A6-1FCE412AD9A5}">
      <dsp:nvSpPr>
        <dsp:cNvPr id="0" name=""/>
        <dsp:cNvSpPr/>
      </dsp:nvSpPr>
      <dsp:spPr>
        <a:xfrm rot="5400000">
          <a:off x="5649643" y="-4458899"/>
          <a:ext cx="1101119" cy="10028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t>Public accounting practices</a:t>
          </a:r>
          <a:endParaRPr lang="en-PH" sz="2400" b="1" kern="1200" dirty="0"/>
        </a:p>
      </dsp:txBody>
      <dsp:txXfrm rot="-5400000">
        <a:off x="1185821" y="58675"/>
        <a:ext cx="9975011" cy="993615"/>
      </dsp:txXfrm>
    </dsp:sp>
    <dsp:sp modelId="{37DA8AFE-3DF0-4157-AD70-9A158CCA91EA}">
      <dsp:nvSpPr>
        <dsp:cNvPr id="0" name=""/>
        <dsp:cNvSpPr/>
      </dsp:nvSpPr>
      <dsp:spPr>
        <a:xfrm rot="5400000">
          <a:off x="-254104" y="2117161"/>
          <a:ext cx="1694030" cy="118582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1923</a:t>
          </a:r>
          <a:endParaRPr lang="en-PH" sz="3300" kern="1200" dirty="0"/>
        </a:p>
      </dsp:txBody>
      <dsp:txXfrm rot="-5400000">
        <a:off x="1" y="2455968"/>
        <a:ext cx="1185821" cy="508209"/>
      </dsp:txXfrm>
    </dsp:sp>
    <dsp:sp modelId="{6B9D5EEC-03C3-49B6-9011-C0C6B1845FB5}">
      <dsp:nvSpPr>
        <dsp:cNvPr id="0" name=""/>
        <dsp:cNvSpPr/>
      </dsp:nvSpPr>
      <dsp:spPr>
        <a:xfrm rot="5400000">
          <a:off x="5310724" y="-2600765"/>
          <a:ext cx="1778957" cy="10028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100000"/>
            </a:lnSpc>
            <a:spcBef>
              <a:spcPct val="0"/>
            </a:spcBef>
            <a:spcAft>
              <a:spcPct val="15000"/>
            </a:spcAft>
            <a:buChar char="•"/>
          </a:pPr>
          <a:r>
            <a:rPr lang="en-US" sz="2000" b="1" kern="1200" dirty="0"/>
            <a:t>March 17, 1923, the accounting profession was formally organized through RA 3105</a:t>
          </a:r>
          <a:endParaRPr lang="en-PH" sz="2000" b="1" kern="1200" dirty="0"/>
        </a:p>
        <a:p>
          <a:pPr marL="228600" lvl="1" indent="-228600" algn="l" defTabSz="889000">
            <a:lnSpc>
              <a:spcPct val="100000"/>
            </a:lnSpc>
            <a:spcBef>
              <a:spcPct val="0"/>
            </a:spcBef>
            <a:spcAft>
              <a:spcPct val="15000"/>
            </a:spcAft>
            <a:buChar char="•"/>
          </a:pPr>
          <a:r>
            <a:rPr lang="en-US" sz="2000" b="1" kern="1200" dirty="0"/>
            <a:t>Board of Accountancy (BOA) was created and vested with the authority to issue certificates o qualified applicants.</a:t>
          </a:r>
          <a:endParaRPr lang="en-PH" sz="2000" b="1" kern="1200" dirty="0"/>
        </a:p>
        <a:p>
          <a:pPr marL="228600" lvl="1" indent="-228600" algn="l" defTabSz="889000">
            <a:lnSpc>
              <a:spcPct val="100000"/>
            </a:lnSpc>
            <a:spcBef>
              <a:spcPct val="0"/>
            </a:spcBef>
            <a:spcAft>
              <a:spcPct val="15000"/>
            </a:spcAft>
            <a:buChar char="•"/>
          </a:pPr>
          <a:r>
            <a:rPr lang="en-US" sz="2000" b="1" kern="1200" dirty="0"/>
            <a:t>43 registered accountants</a:t>
          </a:r>
          <a:endParaRPr lang="en-PH" sz="2000" b="1" kern="1200" dirty="0"/>
        </a:p>
      </dsp:txBody>
      <dsp:txXfrm rot="-5400000">
        <a:off x="1185821" y="1610980"/>
        <a:ext cx="9941921" cy="1605273"/>
      </dsp:txXfrm>
    </dsp:sp>
    <dsp:sp modelId="{8DA8C90F-12D1-4090-9BD9-0E187B5E4D92}">
      <dsp:nvSpPr>
        <dsp:cNvPr id="0" name=""/>
        <dsp:cNvSpPr/>
      </dsp:nvSpPr>
      <dsp:spPr>
        <a:xfrm rot="5400000">
          <a:off x="-254104" y="3746131"/>
          <a:ext cx="1694030" cy="118582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1929</a:t>
          </a:r>
          <a:endParaRPr lang="en-PH" sz="3300" kern="1200" dirty="0"/>
        </a:p>
      </dsp:txBody>
      <dsp:txXfrm rot="-5400000">
        <a:off x="1" y="4084938"/>
        <a:ext cx="1185821" cy="508209"/>
      </dsp:txXfrm>
    </dsp:sp>
    <dsp:sp modelId="{597609FB-029A-4C4A-8329-DBC67B35FAFA}">
      <dsp:nvSpPr>
        <dsp:cNvPr id="0" name=""/>
        <dsp:cNvSpPr/>
      </dsp:nvSpPr>
      <dsp:spPr>
        <a:xfrm rot="5400000">
          <a:off x="5539889" y="-971795"/>
          <a:ext cx="1320627" cy="1002876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t>In November 1929, Philippine Institute of Certified Public Accounts (PICPA) was founded.</a:t>
          </a:r>
          <a:endParaRPr lang="en-PH" sz="2000" b="1" kern="1200" dirty="0"/>
        </a:p>
      </dsp:txBody>
      <dsp:txXfrm rot="-5400000">
        <a:off x="1185821" y="3446741"/>
        <a:ext cx="9964295" cy="11916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2280F-3830-4957-9A04-41E17B67C577}" type="datetimeFigureOut">
              <a:rPr lang="en-PH" smtClean="0"/>
              <a:t>27/01/2023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C4AE-4C11-4F3A-9C3C-F5258218E9AF}" type="slidenum">
              <a:rPr lang="en-PH" smtClean="0"/>
              <a:t>‹#›</a:t>
            </a:fld>
            <a:endParaRPr lang="en-PH"/>
          </a:p>
        </p:txBody>
      </p:sp>
    </p:spTree>
    <p:extLst>
      <p:ext uri="{BB962C8B-B14F-4D97-AF65-F5344CB8AC3E}">
        <p14:creationId xmlns:p14="http://schemas.microsoft.com/office/powerpoint/2010/main" val="236075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6BAC4AE-4C11-4F3A-9C3C-F5258218E9AF}" type="slidenum">
              <a:rPr lang="en-PH" smtClean="0"/>
              <a:t>10</a:t>
            </a:fld>
            <a:endParaRPr lang="en-PH"/>
          </a:p>
        </p:txBody>
      </p:sp>
    </p:spTree>
    <p:extLst>
      <p:ext uri="{BB962C8B-B14F-4D97-AF65-F5344CB8AC3E}">
        <p14:creationId xmlns:p14="http://schemas.microsoft.com/office/powerpoint/2010/main" val="91873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4498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91683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5320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02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8491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2279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788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2411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3289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2807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719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87901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3997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787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730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460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260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t>1/27/2023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71151141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7C498-7253-4BEE-A3D9-A19DAD606081}"/>
              </a:ext>
            </a:extLst>
          </p:cNvPr>
          <p:cNvSpPr>
            <a:spLocks noGrp="1"/>
          </p:cNvSpPr>
          <p:nvPr>
            <p:ph idx="1"/>
          </p:nvPr>
        </p:nvSpPr>
        <p:spPr>
          <a:xfrm>
            <a:off x="463826" y="168812"/>
            <a:ext cx="11065565" cy="6430771"/>
          </a:xfrm>
        </p:spPr>
        <p:txBody>
          <a:bodyPr>
            <a:normAutofit/>
          </a:bodyPr>
          <a:lstStyle/>
          <a:p>
            <a:pPr marL="0" indent="0" algn="ctr">
              <a:buNone/>
            </a:pPr>
            <a:endParaRPr lang="en-PH" sz="5000" b="1" dirty="0"/>
          </a:p>
          <a:p>
            <a:pPr marL="0" indent="0" algn="ctr">
              <a:buNone/>
            </a:pPr>
            <a:endParaRPr lang="en-PH" sz="5000" b="1" dirty="0"/>
          </a:p>
          <a:p>
            <a:pPr marL="0" indent="0" algn="ctr">
              <a:buNone/>
            </a:pPr>
            <a:r>
              <a:rPr lang="en-PH" sz="7200" b="1" dirty="0"/>
              <a:t>FUNDAMENTALS OF ACCOUNTING FOR NON-ACCOUNTANTS</a:t>
            </a:r>
          </a:p>
        </p:txBody>
      </p:sp>
    </p:spTree>
    <p:extLst>
      <p:ext uri="{BB962C8B-B14F-4D97-AF65-F5344CB8AC3E}">
        <p14:creationId xmlns:p14="http://schemas.microsoft.com/office/powerpoint/2010/main" val="2786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Definitions of Accounting</a:t>
            </a:r>
            <a:endParaRPr lang="en-PH" b="1" dirty="0"/>
          </a:p>
        </p:txBody>
      </p:sp>
      <p:sp>
        <p:nvSpPr>
          <p:cNvPr id="3" name="Content Placeholder 2"/>
          <p:cNvSpPr>
            <a:spLocks noGrp="1"/>
          </p:cNvSpPr>
          <p:nvPr>
            <p:ph idx="1"/>
          </p:nvPr>
        </p:nvSpPr>
        <p:spPr>
          <a:xfrm>
            <a:off x="331304" y="1133342"/>
            <a:ext cx="11489635" cy="5615188"/>
          </a:xfrm>
        </p:spPr>
        <p:txBody>
          <a:bodyPr>
            <a:normAutofit/>
          </a:bodyPr>
          <a:lstStyle/>
          <a:p>
            <a:pPr marL="457200" indent="-457200">
              <a:buAutoNum type="arabicPeriod"/>
            </a:pPr>
            <a:r>
              <a:rPr lang="en-US" sz="3500" dirty="0"/>
              <a:t>The Accounting Standards Council </a:t>
            </a:r>
            <a:r>
              <a:rPr lang="en-US" sz="3500" b="1" dirty="0"/>
              <a:t>(ASC) </a:t>
            </a:r>
            <a:r>
              <a:rPr lang="en-US" sz="3500" dirty="0"/>
              <a:t>in its old Statement of Financial Accounting Standards (SFAS) No. 1 defines accounting as follows:</a:t>
            </a:r>
            <a:endParaRPr lang="en-US" sz="3500" b="1" dirty="0"/>
          </a:p>
          <a:p>
            <a:pPr marL="0" indent="0" algn="just">
              <a:buNone/>
            </a:pPr>
            <a:r>
              <a:rPr lang="en-US" sz="4400" i="1" dirty="0"/>
              <a:t>“</a:t>
            </a:r>
            <a:r>
              <a:rPr lang="en-US" sz="4400" b="1" i="1" dirty="0"/>
              <a:t>It is a service activity. Its function is to provide </a:t>
            </a:r>
            <a:r>
              <a:rPr lang="en-US" sz="4400" b="1" i="1" u="sng" dirty="0"/>
              <a:t>quantitative information</a:t>
            </a:r>
            <a:r>
              <a:rPr lang="en-US" sz="4400" b="1" i="1" dirty="0"/>
              <a:t>, primarily </a:t>
            </a:r>
            <a:r>
              <a:rPr lang="en-US" sz="4400" b="1" i="1" u="sng" dirty="0"/>
              <a:t>financial in nature</a:t>
            </a:r>
            <a:r>
              <a:rPr lang="en-US" sz="4400" b="1" i="1" dirty="0"/>
              <a:t>, about economic entities, that is intended to be useful in making </a:t>
            </a:r>
            <a:r>
              <a:rPr lang="en-US" sz="4400" b="1" i="1" u="sng" dirty="0"/>
              <a:t>economic decisions</a:t>
            </a:r>
            <a:r>
              <a:rPr lang="en-US" sz="4400" b="1" i="1" dirty="0"/>
              <a:t>.” </a:t>
            </a:r>
          </a:p>
          <a:p>
            <a:pPr marL="0" indent="0">
              <a:buNone/>
            </a:pPr>
            <a:endParaRPr lang="en-US" i="1" dirty="0"/>
          </a:p>
          <a:p>
            <a:pPr marL="0" indent="0">
              <a:buNone/>
            </a:pPr>
            <a:endParaRPr lang="en-US" i="1"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PH" dirty="0"/>
          </a:p>
        </p:txBody>
      </p:sp>
    </p:spTree>
  </p:cSld>
  <p:clrMapOvr>
    <a:masterClrMapping/>
  </p:clrMapOvr>
  <mc:AlternateContent xmlns:mc="http://schemas.openxmlformats.org/markup-compatibility/2006" xmlns:p14="http://schemas.microsoft.com/office/powerpoint/2010/main">
    <mc:Choice Requires="p14">
      <p:transition spd="slow" p14:dur="2000" advTm="1145"/>
    </mc:Choice>
    <mc:Fallback xmlns="">
      <p:transition spd="slow" advTm="114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0BA5-138B-410E-837E-B4222C44D46F}"/>
              </a:ext>
            </a:extLst>
          </p:cNvPr>
          <p:cNvSpPr>
            <a:spLocks noGrp="1"/>
          </p:cNvSpPr>
          <p:nvPr>
            <p:ph type="title"/>
          </p:nvPr>
        </p:nvSpPr>
        <p:spPr>
          <a:xfrm>
            <a:off x="646111" y="452718"/>
            <a:ext cx="9404723" cy="1217056"/>
          </a:xfrm>
        </p:spPr>
        <p:txBody>
          <a:bodyPr/>
          <a:lstStyle/>
          <a:p>
            <a:r>
              <a:rPr lang="en-US" b="1" dirty="0"/>
              <a:t>Definitions of Accounting</a:t>
            </a:r>
            <a:endParaRPr lang="en-PH" dirty="0"/>
          </a:p>
        </p:txBody>
      </p:sp>
      <p:sp>
        <p:nvSpPr>
          <p:cNvPr id="3" name="Content Placeholder 2">
            <a:extLst>
              <a:ext uri="{FF2B5EF4-FFF2-40B4-BE49-F238E27FC236}">
                <a16:creationId xmlns:a16="http://schemas.microsoft.com/office/drawing/2014/main" id="{7E07E9FE-5B4C-40E6-BBC7-082CC4D430F5}"/>
              </a:ext>
            </a:extLst>
          </p:cNvPr>
          <p:cNvSpPr>
            <a:spLocks noGrp="1"/>
          </p:cNvSpPr>
          <p:nvPr>
            <p:ph idx="1"/>
          </p:nvPr>
        </p:nvSpPr>
        <p:spPr>
          <a:xfrm>
            <a:off x="397565" y="1252026"/>
            <a:ext cx="11503703" cy="5345722"/>
          </a:xfrm>
        </p:spPr>
        <p:txBody>
          <a:bodyPr>
            <a:normAutofit lnSpcReduction="10000"/>
          </a:bodyPr>
          <a:lstStyle/>
          <a:p>
            <a:pPr marL="0" indent="0">
              <a:buNone/>
            </a:pPr>
            <a:r>
              <a:rPr lang="en-US" sz="3800" i="1" u="dbl" dirty="0">
                <a:uFill>
                  <a:solidFill>
                    <a:schemeClr val="accent3">
                      <a:lumMod val="75000"/>
                    </a:schemeClr>
                  </a:solidFill>
                </a:uFill>
              </a:rPr>
              <a:t>2. </a:t>
            </a:r>
            <a:r>
              <a:rPr lang="en-US" sz="3800" u="dbl" dirty="0">
                <a:uFill>
                  <a:solidFill>
                    <a:schemeClr val="accent3">
                      <a:lumMod val="75000"/>
                    </a:schemeClr>
                  </a:solidFill>
                </a:uFill>
              </a:rPr>
              <a:t>The American </a:t>
            </a:r>
            <a:r>
              <a:rPr lang="en-US" sz="3800" i="1" u="dbl" dirty="0">
                <a:uFill>
                  <a:solidFill>
                    <a:schemeClr val="accent3">
                      <a:lumMod val="75000"/>
                    </a:schemeClr>
                  </a:solidFill>
                </a:uFill>
              </a:rPr>
              <a:t> </a:t>
            </a:r>
            <a:r>
              <a:rPr lang="en-US" sz="3800" u="dbl" dirty="0">
                <a:uFill>
                  <a:solidFill>
                    <a:schemeClr val="accent3">
                      <a:lumMod val="75000"/>
                    </a:schemeClr>
                  </a:solidFill>
                </a:uFill>
              </a:rPr>
              <a:t>Institute of Certified Public Accounts </a:t>
            </a:r>
            <a:r>
              <a:rPr lang="en-US" sz="3800" b="1" u="dbl" dirty="0">
                <a:uFill>
                  <a:solidFill>
                    <a:schemeClr val="accent3">
                      <a:lumMod val="75000"/>
                    </a:schemeClr>
                  </a:solidFill>
                </a:uFill>
              </a:rPr>
              <a:t>(AICPA) </a:t>
            </a:r>
            <a:r>
              <a:rPr lang="en-US" sz="3800" u="dbl" dirty="0">
                <a:uFill>
                  <a:solidFill>
                    <a:schemeClr val="accent3">
                      <a:lumMod val="75000"/>
                    </a:schemeClr>
                  </a:solidFill>
                </a:uFill>
              </a:rPr>
              <a:t>defines accounting as follows:</a:t>
            </a:r>
            <a:endParaRPr lang="en-US" sz="3800" b="1" i="1" u="dbl" dirty="0">
              <a:uFill>
                <a:solidFill>
                  <a:schemeClr val="accent3">
                    <a:lumMod val="75000"/>
                  </a:schemeClr>
                </a:solidFill>
              </a:uFill>
            </a:endParaRPr>
          </a:p>
          <a:p>
            <a:pPr marL="0" indent="0" algn="just">
              <a:buNone/>
            </a:pPr>
            <a:r>
              <a:rPr lang="en-US" sz="4000" i="1" u="dbl" dirty="0">
                <a:uFill>
                  <a:solidFill>
                    <a:schemeClr val="accent3">
                      <a:lumMod val="75000"/>
                    </a:schemeClr>
                  </a:solidFill>
                </a:uFill>
              </a:rPr>
              <a:t>“It is an art of </a:t>
            </a:r>
            <a:r>
              <a:rPr lang="en-US" sz="4000" b="1" u="dbl" dirty="0">
                <a:uFill>
                  <a:solidFill>
                    <a:schemeClr val="accent3">
                      <a:lumMod val="75000"/>
                    </a:schemeClr>
                  </a:solidFill>
                </a:uFill>
              </a:rPr>
              <a:t>recording, classifying</a:t>
            </a:r>
            <a:r>
              <a:rPr lang="en-US" sz="4000" u="dbl" dirty="0">
                <a:uFill>
                  <a:solidFill>
                    <a:schemeClr val="accent3">
                      <a:lumMod val="75000"/>
                    </a:schemeClr>
                  </a:solidFill>
                </a:uFill>
              </a:rPr>
              <a:t> and </a:t>
            </a:r>
            <a:r>
              <a:rPr lang="en-US" sz="4000" b="1" u="dbl" dirty="0">
                <a:uFill>
                  <a:solidFill>
                    <a:schemeClr val="accent3">
                      <a:lumMod val="75000"/>
                    </a:schemeClr>
                  </a:solidFill>
                </a:uFill>
              </a:rPr>
              <a:t>summarizing</a:t>
            </a:r>
            <a:r>
              <a:rPr lang="en-US" sz="4000" i="1" u="dbl" dirty="0">
                <a:uFill>
                  <a:solidFill>
                    <a:schemeClr val="accent3">
                      <a:lumMod val="75000"/>
                    </a:schemeClr>
                  </a:solidFill>
                </a:uFill>
              </a:rPr>
              <a:t> in a significant manner and in terms of money, transactions and events which are in part at least of a financial character and </a:t>
            </a:r>
            <a:r>
              <a:rPr lang="en-US" sz="4000" b="1" i="1" u="sng" dirty="0">
                <a:uFill>
                  <a:solidFill>
                    <a:schemeClr val="accent3">
                      <a:lumMod val="75000"/>
                    </a:schemeClr>
                  </a:solidFill>
                </a:uFill>
              </a:rPr>
              <a:t>interpreting</a:t>
            </a:r>
            <a:r>
              <a:rPr lang="en-US" sz="4000" i="1" u="dbl" dirty="0">
                <a:uFill>
                  <a:solidFill>
                    <a:schemeClr val="accent3">
                      <a:lumMod val="75000"/>
                    </a:schemeClr>
                  </a:solidFill>
                </a:uFill>
              </a:rPr>
              <a:t> the results </a:t>
            </a:r>
            <a:r>
              <a:rPr lang="en-US" sz="4000" u="dbl" dirty="0">
                <a:uFill>
                  <a:solidFill>
                    <a:schemeClr val="accent3">
                      <a:lumMod val="75000"/>
                    </a:schemeClr>
                  </a:solidFill>
                </a:uFill>
              </a:rPr>
              <a:t>thereof</a:t>
            </a:r>
            <a:r>
              <a:rPr lang="en-US" sz="4000" i="1" u="dbl" dirty="0">
                <a:uFill>
                  <a:solidFill>
                    <a:schemeClr val="accent3">
                      <a:lumMod val="75000"/>
                    </a:schemeClr>
                  </a:solidFill>
                </a:uFill>
              </a:rPr>
              <a:t>.” – widely accepted definition</a:t>
            </a:r>
          </a:p>
          <a:p>
            <a:endParaRPr lang="en-PH" dirty="0"/>
          </a:p>
        </p:txBody>
      </p:sp>
    </p:spTree>
    <p:extLst>
      <p:ext uri="{BB962C8B-B14F-4D97-AF65-F5344CB8AC3E}">
        <p14:creationId xmlns:p14="http://schemas.microsoft.com/office/powerpoint/2010/main" val="146159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14DF-BC07-40B8-A4B4-4D43B32F5E54}"/>
              </a:ext>
            </a:extLst>
          </p:cNvPr>
          <p:cNvSpPr>
            <a:spLocks noGrp="1"/>
          </p:cNvSpPr>
          <p:nvPr>
            <p:ph type="title"/>
          </p:nvPr>
        </p:nvSpPr>
        <p:spPr/>
        <p:txBody>
          <a:bodyPr/>
          <a:lstStyle/>
          <a:p>
            <a:r>
              <a:rPr lang="en-US" b="1" dirty="0"/>
              <a:t>Definitions of Accounting</a:t>
            </a:r>
            <a:endParaRPr lang="en-PH" dirty="0"/>
          </a:p>
        </p:txBody>
      </p:sp>
      <p:sp>
        <p:nvSpPr>
          <p:cNvPr id="3" name="Content Placeholder 2">
            <a:extLst>
              <a:ext uri="{FF2B5EF4-FFF2-40B4-BE49-F238E27FC236}">
                <a16:creationId xmlns:a16="http://schemas.microsoft.com/office/drawing/2014/main" id="{B3526F3D-F406-4237-AA58-53330C3DCF8A}"/>
              </a:ext>
            </a:extLst>
          </p:cNvPr>
          <p:cNvSpPr>
            <a:spLocks noGrp="1"/>
          </p:cNvSpPr>
          <p:nvPr>
            <p:ph idx="1"/>
          </p:nvPr>
        </p:nvSpPr>
        <p:spPr>
          <a:xfrm>
            <a:off x="450574" y="1311965"/>
            <a:ext cx="11251096" cy="5287617"/>
          </a:xfrm>
        </p:spPr>
        <p:txBody>
          <a:bodyPr/>
          <a:lstStyle/>
          <a:p>
            <a:pPr marL="0" indent="0">
              <a:buNone/>
            </a:pPr>
            <a:r>
              <a:rPr lang="en-US" sz="4000" i="1" dirty="0"/>
              <a:t>3. </a:t>
            </a:r>
            <a:r>
              <a:rPr lang="en-US" sz="4000" dirty="0"/>
              <a:t>The American Accounting Association </a:t>
            </a:r>
            <a:r>
              <a:rPr lang="en-US" sz="4000" b="1" dirty="0"/>
              <a:t>(AAA) </a:t>
            </a:r>
            <a:r>
              <a:rPr lang="en-US" sz="4000" dirty="0"/>
              <a:t>define accounting as follows:</a:t>
            </a:r>
            <a:endParaRPr lang="en-US" sz="4000" b="1" dirty="0"/>
          </a:p>
          <a:p>
            <a:pPr marL="0" indent="0" algn="just">
              <a:buNone/>
            </a:pPr>
            <a:r>
              <a:rPr lang="en-US" sz="4800" b="1" dirty="0"/>
              <a:t>“</a:t>
            </a:r>
            <a:r>
              <a:rPr lang="en-US" sz="4800" b="1" i="1" dirty="0"/>
              <a:t>It is the process of identifying, measuring and communicating economic information to permit informed judgments and decisions by users of the information</a:t>
            </a:r>
            <a:r>
              <a:rPr lang="en-US" sz="4800" b="1" dirty="0"/>
              <a:t>.”</a:t>
            </a:r>
          </a:p>
          <a:p>
            <a:endParaRPr lang="en-PH" dirty="0"/>
          </a:p>
        </p:txBody>
      </p:sp>
    </p:spTree>
    <p:extLst>
      <p:ext uri="{BB962C8B-B14F-4D97-AF65-F5344CB8AC3E}">
        <p14:creationId xmlns:p14="http://schemas.microsoft.com/office/powerpoint/2010/main" val="303389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EA164-D8EE-4C0D-85D0-61D4D879B653}"/>
              </a:ext>
            </a:extLst>
          </p:cNvPr>
          <p:cNvSpPr>
            <a:spLocks noGrp="1"/>
          </p:cNvSpPr>
          <p:nvPr>
            <p:ph idx="1"/>
          </p:nvPr>
        </p:nvSpPr>
        <p:spPr>
          <a:xfrm>
            <a:off x="477078" y="1258956"/>
            <a:ext cx="11410122" cy="3604591"/>
          </a:xfrm>
        </p:spPr>
        <p:txBody>
          <a:bodyPr>
            <a:normAutofit/>
          </a:bodyPr>
          <a:lstStyle/>
          <a:p>
            <a:r>
              <a:rPr lang="en-PH" sz="6000" b="1" dirty="0"/>
              <a:t>What is the Basic Purpose of Accounting?</a:t>
            </a:r>
          </a:p>
        </p:txBody>
      </p:sp>
    </p:spTree>
    <p:extLst>
      <p:ext uri="{BB962C8B-B14F-4D97-AF65-F5344CB8AC3E}">
        <p14:creationId xmlns:p14="http://schemas.microsoft.com/office/powerpoint/2010/main" val="406613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83991-DFE3-462A-ACCA-E1801DF2EB05}"/>
              </a:ext>
            </a:extLst>
          </p:cNvPr>
          <p:cNvSpPr>
            <a:spLocks noGrp="1"/>
          </p:cNvSpPr>
          <p:nvPr>
            <p:ph idx="1"/>
          </p:nvPr>
        </p:nvSpPr>
        <p:spPr>
          <a:xfrm>
            <a:off x="318052" y="463826"/>
            <a:ext cx="11595652" cy="6109252"/>
          </a:xfrm>
        </p:spPr>
        <p:txBody>
          <a:bodyPr/>
          <a:lstStyle/>
          <a:p>
            <a:pPr marL="0" indent="0">
              <a:buNone/>
            </a:pPr>
            <a:r>
              <a:rPr lang="en-PH" sz="2500" dirty="0"/>
              <a:t>We can say that the purpose of accounting is to provide financial information to users that they can make informed judgement and better decision.</a:t>
            </a:r>
          </a:p>
          <a:p>
            <a:pPr marL="0" indent="0">
              <a:buNone/>
            </a:pPr>
            <a:r>
              <a:rPr lang="en-PH" sz="3000" b="1" u="sng" dirty="0"/>
              <a:t>Users of Financial Information</a:t>
            </a:r>
          </a:p>
          <a:p>
            <a:pPr marL="0" indent="0" algn="just">
              <a:buNone/>
            </a:pPr>
            <a:r>
              <a:rPr lang="en-PH" sz="3000" b="1" dirty="0"/>
              <a:t>1. Owners/Investors </a:t>
            </a:r>
            <a:r>
              <a:rPr lang="en-PH" sz="3000" dirty="0"/>
              <a:t>– they are concerned with financial information that has a particular bearing on their investment. They would like to know if the business is profitable or not.</a:t>
            </a:r>
          </a:p>
          <a:p>
            <a:pPr marL="0" indent="0" algn="just">
              <a:buNone/>
            </a:pPr>
            <a:r>
              <a:rPr lang="en-PH" sz="3000" b="1" dirty="0"/>
              <a:t>2. Management </a:t>
            </a:r>
            <a:r>
              <a:rPr lang="en-PH" sz="3000" dirty="0"/>
              <a:t>– financial information can be made as a basis in determining the effectiveness and efficiency of management. Profits, for example, may indicate the effectiveness of the marketing people in achieving sales targets.</a:t>
            </a:r>
          </a:p>
          <a:p>
            <a:pPr marL="0" indent="0" algn="just">
              <a:buNone/>
            </a:pPr>
            <a:endParaRPr lang="en-PH" dirty="0"/>
          </a:p>
        </p:txBody>
      </p:sp>
    </p:spTree>
    <p:extLst>
      <p:ext uri="{BB962C8B-B14F-4D97-AF65-F5344CB8AC3E}">
        <p14:creationId xmlns:p14="http://schemas.microsoft.com/office/powerpoint/2010/main" val="417926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D4E69-76B1-4544-A8F6-1A944B9ADC4B}"/>
              </a:ext>
            </a:extLst>
          </p:cNvPr>
          <p:cNvSpPr>
            <a:spLocks noGrp="1"/>
          </p:cNvSpPr>
          <p:nvPr>
            <p:ph idx="1"/>
          </p:nvPr>
        </p:nvSpPr>
        <p:spPr>
          <a:xfrm>
            <a:off x="463826" y="490330"/>
            <a:ext cx="11410122" cy="6096000"/>
          </a:xfrm>
        </p:spPr>
        <p:txBody>
          <a:bodyPr>
            <a:normAutofit/>
          </a:bodyPr>
          <a:lstStyle/>
          <a:p>
            <a:pPr marL="0" indent="0">
              <a:buNone/>
            </a:pPr>
            <a:r>
              <a:rPr lang="en-PH" sz="3000" b="1" u="sng" dirty="0"/>
              <a:t>Users of Financial Information</a:t>
            </a:r>
          </a:p>
          <a:p>
            <a:pPr marL="0" indent="0">
              <a:buNone/>
            </a:pPr>
            <a:r>
              <a:rPr lang="en-PH" sz="3200" b="1" dirty="0"/>
              <a:t>3. Employees </a:t>
            </a:r>
            <a:r>
              <a:rPr lang="en-PH" sz="3200" dirty="0"/>
              <a:t>– employees are concerned whether or not their employer has the capacity to provide them competitive remuneration, benefits and opportunities.</a:t>
            </a:r>
            <a:endParaRPr lang="en-PH" sz="3000" b="1" u="sng" dirty="0"/>
          </a:p>
          <a:p>
            <a:pPr marL="0" indent="0" algn="just">
              <a:buNone/>
            </a:pPr>
            <a:r>
              <a:rPr lang="en-PH" sz="3000" b="1" dirty="0"/>
              <a:t>4. Creditors – banks and financial institutions require businesses to submit  financial statements when applying for loan so that they will be able to assess capability to pay obligations.</a:t>
            </a:r>
          </a:p>
          <a:p>
            <a:pPr marL="0" indent="0" algn="just">
              <a:buNone/>
            </a:pPr>
            <a:r>
              <a:rPr lang="en-PH" sz="3000" b="1" dirty="0"/>
              <a:t>5. Government Agencies – Governments have regulatory powers over businesses. The Bureau of Internal Revenue(BIR), for example, needs financial statements to assess taxes to be collected from businesses.</a:t>
            </a:r>
          </a:p>
          <a:p>
            <a:endParaRPr lang="en-PH" dirty="0"/>
          </a:p>
        </p:txBody>
      </p:sp>
    </p:spTree>
    <p:extLst>
      <p:ext uri="{BB962C8B-B14F-4D97-AF65-F5344CB8AC3E}">
        <p14:creationId xmlns:p14="http://schemas.microsoft.com/office/powerpoint/2010/main" val="340586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E2A45-20F8-4524-BD20-6F24203631B3}"/>
              </a:ext>
            </a:extLst>
          </p:cNvPr>
          <p:cNvSpPr>
            <a:spLocks noGrp="1"/>
          </p:cNvSpPr>
          <p:nvPr>
            <p:ph idx="1"/>
          </p:nvPr>
        </p:nvSpPr>
        <p:spPr>
          <a:xfrm>
            <a:off x="304800" y="251791"/>
            <a:ext cx="11595652" cy="6467061"/>
          </a:xfrm>
        </p:spPr>
        <p:txBody>
          <a:bodyPr>
            <a:normAutofit/>
          </a:bodyPr>
          <a:lstStyle/>
          <a:p>
            <a:r>
              <a:rPr lang="en-US" sz="2500" b="1" dirty="0"/>
              <a:t>The Basic Financial Statements</a:t>
            </a:r>
          </a:p>
          <a:p>
            <a:pPr marL="514350" indent="-514350" algn="just">
              <a:buAutoNum type="arabicPeriod"/>
            </a:pPr>
            <a:r>
              <a:rPr lang="en-US" sz="2700" b="1" dirty="0"/>
              <a:t>Income Statement </a:t>
            </a:r>
            <a:r>
              <a:rPr lang="en-US" sz="2500" dirty="0"/>
              <a:t>– This is currently known as the </a:t>
            </a:r>
            <a:r>
              <a:rPr lang="en-US" sz="2500" b="1" u="sng" dirty="0"/>
              <a:t>Statement of Financial  Operations</a:t>
            </a:r>
            <a:r>
              <a:rPr lang="en-US" sz="2500" b="1" dirty="0"/>
              <a:t>,</a:t>
            </a:r>
            <a:r>
              <a:rPr lang="en-US" sz="2500" dirty="0"/>
              <a:t> or Statement of Comprehensive Income. This practically shows the results of operations of the business for a period of time. As a statement, it showcases the profit/loss equation which states that</a:t>
            </a:r>
          </a:p>
          <a:p>
            <a:pPr marL="457200" indent="-457200" algn="just">
              <a:buAutoNum type="arabicPeriod"/>
            </a:pPr>
            <a:endParaRPr lang="en-US" sz="2500" dirty="0"/>
          </a:p>
          <a:p>
            <a:pPr marL="0" indent="0" algn="just">
              <a:buNone/>
            </a:pPr>
            <a:r>
              <a:rPr lang="en-PH" sz="2500" dirty="0"/>
              <a:t>Where: </a:t>
            </a:r>
            <a:r>
              <a:rPr lang="en-PH" sz="2500" b="1" dirty="0"/>
              <a:t>Revenues</a:t>
            </a:r>
            <a:r>
              <a:rPr lang="en-PH" sz="2500" dirty="0"/>
              <a:t> represent the amount receive or collectible from the sale of merchandise. Example: the rendering of services(e.g. barbershop), the use of entity’s resources (e.g. building for rent) or sale of assets other than products(e.g. sales of used cars)</a:t>
            </a:r>
          </a:p>
          <a:p>
            <a:pPr marL="0" indent="0" algn="just">
              <a:buNone/>
            </a:pPr>
            <a:r>
              <a:rPr lang="en-PH" sz="2500" dirty="0"/>
              <a:t>		    </a:t>
            </a:r>
            <a:r>
              <a:rPr lang="en-PH" sz="2500" b="1" dirty="0"/>
              <a:t>Expenses </a:t>
            </a:r>
            <a:r>
              <a:rPr lang="en-PH" sz="2500" dirty="0"/>
              <a:t>represent the necessary disbursement or obligations in operating a business. Example: Selling Expenses, Administrative Expenses, Income Tax Expenses, Other Expenses.</a:t>
            </a:r>
            <a:endParaRPr lang="en-US" sz="2500" dirty="0"/>
          </a:p>
        </p:txBody>
      </p:sp>
      <p:sp>
        <p:nvSpPr>
          <p:cNvPr id="4" name="Rectangle 3">
            <a:extLst>
              <a:ext uri="{FF2B5EF4-FFF2-40B4-BE49-F238E27FC236}">
                <a16:creationId xmlns:a16="http://schemas.microsoft.com/office/drawing/2014/main" id="{64A6DA37-A31B-4C7A-9A39-A9F96847FAB8}"/>
              </a:ext>
            </a:extLst>
          </p:cNvPr>
          <p:cNvSpPr/>
          <p:nvPr/>
        </p:nvSpPr>
        <p:spPr>
          <a:xfrm>
            <a:off x="2743199" y="2345635"/>
            <a:ext cx="7407965" cy="834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t>Revenue – Expenses = Net Income/Net Loss</a:t>
            </a:r>
            <a:endParaRPr lang="en-PH" sz="2500" b="1" dirty="0"/>
          </a:p>
        </p:txBody>
      </p:sp>
    </p:spTree>
    <p:extLst>
      <p:ext uri="{BB962C8B-B14F-4D97-AF65-F5344CB8AC3E}">
        <p14:creationId xmlns:p14="http://schemas.microsoft.com/office/powerpoint/2010/main" val="41995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3226C-1672-4A74-BAB6-A79876B3FB7F}"/>
              </a:ext>
            </a:extLst>
          </p:cNvPr>
          <p:cNvSpPr>
            <a:spLocks noGrp="1"/>
          </p:cNvSpPr>
          <p:nvPr>
            <p:ph idx="1"/>
          </p:nvPr>
        </p:nvSpPr>
        <p:spPr>
          <a:xfrm>
            <a:off x="304800" y="291548"/>
            <a:ext cx="11595652" cy="6467061"/>
          </a:xfrm>
        </p:spPr>
        <p:txBody>
          <a:bodyPr/>
          <a:lstStyle/>
          <a:p>
            <a:pPr marL="0" indent="0">
              <a:buNone/>
            </a:pPr>
            <a:r>
              <a:rPr lang="en-US" sz="2700" b="1" dirty="0"/>
              <a:t>2. Balance Sheet </a:t>
            </a:r>
            <a:r>
              <a:rPr lang="en-US" sz="2500" dirty="0"/>
              <a:t>– currently known as </a:t>
            </a:r>
            <a:r>
              <a:rPr lang="en-US" sz="2500" b="1" u="sng" dirty="0"/>
              <a:t>Statement of Financial Position</a:t>
            </a:r>
            <a:r>
              <a:rPr lang="en-US" sz="2500" u="sng" dirty="0"/>
              <a:t> </a:t>
            </a:r>
            <a:r>
              <a:rPr lang="en-US" sz="2500" dirty="0"/>
              <a:t>shows the financial condition of a business as of a given period of time. As a statement, it showcases what is referred to as the Basic Accounting Equation, which states that</a:t>
            </a:r>
          </a:p>
          <a:p>
            <a:pPr marL="0" indent="0">
              <a:buNone/>
            </a:pPr>
            <a:endParaRPr lang="en-US" sz="2500" dirty="0"/>
          </a:p>
          <a:p>
            <a:pPr marL="0" indent="0">
              <a:buNone/>
            </a:pPr>
            <a:r>
              <a:rPr lang="en-US" sz="2500" dirty="0"/>
              <a:t>Where : </a:t>
            </a:r>
            <a:r>
              <a:rPr lang="en-US" sz="2500" b="1" dirty="0"/>
              <a:t>Assets </a:t>
            </a:r>
            <a:r>
              <a:rPr lang="en-US" sz="2500" dirty="0"/>
              <a:t>are the economic resources of the company from which future benefits are expected to flow to the entity. </a:t>
            </a:r>
            <a:r>
              <a:rPr lang="en-US" sz="2500" b="1" dirty="0"/>
              <a:t>Example:</a:t>
            </a:r>
            <a:r>
              <a:rPr lang="en-US" sz="2500" dirty="0"/>
              <a:t> Cash, Account Receivable, Property, Plant &amp; Equipment, Intangible Asset.</a:t>
            </a:r>
          </a:p>
          <a:p>
            <a:pPr marL="0" indent="0">
              <a:buNone/>
            </a:pPr>
            <a:r>
              <a:rPr lang="en-US" sz="2500" b="1" dirty="0"/>
              <a:t>              Liabilities </a:t>
            </a:r>
            <a:r>
              <a:rPr lang="en-US" sz="2500" dirty="0"/>
              <a:t>are economic obligations of a business which are expected to result to a future outflow of resources. </a:t>
            </a:r>
            <a:r>
              <a:rPr lang="en-US" sz="2500" b="1" dirty="0"/>
              <a:t>Example: </a:t>
            </a:r>
            <a:r>
              <a:rPr lang="en-US" sz="2500" dirty="0"/>
              <a:t>Accounts Payable, Loans Payable, Income Taxes Payable, Notes Payable, Wages Payable.</a:t>
            </a:r>
          </a:p>
          <a:p>
            <a:pPr marL="0" indent="0">
              <a:buNone/>
            </a:pPr>
            <a:r>
              <a:rPr lang="en-US" sz="2500" b="1" dirty="0"/>
              <a:t>                Capital </a:t>
            </a:r>
            <a:r>
              <a:rPr lang="en-US" sz="2500" dirty="0"/>
              <a:t>represents the interest of the owners in the business. Capital is also referred to as owner’s equity. </a:t>
            </a:r>
            <a:r>
              <a:rPr lang="en-US" sz="2500" b="1" dirty="0"/>
              <a:t>Example:</a:t>
            </a:r>
            <a:r>
              <a:rPr lang="en-US" sz="2500" dirty="0"/>
              <a:t> Stockholders’ Equity, Retained Earnings, </a:t>
            </a:r>
            <a:endParaRPr lang="en-US" sz="2500" b="1" dirty="0"/>
          </a:p>
          <a:p>
            <a:pPr marL="0" indent="0">
              <a:buNone/>
            </a:pPr>
            <a:endParaRPr lang="en-US" sz="2500" dirty="0"/>
          </a:p>
          <a:p>
            <a:pPr marL="0" indent="0">
              <a:buNone/>
            </a:pPr>
            <a:endParaRPr lang="en-PH" dirty="0"/>
          </a:p>
        </p:txBody>
      </p:sp>
      <p:sp>
        <p:nvSpPr>
          <p:cNvPr id="4" name="Rectangle 3">
            <a:extLst>
              <a:ext uri="{FF2B5EF4-FFF2-40B4-BE49-F238E27FC236}">
                <a16:creationId xmlns:a16="http://schemas.microsoft.com/office/drawing/2014/main" id="{4C45CF8E-70FE-4027-AA05-FB8FCA2E343E}"/>
              </a:ext>
            </a:extLst>
          </p:cNvPr>
          <p:cNvSpPr/>
          <p:nvPr/>
        </p:nvSpPr>
        <p:spPr>
          <a:xfrm>
            <a:off x="1020417" y="1855305"/>
            <a:ext cx="9647583" cy="728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Assets = Liabilities + Capital</a:t>
            </a:r>
            <a:endParaRPr lang="en-PH" sz="2700" b="1" dirty="0"/>
          </a:p>
        </p:txBody>
      </p:sp>
    </p:spTree>
    <p:extLst>
      <p:ext uri="{BB962C8B-B14F-4D97-AF65-F5344CB8AC3E}">
        <p14:creationId xmlns:p14="http://schemas.microsoft.com/office/powerpoint/2010/main" val="395517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196CB-48D8-4E40-A0F9-17B34181657A}"/>
              </a:ext>
            </a:extLst>
          </p:cNvPr>
          <p:cNvSpPr>
            <a:spLocks noGrp="1"/>
          </p:cNvSpPr>
          <p:nvPr>
            <p:ph idx="1"/>
          </p:nvPr>
        </p:nvSpPr>
        <p:spPr>
          <a:xfrm>
            <a:off x="291548" y="212036"/>
            <a:ext cx="11608904" cy="6361042"/>
          </a:xfrm>
        </p:spPr>
        <p:txBody>
          <a:bodyPr>
            <a:normAutofit/>
          </a:bodyPr>
          <a:lstStyle/>
          <a:p>
            <a:pPr marL="0" indent="0" algn="just">
              <a:buNone/>
            </a:pPr>
            <a:r>
              <a:rPr lang="en-US" sz="2700" b="1" dirty="0"/>
              <a:t>3. Statement of Changes in Equity</a:t>
            </a:r>
            <a:r>
              <a:rPr lang="en-US" sz="2700" dirty="0"/>
              <a:t> – is a statement that presents the changes in the capital account. In the case of sole-proprietorships, there are at least four major events that would affect the capital account, and these are as follows:</a:t>
            </a:r>
          </a:p>
          <a:p>
            <a:pPr algn="just">
              <a:buFont typeface="Wingdings" panose="05000000000000000000" pitchFamily="2" charset="2"/>
              <a:buChar char="ü"/>
            </a:pPr>
            <a:r>
              <a:rPr lang="en-PH" sz="2700" b="1" dirty="0"/>
              <a:t>Additional Investment </a:t>
            </a:r>
            <a:r>
              <a:rPr lang="en-PH" sz="2700" dirty="0"/>
              <a:t>– happens when the owner invests more assets to the business. In this case, capital(or equity) increases.</a:t>
            </a:r>
          </a:p>
          <a:p>
            <a:pPr algn="just">
              <a:buFont typeface="Wingdings" panose="05000000000000000000" pitchFamily="2" charset="2"/>
              <a:buChar char="ü"/>
            </a:pPr>
            <a:r>
              <a:rPr lang="en-PH" sz="2700" b="1" dirty="0"/>
              <a:t>Withdrawals/Drawing </a:t>
            </a:r>
            <a:r>
              <a:rPr lang="en-PH" sz="2700" dirty="0"/>
              <a:t>– happens when the owner gets assets from the business for personal use. For example, when the owner will withdraw cash from the business to spend for his own, this will have an effect of decreasing his capital in the business.</a:t>
            </a:r>
          </a:p>
          <a:p>
            <a:pPr algn="just">
              <a:buFont typeface="Wingdings" panose="05000000000000000000" pitchFamily="2" charset="2"/>
              <a:buChar char="ü"/>
            </a:pPr>
            <a:r>
              <a:rPr lang="en-PH" sz="2700" b="1" dirty="0"/>
              <a:t>Income from operations </a:t>
            </a:r>
            <a:r>
              <a:rPr lang="en-PH" sz="2700" dirty="0"/>
              <a:t>– when the business earns net income, capital of the owner will increase.</a:t>
            </a:r>
          </a:p>
          <a:p>
            <a:pPr algn="just">
              <a:buFont typeface="Wingdings" panose="05000000000000000000" pitchFamily="2" charset="2"/>
              <a:buChar char="ü"/>
            </a:pPr>
            <a:r>
              <a:rPr lang="en-PH" sz="2700" b="1" dirty="0"/>
              <a:t>Loss from operations </a:t>
            </a:r>
            <a:r>
              <a:rPr lang="en-PH" sz="2700" dirty="0"/>
              <a:t>– this happens when the expenses of the business exceeds its revenues. </a:t>
            </a:r>
          </a:p>
          <a:p>
            <a:pPr algn="just">
              <a:buFont typeface="Wingdings" panose="05000000000000000000" pitchFamily="2" charset="2"/>
              <a:buChar char="ü"/>
            </a:pPr>
            <a:endParaRPr lang="en-PH" sz="2700" dirty="0"/>
          </a:p>
        </p:txBody>
      </p:sp>
    </p:spTree>
    <p:extLst>
      <p:ext uri="{BB962C8B-B14F-4D97-AF65-F5344CB8AC3E}">
        <p14:creationId xmlns:p14="http://schemas.microsoft.com/office/powerpoint/2010/main" val="925756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D3A1D-34C0-4017-B19B-208271AA71B1}"/>
              </a:ext>
            </a:extLst>
          </p:cNvPr>
          <p:cNvSpPr>
            <a:spLocks noGrp="1"/>
          </p:cNvSpPr>
          <p:nvPr>
            <p:ph idx="1"/>
          </p:nvPr>
        </p:nvSpPr>
        <p:spPr>
          <a:xfrm>
            <a:off x="371062" y="604911"/>
            <a:ext cx="11529390" cy="5994672"/>
          </a:xfrm>
        </p:spPr>
        <p:txBody>
          <a:bodyPr>
            <a:noAutofit/>
          </a:bodyPr>
          <a:lstStyle/>
          <a:p>
            <a:pPr marL="0" indent="0" algn="just">
              <a:buNone/>
            </a:pPr>
            <a:r>
              <a:rPr lang="en-US" sz="4000" b="1" dirty="0"/>
              <a:t>4. Statement of Cash Flows </a:t>
            </a:r>
            <a:r>
              <a:rPr lang="en-US" sz="4000" dirty="0"/>
              <a:t>– is a financial statement dedicated to cash. Cash, as an asset, plays a critical function in business because transactions normally start of with cash and ends in it. Thus, the statement of cash flows monitors all the inflows(receipts) and outflows (disbursements) of the business with the intention of computing the cash balance at the end.</a:t>
            </a:r>
            <a:endParaRPr lang="en-PH" sz="4000" dirty="0"/>
          </a:p>
        </p:txBody>
      </p:sp>
    </p:spTree>
    <p:extLst>
      <p:ext uri="{BB962C8B-B14F-4D97-AF65-F5344CB8AC3E}">
        <p14:creationId xmlns:p14="http://schemas.microsoft.com/office/powerpoint/2010/main" val="199193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016B2-650E-4C5B-8F2B-DB660AC375F8}"/>
              </a:ext>
            </a:extLst>
          </p:cNvPr>
          <p:cNvSpPr>
            <a:spLocks noGrp="1"/>
          </p:cNvSpPr>
          <p:nvPr>
            <p:ph idx="1"/>
          </p:nvPr>
        </p:nvSpPr>
        <p:spPr>
          <a:xfrm>
            <a:off x="159025" y="99391"/>
            <a:ext cx="11834191" cy="6659218"/>
          </a:xfrm>
        </p:spPr>
        <p:txBody>
          <a:bodyPr/>
          <a:lstStyle/>
          <a:p>
            <a:pPr marL="0" indent="0" algn="ctr">
              <a:buNone/>
            </a:pPr>
            <a:r>
              <a:rPr lang="en-US" b="1" dirty="0"/>
              <a:t>RAY LAPIZ PANGAN, LPT, MABM-CAR</a:t>
            </a:r>
          </a:p>
          <a:p>
            <a:pPr marL="0" indent="0" algn="ctr">
              <a:buNone/>
            </a:pPr>
            <a:r>
              <a:rPr lang="en-US" sz="1800" b="1" dirty="0"/>
              <a:t>Part Time Faculty</a:t>
            </a:r>
          </a:p>
          <a:p>
            <a:pPr marL="0" indent="0" algn="ctr">
              <a:buNone/>
            </a:pPr>
            <a:r>
              <a:rPr lang="en-PH" sz="1800" b="1" dirty="0"/>
              <a:t>Address: Moto Norte, Loon, Bohol</a:t>
            </a:r>
          </a:p>
          <a:p>
            <a:pPr marL="0" indent="0" algn="ctr">
              <a:buNone/>
            </a:pPr>
            <a:r>
              <a:rPr lang="en-PH" sz="1800" b="1" dirty="0"/>
              <a:t>Facebook Account: Ray Pangan/Contact No. 09155198647</a:t>
            </a:r>
          </a:p>
        </p:txBody>
      </p:sp>
      <p:sp>
        <p:nvSpPr>
          <p:cNvPr id="5" name="Rectangle 4">
            <a:extLst>
              <a:ext uri="{FF2B5EF4-FFF2-40B4-BE49-F238E27FC236}">
                <a16:creationId xmlns:a16="http://schemas.microsoft.com/office/drawing/2014/main" id="{38396756-C757-465D-8292-E8D2EDE221C6}"/>
              </a:ext>
            </a:extLst>
          </p:cNvPr>
          <p:cNvSpPr/>
          <p:nvPr/>
        </p:nvSpPr>
        <p:spPr>
          <a:xfrm>
            <a:off x="198785" y="1881809"/>
            <a:ext cx="5897216" cy="4770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sz="2200" b="1" dirty="0"/>
          </a:p>
          <a:p>
            <a:pPr algn="ctr"/>
            <a:r>
              <a:rPr lang="en-US" sz="2200" b="1" dirty="0"/>
              <a:t>Work Experience:</a:t>
            </a:r>
          </a:p>
          <a:p>
            <a:pPr algn="ctr"/>
            <a:endParaRPr lang="en-PH" sz="2200" dirty="0"/>
          </a:p>
          <a:p>
            <a:r>
              <a:rPr lang="en-PH" sz="2200" b="1" dirty="0"/>
              <a:t>Senior High School Teacher</a:t>
            </a:r>
          </a:p>
          <a:p>
            <a:r>
              <a:rPr lang="en-PH" sz="2200" dirty="0"/>
              <a:t>Loon South National </a:t>
            </a:r>
            <a:r>
              <a:rPr lang="en-PH" sz="2200"/>
              <a:t>High School</a:t>
            </a:r>
            <a:endParaRPr lang="en-PH" sz="2200" dirty="0"/>
          </a:p>
          <a:p>
            <a:endParaRPr lang="en-PH" sz="2200" dirty="0"/>
          </a:p>
          <a:p>
            <a:r>
              <a:rPr lang="en-PH" sz="2200" b="1" dirty="0"/>
              <a:t>Financial Sales Analyst-North America Rebates</a:t>
            </a:r>
          </a:p>
          <a:p>
            <a:r>
              <a:rPr lang="en-PH" sz="2200" dirty="0"/>
              <a:t>Lexmark Research &amp; Development Corp.</a:t>
            </a:r>
          </a:p>
          <a:p>
            <a:endParaRPr lang="en-PH" sz="2200" dirty="0"/>
          </a:p>
          <a:p>
            <a:r>
              <a:rPr lang="en-PH" sz="2200" b="1" dirty="0"/>
              <a:t>Accounting Analyst</a:t>
            </a:r>
          </a:p>
          <a:p>
            <a:r>
              <a:rPr lang="en-PH" sz="2200" dirty="0"/>
              <a:t>Pepsi Cola Product Phils. Incorporated</a:t>
            </a:r>
          </a:p>
          <a:p>
            <a:endParaRPr lang="en-PH" sz="2200" dirty="0"/>
          </a:p>
          <a:p>
            <a:r>
              <a:rPr lang="en-PH" sz="2200" b="1" dirty="0"/>
              <a:t>Internal Auditor</a:t>
            </a:r>
          </a:p>
          <a:p>
            <a:r>
              <a:rPr lang="en-PH" sz="2200" dirty="0" err="1"/>
              <a:t>Dueksam</a:t>
            </a:r>
            <a:r>
              <a:rPr lang="en-PH" sz="2200" dirty="0"/>
              <a:t>, Inc.</a:t>
            </a:r>
          </a:p>
          <a:p>
            <a:endParaRPr lang="en-PH" dirty="0"/>
          </a:p>
          <a:p>
            <a:endParaRPr lang="en-PH" dirty="0"/>
          </a:p>
          <a:p>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a:p>
            <a:pPr algn="ctr"/>
            <a:endParaRPr lang="en-PH" dirty="0"/>
          </a:p>
        </p:txBody>
      </p:sp>
      <p:sp>
        <p:nvSpPr>
          <p:cNvPr id="6" name="Rectangle 5">
            <a:extLst>
              <a:ext uri="{FF2B5EF4-FFF2-40B4-BE49-F238E27FC236}">
                <a16:creationId xmlns:a16="http://schemas.microsoft.com/office/drawing/2014/main" id="{0932A6BF-DB39-4A99-9761-B630116EFAB9}"/>
              </a:ext>
            </a:extLst>
          </p:cNvPr>
          <p:cNvSpPr/>
          <p:nvPr/>
        </p:nvSpPr>
        <p:spPr>
          <a:xfrm>
            <a:off x="6281530" y="1881808"/>
            <a:ext cx="5711685" cy="4810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Educational Attainment</a:t>
            </a:r>
            <a:r>
              <a:rPr lang="en-US" sz="2200" dirty="0"/>
              <a:t>:</a:t>
            </a:r>
          </a:p>
          <a:p>
            <a:pPr algn="ctr"/>
            <a:endParaRPr lang="en-US" sz="2200" dirty="0"/>
          </a:p>
          <a:p>
            <a:r>
              <a:rPr lang="en-US" sz="2200" b="1" dirty="0"/>
              <a:t>Master of Art in Business Management (MABM-CAR) </a:t>
            </a:r>
          </a:p>
          <a:p>
            <a:r>
              <a:rPr lang="en-US" sz="2200" dirty="0"/>
              <a:t>Mater Dei College</a:t>
            </a:r>
          </a:p>
          <a:p>
            <a:endParaRPr lang="en-US" sz="2200" dirty="0"/>
          </a:p>
          <a:p>
            <a:r>
              <a:rPr lang="en-US" sz="2200" b="1" dirty="0"/>
              <a:t>BSED-Qualifying Major Social Studies</a:t>
            </a:r>
          </a:p>
          <a:p>
            <a:r>
              <a:rPr lang="en-US" sz="2200" dirty="0"/>
              <a:t>University of Bohol</a:t>
            </a:r>
          </a:p>
          <a:p>
            <a:endParaRPr lang="en-US" sz="2200" dirty="0"/>
          </a:p>
          <a:p>
            <a:r>
              <a:rPr lang="en-US" sz="2200" b="1" dirty="0"/>
              <a:t>BS in Accountancy</a:t>
            </a:r>
          </a:p>
          <a:p>
            <a:r>
              <a:rPr lang="en-US" sz="2200" dirty="0"/>
              <a:t>Mater Dei College</a:t>
            </a:r>
          </a:p>
          <a:p>
            <a:r>
              <a:rPr lang="en-US" sz="2200" dirty="0"/>
              <a:t>Batch 2006</a:t>
            </a:r>
          </a:p>
          <a:p>
            <a:endParaRPr lang="en-US" sz="2200" dirty="0"/>
          </a:p>
          <a:p>
            <a:endParaRPr lang="en-US" sz="2200" dirty="0"/>
          </a:p>
        </p:txBody>
      </p:sp>
      <p:pic>
        <p:nvPicPr>
          <p:cNvPr id="4" name="Picture 3">
            <a:extLst>
              <a:ext uri="{FF2B5EF4-FFF2-40B4-BE49-F238E27FC236}">
                <a16:creationId xmlns:a16="http://schemas.microsoft.com/office/drawing/2014/main" id="{58AFCAB0-9903-4ED9-857A-58C3E3CB137B}"/>
              </a:ext>
            </a:extLst>
          </p:cNvPr>
          <p:cNvPicPr>
            <a:picLocks noChangeAspect="1"/>
          </p:cNvPicPr>
          <p:nvPr/>
        </p:nvPicPr>
        <p:blipFill>
          <a:blip r:embed="rId2"/>
          <a:stretch>
            <a:fillRect/>
          </a:stretch>
        </p:blipFill>
        <p:spPr>
          <a:xfrm>
            <a:off x="198785" y="99391"/>
            <a:ext cx="2557668" cy="1782418"/>
          </a:xfrm>
          <a:prstGeom prst="rect">
            <a:avLst/>
          </a:prstGeom>
        </p:spPr>
      </p:pic>
    </p:spTree>
    <p:extLst>
      <p:ext uri="{BB962C8B-B14F-4D97-AF65-F5344CB8AC3E}">
        <p14:creationId xmlns:p14="http://schemas.microsoft.com/office/powerpoint/2010/main" val="364521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0932C-C235-4486-BAAD-D81D8A681579}"/>
              </a:ext>
            </a:extLst>
          </p:cNvPr>
          <p:cNvSpPr>
            <a:spLocks noGrp="1"/>
          </p:cNvSpPr>
          <p:nvPr>
            <p:ph idx="1"/>
          </p:nvPr>
        </p:nvSpPr>
        <p:spPr>
          <a:xfrm>
            <a:off x="357809" y="596348"/>
            <a:ext cx="11622155" cy="5936974"/>
          </a:xfrm>
        </p:spPr>
        <p:txBody>
          <a:bodyPr>
            <a:normAutofit/>
          </a:bodyPr>
          <a:lstStyle/>
          <a:p>
            <a:pPr marL="0" indent="0" algn="ctr">
              <a:buNone/>
            </a:pPr>
            <a:r>
              <a:rPr lang="en-US" sz="4000" b="1" dirty="0"/>
              <a:t>The Five Basic Accounting Values</a:t>
            </a:r>
          </a:p>
          <a:p>
            <a:pPr marL="0" indent="0" algn="just">
              <a:buNone/>
            </a:pPr>
            <a:r>
              <a:rPr lang="en-US" sz="4000" dirty="0"/>
              <a:t>The discussion on income statement and balance sheet above reveals the five basic accounting values. These are </a:t>
            </a:r>
            <a:r>
              <a:rPr lang="en-US" sz="4000" b="1" dirty="0"/>
              <a:t>assets (economic resources), liabilities (economic obligations), capital (owner’s equity), revenue (sales of goods or services) and expenses (disbursements necessary in earning the revenue).</a:t>
            </a:r>
            <a:endParaRPr lang="en-PH" sz="4000" b="1" dirty="0"/>
          </a:p>
        </p:txBody>
      </p:sp>
    </p:spTree>
    <p:extLst>
      <p:ext uri="{BB962C8B-B14F-4D97-AF65-F5344CB8AC3E}">
        <p14:creationId xmlns:p14="http://schemas.microsoft.com/office/powerpoint/2010/main" val="303686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592CF-18AF-4248-890B-3EA2CFAA4F16}"/>
              </a:ext>
            </a:extLst>
          </p:cNvPr>
          <p:cNvSpPr>
            <a:spLocks noGrp="1"/>
          </p:cNvSpPr>
          <p:nvPr>
            <p:ph idx="1"/>
          </p:nvPr>
        </p:nvSpPr>
        <p:spPr>
          <a:xfrm>
            <a:off x="357809" y="371061"/>
            <a:ext cx="11582399" cy="6255025"/>
          </a:xfrm>
        </p:spPr>
        <p:txBody>
          <a:bodyPr/>
          <a:lstStyle/>
          <a:p>
            <a:pPr marL="0" indent="0">
              <a:buNone/>
            </a:pPr>
            <a:r>
              <a:rPr lang="en-US" sz="2700" b="1" dirty="0"/>
              <a:t>Computations.</a:t>
            </a:r>
            <a:r>
              <a:rPr lang="en-US" sz="2700" dirty="0"/>
              <a:t> In each of the given items, compute for the missing (?) figures.</a:t>
            </a:r>
          </a:p>
          <a:p>
            <a:pPr marL="0" indent="0">
              <a:buNone/>
            </a:pPr>
            <a:r>
              <a:rPr lang="en-US" sz="2700" b="1" dirty="0"/>
              <a:t>Part 1. Basic Accounting Equation</a:t>
            </a:r>
          </a:p>
          <a:p>
            <a:pPr marL="0" indent="0">
              <a:buNone/>
            </a:pPr>
            <a:endParaRPr lang="en-PH" dirty="0"/>
          </a:p>
        </p:txBody>
      </p:sp>
      <p:graphicFrame>
        <p:nvGraphicFramePr>
          <p:cNvPr id="4" name="Table 3">
            <a:extLst>
              <a:ext uri="{FF2B5EF4-FFF2-40B4-BE49-F238E27FC236}">
                <a16:creationId xmlns:a16="http://schemas.microsoft.com/office/drawing/2014/main" id="{52A6623F-372A-4A11-A4EA-09646AA64F18}"/>
              </a:ext>
            </a:extLst>
          </p:cNvPr>
          <p:cNvGraphicFramePr>
            <a:graphicFrameLocks noGrp="1"/>
          </p:cNvGraphicFramePr>
          <p:nvPr>
            <p:extLst>
              <p:ext uri="{D42A27DB-BD31-4B8C-83A1-F6EECF244321}">
                <p14:modId xmlns:p14="http://schemas.microsoft.com/office/powerpoint/2010/main" val="1697939025"/>
              </p:ext>
            </p:extLst>
          </p:nvPr>
        </p:nvGraphicFramePr>
        <p:xfrm>
          <a:off x="516835" y="2120348"/>
          <a:ext cx="10959548" cy="4055164"/>
        </p:xfrm>
        <a:graphic>
          <a:graphicData uri="http://schemas.openxmlformats.org/drawingml/2006/table">
            <a:tbl>
              <a:tblPr firstRow="1" firstCol="1" bandRow="1">
                <a:tableStyleId>{5C22544A-7EE6-4342-B048-85BDC9FD1C3A}</a:tableStyleId>
              </a:tblPr>
              <a:tblGrid>
                <a:gridCol w="1148634">
                  <a:extLst>
                    <a:ext uri="{9D8B030D-6E8A-4147-A177-3AD203B41FA5}">
                      <a16:colId xmlns:a16="http://schemas.microsoft.com/office/drawing/2014/main" val="2527663570"/>
                    </a:ext>
                  </a:extLst>
                </a:gridCol>
                <a:gridCol w="3463553">
                  <a:extLst>
                    <a:ext uri="{9D8B030D-6E8A-4147-A177-3AD203B41FA5}">
                      <a16:colId xmlns:a16="http://schemas.microsoft.com/office/drawing/2014/main" val="829430066"/>
                    </a:ext>
                  </a:extLst>
                </a:gridCol>
                <a:gridCol w="3272116">
                  <a:extLst>
                    <a:ext uri="{9D8B030D-6E8A-4147-A177-3AD203B41FA5}">
                      <a16:colId xmlns:a16="http://schemas.microsoft.com/office/drawing/2014/main" val="1100219263"/>
                    </a:ext>
                  </a:extLst>
                </a:gridCol>
                <a:gridCol w="3075245">
                  <a:extLst>
                    <a:ext uri="{9D8B030D-6E8A-4147-A177-3AD203B41FA5}">
                      <a16:colId xmlns:a16="http://schemas.microsoft.com/office/drawing/2014/main" val="1362997346"/>
                    </a:ext>
                  </a:extLst>
                </a:gridCol>
              </a:tblGrid>
              <a:tr h="675514">
                <a:tc>
                  <a:txBody>
                    <a:bodyPr/>
                    <a:lstStyle/>
                    <a:p>
                      <a:pPr>
                        <a:lnSpc>
                          <a:spcPct val="107000"/>
                        </a:lnSpc>
                        <a:spcAft>
                          <a:spcPts val="800"/>
                        </a:spcAft>
                      </a:pPr>
                      <a:r>
                        <a:rPr lang="en-PH" sz="20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Asset</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Liability</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Capital</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0285150"/>
                  </a:ext>
                </a:extLst>
              </a:tr>
              <a:tr h="675930">
                <a:tc>
                  <a:txBody>
                    <a:bodyPr/>
                    <a:lstStyle/>
                    <a:p>
                      <a:pPr algn="ctr">
                        <a:lnSpc>
                          <a:spcPct val="107000"/>
                        </a:lnSpc>
                        <a:spcAft>
                          <a:spcPts val="800"/>
                        </a:spcAft>
                      </a:pPr>
                      <a:r>
                        <a:rPr lang="en-PH" sz="2000">
                          <a:effectLst/>
                        </a:rPr>
                        <a:t>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100,000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40,000</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616892"/>
                  </a:ext>
                </a:extLst>
              </a:tr>
              <a:tr h="675930">
                <a:tc>
                  <a:txBody>
                    <a:bodyPr/>
                    <a:lstStyle/>
                    <a:p>
                      <a:pPr algn="ctr">
                        <a:lnSpc>
                          <a:spcPct val="107000"/>
                        </a:lnSpc>
                        <a:spcAft>
                          <a:spcPts val="800"/>
                        </a:spcAft>
                      </a:pPr>
                      <a:r>
                        <a:rPr lang="en-PH" sz="2000">
                          <a:effectLst/>
                        </a:rPr>
                        <a:t>2</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55, 000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20, 000</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983867"/>
                  </a:ext>
                </a:extLst>
              </a:tr>
              <a:tr h="675930">
                <a:tc>
                  <a:txBody>
                    <a:bodyPr/>
                    <a:lstStyle/>
                    <a:p>
                      <a:pPr algn="ctr">
                        <a:lnSpc>
                          <a:spcPct val="107000"/>
                        </a:lnSpc>
                        <a:spcAft>
                          <a:spcPts val="800"/>
                        </a:spcAft>
                      </a:pPr>
                      <a:r>
                        <a:rPr lang="en-PH" sz="2000">
                          <a:effectLst/>
                        </a:rPr>
                        <a:t>3</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80,000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40,000</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960837"/>
                  </a:ext>
                </a:extLst>
              </a:tr>
              <a:tr h="675930">
                <a:tc>
                  <a:txBody>
                    <a:bodyPr/>
                    <a:lstStyle/>
                    <a:p>
                      <a:pPr algn="ctr">
                        <a:lnSpc>
                          <a:spcPct val="107000"/>
                        </a:lnSpc>
                        <a:spcAft>
                          <a:spcPts val="800"/>
                        </a:spcAft>
                      </a:pPr>
                      <a:r>
                        <a:rPr lang="en-PH" sz="2000">
                          <a:effectLst/>
                        </a:rPr>
                        <a:t>4</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68,500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22, 300</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3091755"/>
                  </a:ext>
                </a:extLst>
              </a:tr>
              <a:tr h="675930">
                <a:tc>
                  <a:txBody>
                    <a:bodyPr/>
                    <a:lstStyle/>
                    <a:p>
                      <a:pPr algn="ctr">
                        <a:lnSpc>
                          <a:spcPct val="107000"/>
                        </a:lnSpc>
                        <a:spcAft>
                          <a:spcPts val="800"/>
                        </a:spcAft>
                      </a:pPr>
                      <a:r>
                        <a:rPr lang="en-PH" sz="2000">
                          <a:effectLst/>
                        </a:rPr>
                        <a:t>5</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79, 560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34, 480</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158195"/>
                  </a:ext>
                </a:extLst>
              </a:tr>
            </a:tbl>
          </a:graphicData>
        </a:graphic>
      </p:graphicFrame>
    </p:spTree>
    <p:extLst>
      <p:ext uri="{BB962C8B-B14F-4D97-AF65-F5344CB8AC3E}">
        <p14:creationId xmlns:p14="http://schemas.microsoft.com/office/powerpoint/2010/main" val="223805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AACA5-AB1E-4A80-9F87-1418000EBFE6}"/>
              </a:ext>
            </a:extLst>
          </p:cNvPr>
          <p:cNvSpPr>
            <a:spLocks noGrp="1"/>
          </p:cNvSpPr>
          <p:nvPr>
            <p:ph idx="1"/>
          </p:nvPr>
        </p:nvSpPr>
        <p:spPr>
          <a:xfrm>
            <a:off x="410817" y="318052"/>
            <a:ext cx="11423373" cy="6268278"/>
          </a:xfrm>
        </p:spPr>
        <p:txBody>
          <a:bodyPr>
            <a:normAutofit/>
          </a:bodyPr>
          <a:lstStyle/>
          <a:p>
            <a:pPr marL="0" indent="0">
              <a:buNone/>
            </a:pPr>
            <a:r>
              <a:rPr lang="en-US" sz="3000" b="1" dirty="0"/>
              <a:t>Part 2. Revenue/Expense Equation</a:t>
            </a:r>
            <a:endParaRPr lang="en-PH" sz="3000" b="1" dirty="0"/>
          </a:p>
        </p:txBody>
      </p:sp>
      <p:graphicFrame>
        <p:nvGraphicFramePr>
          <p:cNvPr id="4" name="Table 3">
            <a:extLst>
              <a:ext uri="{FF2B5EF4-FFF2-40B4-BE49-F238E27FC236}">
                <a16:creationId xmlns:a16="http://schemas.microsoft.com/office/drawing/2014/main" id="{76C3913A-D269-4476-BEB7-535EB4946B13}"/>
              </a:ext>
            </a:extLst>
          </p:cNvPr>
          <p:cNvGraphicFramePr>
            <a:graphicFrameLocks noGrp="1"/>
          </p:cNvGraphicFramePr>
          <p:nvPr>
            <p:extLst>
              <p:ext uri="{D42A27DB-BD31-4B8C-83A1-F6EECF244321}">
                <p14:modId xmlns:p14="http://schemas.microsoft.com/office/powerpoint/2010/main" val="3781701338"/>
              </p:ext>
            </p:extLst>
          </p:nvPr>
        </p:nvGraphicFramePr>
        <p:xfrm>
          <a:off x="172279" y="1258958"/>
          <a:ext cx="11661911" cy="4810539"/>
        </p:xfrm>
        <a:graphic>
          <a:graphicData uri="http://schemas.openxmlformats.org/drawingml/2006/table">
            <a:tbl>
              <a:tblPr firstRow="1" firstCol="1" bandRow="1">
                <a:tableStyleId>{5C22544A-7EE6-4342-B048-85BDC9FD1C3A}</a:tableStyleId>
              </a:tblPr>
              <a:tblGrid>
                <a:gridCol w="1222247">
                  <a:extLst>
                    <a:ext uri="{9D8B030D-6E8A-4147-A177-3AD203B41FA5}">
                      <a16:colId xmlns:a16="http://schemas.microsoft.com/office/drawing/2014/main" val="3254605215"/>
                    </a:ext>
                  </a:extLst>
                </a:gridCol>
                <a:gridCol w="3685521">
                  <a:extLst>
                    <a:ext uri="{9D8B030D-6E8A-4147-A177-3AD203B41FA5}">
                      <a16:colId xmlns:a16="http://schemas.microsoft.com/office/drawing/2014/main" val="1261674282"/>
                    </a:ext>
                  </a:extLst>
                </a:gridCol>
                <a:gridCol w="3481814">
                  <a:extLst>
                    <a:ext uri="{9D8B030D-6E8A-4147-A177-3AD203B41FA5}">
                      <a16:colId xmlns:a16="http://schemas.microsoft.com/office/drawing/2014/main" val="257835266"/>
                    </a:ext>
                  </a:extLst>
                </a:gridCol>
                <a:gridCol w="3272329">
                  <a:extLst>
                    <a:ext uri="{9D8B030D-6E8A-4147-A177-3AD203B41FA5}">
                      <a16:colId xmlns:a16="http://schemas.microsoft.com/office/drawing/2014/main" val="3213475651"/>
                    </a:ext>
                  </a:extLst>
                </a:gridCol>
              </a:tblGrid>
              <a:tr h="1138029">
                <a:tc>
                  <a:txBody>
                    <a:bodyPr/>
                    <a:lstStyle/>
                    <a:p>
                      <a:pPr>
                        <a:lnSpc>
                          <a:spcPct val="107000"/>
                        </a:lnSpc>
                        <a:spcAft>
                          <a:spcPts val="800"/>
                        </a:spcAft>
                      </a:pPr>
                      <a:r>
                        <a:rPr lang="en-PH" sz="2000">
                          <a:effectLst/>
                        </a:rPr>
                        <a:t>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Revenue</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dirty="0">
                          <a:effectLst/>
                        </a:rPr>
                        <a:t>Expense</a:t>
                      </a:r>
                      <a:endParaRPr lang="en-PH" sz="3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a:effectLst/>
                        </a:rPr>
                        <a:t>Net Income/(Loss)</a:t>
                      </a:r>
                      <a:endParaRPr lang="en-PH" sz="3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617379"/>
                  </a:ext>
                </a:extLst>
              </a:tr>
              <a:tr h="734502">
                <a:tc>
                  <a:txBody>
                    <a:bodyPr/>
                    <a:lstStyle/>
                    <a:p>
                      <a:pPr algn="ctr">
                        <a:lnSpc>
                          <a:spcPct val="107000"/>
                        </a:lnSpc>
                        <a:spcAft>
                          <a:spcPts val="800"/>
                        </a:spcAft>
                      </a:pPr>
                      <a:r>
                        <a:rPr lang="en-PH" sz="2000">
                          <a:effectLst/>
                        </a:rPr>
                        <a:t>1</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100,000</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62,500</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0761263"/>
                  </a:ext>
                </a:extLst>
              </a:tr>
              <a:tr h="734502">
                <a:tc>
                  <a:txBody>
                    <a:bodyPr/>
                    <a:lstStyle/>
                    <a:p>
                      <a:pPr algn="ctr">
                        <a:lnSpc>
                          <a:spcPct val="107000"/>
                        </a:lnSpc>
                        <a:spcAft>
                          <a:spcPts val="800"/>
                        </a:spcAft>
                      </a:pPr>
                      <a:r>
                        <a:rPr lang="en-PH" sz="2000">
                          <a:effectLst/>
                        </a:rPr>
                        <a:t>2</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55, 000</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(20,000)</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725732"/>
                  </a:ext>
                </a:extLst>
              </a:tr>
              <a:tr h="734502">
                <a:tc>
                  <a:txBody>
                    <a:bodyPr/>
                    <a:lstStyle/>
                    <a:p>
                      <a:pPr algn="ctr">
                        <a:lnSpc>
                          <a:spcPct val="107000"/>
                        </a:lnSpc>
                        <a:spcAft>
                          <a:spcPts val="800"/>
                        </a:spcAft>
                      </a:pPr>
                      <a:r>
                        <a:rPr lang="en-PH" sz="2000">
                          <a:effectLst/>
                        </a:rPr>
                        <a:t>3</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98, 520</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39, 560</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985974"/>
                  </a:ext>
                </a:extLst>
              </a:tr>
              <a:tr h="734502">
                <a:tc>
                  <a:txBody>
                    <a:bodyPr/>
                    <a:lstStyle/>
                    <a:p>
                      <a:pPr algn="ctr">
                        <a:lnSpc>
                          <a:spcPct val="107000"/>
                        </a:lnSpc>
                        <a:spcAft>
                          <a:spcPts val="800"/>
                        </a:spcAft>
                      </a:pPr>
                      <a:r>
                        <a:rPr lang="en-PH" sz="2000">
                          <a:effectLst/>
                        </a:rPr>
                        <a:t>4</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152, 390</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97, 420</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065581"/>
                  </a:ext>
                </a:extLst>
              </a:tr>
              <a:tr h="734502">
                <a:tc>
                  <a:txBody>
                    <a:bodyPr/>
                    <a:lstStyle/>
                    <a:p>
                      <a:pPr algn="ctr">
                        <a:lnSpc>
                          <a:spcPct val="107000"/>
                        </a:lnSpc>
                        <a:spcAft>
                          <a:spcPts val="800"/>
                        </a:spcAft>
                      </a:pPr>
                      <a:r>
                        <a:rPr lang="en-PH" sz="2000">
                          <a:effectLst/>
                        </a:rPr>
                        <a:t>5</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78, 650</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a:effectLst/>
                        </a:rPr>
                        <a:t>128, 550</a:t>
                      </a:r>
                      <a:endParaRPr lang="en-PH" sz="3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000" b="1" dirty="0">
                          <a:effectLst/>
                        </a:rPr>
                        <a:t>?</a:t>
                      </a:r>
                      <a:endParaRPr lang="en-PH" sz="3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9760835"/>
                  </a:ext>
                </a:extLst>
              </a:tr>
            </a:tbl>
          </a:graphicData>
        </a:graphic>
      </p:graphicFrame>
    </p:spTree>
    <p:extLst>
      <p:ext uri="{BB962C8B-B14F-4D97-AF65-F5344CB8AC3E}">
        <p14:creationId xmlns:p14="http://schemas.microsoft.com/office/powerpoint/2010/main" val="373800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12183-2DEB-90BA-4184-9A41AB71B9D9}"/>
              </a:ext>
            </a:extLst>
          </p:cNvPr>
          <p:cNvSpPr>
            <a:spLocks noGrp="1"/>
          </p:cNvSpPr>
          <p:nvPr>
            <p:ph idx="1"/>
          </p:nvPr>
        </p:nvSpPr>
        <p:spPr>
          <a:xfrm>
            <a:off x="337625" y="295422"/>
            <a:ext cx="11690251" cy="6302326"/>
          </a:xfrm>
        </p:spPr>
        <p:txBody>
          <a:bodyPr/>
          <a:lstStyle/>
          <a:p>
            <a:r>
              <a:rPr lang="en-US" sz="2400" b="1" dirty="0"/>
              <a:t>Exercise 1.1</a:t>
            </a:r>
            <a:endParaRPr lang="en-US" sz="2400" dirty="0"/>
          </a:p>
          <a:p>
            <a:r>
              <a:rPr lang="en-US" sz="2400" dirty="0"/>
              <a:t>Computations. In each of the given items, compute for the missing (?) figures.</a:t>
            </a:r>
          </a:p>
          <a:p>
            <a:r>
              <a:rPr lang="en-US" sz="2400" b="1" dirty="0"/>
              <a:t>Part 1.</a:t>
            </a:r>
            <a:r>
              <a:rPr lang="en-US" sz="2400" dirty="0"/>
              <a:t> Basic Accounting Equation (5 points)</a:t>
            </a:r>
          </a:p>
          <a:p>
            <a:endParaRPr lang="en-PH" dirty="0"/>
          </a:p>
        </p:txBody>
      </p:sp>
      <p:graphicFrame>
        <p:nvGraphicFramePr>
          <p:cNvPr id="4" name="Table 3">
            <a:extLst>
              <a:ext uri="{FF2B5EF4-FFF2-40B4-BE49-F238E27FC236}">
                <a16:creationId xmlns:a16="http://schemas.microsoft.com/office/drawing/2014/main" id="{A7FE3EA4-ADD1-9909-7B6A-8FD782B5C3C1}"/>
              </a:ext>
            </a:extLst>
          </p:cNvPr>
          <p:cNvGraphicFramePr>
            <a:graphicFrameLocks noGrp="1"/>
          </p:cNvGraphicFramePr>
          <p:nvPr>
            <p:extLst>
              <p:ext uri="{D42A27DB-BD31-4B8C-83A1-F6EECF244321}">
                <p14:modId xmlns:p14="http://schemas.microsoft.com/office/powerpoint/2010/main" val="2730946016"/>
              </p:ext>
            </p:extLst>
          </p:nvPr>
        </p:nvGraphicFramePr>
        <p:xfrm>
          <a:off x="478301" y="2433710"/>
          <a:ext cx="11169748" cy="4164036"/>
        </p:xfrm>
        <a:graphic>
          <a:graphicData uri="http://schemas.openxmlformats.org/drawingml/2006/table">
            <a:tbl>
              <a:tblPr firstRow="1" firstCol="1" bandRow="1">
                <a:tableStyleId>{5C22544A-7EE6-4342-B048-85BDC9FD1C3A}</a:tableStyleId>
              </a:tblPr>
              <a:tblGrid>
                <a:gridCol w="1170665">
                  <a:extLst>
                    <a:ext uri="{9D8B030D-6E8A-4147-A177-3AD203B41FA5}">
                      <a16:colId xmlns:a16="http://schemas.microsoft.com/office/drawing/2014/main" val="515281830"/>
                    </a:ext>
                  </a:extLst>
                </a:gridCol>
                <a:gridCol w="3529983">
                  <a:extLst>
                    <a:ext uri="{9D8B030D-6E8A-4147-A177-3AD203B41FA5}">
                      <a16:colId xmlns:a16="http://schemas.microsoft.com/office/drawing/2014/main" val="3157062581"/>
                    </a:ext>
                  </a:extLst>
                </a:gridCol>
                <a:gridCol w="3334873">
                  <a:extLst>
                    <a:ext uri="{9D8B030D-6E8A-4147-A177-3AD203B41FA5}">
                      <a16:colId xmlns:a16="http://schemas.microsoft.com/office/drawing/2014/main" val="277682499"/>
                    </a:ext>
                  </a:extLst>
                </a:gridCol>
                <a:gridCol w="3134227">
                  <a:extLst>
                    <a:ext uri="{9D8B030D-6E8A-4147-A177-3AD203B41FA5}">
                      <a16:colId xmlns:a16="http://schemas.microsoft.com/office/drawing/2014/main" val="2304255448"/>
                    </a:ext>
                  </a:extLst>
                </a:gridCol>
              </a:tblGrid>
              <a:tr h="694006">
                <a:tc>
                  <a:txBody>
                    <a:bodyPr/>
                    <a:lstStyle/>
                    <a:p>
                      <a:r>
                        <a:rPr lang="en-PH" sz="3200" dirty="0">
                          <a:effectLst/>
                        </a:rPr>
                        <a:t> </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Asset</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Liability</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Capital</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993222"/>
                  </a:ext>
                </a:extLst>
              </a:tr>
              <a:tr h="694006">
                <a:tc>
                  <a:txBody>
                    <a:bodyPr/>
                    <a:lstStyle/>
                    <a:p>
                      <a:pPr algn="ctr"/>
                      <a:r>
                        <a:rPr lang="en-PH" sz="3200">
                          <a:effectLst/>
                        </a:rPr>
                        <a:t>1</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2, 350, 000</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650,000</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6398381"/>
                  </a:ext>
                </a:extLst>
              </a:tr>
              <a:tr h="694006">
                <a:tc>
                  <a:txBody>
                    <a:bodyPr/>
                    <a:lstStyle/>
                    <a:p>
                      <a:pPr algn="ctr"/>
                      <a:r>
                        <a:rPr lang="en-PH" sz="3200">
                          <a:effectLst/>
                        </a:rPr>
                        <a:t>2</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155, 000</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25, 000</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5150916"/>
                  </a:ext>
                </a:extLst>
              </a:tr>
              <a:tr h="694006">
                <a:tc>
                  <a:txBody>
                    <a:bodyPr/>
                    <a:lstStyle/>
                    <a:p>
                      <a:pPr algn="ctr"/>
                      <a:r>
                        <a:rPr lang="en-PH" sz="3200">
                          <a:effectLst/>
                        </a:rPr>
                        <a:t>3</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300, 345. 55</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450, 000</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0973087"/>
                  </a:ext>
                </a:extLst>
              </a:tr>
              <a:tr h="694006">
                <a:tc>
                  <a:txBody>
                    <a:bodyPr/>
                    <a:lstStyle/>
                    <a:p>
                      <a:pPr algn="ctr"/>
                      <a:r>
                        <a:rPr lang="en-PH" sz="3200">
                          <a:effectLst/>
                        </a:rPr>
                        <a:t>4</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750, 250</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325, 000</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5929734"/>
                  </a:ext>
                </a:extLst>
              </a:tr>
              <a:tr h="694006">
                <a:tc>
                  <a:txBody>
                    <a:bodyPr/>
                    <a:lstStyle/>
                    <a:p>
                      <a:pPr algn="ctr"/>
                      <a:r>
                        <a:rPr lang="en-PH" sz="3200">
                          <a:effectLst/>
                        </a:rPr>
                        <a:t>5</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825, 000</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a:effectLst/>
                        </a:rPr>
                        <a:t>255, 000</a:t>
                      </a:r>
                      <a:endParaRPr lang="en-PH" sz="3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PH" sz="3200" dirty="0">
                          <a:effectLst/>
                        </a:rPr>
                        <a:t>?</a:t>
                      </a:r>
                      <a:endParaRPr lang="en-PH"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361192"/>
                  </a:ext>
                </a:extLst>
              </a:tr>
            </a:tbl>
          </a:graphicData>
        </a:graphic>
      </p:graphicFrame>
    </p:spTree>
    <p:extLst>
      <p:ext uri="{BB962C8B-B14F-4D97-AF65-F5344CB8AC3E}">
        <p14:creationId xmlns:p14="http://schemas.microsoft.com/office/powerpoint/2010/main" val="370609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5E896144-C723-FB79-15D6-D366DA084E77}"/>
              </a:ext>
            </a:extLst>
          </p:cNvPr>
          <p:cNvGraphicFramePr>
            <a:graphicFrameLocks noGrp="1"/>
          </p:cNvGraphicFramePr>
          <p:nvPr>
            <p:ph idx="1"/>
            <p:extLst>
              <p:ext uri="{D42A27DB-BD31-4B8C-83A1-F6EECF244321}">
                <p14:modId xmlns:p14="http://schemas.microsoft.com/office/powerpoint/2010/main" val="506822124"/>
              </p:ext>
            </p:extLst>
          </p:nvPr>
        </p:nvGraphicFramePr>
        <p:xfrm>
          <a:off x="647114" y="1308295"/>
          <a:ext cx="10874326" cy="5008097"/>
        </p:xfrm>
        <a:graphic>
          <a:graphicData uri="http://schemas.openxmlformats.org/drawingml/2006/table">
            <a:tbl>
              <a:tblPr firstRow="1" firstCol="1" bandRow="1">
                <a:tableStyleId>{5C22544A-7EE6-4342-B048-85BDC9FD1C3A}</a:tableStyleId>
              </a:tblPr>
              <a:tblGrid>
                <a:gridCol w="1139702">
                  <a:extLst>
                    <a:ext uri="{9D8B030D-6E8A-4147-A177-3AD203B41FA5}">
                      <a16:colId xmlns:a16="http://schemas.microsoft.com/office/drawing/2014/main" val="831631594"/>
                    </a:ext>
                  </a:extLst>
                </a:gridCol>
                <a:gridCol w="3436621">
                  <a:extLst>
                    <a:ext uri="{9D8B030D-6E8A-4147-A177-3AD203B41FA5}">
                      <a16:colId xmlns:a16="http://schemas.microsoft.com/office/drawing/2014/main" val="3738161509"/>
                    </a:ext>
                  </a:extLst>
                </a:gridCol>
                <a:gridCol w="3246671">
                  <a:extLst>
                    <a:ext uri="{9D8B030D-6E8A-4147-A177-3AD203B41FA5}">
                      <a16:colId xmlns:a16="http://schemas.microsoft.com/office/drawing/2014/main" val="2365848403"/>
                    </a:ext>
                  </a:extLst>
                </a:gridCol>
                <a:gridCol w="3051332">
                  <a:extLst>
                    <a:ext uri="{9D8B030D-6E8A-4147-A177-3AD203B41FA5}">
                      <a16:colId xmlns:a16="http://schemas.microsoft.com/office/drawing/2014/main" val="2024976899"/>
                    </a:ext>
                  </a:extLst>
                </a:gridCol>
              </a:tblGrid>
              <a:tr h="1457762">
                <a:tc>
                  <a:txBody>
                    <a:bodyPr/>
                    <a:lstStyle/>
                    <a:p>
                      <a:pPr>
                        <a:lnSpc>
                          <a:spcPct val="107000"/>
                        </a:lnSpc>
                        <a:spcAft>
                          <a:spcPts val="800"/>
                        </a:spcAft>
                      </a:pPr>
                      <a:r>
                        <a:rPr lang="en-PH" sz="3200" dirty="0">
                          <a:effectLst/>
                        </a:rPr>
                        <a:t> </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PH" sz="3200" dirty="0">
                        <a:effectLst/>
                      </a:endParaRPr>
                    </a:p>
                    <a:p>
                      <a:pPr algn="ctr">
                        <a:lnSpc>
                          <a:spcPct val="107000"/>
                        </a:lnSpc>
                        <a:spcAft>
                          <a:spcPts val="800"/>
                        </a:spcAft>
                      </a:pPr>
                      <a:r>
                        <a:rPr lang="en-PH" sz="3200" dirty="0">
                          <a:effectLst/>
                        </a:rPr>
                        <a:t>Revenue</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PH" sz="3200" dirty="0">
                        <a:effectLst/>
                      </a:endParaRPr>
                    </a:p>
                    <a:p>
                      <a:pPr algn="ctr">
                        <a:lnSpc>
                          <a:spcPct val="107000"/>
                        </a:lnSpc>
                        <a:spcAft>
                          <a:spcPts val="800"/>
                        </a:spcAft>
                      </a:pPr>
                      <a:r>
                        <a:rPr lang="en-PH" sz="3200" dirty="0">
                          <a:effectLst/>
                        </a:rPr>
                        <a:t>Expense</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Net Income/(Loss)</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869928"/>
                  </a:ext>
                </a:extLst>
              </a:tr>
              <a:tr h="710067">
                <a:tc>
                  <a:txBody>
                    <a:bodyPr/>
                    <a:lstStyle/>
                    <a:p>
                      <a:pPr algn="ctr">
                        <a:lnSpc>
                          <a:spcPct val="107000"/>
                        </a:lnSpc>
                        <a:spcAft>
                          <a:spcPts val="800"/>
                        </a:spcAft>
                      </a:pPr>
                      <a:r>
                        <a:rPr lang="en-PH" sz="3200">
                          <a:effectLst/>
                        </a:rPr>
                        <a:t>1</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150,000</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325, 000</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7992192"/>
                  </a:ext>
                </a:extLst>
              </a:tr>
              <a:tr h="710067">
                <a:tc>
                  <a:txBody>
                    <a:bodyPr/>
                    <a:lstStyle/>
                    <a:p>
                      <a:pPr algn="ctr">
                        <a:lnSpc>
                          <a:spcPct val="107000"/>
                        </a:lnSpc>
                        <a:spcAft>
                          <a:spcPts val="800"/>
                        </a:spcAft>
                      </a:pPr>
                      <a:r>
                        <a:rPr lang="en-PH" sz="3200">
                          <a:effectLst/>
                        </a:rPr>
                        <a:t>2</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1, 550, 000</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(550,000)</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6961042"/>
                  </a:ext>
                </a:extLst>
              </a:tr>
              <a:tr h="710067">
                <a:tc>
                  <a:txBody>
                    <a:bodyPr/>
                    <a:lstStyle/>
                    <a:p>
                      <a:pPr algn="ctr">
                        <a:lnSpc>
                          <a:spcPct val="107000"/>
                        </a:lnSpc>
                        <a:spcAft>
                          <a:spcPts val="800"/>
                        </a:spcAft>
                      </a:pPr>
                      <a:r>
                        <a:rPr lang="en-PH" sz="3200">
                          <a:effectLst/>
                        </a:rPr>
                        <a:t>3</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108, 520</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69, 500</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146668"/>
                  </a:ext>
                </a:extLst>
              </a:tr>
              <a:tr h="710067">
                <a:tc>
                  <a:txBody>
                    <a:bodyPr/>
                    <a:lstStyle/>
                    <a:p>
                      <a:pPr algn="ctr">
                        <a:lnSpc>
                          <a:spcPct val="107000"/>
                        </a:lnSpc>
                        <a:spcAft>
                          <a:spcPts val="800"/>
                        </a:spcAft>
                      </a:pPr>
                      <a:r>
                        <a:rPr lang="en-PH" sz="3200">
                          <a:effectLst/>
                        </a:rPr>
                        <a:t>4</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355, 450</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250, 350</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15588"/>
                  </a:ext>
                </a:extLst>
              </a:tr>
              <a:tr h="710067">
                <a:tc>
                  <a:txBody>
                    <a:bodyPr/>
                    <a:lstStyle/>
                    <a:p>
                      <a:pPr algn="ctr">
                        <a:lnSpc>
                          <a:spcPct val="107000"/>
                        </a:lnSpc>
                        <a:spcAft>
                          <a:spcPts val="800"/>
                        </a:spcAft>
                      </a:pPr>
                      <a:r>
                        <a:rPr lang="en-PH" sz="3200">
                          <a:effectLst/>
                        </a:rPr>
                        <a:t>5</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88, 350</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a:effectLst/>
                        </a:rPr>
                        <a:t>135, 225</a:t>
                      </a:r>
                      <a:endParaRPr lang="en-PH"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PH" sz="3200" dirty="0">
                          <a:effectLst/>
                        </a:rPr>
                        <a:t>?</a:t>
                      </a:r>
                      <a:endParaRPr lang="en-PH"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1733653"/>
                  </a:ext>
                </a:extLst>
              </a:tr>
            </a:tbl>
          </a:graphicData>
        </a:graphic>
      </p:graphicFrame>
      <p:sp>
        <p:nvSpPr>
          <p:cNvPr id="10" name="Rectangle: Rounded Corners 9">
            <a:extLst>
              <a:ext uri="{FF2B5EF4-FFF2-40B4-BE49-F238E27FC236}">
                <a16:creationId xmlns:a16="http://schemas.microsoft.com/office/drawing/2014/main" id="{870470E1-F539-C67E-8BA1-B37D40F1F5FC}"/>
              </a:ext>
            </a:extLst>
          </p:cNvPr>
          <p:cNvSpPr/>
          <p:nvPr/>
        </p:nvSpPr>
        <p:spPr>
          <a:xfrm>
            <a:off x="393895" y="309489"/>
            <a:ext cx="9720775" cy="7455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PH" sz="3200" b="1" dirty="0"/>
              <a:t>Part 2. Revenue/Expense Equation (5 points)</a:t>
            </a:r>
          </a:p>
        </p:txBody>
      </p:sp>
    </p:spTree>
    <p:extLst>
      <p:ext uri="{BB962C8B-B14F-4D97-AF65-F5344CB8AC3E}">
        <p14:creationId xmlns:p14="http://schemas.microsoft.com/office/powerpoint/2010/main" val="4133341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D0297-AFB2-71B8-FF65-87206B9BDF38}"/>
              </a:ext>
            </a:extLst>
          </p:cNvPr>
          <p:cNvSpPr>
            <a:spLocks noGrp="1"/>
          </p:cNvSpPr>
          <p:nvPr>
            <p:ph idx="1"/>
          </p:nvPr>
        </p:nvSpPr>
        <p:spPr>
          <a:xfrm>
            <a:off x="548640" y="1125414"/>
            <a:ext cx="11211951" cy="5444197"/>
          </a:xfrm>
        </p:spPr>
        <p:txBody>
          <a:bodyPr/>
          <a:lstStyle/>
          <a:p>
            <a:r>
              <a:rPr lang="en-US" sz="3200" b="1" dirty="0"/>
              <a:t>Computations</a:t>
            </a:r>
            <a:r>
              <a:rPr lang="en-US" sz="3200" dirty="0"/>
              <a:t>. Solve for the required amounts in each of the given problem. (5 points each)</a:t>
            </a:r>
          </a:p>
          <a:p>
            <a:pPr algn="just"/>
            <a:r>
              <a:rPr lang="en-US" sz="3200" dirty="0"/>
              <a:t>1. Debid’s Saloon had many customers on July 2, 2018, a Monday. The total money received by the cashier from customers during that day amounted to P29, 640.00. The cashier paid P6,000 of salaries for the service personnel during that day and consumed approximately P2,800 in light and water, as well as supplies. If these are the only expenses for the day, how much net income/loss did Debid’s Salon earn?</a:t>
            </a:r>
          </a:p>
          <a:p>
            <a:endParaRPr lang="en-PH" dirty="0"/>
          </a:p>
        </p:txBody>
      </p:sp>
      <p:sp>
        <p:nvSpPr>
          <p:cNvPr id="4" name="Rectangle: Rounded Corners 3">
            <a:extLst>
              <a:ext uri="{FF2B5EF4-FFF2-40B4-BE49-F238E27FC236}">
                <a16:creationId xmlns:a16="http://schemas.microsoft.com/office/drawing/2014/main" id="{4CBD1CBE-4BA9-C2A3-F842-C7C9545590CB}"/>
              </a:ext>
            </a:extLst>
          </p:cNvPr>
          <p:cNvSpPr/>
          <p:nvPr/>
        </p:nvSpPr>
        <p:spPr>
          <a:xfrm>
            <a:off x="731521" y="309489"/>
            <a:ext cx="5050302" cy="81592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PH" sz="4400" b="1" dirty="0"/>
              <a:t>Exercise 1.2</a:t>
            </a:r>
          </a:p>
        </p:txBody>
      </p:sp>
    </p:spTree>
    <p:extLst>
      <p:ext uri="{BB962C8B-B14F-4D97-AF65-F5344CB8AC3E}">
        <p14:creationId xmlns:p14="http://schemas.microsoft.com/office/powerpoint/2010/main" val="32844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0770C-5942-E876-D8EA-21E357B4B1CC}"/>
              </a:ext>
            </a:extLst>
          </p:cNvPr>
          <p:cNvSpPr>
            <a:spLocks noGrp="1"/>
          </p:cNvSpPr>
          <p:nvPr>
            <p:ph idx="1"/>
          </p:nvPr>
        </p:nvSpPr>
        <p:spPr>
          <a:xfrm>
            <a:off x="478302" y="295423"/>
            <a:ext cx="11465169" cy="6344528"/>
          </a:xfrm>
        </p:spPr>
        <p:txBody>
          <a:bodyPr>
            <a:normAutofit lnSpcReduction="10000"/>
          </a:bodyPr>
          <a:lstStyle/>
          <a:p>
            <a:pPr algn="just"/>
            <a:r>
              <a:rPr lang="en-US" sz="3200" dirty="0"/>
              <a:t>2.	</a:t>
            </a:r>
            <a:r>
              <a:rPr lang="en-US" sz="3200" dirty="0" err="1"/>
              <a:t>Bebe</a:t>
            </a:r>
            <a:r>
              <a:rPr lang="en-US" sz="3200" dirty="0"/>
              <a:t>, the owner of </a:t>
            </a:r>
            <a:r>
              <a:rPr lang="en-US" sz="3200" dirty="0" err="1"/>
              <a:t>Mang</a:t>
            </a:r>
            <a:r>
              <a:rPr lang="en-US" sz="3200" dirty="0"/>
              <a:t> </a:t>
            </a:r>
            <a:r>
              <a:rPr lang="en-US" sz="3200" dirty="0" err="1"/>
              <a:t>Kinasal</a:t>
            </a:r>
            <a:r>
              <a:rPr lang="en-US" sz="3200" dirty="0"/>
              <a:t> received a total of P125, 268 from the cashier of her store. This represents the sales for the day after deducting P32, 400 of expenses. How much was the total revenue for the day?</a:t>
            </a:r>
          </a:p>
          <a:p>
            <a:pPr algn="just"/>
            <a:r>
              <a:rPr lang="en-US" sz="3200" dirty="0"/>
              <a:t>3.	Danny, owner of </a:t>
            </a:r>
            <a:r>
              <a:rPr lang="en-US" sz="3200" dirty="0" err="1"/>
              <a:t>Damgo</a:t>
            </a:r>
            <a:r>
              <a:rPr lang="en-US" sz="3200" dirty="0"/>
              <a:t> Sari </a:t>
            </a:r>
            <a:r>
              <a:rPr lang="en-US" sz="3200" dirty="0" err="1"/>
              <a:t>Sari</a:t>
            </a:r>
            <a:r>
              <a:rPr lang="en-US" sz="3200" dirty="0"/>
              <a:t> Store, would like to sell his whole business to his sister, Dreams on June 31, 2018. As of that date, the total assets of the store amounted to P3, 250, 650. Danny, however, has a loan at that bank amounting to P2, 000, 000 on that day. If you are Danny and would like to sell to Dreams the store of its net worth, how much would you be willing to receive?</a:t>
            </a:r>
          </a:p>
          <a:p>
            <a:endParaRPr lang="en-PH" dirty="0"/>
          </a:p>
        </p:txBody>
      </p:sp>
    </p:spTree>
    <p:extLst>
      <p:ext uri="{BB962C8B-B14F-4D97-AF65-F5344CB8AC3E}">
        <p14:creationId xmlns:p14="http://schemas.microsoft.com/office/powerpoint/2010/main" val="41548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28F0E5-0410-7E4F-CEE8-BE23D99327AF}"/>
              </a:ext>
            </a:extLst>
          </p:cNvPr>
          <p:cNvPicPr>
            <a:picLocks noGrp="1" noChangeAspect="1"/>
          </p:cNvPicPr>
          <p:nvPr>
            <p:ph idx="1"/>
          </p:nvPr>
        </p:nvPicPr>
        <p:blipFill rotWithShape="1">
          <a:blip r:embed="rId2"/>
          <a:srcRect l="35289" t="598" r="-401" b="-598"/>
          <a:stretch/>
        </p:blipFill>
        <p:spPr>
          <a:xfrm>
            <a:off x="422031" y="661182"/>
            <a:ext cx="11394831" cy="5725550"/>
          </a:xfrm>
          <a:prstGeom prst="rect">
            <a:avLst/>
          </a:prstGeom>
        </p:spPr>
      </p:pic>
    </p:spTree>
    <p:extLst>
      <p:ext uri="{BB962C8B-B14F-4D97-AF65-F5344CB8AC3E}">
        <p14:creationId xmlns:p14="http://schemas.microsoft.com/office/powerpoint/2010/main" val="209484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65097-E9BE-4640-A3FB-1CB6B59E6DE1}"/>
              </a:ext>
            </a:extLst>
          </p:cNvPr>
          <p:cNvPicPr>
            <a:picLocks noGrp="1" noChangeAspect="1"/>
          </p:cNvPicPr>
          <p:nvPr>
            <p:ph idx="1"/>
          </p:nvPr>
        </p:nvPicPr>
        <p:blipFill>
          <a:blip r:embed="rId2"/>
          <a:stretch>
            <a:fillRect/>
          </a:stretch>
        </p:blipFill>
        <p:spPr>
          <a:xfrm>
            <a:off x="463827" y="1179443"/>
            <a:ext cx="10880034" cy="5194853"/>
          </a:xfrm>
        </p:spPr>
      </p:pic>
    </p:spTree>
    <p:extLst>
      <p:ext uri="{BB962C8B-B14F-4D97-AF65-F5344CB8AC3E}">
        <p14:creationId xmlns:p14="http://schemas.microsoft.com/office/powerpoint/2010/main" val="363904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1BE6-F182-446B-881A-19E28E81078C}"/>
              </a:ext>
            </a:extLst>
          </p:cNvPr>
          <p:cNvSpPr>
            <a:spLocks noGrp="1"/>
          </p:cNvSpPr>
          <p:nvPr>
            <p:ph type="title"/>
          </p:nvPr>
        </p:nvSpPr>
        <p:spPr>
          <a:xfrm>
            <a:off x="159027" y="452717"/>
            <a:ext cx="11741426" cy="6160117"/>
          </a:xfrm>
        </p:spPr>
        <p:txBody>
          <a:bodyPr/>
          <a:lstStyle/>
          <a:p>
            <a:pPr algn="ctr"/>
            <a:br>
              <a:rPr lang="en-PH" sz="6800" b="1" dirty="0"/>
            </a:br>
            <a:r>
              <a:rPr lang="en-PH" sz="8800" b="1" dirty="0"/>
              <a:t>COURSE SYLLABUS PRESENTATION</a:t>
            </a:r>
          </a:p>
        </p:txBody>
      </p:sp>
    </p:spTree>
    <p:extLst>
      <p:ext uri="{BB962C8B-B14F-4D97-AF65-F5344CB8AC3E}">
        <p14:creationId xmlns:p14="http://schemas.microsoft.com/office/powerpoint/2010/main" val="413450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287" y="238538"/>
            <a:ext cx="11714922" cy="6162261"/>
          </a:xfrm>
        </p:spPr>
        <p:txBody>
          <a:bodyPr>
            <a:normAutofit/>
          </a:bodyPr>
          <a:lstStyle/>
          <a:p>
            <a:pPr marL="0" indent="0">
              <a:buNone/>
            </a:pPr>
            <a:endParaRPr lang="en-US" dirty="0"/>
          </a:p>
          <a:p>
            <a:pPr marL="0" indent="0">
              <a:buNone/>
            </a:pPr>
            <a:r>
              <a:rPr lang="en-US" dirty="0"/>
              <a:t>	</a:t>
            </a:r>
          </a:p>
          <a:p>
            <a:pPr marL="0" indent="0">
              <a:buNone/>
            </a:pPr>
            <a:r>
              <a:rPr lang="en-US" sz="4000" b="1" dirty="0"/>
              <a:t> </a:t>
            </a:r>
          </a:p>
          <a:p>
            <a:pPr marL="0" indent="0">
              <a:buNone/>
            </a:pPr>
            <a:r>
              <a:rPr lang="en-US" sz="4000" b="1" dirty="0"/>
              <a:t>What is your impression about this subject?</a:t>
            </a:r>
          </a:p>
          <a:p>
            <a:pPr marL="0" indent="0">
              <a:buNone/>
            </a:pPr>
            <a:endParaRPr lang="en-US" sz="4000" b="1" dirty="0"/>
          </a:p>
          <a:p>
            <a:pPr marL="0" indent="0">
              <a:buNone/>
            </a:pPr>
            <a:r>
              <a:rPr lang="en-US" sz="4000" b="1" dirty="0"/>
              <a:t>What is your expectation about this subject?</a:t>
            </a:r>
          </a:p>
          <a:p>
            <a:pPr marL="0" indent="0">
              <a:buNone/>
            </a:pPr>
            <a:endParaRPr lang="en-US" sz="3600" b="1" dirty="0"/>
          </a:p>
          <a:p>
            <a:pPr marL="0" indent="0">
              <a:buNone/>
            </a:pPr>
            <a:r>
              <a:rPr lang="en-US" sz="3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304" y="519332"/>
            <a:ext cx="11489635" cy="2528667"/>
          </a:xfrm>
        </p:spPr>
        <p:txBody>
          <a:bodyPr/>
          <a:lstStyle/>
          <a:p>
            <a:r>
              <a:rPr lang="en-US" sz="5500" dirty="0"/>
              <a:t>Week 1</a:t>
            </a:r>
            <a:br>
              <a:rPr lang="en-US" sz="5500" dirty="0"/>
            </a:br>
            <a:r>
              <a:rPr lang="en-US" sz="6500" b="1" dirty="0"/>
              <a:t>Introduction to Accounting</a:t>
            </a:r>
            <a:endParaRPr lang="en-PH" sz="6500" b="1" dirty="0"/>
          </a:p>
        </p:txBody>
      </p:sp>
      <p:sp>
        <p:nvSpPr>
          <p:cNvPr id="3" name="Subtitle 2"/>
          <p:cNvSpPr>
            <a:spLocks noGrp="1"/>
          </p:cNvSpPr>
          <p:nvPr>
            <p:ph type="subTitle" idx="1"/>
          </p:nvPr>
        </p:nvSpPr>
        <p:spPr>
          <a:xfrm>
            <a:off x="477078" y="3810003"/>
            <a:ext cx="11016227" cy="2576730"/>
          </a:xfrm>
        </p:spPr>
        <p:txBody>
          <a:bodyPr>
            <a:normAutofit/>
          </a:bodyPr>
          <a:lstStyle/>
          <a:p>
            <a:endParaRPr lang="en-US" dirty="0"/>
          </a:p>
          <a:p>
            <a:r>
              <a:rPr lang="en-US" sz="3200" b="1" dirty="0"/>
              <a:t>Learning </a:t>
            </a:r>
            <a:r>
              <a:rPr lang="en-US" sz="3200" b="1" dirty="0" err="1"/>
              <a:t>ObjectiveS</a:t>
            </a:r>
            <a:r>
              <a:rPr lang="en-US" sz="3200" b="1" dirty="0"/>
              <a:t>:</a:t>
            </a:r>
          </a:p>
          <a:p>
            <a:r>
              <a:rPr lang="en-US" sz="3200" dirty="0"/>
              <a:t>- RECOGNIZE AREAS, BRANCHES, ORGANIZATIONS, ACTIVITIES AND USERS OF ACCOUNTING</a:t>
            </a:r>
          </a:p>
          <a:p>
            <a:endParaRPr lang="en-PH" dirty="0"/>
          </a:p>
        </p:txBody>
      </p:sp>
    </p:spTree>
  </p:cSld>
  <p:clrMapOvr>
    <a:masterClrMapping/>
  </p:clrMapOvr>
  <mc:AlternateContent xmlns:mc="http://schemas.openxmlformats.org/markup-compatibility/2006" xmlns:p14="http://schemas.microsoft.com/office/powerpoint/2010/main">
    <mc:Choice Requires="p14">
      <p:transition spd="slow" p14:dur="2000" advTm="14252"/>
    </mc:Choice>
    <mc:Fallback xmlns="">
      <p:transition spd="slow" advTm="142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History of Accounting</a:t>
            </a:r>
            <a:endParaRPr lang="en-PH" b="1" dirty="0"/>
          </a:p>
        </p:txBody>
      </p:sp>
      <p:sp>
        <p:nvSpPr>
          <p:cNvPr id="3" name="Content Placeholder 2"/>
          <p:cNvSpPr>
            <a:spLocks noGrp="1"/>
          </p:cNvSpPr>
          <p:nvPr>
            <p:ph idx="1"/>
          </p:nvPr>
        </p:nvSpPr>
        <p:spPr>
          <a:xfrm>
            <a:off x="344557" y="1120462"/>
            <a:ext cx="11463130" cy="5558634"/>
          </a:xfrm>
        </p:spPr>
        <p:txBody>
          <a:bodyPr>
            <a:noAutofit/>
          </a:bodyPr>
          <a:lstStyle/>
          <a:p>
            <a:pPr marL="0" indent="0" algn="just">
              <a:buNone/>
            </a:pPr>
            <a:r>
              <a:rPr lang="en-US" sz="3300" dirty="0"/>
              <a:t>In Venice, as early as November 1494, </a:t>
            </a:r>
            <a:r>
              <a:rPr lang="en-US" sz="3300" b="1" u="sng" dirty="0"/>
              <a:t>Luca Pacioli</a:t>
            </a:r>
            <a:r>
              <a:rPr lang="en-US" sz="3300" dirty="0"/>
              <a:t>, a Franciscan monk, had published a book which contained the primary principles of Mathematics and incidentally a set of accounting procedures. The title of this book was “</a:t>
            </a:r>
            <a:r>
              <a:rPr lang="en-US" sz="3300" i="1" dirty="0"/>
              <a:t>Summa de </a:t>
            </a:r>
            <a:r>
              <a:rPr lang="en-US" sz="3300" i="1" dirty="0" err="1"/>
              <a:t>Arithmetica</a:t>
            </a:r>
            <a:r>
              <a:rPr lang="en-US" sz="3300" i="1" dirty="0"/>
              <a:t>, </a:t>
            </a:r>
            <a:r>
              <a:rPr lang="en-US" sz="3300" i="1" dirty="0" err="1"/>
              <a:t>Geometria</a:t>
            </a:r>
            <a:r>
              <a:rPr lang="en-US" sz="3300" i="1" dirty="0"/>
              <a:t>, </a:t>
            </a:r>
            <a:r>
              <a:rPr lang="en-US" sz="3300" i="1" dirty="0" err="1"/>
              <a:t>Proportioni</a:t>
            </a:r>
            <a:r>
              <a:rPr lang="en-US" sz="3300" i="1" dirty="0"/>
              <a:t> et </a:t>
            </a:r>
            <a:r>
              <a:rPr lang="en-US" sz="3300" i="1" dirty="0" err="1"/>
              <a:t>Proportionalita</a:t>
            </a:r>
            <a:r>
              <a:rPr lang="en-US" sz="3300" i="1" dirty="0"/>
              <a:t>” </a:t>
            </a:r>
            <a:r>
              <a:rPr lang="en-US" sz="3300" dirty="0"/>
              <a:t>(Everything about Arithmetic, Geometry, Proportions and Proportionality) which includes, </a:t>
            </a:r>
            <a:r>
              <a:rPr lang="en-US" sz="3300" dirty="0" err="1"/>
              <a:t>Particularis</a:t>
            </a:r>
            <a:r>
              <a:rPr lang="en-US" sz="3300" dirty="0"/>
              <a:t> de </a:t>
            </a:r>
            <a:r>
              <a:rPr lang="en-US" sz="3300" dirty="0" err="1"/>
              <a:t>Camputis</a:t>
            </a:r>
            <a:r>
              <a:rPr lang="en-US" sz="3300" dirty="0"/>
              <a:t> et </a:t>
            </a:r>
            <a:r>
              <a:rPr lang="en-US" sz="3300" dirty="0" err="1"/>
              <a:t>Scripturis</a:t>
            </a:r>
            <a:r>
              <a:rPr lang="en-US" sz="3300" dirty="0"/>
              <a:t> or “Details of Calculation and Recording” which described the doubly-entry system of bookkeeping.</a:t>
            </a:r>
          </a:p>
          <a:p>
            <a:pPr marL="0" indent="0">
              <a:buNone/>
            </a:pPr>
            <a:endParaRPr lang="en-US" sz="2500" dirty="0"/>
          </a:p>
        </p:txBody>
      </p:sp>
    </p:spTree>
  </p:cSld>
  <p:clrMapOvr>
    <a:masterClrMapping/>
  </p:clrMapOvr>
  <mc:AlternateContent xmlns:mc="http://schemas.openxmlformats.org/markup-compatibility/2006" xmlns:p14="http://schemas.microsoft.com/office/powerpoint/2010/main">
    <mc:Choice Requires="p14">
      <p:transition spd="slow" p14:dur="2000" advTm="5702"/>
    </mc:Choice>
    <mc:Fallback xmlns="">
      <p:transition spd="slow" advTm="57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A3DB3-3DD9-412B-A127-B14BB917B102}"/>
              </a:ext>
            </a:extLst>
          </p:cNvPr>
          <p:cNvSpPr>
            <a:spLocks noGrp="1"/>
          </p:cNvSpPr>
          <p:nvPr>
            <p:ph idx="1"/>
          </p:nvPr>
        </p:nvSpPr>
        <p:spPr>
          <a:xfrm>
            <a:off x="357810" y="295422"/>
            <a:ext cx="11357112" cy="5416061"/>
          </a:xfrm>
        </p:spPr>
        <p:txBody>
          <a:bodyPr>
            <a:normAutofit fontScale="92500" lnSpcReduction="10000"/>
          </a:bodyPr>
          <a:lstStyle/>
          <a:p>
            <a:pPr algn="just"/>
            <a:r>
              <a:rPr lang="en-US" sz="3500" dirty="0"/>
              <a:t>Although </a:t>
            </a:r>
            <a:r>
              <a:rPr lang="en-US" sz="3500" b="1" u="sng" dirty="0"/>
              <a:t>Luca Pacioli</a:t>
            </a:r>
            <a:r>
              <a:rPr lang="en-US" sz="3500" dirty="0"/>
              <a:t> did not claim that the art of bookkeeping was invented and developed by him, he has been regarded as </a:t>
            </a:r>
            <a:r>
              <a:rPr lang="en-US" sz="3500" b="1" dirty="0"/>
              <a:t>the father of double-entry system</a:t>
            </a:r>
            <a:r>
              <a:rPr lang="en-US" sz="3500" dirty="0"/>
              <a:t> stating that the purpose of bookkeeping was “to give the trader without delay the information as to his </a:t>
            </a:r>
            <a:r>
              <a:rPr lang="en-US" sz="3500" b="1" dirty="0"/>
              <a:t>assets</a:t>
            </a:r>
            <a:r>
              <a:rPr lang="en-US" sz="3500" dirty="0"/>
              <a:t> and </a:t>
            </a:r>
            <a:r>
              <a:rPr lang="en-US" sz="3500" b="1" dirty="0"/>
              <a:t>liabilities”</a:t>
            </a:r>
            <a:r>
              <a:rPr lang="en-US" sz="3500" dirty="0"/>
              <a:t>. Pacioli also advised the closing of books and the computation of periodic profit. He said, “It is always good to close the book each year, specially if you are in a partnership with others. Frequent accounting makes for long friendship”.</a:t>
            </a:r>
            <a:endParaRPr lang="en-PH" sz="3500" dirty="0"/>
          </a:p>
          <a:p>
            <a:endParaRPr lang="en-PH" dirty="0"/>
          </a:p>
        </p:txBody>
      </p:sp>
      <p:sp>
        <p:nvSpPr>
          <p:cNvPr id="2" name="Rectangle: Rounded Corners 1">
            <a:extLst>
              <a:ext uri="{FF2B5EF4-FFF2-40B4-BE49-F238E27FC236}">
                <a16:creationId xmlns:a16="http://schemas.microsoft.com/office/drawing/2014/main" id="{9BC12589-A3E1-B8AE-D544-161D8A782FF3}"/>
              </a:ext>
            </a:extLst>
          </p:cNvPr>
          <p:cNvSpPr/>
          <p:nvPr/>
        </p:nvSpPr>
        <p:spPr>
          <a:xfrm>
            <a:off x="477078" y="5317589"/>
            <a:ext cx="11237844" cy="1153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4000" b="1" dirty="0"/>
              <a:t>Luca Pacioli is the father of accounting</a:t>
            </a:r>
            <a:r>
              <a:rPr lang="en-US" sz="4000" dirty="0"/>
              <a:t>.</a:t>
            </a:r>
          </a:p>
        </p:txBody>
      </p:sp>
    </p:spTree>
    <p:extLst>
      <p:ext uri="{BB962C8B-B14F-4D97-AF65-F5344CB8AC3E}">
        <p14:creationId xmlns:p14="http://schemas.microsoft.com/office/powerpoint/2010/main" val="5954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Accountancy in the Philippines</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3910139"/>
              </p:ext>
            </p:extLst>
          </p:nvPr>
        </p:nvGraphicFramePr>
        <p:xfrm>
          <a:off x="331304" y="1350497"/>
          <a:ext cx="11214585" cy="5190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253"/>
    </mc:Choice>
    <mc:Fallback xmlns="">
      <p:transition spd="slow" advTm="22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EEF50-3859-4D1F-B315-5D28407DBC2A}"/>
              </a:ext>
            </a:extLst>
          </p:cNvPr>
          <p:cNvSpPr>
            <a:spLocks noGrp="1"/>
          </p:cNvSpPr>
          <p:nvPr>
            <p:ph idx="1"/>
          </p:nvPr>
        </p:nvSpPr>
        <p:spPr>
          <a:xfrm>
            <a:off x="140677" y="874642"/>
            <a:ext cx="11788725" cy="4020915"/>
          </a:xfrm>
        </p:spPr>
        <p:txBody>
          <a:bodyPr>
            <a:normAutofit/>
          </a:bodyPr>
          <a:lstStyle/>
          <a:p>
            <a:pPr marL="0" indent="0">
              <a:buNone/>
            </a:pPr>
            <a:endParaRPr lang="en-PH" sz="6000" b="1" dirty="0"/>
          </a:p>
          <a:p>
            <a:r>
              <a:rPr lang="en-PH" sz="6600" b="1" dirty="0"/>
              <a:t>WHAT IS ACCOUNTING?</a:t>
            </a:r>
          </a:p>
        </p:txBody>
      </p:sp>
    </p:spTree>
    <p:extLst>
      <p:ext uri="{BB962C8B-B14F-4D97-AF65-F5344CB8AC3E}">
        <p14:creationId xmlns:p14="http://schemas.microsoft.com/office/powerpoint/2010/main" val="235184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546</TotalTime>
  <Words>1864</Words>
  <Application>Microsoft Office PowerPoint</Application>
  <PresentationFormat>Widescreen</PresentationFormat>
  <Paragraphs>240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Ion</vt:lpstr>
      <vt:lpstr>PowerPoint Presentation</vt:lpstr>
      <vt:lpstr>PowerPoint Presentation</vt:lpstr>
      <vt:lpstr> COURSE SYLLABUS PRESENTATION</vt:lpstr>
      <vt:lpstr>PowerPoint Presentation</vt:lpstr>
      <vt:lpstr>Week 1 Introduction to Accounting</vt:lpstr>
      <vt:lpstr>Brief History of Accounting</vt:lpstr>
      <vt:lpstr>PowerPoint Presentation</vt:lpstr>
      <vt:lpstr>Accountancy in the Philippines</vt:lpstr>
      <vt:lpstr>PowerPoint Presentation</vt:lpstr>
      <vt:lpstr>Definitions of Accounting</vt:lpstr>
      <vt:lpstr>Definitions of Accounting</vt:lpstr>
      <vt:lpstr>Definitions of Accounting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Accounting</dc:title>
  <dc:creator>yani</dc:creator>
  <cp:lastModifiedBy>Geraldine Pangan</cp:lastModifiedBy>
  <cp:revision>90</cp:revision>
  <dcterms:created xsi:type="dcterms:W3CDTF">2020-07-20T01:33:00Z</dcterms:created>
  <dcterms:modified xsi:type="dcterms:W3CDTF">2023-01-27T12:12:14Z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