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8"/>
  </p:notesMasterIdLst>
  <p:sldIdLst>
    <p:sldId id="287" r:id="rId2"/>
    <p:sldId id="310" r:id="rId3"/>
    <p:sldId id="311" r:id="rId4"/>
    <p:sldId id="306" r:id="rId5"/>
    <p:sldId id="307" r:id="rId6"/>
    <p:sldId id="308" r:id="rId7"/>
    <p:sldId id="312" r:id="rId8"/>
    <p:sldId id="317" r:id="rId9"/>
    <p:sldId id="318" r:id="rId10"/>
    <p:sldId id="319" r:id="rId11"/>
    <p:sldId id="320" r:id="rId12"/>
    <p:sldId id="321" r:id="rId13"/>
    <p:sldId id="322" r:id="rId14"/>
    <p:sldId id="313" r:id="rId15"/>
    <p:sldId id="323"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3425" autoAdjust="0"/>
  </p:normalViewPr>
  <p:slideViewPr>
    <p:cSldViewPr snapToGrid="0">
      <p:cViewPr varScale="1">
        <p:scale>
          <a:sx n="60" d="100"/>
          <a:sy n="60"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05/05/2023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5/5/2023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543338"/>
            <a:ext cx="11065565" cy="6056245"/>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50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51284"/>
            <a:ext cx="11261558" cy="5229727"/>
          </a:xfrm>
        </p:spPr>
        <p:txBody>
          <a:bodyPr>
            <a:normAutofit fontScale="62500" lnSpcReduction="20000"/>
          </a:bodyPr>
          <a:lstStyle/>
          <a:p>
            <a:pPr marL="0" indent="0" algn="just">
              <a:buNone/>
            </a:pPr>
            <a:r>
              <a:rPr lang="en-US" sz="5100" dirty="0"/>
              <a:t>•	</a:t>
            </a:r>
            <a:r>
              <a:rPr lang="en-US" sz="5100" b="1" dirty="0"/>
              <a:t>Inventory account</a:t>
            </a:r>
            <a:r>
              <a:rPr lang="en-US" sz="5100" dirty="0"/>
              <a:t> is increased for the cost of the merchandise purchased plus the freight cost necessary to transport the inventory to the buyer’s place of business (</a:t>
            </a:r>
            <a:r>
              <a:rPr lang="en-US" sz="5100" b="1" dirty="0"/>
              <a:t>FOB shipping point</a:t>
            </a:r>
            <a:r>
              <a:rPr lang="en-US" sz="5100" dirty="0"/>
              <a:t>).  FOB means </a:t>
            </a:r>
            <a:r>
              <a:rPr lang="en-US" sz="5100" b="1" dirty="0"/>
              <a:t>freight on board.</a:t>
            </a:r>
          </a:p>
          <a:p>
            <a:pPr marL="0" indent="0" algn="just">
              <a:buNone/>
            </a:pPr>
            <a:r>
              <a:rPr lang="en-US" sz="5100" dirty="0"/>
              <a:t>•	</a:t>
            </a:r>
            <a:r>
              <a:rPr lang="en-US" sz="5100" b="1" dirty="0"/>
              <a:t>Inventory</a:t>
            </a:r>
            <a:r>
              <a:rPr lang="en-US" sz="5100" dirty="0"/>
              <a:t> is always recorded at the final cost to the buyer, purchase price less allowances received from the seller and any cash discounts taken </a:t>
            </a:r>
          </a:p>
          <a:p>
            <a:pPr marL="0" indent="0" algn="just">
              <a:buNone/>
            </a:pPr>
            <a:r>
              <a:rPr lang="en-US" sz="5100" dirty="0"/>
              <a:t>•	</a:t>
            </a:r>
            <a:r>
              <a:rPr lang="en-US" sz="5100" b="1" dirty="0"/>
              <a:t>Trade discounts</a:t>
            </a:r>
            <a:r>
              <a:rPr lang="en-US" sz="5100" dirty="0"/>
              <a:t> are deducted as part of the initial purchase transaction; they are not a purchase discount.</a:t>
            </a:r>
          </a:p>
          <a:p>
            <a:pPr marL="0" indent="0">
              <a:buNone/>
            </a:pPr>
            <a:endParaRPr lang="en-PH"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64169"/>
            <a:ext cx="575911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b="1" dirty="0">
                <a:solidFill>
                  <a:schemeClr val="tx1"/>
                </a:solidFill>
                <a:effectLst/>
                <a:latin typeface="Arial Black" panose="020B0A04020102020204" pitchFamily="34" charset="0"/>
                <a:ea typeface="Tahoma" panose="020B0604030504040204" pitchFamily="34" charset="0"/>
              </a:rPr>
              <a:t>Purchasing Transactions:</a:t>
            </a:r>
            <a:endParaRPr lang="en-PH" sz="2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7998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51284"/>
            <a:ext cx="11261558" cy="5229727"/>
          </a:xfrm>
        </p:spPr>
        <p:txBody>
          <a:bodyPr>
            <a:normAutofit/>
          </a:bodyPr>
          <a:lstStyle/>
          <a:p>
            <a:pPr marL="0" indent="0" algn="just">
              <a:buNone/>
            </a:pPr>
            <a:r>
              <a:rPr lang="en-US" dirty="0"/>
              <a:t>•</a:t>
            </a:r>
            <a:r>
              <a:rPr lang="en-US" sz="4400" dirty="0"/>
              <a:t>	</a:t>
            </a:r>
            <a:r>
              <a:rPr lang="en-US" sz="5400" dirty="0"/>
              <a:t>Inventory account is decreased for the cost of the merchandise returned to the seller less any allowances or discounts already recorded in the ledger. </a:t>
            </a:r>
            <a:endParaRPr lang="en-PH" sz="5400"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4" y="64169"/>
            <a:ext cx="71387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b="1" dirty="0">
                <a:solidFill>
                  <a:schemeClr val="tx1"/>
                </a:solidFill>
                <a:effectLst/>
                <a:latin typeface="Arial Black" panose="020B0A04020102020204" pitchFamily="34" charset="0"/>
                <a:ea typeface="Tahoma" panose="020B0604030504040204" pitchFamily="34" charset="0"/>
              </a:rPr>
              <a:t>Purchase Returns:</a:t>
            </a:r>
            <a:endParaRPr lang="en-PH" sz="36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50298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51284"/>
            <a:ext cx="11261558" cy="5229727"/>
          </a:xfrm>
        </p:spPr>
        <p:txBody>
          <a:bodyPr>
            <a:normAutofit fontScale="70000" lnSpcReduction="20000"/>
          </a:bodyPr>
          <a:lstStyle/>
          <a:p>
            <a:pPr marL="0" indent="0" algn="just">
              <a:buNone/>
            </a:pPr>
            <a:r>
              <a:rPr lang="en-US" sz="4400" dirty="0"/>
              <a:t>•	Inventory account is decreased and cost of goods sold is increased for the cost of the merchandise sold.   </a:t>
            </a:r>
          </a:p>
          <a:p>
            <a:pPr marL="0" indent="0" algn="just">
              <a:buNone/>
            </a:pPr>
            <a:r>
              <a:rPr lang="en-US" sz="4400" dirty="0"/>
              <a:t>•	The freight cost necessary to transport the inventory to the buyer’s place of business is an expense in the period of sale (FOB Destination).  Transportation Out or Freight Out are typical accounts used to record the expense. </a:t>
            </a:r>
          </a:p>
          <a:p>
            <a:pPr marL="0" indent="0" algn="just">
              <a:buNone/>
            </a:pPr>
            <a:r>
              <a:rPr lang="en-US" sz="4400" dirty="0"/>
              <a:t>•	The selling price of the merchandise sold represents revenue to the seller and is recorded in a separate transaction.   </a:t>
            </a:r>
          </a:p>
          <a:p>
            <a:pPr marL="0" indent="0" algn="just">
              <a:buNone/>
            </a:pPr>
            <a:r>
              <a:rPr lang="en-US" sz="4400" dirty="0"/>
              <a:t>•	Trade discounts are deducted as part of the initial sale transaction; they are not a sales discount nor a contra-revenue. </a:t>
            </a:r>
          </a:p>
          <a:p>
            <a:pPr marL="0" indent="0" algn="just">
              <a:buNone/>
            </a:pPr>
            <a:endParaRPr lang="en-PH" sz="4400"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192504"/>
            <a:ext cx="5759116" cy="898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r>
              <a:rPr lang="en-PH" sz="3200" b="1" dirty="0">
                <a:solidFill>
                  <a:schemeClr val="tx1"/>
                </a:solidFill>
                <a:effectLst/>
                <a:latin typeface="Tahoma" panose="020B0604030504040204" pitchFamily="34" charset="0"/>
                <a:ea typeface="Tahoma" panose="020B0604030504040204" pitchFamily="34" charset="0"/>
              </a:rPr>
              <a:t>Sales Transactions: </a:t>
            </a:r>
            <a:endParaRPr lang="en-PH" sz="3200" dirty="0">
              <a:solidFill>
                <a:schemeClr val="tx1"/>
              </a:solidFill>
              <a:effectLst/>
              <a:latin typeface="Tahoma" panose="020B0604030504040204" pitchFamily="34" charset="0"/>
              <a:ea typeface="Tahoma" panose="020B0604030504040204" pitchFamily="34" charset="0"/>
            </a:endParaRPr>
          </a:p>
          <a:p>
            <a:pPr algn="ctr"/>
            <a:endParaRPr lang="en-PH" sz="2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57268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51284"/>
            <a:ext cx="11261558" cy="5229727"/>
          </a:xfrm>
        </p:spPr>
        <p:txBody>
          <a:bodyPr>
            <a:normAutofit lnSpcReduction="10000"/>
          </a:bodyPr>
          <a:lstStyle/>
          <a:p>
            <a:pPr marL="0" indent="0" algn="just">
              <a:buNone/>
            </a:pPr>
            <a:r>
              <a:rPr lang="en-US" sz="4400" dirty="0"/>
              <a:t>•	Inventory account is increased and cost of goods sold is decreased for the cost of the merchandise returned by the buyer. </a:t>
            </a:r>
          </a:p>
          <a:p>
            <a:pPr marL="0" indent="0" algn="just">
              <a:buNone/>
            </a:pPr>
            <a:r>
              <a:rPr lang="en-US" sz="4400" dirty="0"/>
              <a:t>•	Sales returns and allowances is increased and cash or A/R is decreased for the selling price of the merchandise returned by the buyer. </a:t>
            </a:r>
          </a:p>
          <a:p>
            <a:pPr marL="0" indent="0" algn="just">
              <a:buNone/>
            </a:pPr>
            <a:endParaRPr lang="en-PH" sz="4400"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192504"/>
            <a:ext cx="5759116" cy="898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r>
              <a:rPr lang="en-PH" sz="3200" b="1" dirty="0">
                <a:solidFill>
                  <a:schemeClr val="tx1"/>
                </a:solidFill>
                <a:effectLst/>
                <a:latin typeface="Tahoma" panose="020B0604030504040204" pitchFamily="34" charset="0"/>
                <a:ea typeface="Tahoma" panose="020B0604030504040204" pitchFamily="34" charset="0"/>
              </a:rPr>
              <a:t>Sales </a:t>
            </a:r>
            <a:r>
              <a:rPr lang="en-PH" sz="3200" b="1" dirty="0">
                <a:solidFill>
                  <a:schemeClr val="tx1"/>
                </a:solidFill>
                <a:latin typeface="Tahoma" panose="020B0604030504040204" pitchFamily="34" charset="0"/>
                <a:ea typeface="Tahoma" panose="020B0604030504040204" pitchFamily="34" charset="0"/>
              </a:rPr>
              <a:t>Retur</a:t>
            </a:r>
            <a:r>
              <a:rPr lang="en-PH" sz="3200" b="1" dirty="0">
                <a:solidFill>
                  <a:schemeClr val="tx1"/>
                </a:solidFill>
                <a:effectLst/>
                <a:latin typeface="Tahoma" panose="020B0604030504040204" pitchFamily="34" charset="0"/>
                <a:ea typeface="Tahoma" panose="020B0604030504040204" pitchFamily="34" charset="0"/>
              </a:rPr>
              <a:t>ns: </a:t>
            </a:r>
            <a:endParaRPr lang="en-PH" sz="3200" dirty="0">
              <a:solidFill>
                <a:schemeClr val="tx1"/>
              </a:solidFill>
              <a:effectLst/>
              <a:latin typeface="Tahoma" panose="020B0604030504040204" pitchFamily="34" charset="0"/>
              <a:ea typeface="Tahoma" panose="020B0604030504040204" pitchFamily="34" charset="0"/>
            </a:endParaRPr>
          </a:p>
          <a:p>
            <a:pPr algn="ctr"/>
            <a:endParaRPr lang="en-PH" sz="2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4618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76AC2-6804-435C-9F9E-1B443A9A7E1C}"/>
              </a:ext>
            </a:extLst>
          </p:cNvPr>
          <p:cNvSpPr>
            <a:spLocks noGrp="1"/>
          </p:cNvSpPr>
          <p:nvPr>
            <p:ph idx="1"/>
          </p:nvPr>
        </p:nvSpPr>
        <p:spPr>
          <a:xfrm>
            <a:off x="786063" y="737938"/>
            <a:ext cx="10700083" cy="5510462"/>
          </a:xfrm>
        </p:spPr>
        <p:txBody>
          <a:bodyPr/>
          <a:lstStyle/>
          <a:p>
            <a:pPr marL="0" indent="0" algn="ctr">
              <a:buNone/>
            </a:pPr>
            <a:endParaRPr lang="en-PH" sz="4800" b="1" dirty="0"/>
          </a:p>
          <a:p>
            <a:pPr marL="0" indent="0" algn="ctr">
              <a:buNone/>
            </a:pPr>
            <a:r>
              <a:rPr lang="en-PH" sz="4800" b="1" dirty="0"/>
              <a:t>Sample Transaction</a:t>
            </a:r>
          </a:p>
          <a:p>
            <a:pPr marL="0" indent="0" algn="ctr">
              <a:buNone/>
            </a:pPr>
            <a:r>
              <a:rPr lang="en-PH" sz="4800" b="1" dirty="0">
                <a:latin typeface="Arial Black" panose="020B0A04020102020204" pitchFamily="34" charset="0"/>
              </a:rPr>
              <a:t>Journalizing Business Transactions – Merchandising Business</a:t>
            </a:r>
          </a:p>
          <a:p>
            <a:pPr marL="0" indent="0">
              <a:buNone/>
            </a:pPr>
            <a:endParaRPr lang="en-PH" dirty="0"/>
          </a:p>
        </p:txBody>
      </p:sp>
    </p:spTree>
    <p:extLst>
      <p:ext uri="{BB962C8B-B14F-4D97-AF65-F5344CB8AC3E}">
        <p14:creationId xmlns:p14="http://schemas.microsoft.com/office/powerpoint/2010/main" val="344811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E65BBA-0FD3-63B0-6FBB-3F1F1D317DF7}"/>
              </a:ext>
            </a:extLst>
          </p:cNvPr>
          <p:cNvPicPr>
            <a:picLocks noGrp="1" noChangeAspect="1"/>
          </p:cNvPicPr>
          <p:nvPr>
            <p:ph idx="1"/>
          </p:nvPr>
        </p:nvPicPr>
        <p:blipFill>
          <a:blip r:embed="rId2"/>
          <a:stretch>
            <a:fillRect/>
          </a:stretch>
        </p:blipFill>
        <p:spPr>
          <a:xfrm>
            <a:off x="705853" y="561474"/>
            <a:ext cx="10908631" cy="6160168"/>
          </a:xfrm>
        </p:spPr>
      </p:pic>
    </p:spTree>
    <p:extLst>
      <p:ext uri="{BB962C8B-B14F-4D97-AF65-F5344CB8AC3E}">
        <p14:creationId xmlns:p14="http://schemas.microsoft.com/office/powerpoint/2010/main" val="38745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31948-D9FF-4B5B-BA2A-09E87D0CE15C}"/>
              </a:ext>
            </a:extLst>
          </p:cNvPr>
          <p:cNvSpPr>
            <a:spLocks noGrp="1"/>
          </p:cNvSpPr>
          <p:nvPr>
            <p:ph idx="1"/>
          </p:nvPr>
        </p:nvSpPr>
        <p:spPr>
          <a:xfrm>
            <a:off x="379828" y="351692"/>
            <a:ext cx="11465169" cy="6189785"/>
          </a:xfrm>
        </p:spPr>
        <p:txBody>
          <a:bodyPr/>
          <a:lstStyle/>
          <a:p>
            <a:endParaRPr lang="en-PH" dirty="0"/>
          </a:p>
        </p:txBody>
      </p:sp>
      <p:sp>
        <p:nvSpPr>
          <p:cNvPr id="4" name="Rectangle: Rounded Corners 3">
            <a:extLst>
              <a:ext uri="{FF2B5EF4-FFF2-40B4-BE49-F238E27FC236}">
                <a16:creationId xmlns:a16="http://schemas.microsoft.com/office/drawing/2014/main" id="{9AF15355-FF0D-4590-88D2-AA945E4574E7}"/>
              </a:ext>
            </a:extLst>
          </p:cNvPr>
          <p:cNvSpPr/>
          <p:nvPr/>
        </p:nvSpPr>
        <p:spPr>
          <a:xfrm>
            <a:off x="675249" y="703385"/>
            <a:ext cx="10860259" cy="550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dirty="0">
                <a:latin typeface="Arial Black" panose="020B0A04020102020204" pitchFamily="34" charset="0"/>
              </a:rPr>
              <a:t>Journalizing Business Transactions – Merchandising Business</a:t>
            </a:r>
          </a:p>
        </p:txBody>
      </p:sp>
    </p:spTree>
    <p:extLst>
      <p:ext uri="{BB962C8B-B14F-4D97-AF65-F5344CB8AC3E}">
        <p14:creationId xmlns:p14="http://schemas.microsoft.com/office/powerpoint/2010/main" val="199611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E71B2652-92BD-44FE-A84F-955962F543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9" name="Content Placeholder 8">
            <a:extLst>
              <a:ext uri="{FF2B5EF4-FFF2-40B4-BE49-F238E27FC236}">
                <a16:creationId xmlns:a16="http://schemas.microsoft.com/office/drawing/2014/main" id="{D5E2362C-D462-457F-9427-FCF6F3703DB3}"/>
              </a:ext>
            </a:extLst>
          </p:cNvPr>
          <p:cNvPicPr>
            <a:picLocks noGrp="1" noChangeAspect="1"/>
          </p:cNvPicPr>
          <p:nvPr>
            <p:ph idx="1"/>
          </p:nvPr>
        </p:nvPicPr>
        <p:blipFill>
          <a:blip r:embed="rId2"/>
          <a:stretch>
            <a:fillRect/>
          </a:stretch>
        </p:blipFill>
        <p:spPr bwMode="auto">
          <a:xfrm>
            <a:off x="534572" y="337625"/>
            <a:ext cx="11240086" cy="628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6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71F3A6-1302-4255-BA1B-557662A563F6}"/>
              </a:ext>
            </a:extLst>
          </p:cNvPr>
          <p:cNvPicPr>
            <a:picLocks noGrp="1" noChangeAspect="1"/>
          </p:cNvPicPr>
          <p:nvPr>
            <p:ph idx="1"/>
          </p:nvPr>
        </p:nvPicPr>
        <p:blipFill>
          <a:blip r:embed="rId2"/>
          <a:stretch>
            <a:fillRect/>
          </a:stretch>
        </p:blipFill>
        <p:spPr>
          <a:xfrm>
            <a:off x="240632" y="208547"/>
            <a:ext cx="11710736" cy="6336632"/>
          </a:xfrm>
        </p:spPr>
      </p:pic>
    </p:spTree>
    <p:extLst>
      <p:ext uri="{BB962C8B-B14F-4D97-AF65-F5344CB8AC3E}">
        <p14:creationId xmlns:p14="http://schemas.microsoft.com/office/powerpoint/2010/main" val="279736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530EEB-A478-422A-9166-F45B3AC0A31E}"/>
              </a:ext>
            </a:extLst>
          </p:cNvPr>
          <p:cNvPicPr>
            <a:picLocks noGrp="1" noChangeAspect="1"/>
          </p:cNvPicPr>
          <p:nvPr>
            <p:ph idx="1"/>
          </p:nvPr>
        </p:nvPicPr>
        <p:blipFill>
          <a:blip r:embed="rId2"/>
          <a:stretch>
            <a:fillRect/>
          </a:stretch>
        </p:blipFill>
        <p:spPr>
          <a:xfrm>
            <a:off x="609600" y="304800"/>
            <a:ext cx="10860505" cy="6079958"/>
          </a:xfrm>
        </p:spPr>
      </p:pic>
    </p:spTree>
    <p:extLst>
      <p:ext uri="{BB962C8B-B14F-4D97-AF65-F5344CB8AC3E}">
        <p14:creationId xmlns:p14="http://schemas.microsoft.com/office/powerpoint/2010/main" val="28209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51284"/>
            <a:ext cx="11261558" cy="5462337"/>
          </a:xfrm>
        </p:spPr>
        <p:txBody>
          <a:bodyPr/>
          <a:lstStyle/>
          <a:p>
            <a:pPr marL="0" indent="0">
              <a:buNone/>
            </a:pPr>
            <a:r>
              <a:rPr lang="en-US" dirty="0"/>
              <a:t>•	</a:t>
            </a:r>
            <a:r>
              <a:rPr lang="en-US" sz="3200" dirty="0"/>
              <a:t>Purchase merchandise from vendors for inventory on account or for cash </a:t>
            </a:r>
          </a:p>
          <a:p>
            <a:pPr marL="0" indent="0">
              <a:buNone/>
            </a:pPr>
            <a:r>
              <a:rPr lang="en-US" sz="3200" dirty="0"/>
              <a:t>•	Sell inventory to customers on account </a:t>
            </a:r>
          </a:p>
          <a:p>
            <a:pPr marL="0" indent="0">
              <a:buNone/>
            </a:pPr>
            <a:r>
              <a:rPr lang="en-US" sz="3200" dirty="0"/>
              <a:t>•	Collect cash from customers </a:t>
            </a:r>
          </a:p>
          <a:p>
            <a:pPr marL="0" indent="0">
              <a:buNone/>
            </a:pPr>
            <a:r>
              <a:rPr lang="en-US" sz="3200" dirty="0"/>
              <a:t>•	Pay cash to vendors </a:t>
            </a:r>
          </a:p>
          <a:p>
            <a:pPr marL="0" indent="0">
              <a:buNone/>
            </a:pPr>
            <a:r>
              <a:rPr lang="en-US" sz="3200" dirty="0"/>
              <a:t>•	Repeat again and again </a:t>
            </a:r>
          </a:p>
          <a:p>
            <a:pPr marL="0" indent="0">
              <a:buNone/>
            </a:pPr>
            <a:r>
              <a:rPr lang="en-US" sz="3200" dirty="0"/>
              <a:t>•	Note that these steps overlap so that the cash collections from customers may occur before and/or after the cash payments to vendors.</a:t>
            </a:r>
          </a:p>
          <a:p>
            <a:pPr marL="0" indent="0">
              <a:buNone/>
            </a:pPr>
            <a:endParaRPr lang="en-PH"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144379"/>
            <a:ext cx="4411579" cy="94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r>
              <a:rPr lang="en-PH" sz="3200" b="1" dirty="0">
                <a:solidFill>
                  <a:schemeClr val="tx1"/>
                </a:solidFill>
                <a:effectLst/>
                <a:ea typeface="Tahoma" panose="020B0604030504040204" pitchFamily="34" charset="0"/>
              </a:rPr>
              <a:t>Operating Cycle:</a:t>
            </a:r>
            <a:r>
              <a:rPr lang="en-PH" sz="1800" b="1" dirty="0">
                <a:solidFill>
                  <a:srgbClr val="000000"/>
                </a:solidFill>
                <a:effectLst/>
                <a:latin typeface="Tahoma" panose="020B0604030504040204" pitchFamily="34" charset="0"/>
                <a:ea typeface="Tahoma" panose="020B0604030504040204" pitchFamily="34" charset="0"/>
              </a:rPr>
              <a:t> </a:t>
            </a:r>
            <a:endParaRPr lang="en-PH" sz="1800" dirty="0">
              <a:solidFill>
                <a:srgbClr val="000000"/>
              </a:solidFill>
              <a:effectLst/>
              <a:latin typeface="Tahoma" panose="020B0604030504040204" pitchFamily="34" charset="0"/>
              <a:ea typeface="Tahoma" panose="020B0604030504040204" pitchFamily="34" charset="0"/>
            </a:endParaRPr>
          </a:p>
          <a:p>
            <a:pPr algn="ctr"/>
            <a:endParaRPr lang="en-PH" dirty="0"/>
          </a:p>
        </p:txBody>
      </p:sp>
    </p:spTree>
    <p:extLst>
      <p:ext uri="{BB962C8B-B14F-4D97-AF65-F5344CB8AC3E}">
        <p14:creationId xmlns:p14="http://schemas.microsoft.com/office/powerpoint/2010/main" val="139058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219200"/>
            <a:ext cx="11261558" cy="5181599"/>
          </a:xfrm>
        </p:spPr>
        <p:txBody>
          <a:bodyPr>
            <a:normAutofit lnSpcReduction="10000"/>
          </a:bodyPr>
          <a:lstStyle/>
          <a:p>
            <a:pPr marL="0" indent="0" algn="just">
              <a:buNone/>
            </a:pPr>
            <a:r>
              <a:rPr lang="en-US" sz="4800" dirty="0"/>
              <a:t>•	Merchandise Inventory (Inventory or MI) refers to the goods the company has purchased and intends to sell to others. </a:t>
            </a:r>
          </a:p>
          <a:p>
            <a:pPr marL="0" indent="0" algn="just">
              <a:buNone/>
            </a:pPr>
            <a:r>
              <a:rPr lang="en-US" sz="4800" dirty="0"/>
              <a:t>•	Inventory is a current asset since the company intends to sell it within one year. </a:t>
            </a:r>
          </a:p>
          <a:p>
            <a:pPr marL="0" indent="0">
              <a:buNone/>
            </a:pPr>
            <a:endParaRPr lang="en-PH"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144379"/>
            <a:ext cx="575911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r>
              <a:rPr lang="en-PH" sz="3200" b="1" dirty="0">
                <a:solidFill>
                  <a:schemeClr val="tx1"/>
                </a:solidFill>
                <a:effectLst/>
                <a:latin typeface="Tahoma" panose="020B0604030504040204" pitchFamily="34" charset="0"/>
                <a:ea typeface="Tahoma" panose="020B0604030504040204" pitchFamily="34" charset="0"/>
              </a:rPr>
              <a:t>Merchandise Inventory:</a:t>
            </a:r>
            <a:endParaRPr lang="en-PH" sz="3200" dirty="0">
              <a:solidFill>
                <a:schemeClr val="tx1"/>
              </a:solidFill>
              <a:effectLst/>
              <a:latin typeface="Tahoma" panose="020B0604030504040204" pitchFamily="34" charset="0"/>
              <a:ea typeface="Tahoma" panose="020B0604030504040204" pitchFamily="34" charset="0"/>
            </a:endParaRPr>
          </a:p>
          <a:p>
            <a:pPr algn="ctr"/>
            <a:endParaRPr lang="en-PH" dirty="0"/>
          </a:p>
        </p:txBody>
      </p:sp>
    </p:spTree>
    <p:extLst>
      <p:ext uri="{BB962C8B-B14F-4D97-AF65-F5344CB8AC3E}">
        <p14:creationId xmlns:p14="http://schemas.microsoft.com/office/powerpoint/2010/main" val="15101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572125"/>
            <a:ext cx="11261558" cy="4948991"/>
          </a:xfrm>
        </p:spPr>
        <p:txBody>
          <a:bodyPr>
            <a:normAutofit/>
          </a:bodyPr>
          <a:lstStyle/>
          <a:p>
            <a:pPr marL="0" indent="0" algn="just">
              <a:buNone/>
            </a:pPr>
            <a:r>
              <a:rPr lang="en-US" sz="6000" dirty="0"/>
              <a:t>•	Inventory that has been sold becomes an expense, Cost of Goods Sold, in the period of sale. </a:t>
            </a:r>
            <a:endParaRPr lang="en-PH" sz="6000"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336883"/>
            <a:ext cx="5759116" cy="994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endParaRPr lang="en-PH" sz="1800" b="1" dirty="0">
              <a:solidFill>
                <a:srgbClr val="000000"/>
              </a:solidFill>
              <a:effectLst/>
              <a:latin typeface="Tahoma" panose="020B0604030504040204" pitchFamily="34" charset="0"/>
              <a:ea typeface="Tahoma" panose="020B0604030504040204" pitchFamily="34" charset="0"/>
            </a:endParaRPr>
          </a:p>
          <a:p>
            <a:pPr algn="ctr"/>
            <a:r>
              <a:rPr lang="en-PH" sz="3600" b="1" dirty="0">
                <a:solidFill>
                  <a:schemeClr val="tx1"/>
                </a:solidFill>
                <a:effectLst/>
                <a:latin typeface="Tahoma" panose="020B0604030504040204" pitchFamily="34" charset="0"/>
                <a:ea typeface="Tahoma" panose="020B0604030504040204" pitchFamily="34" charset="0"/>
              </a:rPr>
              <a:t>Cost of Goods Sold: </a:t>
            </a:r>
            <a:endParaRPr lang="en-PH" sz="3600" dirty="0">
              <a:solidFill>
                <a:schemeClr val="tx1"/>
              </a:solidFill>
              <a:effectLst/>
              <a:latin typeface="Tahoma" panose="020B0604030504040204" pitchFamily="34" charset="0"/>
              <a:ea typeface="Tahoma" panose="020B0604030504040204" pitchFamily="34" charset="0"/>
            </a:endParaRPr>
          </a:p>
          <a:p>
            <a:pPr algn="ctr"/>
            <a:endParaRPr lang="en-PH" sz="3200" dirty="0">
              <a:solidFill>
                <a:schemeClr val="tx1"/>
              </a:solidFill>
              <a:effectLst/>
              <a:latin typeface="Tahoma" panose="020B0604030504040204" pitchFamily="34" charset="0"/>
              <a:ea typeface="Tahoma" panose="020B0604030504040204" pitchFamily="34" charset="0"/>
            </a:endParaRPr>
          </a:p>
          <a:p>
            <a:pPr algn="ctr"/>
            <a:endParaRPr lang="en-PH" dirty="0"/>
          </a:p>
        </p:txBody>
      </p:sp>
    </p:spTree>
    <p:extLst>
      <p:ext uri="{BB962C8B-B14F-4D97-AF65-F5344CB8AC3E}">
        <p14:creationId xmlns:p14="http://schemas.microsoft.com/office/powerpoint/2010/main" val="8989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0D519-112F-43F0-89C5-E5ACC21ED2E9}"/>
              </a:ext>
            </a:extLst>
          </p:cNvPr>
          <p:cNvSpPr>
            <a:spLocks noGrp="1"/>
          </p:cNvSpPr>
          <p:nvPr>
            <p:ph idx="1"/>
          </p:nvPr>
        </p:nvSpPr>
        <p:spPr>
          <a:xfrm>
            <a:off x="433137" y="1171074"/>
            <a:ext cx="11261558" cy="5542547"/>
          </a:xfrm>
        </p:spPr>
        <p:txBody>
          <a:bodyPr>
            <a:normAutofit/>
          </a:bodyPr>
          <a:lstStyle/>
          <a:p>
            <a:pPr marL="0" indent="0" algn="just">
              <a:buNone/>
            </a:pPr>
            <a:r>
              <a:rPr lang="en-US" sz="4800" b="0" i="0" dirty="0">
                <a:effectLst/>
                <a:latin typeface="Google Sans"/>
              </a:rPr>
              <a:t>The </a:t>
            </a:r>
            <a:r>
              <a:rPr lang="en-US" sz="4800" b="1" i="0" dirty="0">
                <a:effectLst/>
                <a:latin typeface="Google Sans"/>
              </a:rPr>
              <a:t>periodic inventory system </a:t>
            </a:r>
            <a:r>
              <a:rPr lang="en-US" sz="4800" b="0" i="0" dirty="0">
                <a:effectLst/>
                <a:latin typeface="Google Sans"/>
              </a:rPr>
              <a:t>uses an </a:t>
            </a:r>
            <a:r>
              <a:rPr lang="en-US" sz="4800" b="1" i="0" dirty="0">
                <a:effectLst/>
                <a:latin typeface="Google Sans"/>
              </a:rPr>
              <a:t>occasional physical count </a:t>
            </a:r>
            <a:r>
              <a:rPr lang="en-US" sz="4800" b="0" i="0" dirty="0">
                <a:effectLst/>
                <a:latin typeface="Google Sans"/>
              </a:rPr>
              <a:t>to measure the level of inventory and the cost of goods sold. The </a:t>
            </a:r>
            <a:r>
              <a:rPr lang="en-US" sz="4800" b="1" i="0" dirty="0">
                <a:effectLst/>
                <a:latin typeface="Google Sans"/>
              </a:rPr>
              <a:t>perpetual inventory system </a:t>
            </a:r>
            <a:r>
              <a:rPr lang="en-US" sz="4800" b="0" i="0" dirty="0">
                <a:effectLst/>
                <a:latin typeface="Google Sans"/>
              </a:rPr>
              <a:t>keeps track of inventory balances continuously, with updates made automatically whenever a product is </a:t>
            </a:r>
            <a:r>
              <a:rPr lang="en-US" sz="4800" b="1" i="0" dirty="0">
                <a:effectLst/>
                <a:latin typeface="Google Sans"/>
              </a:rPr>
              <a:t>received or sold</a:t>
            </a:r>
            <a:r>
              <a:rPr lang="en-US" sz="4800" b="0" i="0" dirty="0">
                <a:effectLst/>
                <a:latin typeface="Google Sans"/>
              </a:rPr>
              <a:t>.</a:t>
            </a:r>
            <a:endParaRPr lang="en-PH" sz="4800" dirty="0"/>
          </a:p>
        </p:txBody>
      </p:sp>
      <p:sp>
        <p:nvSpPr>
          <p:cNvPr id="4" name="Rectangle: Rounded Corners 3">
            <a:extLst>
              <a:ext uri="{FF2B5EF4-FFF2-40B4-BE49-F238E27FC236}">
                <a16:creationId xmlns:a16="http://schemas.microsoft.com/office/drawing/2014/main" id="{3BA61D27-7402-47A9-A7BE-C5406044C2C0}"/>
              </a:ext>
            </a:extLst>
          </p:cNvPr>
          <p:cNvSpPr/>
          <p:nvPr/>
        </p:nvSpPr>
        <p:spPr>
          <a:xfrm>
            <a:off x="721895" y="144379"/>
            <a:ext cx="575911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800" b="1" dirty="0">
              <a:solidFill>
                <a:srgbClr val="000000"/>
              </a:solidFill>
              <a:effectLst/>
              <a:latin typeface="Tahoma" panose="020B0604030504040204" pitchFamily="34" charset="0"/>
              <a:ea typeface="Tahoma" panose="020B0604030504040204" pitchFamily="34" charset="0"/>
            </a:endParaRPr>
          </a:p>
          <a:p>
            <a:pPr marL="234950" indent="-6350" algn="ctr">
              <a:lnSpc>
                <a:spcPct val="103000"/>
              </a:lnSpc>
              <a:spcAft>
                <a:spcPts val="60"/>
              </a:spcAft>
            </a:pPr>
            <a:r>
              <a:rPr lang="en-PH" sz="3600" b="1" dirty="0">
                <a:solidFill>
                  <a:schemeClr val="tx1"/>
                </a:solidFill>
                <a:effectLst/>
                <a:latin typeface="Tahoma" panose="020B0604030504040204" pitchFamily="34" charset="0"/>
                <a:ea typeface="Tahoma" panose="020B0604030504040204" pitchFamily="34" charset="0"/>
              </a:rPr>
              <a:t>Inventory Systems: </a:t>
            </a:r>
            <a:endParaRPr lang="en-PH" sz="3600" dirty="0">
              <a:solidFill>
                <a:schemeClr val="tx1"/>
              </a:solidFill>
              <a:effectLst/>
              <a:latin typeface="Tahoma" panose="020B0604030504040204" pitchFamily="34" charset="0"/>
              <a:ea typeface="Tahoma" panose="020B0604030504040204" pitchFamily="34" charset="0"/>
            </a:endParaRPr>
          </a:p>
          <a:p>
            <a:pPr algn="ctr"/>
            <a:endParaRPr lang="en-PH" dirty="0"/>
          </a:p>
        </p:txBody>
      </p:sp>
    </p:spTree>
    <p:extLst>
      <p:ext uri="{BB962C8B-B14F-4D97-AF65-F5344CB8AC3E}">
        <p14:creationId xmlns:p14="http://schemas.microsoft.com/office/powerpoint/2010/main" val="3283129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3357</TotalTime>
  <Words>495</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Google Sans</vt:lpstr>
      <vt:lpstr>Tahoma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Geraldine Pangan</cp:lastModifiedBy>
  <cp:revision>161</cp:revision>
  <dcterms:created xsi:type="dcterms:W3CDTF">2020-07-20T01:33:00Z</dcterms:created>
  <dcterms:modified xsi:type="dcterms:W3CDTF">2023-05-05T22:57:38Z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