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26"/>
  </p:notesMasterIdLst>
  <p:sldIdLst>
    <p:sldId id="287" r:id="rId2"/>
    <p:sldId id="306" r:id="rId3"/>
    <p:sldId id="322" r:id="rId4"/>
    <p:sldId id="323" r:id="rId5"/>
    <p:sldId id="324" r:id="rId6"/>
    <p:sldId id="325" r:id="rId7"/>
    <p:sldId id="307" r:id="rId8"/>
    <p:sldId id="308" r:id="rId9"/>
    <p:sldId id="309" r:id="rId10"/>
    <p:sldId id="310" r:id="rId11"/>
    <p:sldId id="311" r:id="rId12"/>
    <p:sldId id="312" r:id="rId13"/>
    <p:sldId id="313" r:id="rId14"/>
    <p:sldId id="314" r:id="rId15"/>
    <p:sldId id="316" r:id="rId16"/>
    <p:sldId id="317" r:id="rId17"/>
    <p:sldId id="319" r:id="rId18"/>
    <p:sldId id="318" r:id="rId19"/>
    <p:sldId id="320" r:id="rId20"/>
    <p:sldId id="321" r:id="rId21"/>
    <p:sldId id="327" r:id="rId22"/>
    <p:sldId id="328" r:id="rId23"/>
    <p:sldId id="326" r:id="rId24"/>
    <p:sldId id="30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68" d="100"/>
          <a:sy n="6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27/01/2023</a:t>
            </a:fld>
            <a:endParaRPr lang="en-PH"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dirty="0"/>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1/27/2023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terms/g/generalledger.asp" TargetMode="External"/><Relationship Id="rId2" Type="http://schemas.openxmlformats.org/officeDocument/2006/relationships/hyperlink" Target="https://www.investopedia.com/terms/f/financial-account.asp" TargetMode="External"/><Relationship Id="rId1" Type="http://schemas.openxmlformats.org/officeDocument/2006/relationships/slideLayout" Target="../slideLayouts/slideLayout2.xml"/><Relationship Id="rId5" Type="http://schemas.openxmlformats.org/officeDocument/2006/relationships/hyperlink" Target="https://www.investopedia.com/terms/a/accountingperiod.asp" TargetMode="External"/><Relationship Id="rId4" Type="http://schemas.openxmlformats.org/officeDocument/2006/relationships/hyperlink" Target="https://www.investopedia.com/terms/t/transaction.as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543338"/>
            <a:ext cx="11065565" cy="6056245"/>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50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AB179-4434-46AC-8946-F041FD8ACC6D}"/>
              </a:ext>
            </a:extLst>
          </p:cNvPr>
          <p:cNvSpPr>
            <a:spLocks noGrp="1"/>
          </p:cNvSpPr>
          <p:nvPr>
            <p:ph idx="1"/>
          </p:nvPr>
        </p:nvSpPr>
        <p:spPr>
          <a:xfrm>
            <a:off x="422031" y="351692"/>
            <a:ext cx="11422965" cy="6217920"/>
          </a:xfrm>
        </p:spPr>
        <p:txBody>
          <a:bodyPr>
            <a:noAutofit/>
          </a:bodyPr>
          <a:lstStyle/>
          <a:p>
            <a:pPr marL="0" indent="0">
              <a:buNone/>
            </a:pPr>
            <a:r>
              <a:rPr lang="en-PH" sz="3200" b="1" dirty="0"/>
              <a:t>The components of a complete set of financial statements</a:t>
            </a:r>
          </a:p>
          <a:p>
            <a:pPr marL="457200" indent="-457200">
              <a:buAutoNum type="arabicPeriod"/>
            </a:pPr>
            <a:r>
              <a:rPr lang="en-PH" sz="3200" dirty="0"/>
              <a:t>Statement of Financial Position (Balance Sheet)</a:t>
            </a:r>
          </a:p>
          <a:p>
            <a:pPr marL="457200" indent="-457200">
              <a:buAutoNum type="arabicPeriod"/>
            </a:pPr>
            <a:r>
              <a:rPr lang="en-PH" sz="3200" dirty="0"/>
              <a:t>Statement of Financial Operations (Income Statement)</a:t>
            </a:r>
          </a:p>
          <a:p>
            <a:pPr marL="457200" indent="-457200">
              <a:buAutoNum type="arabicPeriod"/>
            </a:pPr>
            <a:r>
              <a:rPr lang="en-PH" sz="3200" dirty="0"/>
              <a:t>Statement of Comprehensive Income</a:t>
            </a:r>
          </a:p>
          <a:p>
            <a:pPr marL="457200" indent="-457200">
              <a:buAutoNum type="arabicPeriod"/>
            </a:pPr>
            <a:r>
              <a:rPr lang="en-PH" sz="3200" dirty="0"/>
              <a:t>Statement of Cash Flows</a:t>
            </a:r>
          </a:p>
          <a:p>
            <a:pPr marL="457200" indent="-457200">
              <a:buAutoNum type="arabicPeriod"/>
            </a:pPr>
            <a:r>
              <a:rPr lang="en-PH" sz="3200" dirty="0"/>
              <a:t>Statement of Changes in Equity</a:t>
            </a:r>
          </a:p>
          <a:p>
            <a:pPr marL="457200" indent="-457200">
              <a:buAutoNum type="arabicPeriod"/>
            </a:pPr>
            <a:r>
              <a:rPr lang="en-PH" sz="3200" dirty="0"/>
              <a:t>Notes to Financial Statements (comprising of significant accounting policies and other explanatory notes)</a:t>
            </a:r>
          </a:p>
        </p:txBody>
      </p:sp>
    </p:spTree>
    <p:extLst>
      <p:ext uri="{BB962C8B-B14F-4D97-AF65-F5344CB8AC3E}">
        <p14:creationId xmlns:p14="http://schemas.microsoft.com/office/powerpoint/2010/main" val="416933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1BC28-845A-4288-B6CA-A9A5E41DE280}"/>
              </a:ext>
            </a:extLst>
          </p:cNvPr>
          <p:cNvSpPr>
            <a:spLocks noGrp="1"/>
          </p:cNvSpPr>
          <p:nvPr>
            <p:ph idx="1"/>
          </p:nvPr>
        </p:nvSpPr>
        <p:spPr>
          <a:xfrm>
            <a:off x="379828" y="365760"/>
            <a:ext cx="11422966" cy="6386732"/>
          </a:xfrm>
        </p:spPr>
        <p:txBody>
          <a:bodyPr>
            <a:normAutofit/>
          </a:bodyPr>
          <a:lstStyle/>
          <a:p>
            <a:pPr marL="0" indent="0">
              <a:buNone/>
            </a:pPr>
            <a:r>
              <a:rPr lang="en-PH" sz="2700" b="1" dirty="0"/>
              <a:t>The elements of the financial statements</a:t>
            </a:r>
          </a:p>
          <a:p>
            <a:pPr marL="457200" indent="-457200" algn="just">
              <a:buAutoNum type="arabicPeriod"/>
            </a:pPr>
            <a:r>
              <a:rPr lang="en-PH" sz="2700" b="1" dirty="0"/>
              <a:t>Assets</a:t>
            </a:r>
            <a:r>
              <a:rPr lang="en-PH" sz="2700" dirty="0"/>
              <a:t> – are resources controlled by the entity as a result of past events and from which future economic benefits are expected to flow to the entity.</a:t>
            </a:r>
          </a:p>
          <a:p>
            <a:pPr marL="457200" indent="-457200" algn="just">
              <a:buAutoNum type="arabicPeriod"/>
            </a:pPr>
            <a:r>
              <a:rPr lang="en-PH" sz="2700" b="1" dirty="0"/>
              <a:t>Liabilities</a:t>
            </a:r>
            <a:r>
              <a:rPr lang="en-PH" sz="2700" dirty="0"/>
              <a:t> – are defined as present obligations of the entity arising from past events.</a:t>
            </a:r>
          </a:p>
          <a:p>
            <a:pPr marL="457200" indent="-457200" algn="just">
              <a:buAutoNum type="arabicPeriod"/>
            </a:pPr>
            <a:r>
              <a:rPr lang="en-PH" sz="2700" b="1" dirty="0"/>
              <a:t>Equity</a:t>
            </a:r>
            <a:r>
              <a:rPr lang="en-PH" sz="2700" dirty="0"/>
              <a:t> – is defined as the residual interest in the assets of the entity after deducting all its liabilities.</a:t>
            </a:r>
          </a:p>
          <a:p>
            <a:pPr marL="457200" indent="-457200" algn="just">
              <a:buAutoNum type="arabicPeriod"/>
            </a:pPr>
            <a:r>
              <a:rPr lang="en-PH" sz="2700" b="1" dirty="0"/>
              <a:t>Income</a:t>
            </a:r>
            <a:r>
              <a:rPr lang="en-PH" sz="2700" dirty="0"/>
              <a:t> - refers to the increases in economic benefits during the accounting period in the form of inflows or enhancements of assets or  decreases of liabilities that result  in increases in equity.</a:t>
            </a:r>
          </a:p>
          <a:p>
            <a:pPr marL="457200" indent="-457200" algn="just">
              <a:buAutoNum type="arabicPeriod"/>
            </a:pPr>
            <a:r>
              <a:rPr lang="en-PH" sz="2700" b="1" dirty="0"/>
              <a:t>Expenses</a:t>
            </a:r>
            <a:r>
              <a:rPr lang="en-PH" sz="2700" dirty="0"/>
              <a:t> – refers to the decreases in economic benefits during the accounting period in the form of outflows.</a:t>
            </a:r>
          </a:p>
        </p:txBody>
      </p:sp>
    </p:spTree>
    <p:extLst>
      <p:ext uri="{BB962C8B-B14F-4D97-AF65-F5344CB8AC3E}">
        <p14:creationId xmlns:p14="http://schemas.microsoft.com/office/powerpoint/2010/main" val="216615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34A9-D297-477F-A633-09F1E78AA09A}"/>
              </a:ext>
            </a:extLst>
          </p:cNvPr>
          <p:cNvSpPr>
            <a:spLocks noGrp="1"/>
          </p:cNvSpPr>
          <p:nvPr>
            <p:ph type="title"/>
          </p:nvPr>
        </p:nvSpPr>
        <p:spPr>
          <a:xfrm>
            <a:off x="351693" y="452718"/>
            <a:ext cx="9699142" cy="897780"/>
          </a:xfrm>
        </p:spPr>
        <p:txBody>
          <a:bodyPr/>
          <a:lstStyle/>
          <a:p>
            <a:r>
              <a:rPr lang="en-PH" b="1" dirty="0"/>
              <a:t>CHART OF ACCOUNTS</a:t>
            </a:r>
          </a:p>
        </p:txBody>
      </p:sp>
      <p:sp>
        <p:nvSpPr>
          <p:cNvPr id="3" name="Content Placeholder 2">
            <a:extLst>
              <a:ext uri="{FF2B5EF4-FFF2-40B4-BE49-F238E27FC236}">
                <a16:creationId xmlns:a16="http://schemas.microsoft.com/office/drawing/2014/main" id="{E6AD2D41-BC3F-4AF9-BB84-303C42CF2B17}"/>
              </a:ext>
            </a:extLst>
          </p:cNvPr>
          <p:cNvSpPr>
            <a:spLocks noGrp="1"/>
          </p:cNvSpPr>
          <p:nvPr>
            <p:ph idx="1"/>
          </p:nvPr>
        </p:nvSpPr>
        <p:spPr>
          <a:xfrm>
            <a:off x="350712" y="1575582"/>
            <a:ext cx="11489595" cy="5036233"/>
          </a:xfrm>
        </p:spPr>
        <p:txBody>
          <a:bodyPr>
            <a:normAutofit fontScale="85000" lnSpcReduction="10000"/>
          </a:bodyPr>
          <a:lstStyle/>
          <a:p>
            <a:pPr algn="just"/>
            <a:r>
              <a:rPr lang="en-US" sz="5100" b="0" i="0" dirty="0">
                <a:effectLst/>
                <a:latin typeface="SourceSansPro"/>
              </a:rPr>
              <a:t>A chart of accounts (COA) is an index of all the </a:t>
            </a:r>
            <a:r>
              <a:rPr lang="en-US" sz="5100" b="0" i="0" u="sng" dirty="0">
                <a:effectLst/>
                <a:latin typeface="SourceSansPro"/>
                <a:hlinkClick r:id="rId2">
                  <a:extLst>
                    <a:ext uri="{A12FA001-AC4F-418D-AE19-62706E023703}">
                      <ahyp:hlinkClr xmlns:ahyp="http://schemas.microsoft.com/office/drawing/2018/hyperlinkcolor" val="tx"/>
                    </a:ext>
                  </a:extLst>
                </a:hlinkClick>
              </a:rPr>
              <a:t>financial accounts</a:t>
            </a:r>
            <a:r>
              <a:rPr lang="en-US" sz="5100" b="0" i="0" dirty="0">
                <a:effectLst/>
                <a:latin typeface="SourceSansPro"/>
              </a:rPr>
              <a:t> in the </a:t>
            </a:r>
            <a:r>
              <a:rPr lang="en-US" sz="5100" b="0" i="0" u="sng" dirty="0">
                <a:effectLst/>
                <a:latin typeface="SourceSansPro"/>
                <a:hlinkClick r:id="rId3">
                  <a:extLst>
                    <a:ext uri="{A12FA001-AC4F-418D-AE19-62706E023703}">
                      <ahyp:hlinkClr xmlns:ahyp="http://schemas.microsoft.com/office/drawing/2018/hyperlinkcolor" val="tx"/>
                    </a:ext>
                  </a:extLst>
                </a:hlinkClick>
              </a:rPr>
              <a:t>general ledger</a:t>
            </a:r>
            <a:r>
              <a:rPr lang="en-US" sz="5100" b="0" i="0" dirty="0">
                <a:effectLst/>
                <a:latin typeface="SourceSansPro"/>
              </a:rPr>
              <a:t> of a company. In short, it is an organizational tool that provides a digestible breakdown of all the financial </a:t>
            </a:r>
            <a:r>
              <a:rPr lang="en-US" sz="5100" b="0" i="0" u="sng" dirty="0">
                <a:effectLst/>
                <a:latin typeface="SourceSansPro"/>
                <a:hlinkClick r:id="rId4">
                  <a:extLst>
                    <a:ext uri="{A12FA001-AC4F-418D-AE19-62706E023703}">
                      <ahyp:hlinkClr xmlns:ahyp="http://schemas.microsoft.com/office/drawing/2018/hyperlinkcolor" val="tx"/>
                    </a:ext>
                  </a:extLst>
                </a:hlinkClick>
              </a:rPr>
              <a:t>transactions</a:t>
            </a:r>
            <a:r>
              <a:rPr lang="en-US" sz="5100" b="0" i="0" dirty="0">
                <a:effectLst/>
                <a:latin typeface="SourceSansPro"/>
              </a:rPr>
              <a:t> that a company conducted during a specific </a:t>
            </a:r>
            <a:r>
              <a:rPr lang="en-US" sz="5100" b="0" i="0" u="sng" dirty="0">
                <a:effectLst/>
                <a:latin typeface="SourceSansPro"/>
                <a:hlinkClick r:id="rId5">
                  <a:extLst>
                    <a:ext uri="{A12FA001-AC4F-418D-AE19-62706E023703}">
                      <ahyp:hlinkClr xmlns:ahyp="http://schemas.microsoft.com/office/drawing/2018/hyperlinkcolor" val="tx"/>
                    </a:ext>
                  </a:extLst>
                </a:hlinkClick>
              </a:rPr>
              <a:t>accounting period</a:t>
            </a:r>
            <a:r>
              <a:rPr lang="en-US" sz="5100" b="0" i="0" dirty="0">
                <a:effectLst/>
                <a:latin typeface="SourceSansPro"/>
              </a:rPr>
              <a:t>, broken down into subcategories.</a:t>
            </a:r>
          </a:p>
          <a:p>
            <a:pPr marL="0" indent="0">
              <a:buNone/>
            </a:pPr>
            <a:br>
              <a:rPr lang="en-US" b="0" i="0" dirty="0">
                <a:solidFill>
                  <a:srgbClr val="111111"/>
                </a:solidFill>
                <a:effectLst/>
                <a:latin typeface="SourceSansPro"/>
              </a:rPr>
            </a:br>
            <a:endParaRPr lang="en-PH" dirty="0"/>
          </a:p>
        </p:txBody>
      </p:sp>
    </p:spTree>
    <p:extLst>
      <p:ext uri="{BB962C8B-B14F-4D97-AF65-F5344CB8AC3E}">
        <p14:creationId xmlns:p14="http://schemas.microsoft.com/office/powerpoint/2010/main" val="134810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24164-48EB-4ACB-9F40-0F7B9ADA50C6}"/>
              </a:ext>
            </a:extLst>
          </p:cNvPr>
          <p:cNvSpPr>
            <a:spLocks noGrp="1"/>
          </p:cNvSpPr>
          <p:nvPr>
            <p:ph idx="1"/>
          </p:nvPr>
        </p:nvSpPr>
        <p:spPr>
          <a:xfrm>
            <a:off x="562708" y="323558"/>
            <a:ext cx="11043138" cy="5868571"/>
          </a:xfrm>
        </p:spPr>
        <p:txBody>
          <a:bodyPr>
            <a:normAutofit/>
          </a:bodyPr>
          <a:lstStyle/>
          <a:p>
            <a:r>
              <a:rPr lang="en-US" sz="2700" b="1" i="0" dirty="0">
                <a:effectLst/>
                <a:latin typeface="SourceSansPro"/>
              </a:rPr>
              <a:t>Chart of Accounts Examples:</a:t>
            </a:r>
          </a:p>
          <a:p>
            <a:br>
              <a:rPr lang="en-US" b="0" i="0" dirty="0">
                <a:solidFill>
                  <a:srgbClr val="111111"/>
                </a:solidFill>
                <a:effectLst/>
                <a:latin typeface="SourceSansPro"/>
              </a:rPr>
            </a:br>
            <a:endParaRPr lang="en-PH" dirty="0"/>
          </a:p>
        </p:txBody>
      </p:sp>
      <p:graphicFrame>
        <p:nvGraphicFramePr>
          <p:cNvPr id="5" name="Object 4">
            <a:extLst>
              <a:ext uri="{FF2B5EF4-FFF2-40B4-BE49-F238E27FC236}">
                <a16:creationId xmlns:a16="http://schemas.microsoft.com/office/drawing/2014/main" id="{07E76651-1889-4BC8-B2C2-965AADCD8D4B}"/>
              </a:ext>
            </a:extLst>
          </p:cNvPr>
          <p:cNvGraphicFramePr>
            <a:graphicFrameLocks noChangeAspect="1"/>
          </p:cNvGraphicFramePr>
          <p:nvPr>
            <p:extLst>
              <p:ext uri="{D42A27DB-BD31-4B8C-83A1-F6EECF244321}">
                <p14:modId xmlns:p14="http://schemas.microsoft.com/office/powerpoint/2010/main" val="2986903594"/>
              </p:ext>
            </p:extLst>
          </p:nvPr>
        </p:nvGraphicFramePr>
        <p:xfrm>
          <a:off x="562708" y="1139483"/>
          <a:ext cx="10635174" cy="5277728"/>
        </p:xfrm>
        <a:graphic>
          <a:graphicData uri="http://schemas.openxmlformats.org/presentationml/2006/ole">
            <mc:AlternateContent xmlns:mc="http://schemas.openxmlformats.org/markup-compatibility/2006">
              <mc:Choice xmlns:v="urn:schemas-microsoft-com:vml" Requires="v">
                <p:oleObj name="Worksheet" r:id="rId2" imgW="3714704" imgH="2200480" progId="Excel.Sheet.12">
                  <p:embed/>
                </p:oleObj>
              </mc:Choice>
              <mc:Fallback>
                <p:oleObj name="Worksheet" r:id="rId2" imgW="3714704" imgH="2200480" progId="Excel.Sheet.12">
                  <p:embed/>
                  <p:pic>
                    <p:nvPicPr>
                      <p:cNvPr id="0" name=""/>
                      <p:cNvPicPr/>
                      <p:nvPr/>
                    </p:nvPicPr>
                    <p:blipFill>
                      <a:blip r:embed="rId3"/>
                      <a:stretch>
                        <a:fillRect/>
                      </a:stretch>
                    </p:blipFill>
                    <p:spPr>
                      <a:xfrm>
                        <a:off x="562708" y="1139483"/>
                        <a:ext cx="10635174" cy="5277728"/>
                      </a:xfrm>
                      <a:prstGeom prst="rect">
                        <a:avLst/>
                      </a:prstGeom>
                    </p:spPr>
                  </p:pic>
                </p:oleObj>
              </mc:Fallback>
            </mc:AlternateContent>
          </a:graphicData>
        </a:graphic>
      </p:graphicFrame>
    </p:spTree>
    <p:extLst>
      <p:ext uri="{BB962C8B-B14F-4D97-AF65-F5344CB8AC3E}">
        <p14:creationId xmlns:p14="http://schemas.microsoft.com/office/powerpoint/2010/main" val="275815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5AC0258-0603-4180-AD4B-09E7C814FD8C}"/>
              </a:ext>
            </a:extLst>
          </p:cNvPr>
          <p:cNvGraphicFramePr>
            <a:graphicFrameLocks noChangeAspect="1"/>
          </p:cNvGraphicFramePr>
          <p:nvPr>
            <p:extLst>
              <p:ext uri="{D42A27DB-BD31-4B8C-83A1-F6EECF244321}">
                <p14:modId xmlns:p14="http://schemas.microsoft.com/office/powerpoint/2010/main" val="3887993158"/>
              </p:ext>
            </p:extLst>
          </p:nvPr>
        </p:nvGraphicFramePr>
        <p:xfrm>
          <a:off x="379828" y="351693"/>
          <a:ext cx="11141611" cy="6175716"/>
        </p:xfrm>
        <a:graphic>
          <a:graphicData uri="http://schemas.openxmlformats.org/presentationml/2006/ole">
            <mc:AlternateContent xmlns:mc="http://schemas.openxmlformats.org/markup-compatibility/2006">
              <mc:Choice xmlns:v="urn:schemas-microsoft-com:vml" Requires="v">
                <p:oleObj name="Worksheet" r:id="rId2" imgW="5476894" imgH="4171778" progId="Excel.Sheet.12">
                  <p:embed/>
                </p:oleObj>
              </mc:Choice>
              <mc:Fallback>
                <p:oleObj name="Worksheet" r:id="rId2" imgW="5476894" imgH="4171778" progId="Excel.Sheet.12">
                  <p:embed/>
                  <p:pic>
                    <p:nvPicPr>
                      <p:cNvPr id="0" name=""/>
                      <p:cNvPicPr/>
                      <p:nvPr/>
                    </p:nvPicPr>
                    <p:blipFill>
                      <a:blip r:embed="rId3"/>
                      <a:stretch>
                        <a:fillRect/>
                      </a:stretch>
                    </p:blipFill>
                    <p:spPr>
                      <a:xfrm>
                        <a:off x="379828" y="351693"/>
                        <a:ext cx="11141611" cy="6175716"/>
                      </a:xfrm>
                      <a:prstGeom prst="rect">
                        <a:avLst/>
                      </a:prstGeom>
                    </p:spPr>
                  </p:pic>
                </p:oleObj>
              </mc:Fallback>
            </mc:AlternateContent>
          </a:graphicData>
        </a:graphic>
      </p:graphicFrame>
    </p:spTree>
    <p:extLst>
      <p:ext uri="{BB962C8B-B14F-4D97-AF65-F5344CB8AC3E}">
        <p14:creationId xmlns:p14="http://schemas.microsoft.com/office/powerpoint/2010/main" val="107194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E44-CE98-45D9-9CCB-BF64939BC273}"/>
              </a:ext>
            </a:extLst>
          </p:cNvPr>
          <p:cNvSpPr>
            <a:spLocks noGrp="1"/>
          </p:cNvSpPr>
          <p:nvPr>
            <p:ph type="title"/>
          </p:nvPr>
        </p:nvSpPr>
        <p:spPr>
          <a:xfrm>
            <a:off x="646111" y="396448"/>
            <a:ext cx="9404723" cy="728968"/>
          </a:xfrm>
        </p:spPr>
        <p:txBody>
          <a:bodyPr/>
          <a:lstStyle/>
          <a:p>
            <a:r>
              <a:rPr lang="en-PH" sz="4500" b="1" dirty="0"/>
              <a:t>Book of Accounts</a:t>
            </a:r>
          </a:p>
        </p:txBody>
      </p:sp>
      <p:sp>
        <p:nvSpPr>
          <p:cNvPr id="3" name="Content Placeholder 2">
            <a:extLst>
              <a:ext uri="{FF2B5EF4-FFF2-40B4-BE49-F238E27FC236}">
                <a16:creationId xmlns:a16="http://schemas.microsoft.com/office/drawing/2014/main" id="{96774D7E-7286-4EC0-B9BC-CE1517B69FCA}"/>
              </a:ext>
            </a:extLst>
          </p:cNvPr>
          <p:cNvSpPr>
            <a:spLocks noGrp="1"/>
          </p:cNvSpPr>
          <p:nvPr>
            <p:ph idx="1"/>
          </p:nvPr>
        </p:nvSpPr>
        <p:spPr>
          <a:xfrm>
            <a:off x="478302" y="1364566"/>
            <a:ext cx="11127544" cy="5176911"/>
          </a:xfrm>
        </p:spPr>
        <p:txBody>
          <a:bodyPr>
            <a:normAutofit fontScale="92500" lnSpcReduction="20000"/>
          </a:bodyPr>
          <a:lstStyle/>
          <a:p>
            <a:pPr algn="just"/>
            <a:r>
              <a:rPr lang="en-US" sz="4500" b="0" i="0" dirty="0">
                <a:effectLst/>
                <a:latin typeface="arial" panose="020B0604020202020204" pitchFamily="34" charset="0"/>
              </a:rPr>
              <a:t>Book of Accounts is </a:t>
            </a:r>
            <a:r>
              <a:rPr lang="en-US" sz="4500" b="1" i="0" dirty="0">
                <a:effectLst/>
                <a:latin typeface="arial" panose="020B0604020202020204" pitchFamily="34" charset="0"/>
              </a:rPr>
              <a:t>a book where you record all the financial transactions of the business</a:t>
            </a:r>
            <a:r>
              <a:rPr lang="en-US" sz="4500" b="0" i="0" dirty="0">
                <a:effectLst/>
                <a:latin typeface="arial" panose="020B0604020202020204" pitchFamily="34" charset="0"/>
              </a:rPr>
              <a:t>. Entries in the books of accounts are required to be supported with documents such as official receipts, sales invoices, vouchers and other related supporting documents evidencing the business transactions occur.</a:t>
            </a:r>
          </a:p>
          <a:p>
            <a:pPr marL="0" indent="0">
              <a:buNone/>
            </a:pPr>
            <a:br>
              <a:rPr lang="en-US" b="0" i="0" dirty="0">
                <a:solidFill>
                  <a:srgbClr val="202124"/>
                </a:solidFill>
                <a:effectLst/>
                <a:latin typeface="arial" panose="020B0604020202020204" pitchFamily="34" charset="0"/>
              </a:rPr>
            </a:br>
            <a:endParaRPr lang="en-PH" dirty="0"/>
          </a:p>
        </p:txBody>
      </p:sp>
    </p:spTree>
    <p:extLst>
      <p:ext uri="{BB962C8B-B14F-4D97-AF65-F5344CB8AC3E}">
        <p14:creationId xmlns:p14="http://schemas.microsoft.com/office/powerpoint/2010/main" val="241011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889C6-F657-4B6F-9C5F-8EA0AF0AA63D}"/>
              </a:ext>
            </a:extLst>
          </p:cNvPr>
          <p:cNvSpPr>
            <a:spLocks noGrp="1"/>
          </p:cNvSpPr>
          <p:nvPr>
            <p:ph idx="1"/>
          </p:nvPr>
        </p:nvSpPr>
        <p:spPr>
          <a:xfrm>
            <a:off x="407963" y="337625"/>
            <a:ext cx="11437033" cy="6189783"/>
          </a:xfrm>
        </p:spPr>
        <p:txBody>
          <a:bodyPr>
            <a:normAutofit fontScale="77500" lnSpcReduction="20000"/>
          </a:bodyPr>
          <a:lstStyle/>
          <a:p>
            <a:pPr marL="0" indent="0" algn="l">
              <a:buNone/>
            </a:pPr>
            <a:r>
              <a:rPr lang="en-US" sz="3800" b="1" i="0" dirty="0">
                <a:effectLst/>
                <a:latin typeface="Source Sans Pro" panose="020B0503030403020204" pitchFamily="34" charset="0"/>
              </a:rPr>
              <a:t>WHAT ARE THE KINDS OF BOOKS OF ACCOUNTS?</a:t>
            </a:r>
          </a:p>
          <a:p>
            <a:pPr algn="just"/>
            <a:r>
              <a:rPr lang="en-US" sz="3800" b="0" i="0" dirty="0">
                <a:effectLst/>
                <a:latin typeface="Source Sans Pro" panose="020B0503030403020204" pitchFamily="34" charset="0"/>
              </a:rPr>
              <a:t>Regardless of the method you will choose, the books of accounts are composed of General Journal and the General Ledger.</a:t>
            </a:r>
          </a:p>
          <a:p>
            <a:pPr marL="0" indent="0" algn="just">
              <a:buNone/>
            </a:pPr>
            <a:r>
              <a:rPr lang="en-US" sz="3800" b="1" i="0" dirty="0">
                <a:effectLst/>
                <a:latin typeface="Source Sans Pro" panose="020B0503030403020204" pitchFamily="34" charset="0"/>
              </a:rPr>
              <a:t>1. General Journal</a:t>
            </a:r>
          </a:p>
          <a:p>
            <a:pPr algn="just"/>
            <a:r>
              <a:rPr lang="en-US" sz="3800" b="0" i="0" dirty="0">
                <a:effectLst/>
                <a:latin typeface="Source Sans Pro" panose="020B0503030403020204" pitchFamily="34" charset="0"/>
              </a:rPr>
              <a:t>This is called the book of </a:t>
            </a:r>
            <a:r>
              <a:rPr lang="en-US" sz="3800" b="1" i="0" dirty="0">
                <a:effectLst/>
                <a:latin typeface="Source Sans Pro" panose="020B0503030403020204" pitchFamily="34" charset="0"/>
              </a:rPr>
              <a:t>original entry</a:t>
            </a:r>
            <a:r>
              <a:rPr lang="en-US" sz="3800" b="0" i="0" dirty="0">
                <a:effectLst/>
                <a:latin typeface="Source Sans Pro" panose="020B0503030403020204" pitchFamily="34" charset="0"/>
              </a:rPr>
              <a:t> because this is the first book where the business transaction are recorded. </a:t>
            </a:r>
            <a:r>
              <a:rPr lang="en-US" sz="3800" b="1" i="0" dirty="0">
                <a:effectLst/>
                <a:latin typeface="Source Sans Pro" panose="020B0503030403020204" pitchFamily="34" charset="0"/>
              </a:rPr>
              <a:t>Journalizing</a:t>
            </a:r>
            <a:r>
              <a:rPr lang="en-US" sz="3800" b="0" i="0" dirty="0">
                <a:effectLst/>
                <a:latin typeface="Source Sans Pro" panose="020B0503030403020204" pitchFamily="34" charset="0"/>
              </a:rPr>
              <a:t> is the process of recording in the journal.</a:t>
            </a:r>
          </a:p>
          <a:p>
            <a:pPr marL="0" indent="0" algn="just">
              <a:buNone/>
            </a:pPr>
            <a:br>
              <a:rPr lang="en-US" sz="3800" dirty="0"/>
            </a:br>
            <a:r>
              <a:rPr lang="en-US" sz="3800" b="1" i="0" dirty="0">
                <a:effectLst/>
                <a:latin typeface="Source Sans Pro" panose="020B0503030403020204" pitchFamily="34" charset="0"/>
              </a:rPr>
              <a:t>2. General Ledger</a:t>
            </a:r>
          </a:p>
          <a:p>
            <a:pPr algn="just"/>
            <a:r>
              <a:rPr lang="en-US" sz="3800" b="0" i="0" dirty="0">
                <a:effectLst/>
                <a:latin typeface="Source Sans Pro" panose="020B0503030403020204" pitchFamily="34" charset="0"/>
              </a:rPr>
              <a:t>This is called the book of </a:t>
            </a:r>
            <a:r>
              <a:rPr lang="en-US" sz="3800" b="1" i="0" dirty="0">
                <a:effectLst/>
                <a:latin typeface="Source Sans Pro" panose="020B0503030403020204" pitchFamily="34" charset="0"/>
              </a:rPr>
              <a:t>final entry</a:t>
            </a:r>
            <a:r>
              <a:rPr lang="en-US" sz="3800" b="0" i="0" dirty="0">
                <a:effectLst/>
                <a:latin typeface="Source Sans Pro" panose="020B0503030403020204" pitchFamily="34" charset="0"/>
              </a:rPr>
              <a:t>. In this book, you can see the ending balance of each account you record in General Journal and Special Journals. </a:t>
            </a:r>
            <a:r>
              <a:rPr lang="en-US" sz="3800" b="1" i="0" dirty="0">
                <a:effectLst/>
                <a:latin typeface="Source Sans Pro" panose="020B0503030403020204" pitchFamily="34" charset="0"/>
              </a:rPr>
              <a:t>Posting</a:t>
            </a:r>
            <a:r>
              <a:rPr lang="en-US" sz="3800" b="0" i="0" dirty="0">
                <a:effectLst/>
                <a:latin typeface="Source Sans Pro" panose="020B0503030403020204" pitchFamily="34" charset="0"/>
              </a:rPr>
              <a:t> is the process of recording in the general ledger.</a:t>
            </a:r>
          </a:p>
          <a:p>
            <a:pPr marL="0" indent="0">
              <a:buNone/>
            </a:pPr>
            <a:br>
              <a:rPr lang="en-US" dirty="0"/>
            </a:br>
            <a:br>
              <a:rPr lang="en-US" dirty="0"/>
            </a:br>
            <a:endParaRPr lang="en-PH" dirty="0"/>
          </a:p>
        </p:txBody>
      </p:sp>
    </p:spTree>
    <p:extLst>
      <p:ext uri="{BB962C8B-B14F-4D97-AF65-F5344CB8AC3E}">
        <p14:creationId xmlns:p14="http://schemas.microsoft.com/office/powerpoint/2010/main" val="52984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60F705-A702-4CDE-A483-FCED0F057F68}"/>
              </a:ext>
            </a:extLst>
          </p:cNvPr>
          <p:cNvPicPr>
            <a:picLocks noGrp="1" noChangeAspect="1"/>
          </p:cNvPicPr>
          <p:nvPr>
            <p:ph idx="1"/>
          </p:nvPr>
        </p:nvPicPr>
        <p:blipFill>
          <a:blip r:embed="rId2"/>
          <a:stretch>
            <a:fillRect/>
          </a:stretch>
        </p:blipFill>
        <p:spPr>
          <a:xfrm>
            <a:off x="422032" y="393896"/>
            <a:ext cx="11437034" cy="6119446"/>
          </a:xfrm>
          <a:prstGeom prst="rect">
            <a:avLst/>
          </a:prstGeom>
        </p:spPr>
      </p:pic>
    </p:spTree>
    <p:extLst>
      <p:ext uri="{BB962C8B-B14F-4D97-AF65-F5344CB8AC3E}">
        <p14:creationId xmlns:p14="http://schemas.microsoft.com/office/powerpoint/2010/main" val="4142639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DC8438-72C9-46F6-9DE6-2D3505DEEAA0}"/>
              </a:ext>
            </a:extLst>
          </p:cNvPr>
          <p:cNvPicPr>
            <a:picLocks noChangeAspect="1"/>
          </p:cNvPicPr>
          <p:nvPr/>
        </p:nvPicPr>
        <p:blipFill>
          <a:blip r:embed="rId2"/>
          <a:stretch>
            <a:fillRect/>
          </a:stretch>
        </p:blipFill>
        <p:spPr>
          <a:xfrm>
            <a:off x="492369" y="295422"/>
            <a:ext cx="11408899" cy="6562578"/>
          </a:xfrm>
          <a:prstGeom prst="rect">
            <a:avLst/>
          </a:prstGeom>
        </p:spPr>
      </p:pic>
    </p:spTree>
    <p:extLst>
      <p:ext uri="{BB962C8B-B14F-4D97-AF65-F5344CB8AC3E}">
        <p14:creationId xmlns:p14="http://schemas.microsoft.com/office/powerpoint/2010/main" val="113989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BD3DEC-EB5F-42CC-AF3D-40EF6C882496}"/>
              </a:ext>
            </a:extLst>
          </p:cNvPr>
          <p:cNvPicPr>
            <a:picLocks noGrp="1" noChangeAspect="1"/>
          </p:cNvPicPr>
          <p:nvPr>
            <p:ph idx="1"/>
          </p:nvPr>
        </p:nvPicPr>
        <p:blipFill>
          <a:blip r:embed="rId2"/>
          <a:stretch>
            <a:fillRect/>
          </a:stretch>
        </p:blipFill>
        <p:spPr>
          <a:xfrm>
            <a:off x="450166" y="337625"/>
            <a:ext cx="11282289" cy="6203852"/>
          </a:xfrm>
          <a:prstGeom prst="rect">
            <a:avLst/>
          </a:prstGeom>
        </p:spPr>
      </p:pic>
    </p:spTree>
    <p:extLst>
      <p:ext uri="{BB962C8B-B14F-4D97-AF65-F5344CB8AC3E}">
        <p14:creationId xmlns:p14="http://schemas.microsoft.com/office/powerpoint/2010/main" val="195422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87074-0284-4F7B-B45B-C48B08BAF4AA}"/>
              </a:ext>
            </a:extLst>
          </p:cNvPr>
          <p:cNvSpPr>
            <a:spLocks noGrp="1"/>
          </p:cNvSpPr>
          <p:nvPr>
            <p:ph idx="1"/>
          </p:nvPr>
        </p:nvSpPr>
        <p:spPr>
          <a:xfrm>
            <a:off x="351692" y="1364566"/>
            <a:ext cx="11605846" cy="3376246"/>
          </a:xfrm>
        </p:spPr>
        <p:txBody>
          <a:bodyPr>
            <a:normAutofit/>
          </a:bodyPr>
          <a:lstStyle/>
          <a:p>
            <a:pPr marL="0" indent="0">
              <a:buNone/>
            </a:pPr>
            <a:r>
              <a:rPr lang="en-PH" sz="8000" b="1" dirty="0"/>
              <a:t>Accounting Concepts and Principles</a:t>
            </a:r>
          </a:p>
          <a:p>
            <a:pPr marL="0" indent="0">
              <a:buNone/>
            </a:pPr>
            <a:endParaRPr lang="en-PH" sz="4400" b="1" dirty="0"/>
          </a:p>
        </p:txBody>
      </p:sp>
    </p:spTree>
    <p:extLst>
      <p:ext uri="{BB962C8B-B14F-4D97-AF65-F5344CB8AC3E}">
        <p14:creationId xmlns:p14="http://schemas.microsoft.com/office/powerpoint/2010/main" val="222375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FE90-DDD9-4CD0-9806-495745AAC522}"/>
              </a:ext>
            </a:extLst>
          </p:cNvPr>
          <p:cNvSpPr>
            <a:spLocks noGrp="1"/>
          </p:cNvSpPr>
          <p:nvPr>
            <p:ph type="title"/>
          </p:nvPr>
        </p:nvSpPr>
        <p:spPr/>
        <p:txBody>
          <a:bodyPr/>
          <a:lstStyle/>
          <a:p>
            <a:endParaRPr lang="en-PH" dirty="0"/>
          </a:p>
        </p:txBody>
      </p:sp>
      <p:pic>
        <p:nvPicPr>
          <p:cNvPr id="3074" name="Picture 2" descr="general ledger example account">
            <a:extLst>
              <a:ext uri="{FF2B5EF4-FFF2-40B4-BE49-F238E27FC236}">
                <a16:creationId xmlns:a16="http://schemas.microsoft.com/office/drawing/2014/main" id="{1A8A343E-7A5B-40C6-9C81-89D8DAADDD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452718"/>
            <a:ext cx="10899778" cy="613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4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5AD9-415A-6E0A-AF15-CCD99322D012}"/>
              </a:ext>
            </a:extLst>
          </p:cNvPr>
          <p:cNvSpPr>
            <a:spLocks noGrp="1"/>
          </p:cNvSpPr>
          <p:nvPr>
            <p:ph idx="1"/>
          </p:nvPr>
        </p:nvSpPr>
        <p:spPr>
          <a:xfrm>
            <a:off x="379829" y="267286"/>
            <a:ext cx="11507372" cy="6246056"/>
          </a:xfrm>
        </p:spPr>
        <p:txBody>
          <a:bodyPr>
            <a:normAutofit/>
          </a:bodyPr>
          <a:lstStyle/>
          <a:p>
            <a:r>
              <a:rPr lang="en-US" sz="3200" b="1" dirty="0"/>
              <a:t>Exercise 1.1</a:t>
            </a:r>
          </a:p>
          <a:p>
            <a:r>
              <a:rPr lang="en-US" sz="3200" b="1" dirty="0"/>
              <a:t> Discussion Questions: (10 points each number)</a:t>
            </a:r>
          </a:p>
          <a:p>
            <a:r>
              <a:rPr lang="en-US" sz="3200" dirty="0"/>
              <a:t>1.	In your own understanding, why is financial statement important in business?</a:t>
            </a:r>
          </a:p>
          <a:p>
            <a:r>
              <a:rPr lang="en-US" sz="3200" dirty="0"/>
              <a:t>2.	Why is accounting entity an important underlying assumption in accounting?</a:t>
            </a:r>
          </a:p>
          <a:p>
            <a:r>
              <a:rPr lang="en-US" sz="3200" dirty="0"/>
              <a:t>3.	Reflect on your current financial position. How much assets do you have? How much liabilities? How will you convert your current financial status into a basic accounting equation?</a:t>
            </a:r>
          </a:p>
          <a:p>
            <a:pPr marL="0" indent="0">
              <a:buNone/>
            </a:pPr>
            <a:endParaRPr lang="en-PH" dirty="0"/>
          </a:p>
        </p:txBody>
      </p:sp>
    </p:spTree>
    <p:extLst>
      <p:ext uri="{BB962C8B-B14F-4D97-AF65-F5344CB8AC3E}">
        <p14:creationId xmlns:p14="http://schemas.microsoft.com/office/powerpoint/2010/main" val="39151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90E8506-FC8D-BDB1-6026-AA852491AD20}"/>
              </a:ext>
            </a:extLst>
          </p:cNvPr>
          <p:cNvGraphicFramePr>
            <a:graphicFrameLocks noGrp="1"/>
          </p:cNvGraphicFramePr>
          <p:nvPr>
            <p:ph idx="1"/>
            <p:extLst>
              <p:ext uri="{D42A27DB-BD31-4B8C-83A1-F6EECF244321}">
                <p14:modId xmlns:p14="http://schemas.microsoft.com/office/powerpoint/2010/main" val="3599695602"/>
              </p:ext>
            </p:extLst>
          </p:nvPr>
        </p:nvGraphicFramePr>
        <p:xfrm>
          <a:off x="365760" y="1392702"/>
          <a:ext cx="11507371" cy="5233184"/>
        </p:xfrm>
        <a:graphic>
          <a:graphicData uri="http://schemas.openxmlformats.org/drawingml/2006/table">
            <a:tbl>
              <a:tblPr firstRow="1" firstCol="1" bandRow="1">
                <a:tableStyleId>{5C22544A-7EE6-4342-B048-85BDC9FD1C3A}</a:tableStyleId>
              </a:tblPr>
              <a:tblGrid>
                <a:gridCol w="979790">
                  <a:extLst>
                    <a:ext uri="{9D8B030D-6E8A-4147-A177-3AD203B41FA5}">
                      <a16:colId xmlns:a16="http://schemas.microsoft.com/office/drawing/2014/main" val="3092050343"/>
                    </a:ext>
                  </a:extLst>
                </a:gridCol>
                <a:gridCol w="4679785">
                  <a:extLst>
                    <a:ext uri="{9D8B030D-6E8A-4147-A177-3AD203B41FA5}">
                      <a16:colId xmlns:a16="http://schemas.microsoft.com/office/drawing/2014/main" val="2593496385"/>
                    </a:ext>
                  </a:extLst>
                </a:gridCol>
                <a:gridCol w="593030">
                  <a:extLst>
                    <a:ext uri="{9D8B030D-6E8A-4147-A177-3AD203B41FA5}">
                      <a16:colId xmlns:a16="http://schemas.microsoft.com/office/drawing/2014/main" val="3870272863"/>
                    </a:ext>
                  </a:extLst>
                </a:gridCol>
                <a:gridCol w="5254766">
                  <a:extLst>
                    <a:ext uri="{9D8B030D-6E8A-4147-A177-3AD203B41FA5}">
                      <a16:colId xmlns:a16="http://schemas.microsoft.com/office/drawing/2014/main" val="59759584"/>
                    </a:ext>
                  </a:extLst>
                </a:gridCol>
              </a:tblGrid>
              <a:tr h="433849">
                <a:tc>
                  <a:txBody>
                    <a:bodyPr/>
                    <a:lstStyle/>
                    <a:p>
                      <a:pPr algn="ctr">
                        <a:lnSpc>
                          <a:spcPct val="107000"/>
                        </a:lnSpc>
                        <a:spcAft>
                          <a:spcPts val="800"/>
                        </a:spcAft>
                      </a:pPr>
                      <a:r>
                        <a:rPr lang="en-PH" sz="2800" dirty="0">
                          <a:effectLst/>
                        </a:rPr>
                        <a:t>#</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Chart of Accounts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dirty="0">
                          <a:effectLst/>
                        </a:rPr>
                        <a:t>#</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Chart of Accounts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3139018"/>
                  </a:ext>
                </a:extLst>
              </a:tr>
              <a:tr h="434168">
                <a:tc>
                  <a:txBody>
                    <a:bodyPr/>
                    <a:lstStyle/>
                    <a:p>
                      <a:pPr algn="ctr">
                        <a:lnSpc>
                          <a:spcPct val="107000"/>
                        </a:lnSpc>
                        <a:spcAft>
                          <a:spcPts val="800"/>
                        </a:spcAft>
                      </a:pPr>
                      <a:r>
                        <a:rPr lang="en-PH" sz="2800" dirty="0">
                          <a:effectLst/>
                        </a:rPr>
                        <a:t>1</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Accounts Payable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dirty="0">
                          <a:effectLst/>
                        </a:rPr>
                        <a:t>11</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Furniture and Fixture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11220363"/>
                  </a:ext>
                </a:extLst>
              </a:tr>
              <a:tr h="434168">
                <a:tc>
                  <a:txBody>
                    <a:bodyPr/>
                    <a:lstStyle/>
                    <a:p>
                      <a:pPr algn="ctr">
                        <a:lnSpc>
                          <a:spcPct val="107000"/>
                        </a:lnSpc>
                        <a:spcAft>
                          <a:spcPts val="800"/>
                        </a:spcAft>
                      </a:pPr>
                      <a:r>
                        <a:rPr lang="en-PH" sz="2800" dirty="0">
                          <a:effectLst/>
                        </a:rPr>
                        <a:t>2</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Accounts Receivable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dirty="0">
                          <a:effectLst/>
                        </a:rPr>
                        <a:t>12</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err="1">
                          <a:effectLst/>
                        </a:rPr>
                        <a:t>Imang</a:t>
                      </a:r>
                      <a:r>
                        <a:rPr lang="en-PH" sz="2800" dirty="0">
                          <a:effectLst/>
                        </a:rPr>
                        <a:t>, Drawing</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6414387"/>
                  </a:ext>
                </a:extLst>
              </a:tr>
              <a:tr h="434168">
                <a:tc>
                  <a:txBody>
                    <a:bodyPr/>
                    <a:lstStyle/>
                    <a:p>
                      <a:pPr algn="ctr">
                        <a:lnSpc>
                          <a:spcPct val="107000"/>
                        </a:lnSpc>
                        <a:spcAft>
                          <a:spcPts val="800"/>
                        </a:spcAft>
                      </a:pPr>
                      <a:r>
                        <a:rPr lang="en-PH" sz="2800">
                          <a:effectLst/>
                        </a:rPr>
                        <a:t>3</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Trademark</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dirty="0">
                          <a:effectLst/>
                        </a:rPr>
                        <a:t>13</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SSS/PHIC/HDMF Payable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5365442"/>
                  </a:ext>
                </a:extLst>
              </a:tr>
              <a:tr h="891823">
                <a:tc>
                  <a:txBody>
                    <a:bodyPr/>
                    <a:lstStyle/>
                    <a:p>
                      <a:pPr algn="ctr">
                        <a:lnSpc>
                          <a:spcPct val="107000"/>
                        </a:lnSpc>
                        <a:spcAft>
                          <a:spcPts val="800"/>
                        </a:spcAft>
                      </a:pPr>
                      <a:r>
                        <a:rPr lang="en-PH" sz="2800">
                          <a:effectLst/>
                        </a:rPr>
                        <a:t>4</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Salaries and Wages Expenses</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14</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Fuel and Lubricants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80430722"/>
                  </a:ext>
                </a:extLst>
              </a:tr>
              <a:tr h="434168">
                <a:tc>
                  <a:txBody>
                    <a:bodyPr/>
                    <a:lstStyle/>
                    <a:p>
                      <a:pPr algn="ctr">
                        <a:lnSpc>
                          <a:spcPct val="107000"/>
                        </a:lnSpc>
                        <a:spcAft>
                          <a:spcPts val="800"/>
                        </a:spcAft>
                      </a:pPr>
                      <a:r>
                        <a:rPr lang="en-PH" sz="2800">
                          <a:effectLst/>
                        </a:rPr>
                        <a:t>5</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Prepaid Rent</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15</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Prepaid Insurance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58989057"/>
                  </a:ext>
                </a:extLst>
              </a:tr>
              <a:tr h="434168">
                <a:tc>
                  <a:txBody>
                    <a:bodyPr/>
                    <a:lstStyle/>
                    <a:p>
                      <a:pPr algn="ctr">
                        <a:lnSpc>
                          <a:spcPct val="107000"/>
                        </a:lnSpc>
                        <a:spcAft>
                          <a:spcPts val="800"/>
                        </a:spcAft>
                      </a:pPr>
                      <a:r>
                        <a:rPr lang="en-PH" sz="2800">
                          <a:effectLst/>
                        </a:rPr>
                        <a:t>6</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Ministore Sales</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16</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Service Income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4240340"/>
                  </a:ext>
                </a:extLst>
              </a:tr>
              <a:tr h="434168">
                <a:tc>
                  <a:txBody>
                    <a:bodyPr/>
                    <a:lstStyle/>
                    <a:p>
                      <a:pPr algn="ctr">
                        <a:lnSpc>
                          <a:spcPct val="107000"/>
                        </a:lnSpc>
                        <a:spcAft>
                          <a:spcPts val="800"/>
                        </a:spcAft>
                      </a:pPr>
                      <a:r>
                        <a:rPr lang="en-PH" sz="2800">
                          <a:effectLst/>
                        </a:rPr>
                        <a:t>7</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Advertising</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17</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Loans Payable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768139"/>
                  </a:ext>
                </a:extLst>
              </a:tr>
              <a:tr h="434168">
                <a:tc>
                  <a:txBody>
                    <a:bodyPr/>
                    <a:lstStyle/>
                    <a:p>
                      <a:pPr algn="ctr">
                        <a:lnSpc>
                          <a:spcPct val="107000"/>
                        </a:lnSpc>
                        <a:spcAft>
                          <a:spcPts val="800"/>
                        </a:spcAft>
                      </a:pPr>
                      <a:r>
                        <a:rPr lang="en-PH" sz="2800">
                          <a:effectLst/>
                        </a:rPr>
                        <a:t>8</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Cash in Bank</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18</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Inventory</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6957718"/>
                  </a:ext>
                </a:extLst>
              </a:tr>
              <a:tr h="434168">
                <a:tc>
                  <a:txBody>
                    <a:bodyPr/>
                    <a:lstStyle/>
                    <a:p>
                      <a:pPr algn="ctr">
                        <a:lnSpc>
                          <a:spcPct val="107000"/>
                        </a:lnSpc>
                        <a:spcAft>
                          <a:spcPts val="800"/>
                        </a:spcAft>
                      </a:pPr>
                      <a:r>
                        <a:rPr lang="en-PH" sz="2800">
                          <a:effectLst/>
                        </a:rPr>
                        <a:t>9</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Imang, Capital</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19</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Rental Revenue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6224345"/>
                  </a:ext>
                </a:extLst>
              </a:tr>
              <a:tr h="434168">
                <a:tc>
                  <a:txBody>
                    <a:bodyPr/>
                    <a:lstStyle/>
                    <a:p>
                      <a:pPr algn="ctr">
                        <a:lnSpc>
                          <a:spcPct val="107000"/>
                        </a:lnSpc>
                        <a:spcAft>
                          <a:spcPts val="800"/>
                        </a:spcAft>
                      </a:pPr>
                      <a:r>
                        <a:rPr lang="en-PH" sz="2800">
                          <a:effectLst/>
                        </a:rPr>
                        <a:t>10</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a:effectLst/>
                        </a:rPr>
                        <a:t>Light and Water</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PH" sz="2800">
                          <a:effectLst/>
                        </a:rPr>
                        <a:t>20</a:t>
                      </a:r>
                      <a:endParaRPr lang="en-PH"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H" sz="2800" dirty="0">
                          <a:effectLst/>
                        </a:rPr>
                        <a:t>Rent Expense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49037"/>
                  </a:ext>
                </a:extLst>
              </a:tr>
            </a:tbl>
          </a:graphicData>
        </a:graphic>
      </p:graphicFrame>
      <p:sp>
        <p:nvSpPr>
          <p:cNvPr id="2" name="Rectangle: Rounded Corners 1">
            <a:extLst>
              <a:ext uri="{FF2B5EF4-FFF2-40B4-BE49-F238E27FC236}">
                <a16:creationId xmlns:a16="http://schemas.microsoft.com/office/drawing/2014/main" id="{9B3F5662-CEB0-69E6-D54F-9A1666A902AC}"/>
              </a:ext>
            </a:extLst>
          </p:cNvPr>
          <p:cNvSpPr/>
          <p:nvPr/>
        </p:nvSpPr>
        <p:spPr>
          <a:xfrm>
            <a:off x="478302" y="211015"/>
            <a:ext cx="11394829" cy="95660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Identify below items listed and categorize according to the elements of the financial statements (</a:t>
            </a:r>
            <a:r>
              <a:rPr lang="en-US" sz="2400" b="1" dirty="0"/>
              <a:t>ASSET, LIABILITIES, EQUITY, INCOME, EXPENSES)</a:t>
            </a:r>
            <a:endParaRPr lang="en-PH" sz="2400" b="1" dirty="0"/>
          </a:p>
        </p:txBody>
      </p:sp>
    </p:spTree>
    <p:extLst>
      <p:ext uri="{BB962C8B-B14F-4D97-AF65-F5344CB8AC3E}">
        <p14:creationId xmlns:p14="http://schemas.microsoft.com/office/powerpoint/2010/main" val="77189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58B9CF3-DEA4-9233-E725-03C67D5CD78E}"/>
              </a:ext>
            </a:extLst>
          </p:cNvPr>
          <p:cNvPicPr>
            <a:picLocks noGrp="1" noChangeAspect="1"/>
          </p:cNvPicPr>
          <p:nvPr>
            <p:ph idx="1"/>
          </p:nvPr>
        </p:nvPicPr>
        <p:blipFill>
          <a:blip r:embed="rId2"/>
          <a:stretch>
            <a:fillRect/>
          </a:stretch>
        </p:blipFill>
        <p:spPr>
          <a:xfrm>
            <a:off x="393895" y="393895"/>
            <a:ext cx="11324493" cy="6035040"/>
          </a:xfrm>
          <a:prstGeom prst="rect">
            <a:avLst/>
          </a:prstGeom>
        </p:spPr>
      </p:pic>
    </p:spTree>
    <p:extLst>
      <p:ext uri="{BB962C8B-B14F-4D97-AF65-F5344CB8AC3E}">
        <p14:creationId xmlns:p14="http://schemas.microsoft.com/office/powerpoint/2010/main" val="4025903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DF730-79B9-4558-A11F-C691B2D1E2CC}"/>
              </a:ext>
            </a:extLst>
          </p:cNvPr>
          <p:cNvSpPr>
            <a:spLocks noGrp="1"/>
          </p:cNvSpPr>
          <p:nvPr>
            <p:ph idx="1"/>
          </p:nvPr>
        </p:nvSpPr>
        <p:spPr>
          <a:xfrm>
            <a:off x="295422" y="281353"/>
            <a:ext cx="11676184" cy="6457071"/>
          </a:xfrm>
        </p:spPr>
        <p:txBody>
          <a:bodyPr>
            <a:noAutofit/>
          </a:bodyPr>
          <a:lstStyle/>
          <a:p>
            <a:pPr marL="0" indent="0">
              <a:buNone/>
            </a:pPr>
            <a:r>
              <a:rPr lang="en-PH" sz="3200" b="1" dirty="0"/>
              <a:t>Generally Accepted Accounting Principles (GAAP)</a:t>
            </a:r>
          </a:p>
          <a:p>
            <a:pPr algn="just">
              <a:buFont typeface="Wingdings" panose="05000000000000000000" pitchFamily="2" charset="2"/>
              <a:buChar char="Ø"/>
            </a:pPr>
            <a:r>
              <a:rPr lang="en-PH" sz="3200" dirty="0"/>
              <a:t>“Rules, procedures, practice and standards followed in the preparation and presentation of financial statement.”</a:t>
            </a:r>
          </a:p>
          <a:p>
            <a:pPr algn="just">
              <a:buFont typeface="Wingdings" panose="05000000000000000000" pitchFamily="2" charset="2"/>
              <a:buChar char="Ø"/>
            </a:pPr>
            <a:r>
              <a:rPr lang="en-PH" sz="3200" dirty="0"/>
              <a:t>A common set of accounting principles, standards and procedures that companies use to compile their financial statements.</a:t>
            </a:r>
          </a:p>
          <a:p>
            <a:pPr algn="just">
              <a:buFont typeface="Wingdings" panose="05000000000000000000" pitchFamily="2" charset="2"/>
              <a:buChar char="Ø"/>
            </a:pPr>
            <a:r>
              <a:rPr lang="en-PH" sz="3200" dirty="0"/>
              <a:t>A combination of authoritative standards (set by policy boards) and simply the commonly accepted ways of recording and reporting accounting information.</a:t>
            </a:r>
          </a:p>
          <a:p>
            <a:pPr algn="just">
              <a:buFont typeface="Wingdings" panose="05000000000000000000" pitchFamily="2" charset="2"/>
              <a:buChar char="Ø"/>
            </a:pPr>
            <a:r>
              <a:rPr lang="en-PH" sz="3200" dirty="0"/>
              <a:t>Were developed on the basis of experience, reason, custom, usage and practical necessity.</a:t>
            </a:r>
          </a:p>
        </p:txBody>
      </p:sp>
    </p:spTree>
    <p:extLst>
      <p:ext uri="{BB962C8B-B14F-4D97-AF65-F5344CB8AC3E}">
        <p14:creationId xmlns:p14="http://schemas.microsoft.com/office/powerpoint/2010/main" val="301874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971FC-E4D5-48C6-8BEF-D67FCD573AFF}"/>
              </a:ext>
            </a:extLst>
          </p:cNvPr>
          <p:cNvSpPr>
            <a:spLocks noGrp="1"/>
          </p:cNvSpPr>
          <p:nvPr>
            <p:ph idx="1"/>
          </p:nvPr>
        </p:nvSpPr>
        <p:spPr>
          <a:xfrm>
            <a:off x="450166" y="393896"/>
            <a:ext cx="11380763" cy="6175716"/>
          </a:xfrm>
        </p:spPr>
        <p:txBody>
          <a:bodyPr/>
          <a:lstStyle/>
          <a:p>
            <a:pPr marL="0" indent="0">
              <a:buNone/>
            </a:pPr>
            <a:r>
              <a:rPr lang="en-PH" sz="3000" b="1" dirty="0"/>
              <a:t>GAAP includes principles on:</a:t>
            </a:r>
          </a:p>
          <a:p>
            <a:pPr algn="just"/>
            <a:r>
              <a:rPr lang="en-PH" sz="3000" b="1" dirty="0"/>
              <a:t>Recognition</a:t>
            </a:r>
            <a:r>
              <a:rPr lang="en-PH" sz="3000" dirty="0"/>
              <a:t> – what items should be recognized in the financial statements (for example as assets, liabilities, revenues, and expenses)</a:t>
            </a:r>
          </a:p>
          <a:p>
            <a:pPr algn="just"/>
            <a:r>
              <a:rPr lang="en-PH" sz="3000" b="1" dirty="0"/>
              <a:t>Measurement</a:t>
            </a:r>
            <a:r>
              <a:rPr lang="en-PH" sz="3000" dirty="0"/>
              <a:t> – what amounts should be reported for each of the elements included in the financial statements.</a:t>
            </a:r>
          </a:p>
          <a:p>
            <a:pPr algn="just"/>
            <a:r>
              <a:rPr lang="en-PH" sz="3000" b="1" dirty="0"/>
              <a:t>Presentation</a:t>
            </a:r>
            <a:r>
              <a:rPr lang="en-PH" sz="3000" dirty="0"/>
              <a:t> – what line items, subtotals and totals should be displayed in the financial statements and how might items be aggregated within the financial statements.</a:t>
            </a:r>
          </a:p>
          <a:p>
            <a:pPr algn="just"/>
            <a:r>
              <a:rPr lang="en-PH" sz="3000" b="1" dirty="0"/>
              <a:t>Disclosure</a:t>
            </a:r>
            <a:r>
              <a:rPr lang="en-PH" sz="3000" dirty="0"/>
              <a:t> – what specific information is most important to the users of the financial statements. Disclosures both supplement and explain amounts in the statements.</a:t>
            </a:r>
          </a:p>
          <a:p>
            <a:endParaRPr lang="en-PH" dirty="0"/>
          </a:p>
        </p:txBody>
      </p:sp>
    </p:spTree>
    <p:extLst>
      <p:ext uri="{BB962C8B-B14F-4D97-AF65-F5344CB8AC3E}">
        <p14:creationId xmlns:p14="http://schemas.microsoft.com/office/powerpoint/2010/main" val="362486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3AF93-1F38-4BB9-BB9B-7911A92407CA}"/>
              </a:ext>
            </a:extLst>
          </p:cNvPr>
          <p:cNvSpPr>
            <a:spLocks noGrp="1"/>
          </p:cNvSpPr>
          <p:nvPr>
            <p:ph idx="1"/>
          </p:nvPr>
        </p:nvSpPr>
        <p:spPr>
          <a:xfrm>
            <a:off x="323557" y="225084"/>
            <a:ext cx="11619913" cy="6358596"/>
          </a:xfrm>
        </p:spPr>
        <p:txBody>
          <a:bodyPr>
            <a:normAutofit lnSpcReduction="10000"/>
          </a:bodyPr>
          <a:lstStyle/>
          <a:p>
            <a:pPr marL="0" indent="0" algn="ctr">
              <a:buNone/>
            </a:pPr>
            <a:r>
              <a:rPr lang="en-PH" sz="2500" b="1" u="sng" dirty="0"/>
              <a:t>UNDERLYING ASSUMPTIONS</a:t>
            </a:r>
          </a:p>
          <a:p>
            <a:pPr marL="0" indent="0" algn="just">
              <a:buNone/>
            </a:pPr>
            <a:r>
              <a:rPr lang="en-PH" sz="2700" dirty="0"/>
              <a:t>Accounting principles serve as bases in preparing, presenting and interpreting financial statements. They provide a foundation to prevent misunderstanding between and among the preparers and users.</a:t>
            </a:r>
          </a:p>
          <a:p>
            <a:pPr marL="0" indent="0" algn="just">
              <a:buNone/>
            </a:pPr>
            <a:r>
              <a:rPr lang="en-PH" sz="2700" dirty="0"/>
              <a:t>The Conceptual Framework of Accounting mentions the underlying assumption of </a:t>
            </a:r>
            <a:r>
              <a:rPr lang="en-PH" sz="2700" b="1" u="sng" dirty="0"/>
              <a:t>going concern</a:t>
            </a:r>
            <a:r>
              <a:rPr lang="en-PH" sz="2700" u="sng" dirty="0"/>
              <a:t>.</a:t>
            </a:r>
          </a:p>
          <a:p>
            <a:pPr marL="0" indent="0" algn="just">
              <a:buNone/>
            </a:pPr>
            <a:r>
              <a:rPr lang="en-PH" sz="2700" b="1" dirty="0"/>
              <a:t>Going Concern Assumption</a:t>
            </a:r>
          </a:p>
          <a:p>
            <a:pPr algn="just">
              <a:buFont typeface="Wingdings" panose="05000000000000000000" pitchFamily="2" charset="2"/>
              <a:buChar char="Ø"/>
            </a:pPr>
            <a:r>
              <a:rPr lang="en-PH" sz="2700" dirty="0"/>
              <a:t>Also known as continuing concern concept or continuity assumption, means that a business entity will continue to operate indefinitely, or at least for another twelve months.</a:t>
            </a:r>
          </a:p>
          <a:p>
            <a:pPr algn="just">
              <a:buFont typeface="Wingdings" panose="05000000000000000000" pitchFamily="2" charset="2"/>
              <a:buChar char="Ø"/>
            </a:pPr>
            <a:r>
              <a:rPr lang="en-PH" sz="2700" dirty="0"/>
              <a:t>Is the reason assets are generally presented in the balance sheet at cost rather that at fair market value. Long-term assets are included in the books until they are fully utilized and retired.</a:t>
            </a:r>
          </a:p>
        </p:txBody>
      </p:sp>
    </p:spTree>
    <p:extLst>
      <p:ext uri="{BB962C8B-B14F-4D97-AF65-F5344CB8AC3E}">
        <p14:creationId xmlns:p14="http://schemas.microsoft.com/office/powerpoint/2010/main" val="208557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17B14-7612-41F5-9AA0-8AE1FBA6240C}"/>
              </a:ext>
            </a:extLst>
          </p:cNvPr>
          <p:cNvSpPr>
            <a:spLocks noGrp="1"/>
          </p:cNvSpPr>
          <p:nvPr>
            <p:ph idx="1"/>
          </p:nvPr>
        </p:nvSpPr>
        <p:spPr>
          <a:xfrm>
            <a:off x="379828" y="295422"/>
            <a:ext cx="11493304" cy="6175716"/>
          </a:xfrm>
        </p:spPr>
        <p:txBody>
          <a:bodyPr>
            <a:normAutofit fontScale="92500"/>
          </a:bodyPr>
          <a:lstStyle/>
          <a:p>
            <a:pPr marL="0" indent="0" algn="ctr">
              <a:buNone/>
            </a:pPr>
            <a:r>
              <a:rPr lang="en-PH" b="1" dirty="0"/>
              <a:t>IMPLICIT ACCOUNTING ASSUMPTIONS</a:t>
            </a:r>
          </a:p>
          <a:p>
            <a:pPr marL="0" indent="0">
              <a:buNone/>
            </a:pPr>
            <a:r>
              <a:rPr lang="en-PH" sz="2700" b="1" dirty="0"/>
              <a:t>A. Accounting Entity Concept </a:t>
            </a:r>
          </a:p>
          <a:p>
            <a:pPr algn="just">
              <a:buFont typeface="Wingdings" panose="05000000000000000000" pitchFamily="2" charset="2"/>
              <a:buChar char="Ø"/>
            </a:pPr>
            <a:r>
              <a:rPr lang="en-PH" sz="2700" dirty="0"/>
              <a:t>Recognizes a specific business enterprise as one accounting entity, separate and distinct from the owners, managers, and employees of that business.</a:t>
            </a:r>
          </a:p>
          <a:p>
            <a:pPr algn="just">
              <a:buFont typeface="Wingdings" panose="05000000000000000000" pitchFamily="2" charset="2"/>
              <a:buChar char="Ø"/>
            </a:pPr>
            <a:r>
              <a:rPr lang="en-PH" sz="2700" dirty="0"/>
              <a:t>A company has its own identity set apart from its owners or anyone else.</a:t>
            </a:r>
          </a:p>
          <a:p>
            <a:pPr algn="just">
              <a:buFont typeface="Wingdings" panose="05000000000000000000" pitchFamily="2" charset="2"/>
              <a:buChar char="Ø"/>
            </a:pPr>
            <a:r>
              <a:rPr lang="en-PH" sz="2700" dirty="0"/>
              <a:t>Personal transactions of the owners, managers, and employees must not be mixed with transactions of the company.</a:t>
            </a:r>
          </a:p>
          <a:p>
            <a:pPr marL="0" indent="0" algn="just">
              <a:buNone/>
            </a:pPr>
            <a:r>
              <a:rPr lang="en-PH" sz="2700" b="1" dirty="0"/>
              <a:t>B. Time Period (Periodicity)</a:t>
            </a:r>
          </a:p>
          <a:p>
            <a:pPr algn="just">
              <a:buFont typeface="Wingdings" panose="05000000000000000000" pitchFamily="2" charset="2"/>
              <a:buChar char="Ø"/>
            </a:pPr>
            <a:r>
              <a:rPr lang="en-PH" sz="2700" dirty="0"/>
              <a:t>Also known as periodicity assumption, means that the indefinite life of an enterprise is subdivided into time periods (accounting periods) which are usually of equal length for the purpose of preparing financial reports on financial position, performance and cash flows.</a:t>
            </a:r>
          </a:p>
        </p:txBody>
      </p:sp>
    </p:spTree>
    <p:extLst>
      <p:ext uri="{BB962C8B-B14F-4D97-AF65-F5344CB8AC3E}">
        <p14:creationId xmlns:p14="http://schemas.microsoft.com/office/powerpoint/2010/main" val="345619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97ECE-AFF2-4752-A312-4DFD2D383EB7}"/>
              </a:ext>
            </a:extLst>
          </p:cNvPr>
          <p:cNvSpPr>
            <a:spLocks noGrp="1"/>
          </p:cNvSpPr>
          <p:nvPr>
            <p:ph idx="1"/>
          </p:nvPr>
        </p:nvSpPr>
        <p:spPr>
          <a:xfrm>
            <a:off x="422032" y="351692"/>
            <a:ext cx="11451100" cy="6203853"/>
          </a:xfrm>
        </p:spPr>
        <p:txBody>
          <a:bodyPr>
            <a:normAutofit/>
          </a:bodyPr>
          <a:lstStyle/>
          <a:p>
            <a:pPr marL="0" indent="0">
              <a:buNone/>
            </a:pPr>
            <a:r>
              <a:rPr lang="en-PH" sz="3300" dirty="0"/>
              <a:t>An accounting period is usually a 12-month period – either calendar or fiscal</a:t>
            </a:r>
          </a:p>
          <a:p>
            <a:pPr>
              <a:buFont typeface="Wingdings" panose="05000000000000000000" pitchFamily="2" charset="2"/>
              <a:buChar char="q"/>
            </a:pPr>
            <a:r>
              <a:rPr lang="en-PH" sz="3300" b="1" dirty="0"/>
              <a:t>Calendar year</a:t>
            </a:r>
            <a:r>
              <a:rPr lang="en-PH" sz="3300" dirty="0"/>
              <a:t> – a 12-month period </a:t>
            </a:r>
            <a:r>
              <a:rPr lang="en-PH" sz="3300" b="1" dirty="0"/>
              <a:t>ending December 31</a:t>
            </a:r>
          </a:p>
          <a:p>
            <a:pPr algn="just">
              <a:buFont typeface="Wingdings" panose="05000000000000000000" pitchFamily="2" charset="2"/>
              <a:buChar char="q"/>
            </a:pPr>
            <a:r>
              <a:rPr lang="en-PH" sz="3300" b="1" dirty="0"/>
              <a:t>Fiscal year</a:t>
            </a:r>
            <a:r>
              <a:rPr lang="en-PH" sz="3300" dirty="0"/>
              <a:t> – a 12-month period </a:t>
            </a:r>
            <a:r>
              <a:rPr lang="en-PH" sz="3300" b="1" dirty="0"/>
              <a:t>ending in any day throughout the year</a:t>
            </a:r>
            <a:r>
              <a:rPr lang="en-PH" sz="3300" dirty="0"/>
              <a:t>, for example April 1 to March 31 of the following year.</a:t>
            </a:r>
          </a:p>
          <a:p>
            <a:pPr algn="just">
              <a:buFont typeface="Wingdings" panose="05000000000000000000" pitchFamily="2" charset="2"/>
              <a:buChar char="q"/>
            </a:pPr>
            <a:r>
              <a:rPr lang="en-PH" sz="3300" b="1" dirty="0"/>
              <a:t>Interim</a:t>
            </a:r>
            <a:r>
              <a:rPr lang="en-PH" sz="3300" dirty="0"/>
              <a:t> period is any period which is </a:t>
            </a:r>
            <a:r>
              <a:rPr lang="en-PH" sz="3300" b="1" dirty="0"/>
              <a:t>less than 12 months</a:t>
            </a:r>
            <a:r>
              <a:rPr lang="en-PH" sz="3300" dirty="0"/>
              <a:t> and reports (monthly or quarterly) which covers such period is called </a:t>
            </a:r>
            <a:r>
              <a:rPr lang="en-PH" sz="3300" b="1" dirty="0"/>
              <a:t>interim reports/statements.</a:t>
            </a:r>
          </a:p>
        </p:txBody>
      </p:sp>
    </p:spTree>
    <p:extLst>
      <p:ext uri="{BB962C8B-B14F-4D97-AF65-F5344CB8AC3E}">
        <p14:creationId xmlns:p14="http://schemas.microsoft.com/office/powerpoint/2010/main" val="13620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EC814-9872-4A8E-82D0-5C841BD48CDD}"/>
              </a:ext>
            </a:extLst>
          </p:cNvPr>
          <p:cNvSpPr>
            <a:spLocks noGrp="1"/>
          </p:cNvSpPr>
          <p:nvPr>
            <p:ph idx="1"/>
          </p:nvPr>
        </p:nvSpPr>
        <p:spPr>
          <a:xfrm>
            <a:off x="351692" y="323557"/>
            <a:ext cx="11437034" cy="6302325"/>
          </a:xfrm>
        </p:spPr>
        <p:txBody>
          <a:bodyPr>
            <a:normAutofit/>
          </a:bodyPr>
          <a:lstStyle/>
          <a:p>
            <a:pPr marL="0" indent="0" algn="ctr">
              <a:buNone/>
            </a:pPr>
            <a:endParaRPr lang="en-PH" sz="4000" b="1" dirty="0"/>
          </a:p>
          <a:p>
            <a:pPr marL="0" indent="0" algn="ctr">
              <a:buNone/>
            </a:pPr>
            <a:r>
              <a:rPr lang="en-PH" sz="4000" b="1" dirty="0"/>
              <a:t>ACCRUAL BASIS OF ACCOUNTING</a:t>
            </a:r>
          </a:p>
          <a:p>
            <a:pPr algn="just"/>
            <a:r>
              <a:rPr lang="en-PH" sz="4000" dirty="0"/>
              <a:t>“</a:t>
            </a:r>
            <a:r>
              <a:rPr lang="en-PH" sz="4000" b="1" dirty="0"/>
              <a:t>revenue or income</a:t>
            </a:r>
            <a:r>
              <a:rPr lang="en-PH" sz="4000" dirty="0"/>
              <a:t> is recognized when earned regardless of when received and </a:t>
            </a:r>
            <a:r>
              <a:rPr lang="en-PH" sz="4000" b="1" dirty="0"/>
              <a:t>expenses</a:t>
            </a:r>
            <a:r>
              <a:rPr lang="en-PH" sz="4000" dirty="0"/>
              <a:t> are recognized when incurred regardless of when paid.”</a:t>
            </a:r>
          </a:p>
        </p:txBody>
      </p:sp>
    </p:spTree>
    <p:extLst>
      <p:ext uri="{BB962C8B-B14F-4D97-AF65-F5344CB8AC3E}">
        <p14:creationId xmlns:p14="http://schemas.microsoft.com/office/powerpoint/2010/main" val="7872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9E2B0-EBF4-4057-A5C1-A581AB731E6B}"/>
              </a:ext>
            </a:extLst>
          </p:cNvPr>
          <p:cNvSpPr>
            <a:spLocks noGrp="1"/>
          </p:cNvSpPr>
          <p:nvPr>
            <p:ph idx="1"/>
          </p:nvPr>
        </p:nvSpPr>
        <p:spPr>
          <a:xfrm>
            <a:off x="407964" y="675249"/>
            <a:ext cx="11183814" cy="5866228"/>
          </a:xfrm>
        </p:spPr>
        <p:txBody>
          <a:bodyPr>
            <a:normAutofit/>
          </a:bodyPr>
          <a:lstStyle/>
          <a:p>
            <a:pPr marL="0" indent="0">
              <a:buNone/>
            </a:pPr>
            <a:r>
              <a:rPr lang="en-PH" sz="4000" b="1" dirty="0"/>
              <a:t>Financial Statements</a:t>
            </a:r>
          </a:p>
          <a:p>
            <a:pPr>
              <a:buFont typeface="Wingdings" panose="05000000000000000000" pitchFamily="2" charset="2"/>
              <a:buChar char="Ø"/>
            </a:pPr>
            <a:r>
              <a:rPr lang="en-PH" sz="4000" dirty="0"/>
              <a:t>Formal reports prepared by accountants</a:t>
            </a:r>
          </a:p>
          <a:p>
            <a:pPr algn="just">
              <a:buFont typeface="Wingdings" panose="05000000000000000000" pitchFamily="2" charset="2"/>
              <a:buChar char="Ø"/>
            </a:pPr>
            <a:r>
              <a:rPr lang="en-PH" sz="4000" dirty="0"/>
              <a:t>Statements that show the organization’s financial results, financial condition, and cash flows.</a:t>
            </a:r>
          </a:p>
          <a:p>
            <a:pPr algn="just">
              <a:buFont typeface="Wingdings" panose="05000000000000000000" pitchFamily="2" charset="2"/>
              <a:buChar char="Ø"/>
            </a:pPr>
            <a:r>
              <a:rPr lang="en-PH" sz="4000" dirty="0"/>
              <a:t>The end product of the financial accounting process.</a:t>
            </a:r>
          </a:p>
        </p:txBody>
      </p:sp>
    </p:spTree>
    <p:extLst>
      <p:ext uri="{BB962C8B-B14F-4D97-AF65-F5344CB8AC3E}">
        <p14:creationId xmlns:p14="http://schemas.microsoft.com/office/powerpoint/2010/main" val="3086272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729</TotalTime>
  <Words>1148</Words>
  <Application>Microsoft Office PowerPoint</Application>
  <PresentationFormat>Widescreen</PresentationFormat>
  <Paragraphs>116</Paragraphs>
  <Slides>24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Arial</vt:lpstr>
      <vt:lpstr>Calibri</vt:lpstr>
      <vt:lpstr>Century Gothic</vt:lpstr>
      <vt:lpstr>Source Sans Pro</vt:lpstr>
      <vt:lpstr>SourceSansPro</vt:lpstr>
      <vt:lpstr>Wingdings</vt:lpstr>
      <vt:lpstr>Wingdings 3</vt:lpstr>
      <vt:lpstr>Ion</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CHART OF ACCOUNTS</vt:lpstr>
      <vt:lpstr>PowerPoint Presentation</vt:lpstr>
      <vt:lpstr>PowerPoint Presentation</vt:lpstr>
      <vt:lpstr>Book of Accounts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Geraldine Pangan</cp:lastModifiedBy>
  <cp:revision>103</cp:revision>
  <dcterms:created xsi:type="dcterms:W3CDTF">2020-07-20T01:33:00Z</dcterms:created>
  <dcterms:modified xsi:type="dcterms:W3CDTF">2023-01-27T12:15:46Z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