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10"/>
  </p:notesMasterIdLst>
  <p:sldIdLst>
    <p:sldId id="287" r:id="rId2"/>
    <p:sldId id="311" r:id="rId3"/>
    <p:sldId id="307" r:id="rId4"/>
    <p:sldId id="308" r:id="rId5"/>
    <p:sldId id="309" r:id="rId6"/>
    <p:sldId id="310" r:id="rId7"/>
    <p:sldId id="313" r:id="rId8"/>
    <p:sldId id="30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660"/>
  </p:normalViewPr>
  <p:slideViewPr>
    <p:cSldViewPr snapToGrid="0">
      <p:cViewPr varScale="1">
        <p:scale>
          <a:sx n="67" d="100"/>
          <a:sy n="67"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2280F-3830-4957-9A04-41E17B67C577}" type="datetimeFigureOut">
              <a:rPr lang="en-PH" smtClean="0"/>
              <a:t>11/02/2023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AC4AE-4C11-4F3A-9C3C-F5258218E9AF}" type="slidenum">
              <a:rPr lang="en-PH" smtClean="0"/>
              <a:t>‹#›</a:t>
            </a:fld>
            <a:endParaRPr lang="en-PH"/>
          </a:p>
        </p:txBody>
      </p:sp>
    </p:spTree>
    <p:extLst>
      <p:ext uri="{BB962C8B-B14F-4D97-AF65-F5344CB8AC3E}">
        <p14:creationId xmlns:p14="http://schemas.microsoft.com/office/powerpoint/2010/main" val="236075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4498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1683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320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0284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8491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22279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77882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24119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32898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2807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719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87901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3997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787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730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3460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260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t>2/11/2023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171151141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7C498-7253-4BEE-A3D9-A19DAD606081}"/>
              </a:ext>
            </a:extLst>
          </p:cNvPr>
          <p:cNvSpPr>
            <a:spLocks noGrp="1"/>
          </p:cNvSpPr>
          <p:nvPr>
            <p:ph idx="1"/>
          </p:nvPr>
        </p:nvSpPr>
        <p:spPr>
          <a:xfrm>
            <a:off x="463826" y="543338"/>
            <a:ext cx="11065565" cy="6056245"/>
          </a:xfrm>
        </p:spPr>
        <p:txBody>
          <a:bodyPr>
            <a:normAutofit/>
          </a:bodyPr>
          <a:lstStyle/>
          <a:p>
            <a:pPr marL="0" indent="0" algn="ctr">
              <a:buNone/>
            </a:pPr>
            <a:endParaRPr lang="en-PH" sz="5000" b="1" dirty="0"/>
          </a:p>
          <a:p>
            <a:pPr marL="0" indent="0" algn="ctr">
              <a:buNone/>
            </a:pPr>
            <a:endParaRPr lang="en-PH" sz="5000" b="1" dirty="0"/>
          </a:p>
          <a:p>
            <a:pPr marL="0" indent="0" algn="ctr">
              <a:buNone/>
            </a:pPr>
            <a:r>
              <a:rPr lang="en-PH" sz="5000" b="1" dirty="0"/>
              <a:t>FUNDAMENTALS OF ACCOUNTING FOR NON-ACCOUNTANTS</a:t>
            </a:r>
          </a:p>
        </p:txBody>
      </p:sp>
    </p:spTree>
    <p:extLst>
      <p:ext uri="{BB962C8B-B14F-4D97-AF65-F5344CB8AC3E}">
        <p14:creationId xmlns:p14="http://schemas.microsoft.com/office/powerpoint/2010/main" val="27860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EFC0B-5B4D-4875-943F-D4041A942387}"/>
              </a:ext>
            </a:extLst>
          </p:cNvPr>
          <p:cNvSpPr>
            <a:spLocks noGrp="1"/>
          </p:cNvSpPr>
          <p:nvPr>
            <p:ph idx="1"/>
          </p:nvPr>
        </p:nvSpPr>
        <p:spPr>
          <a:xfrm>
            <a:off x="365759" y="422031"/>
            <a:ext cx="11493305" cy="5176912"/>
          </a:xfrm>
        </p:spPr>
        <p:txBody>
          <a:bodyPr>
            <a:normAutofit/>
          </a:bodyPr>
          <a:lstStyle/>
          <a:p>
            <a:pPr marL="0" indent="0" algn="ctr">
              <a:buNone/>
            </a:pPr>
            <a:endParaRPr lang="en-PH" sz="8500" b="1" dirty="0"/>
          </a:p>
          <a:p>
            <a:pPr marL="0" indent="0" algn="ctr">
              <a:buNone/>
            </a:pPr>
            <a:r>
              <a:rPr lang="en-PH" sz="8500" b="1" dirty="0"/>
              <a:t>ANALYZING TRANSACTIONS</a:t>
            </a:r>
          </a:p>
        </p:txBody>
      </p:sp>
    </p:spTree>
    <p:extLst>
      <p:ext uri="{BB962C8B-B14F-4D97-AF65-F5344CB8AC3E}">
        <p14:creationId xmlns:p14="http://schemas.microsoft.com/office/powerpoint/2010/main" val="8270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E5ACA-AD4A-4A48-BC11-6B5F29075DF2}"/>
              </a:ext>
            </a:extLst>
          </p:cNvPr>
          <p:cNvSpPr>
            <a:spLocks noGrp="1"/>
          </p:cNvSpPr>
          <p:nvPr>
            <p:ph idx="1"/>
          </p:nvPr>
        </p:nvSpPr>
        <p:spPr>
          <a:xfrm>
            <a:off x="393896" y="365760"/>
            <a:ext cx="11493304" cy="6203852"/>
          </a:xfrm>
        </p:spPr>
        <p:txBody>
          <a:bodyPr>
            <a:noAutofit/>
          </a:bodyPr>
          <a:lstStyle/>
          <a:p>
            <a:pPr marL="0" indent="0" algn="just">
              <a:buNone/>
            </a:pPr>
            <a:r>
              <a:rPr lang="en-PH" sz="3600" b="1" dirty="0"/>
              <a:t>At the end of the chapter the students should be able to:</a:t>
            </a:r>
          </a:p>
          <a:p>
            <a:pPr marL="457200" indent="-457200" algn="just">
              <a:buAutoNum type="alphaUcPeriod"/>
            </a:pPr>
            <a:r>
              <a:rPr lang="en-PH" sz="3600" dirty="0"/>
              <a:t>Understand business transactions and how these are to be accounted.</a:t>
            </a:r>
          </a:p>
          <a:p>
            <a:pPr marL="457200" indent="-457200" algn="just">
              <a:buAutoNum type="alphaUcPeriod"/>
            </a:pPr>
            <a:r>
              <a:rPr lang="en-PH" sz="3600" dirty="0"/>
              <a:t>Identify value received and value parted with in analyzing business transactions.</a:t>
            </a:r>
          </a:p>
          <a:p>
            <a:pPr marL="457200" indent="-457200" algn="just">
              <a:buAutoNum type="alphaUcPeriod"/>
            </a:pPr>
            <a:r>
              <a:rPr lang="en-PH" sz="3600" dirty="0"/>
              <a:t>Learn the common account titles and understand how they are used in recording business transactions</a:t>
            </a:r>
          </a:p>
        </p:txBody>
      </p:sp>
    </p:spTree>
    <p:extLst>
      <p:ext uri="{BB962C8B-B14F-4D97-AF65-F5344CB8AC3E}">
        <p14:creationId xmlns:p14="http://schemas.microsoft.com/office/powerpoint/2010/main" val="21870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B9EBB-270D-4F9D-BA11-E3E6034D05F3}"/>
              </a:ext>
            </a:extLst>
          </p:cNvPr>
          <p:cNvSpPr>
            <a:spLocks noGrp="1"/>
          </p:cNvSpPr>
          <p:nvPr>
            <p:ph idx="1"/>
          </p:nvPr>
        </p:nvSpPr>
        <p:spPr>
          <a:xfrm>
            <a:off x="323558" y="154745"/>
            <a:ext cx="11563642" cy="6597747"/>
          </a:xfrm>
        </p:spPr>
        <p:txBody>
          <a:bodyPr>
            <a:normAutofit fontScale="92500"/>
          </a:bodyPr>
          <a:lstStyle/>
          <a:p>
            <a:pPr marL="0" indent="0">
              <a:buNone/>
            </a:pPr>
            <a:r>
              <a:rPr lang="en-PH" sz="2700" b="1" dirty="0"/>
              <a:t>TRANSACTION DEFINED</a:t>
            </a:r>
          </a:p>
          <a:p>
            <a:pPr marL="0" indent="0" algn="just">
              <a:buNone/>
            </a:pPr>
            <a:r>
              <a:rPr lang="en-PH" sz="2700" dirty="0"/>
              <a:t>We can define a business transaction as an “exchange of values” (</a:t>
            </a:r>
            <a:r>
              <a:rPr lang="en-PH" sz="2700" dirty="0" err="1"/>
              <a:t>Kieso</a:t>
            </a:r>
            <a:r>
              <a:rPr lang="en-PH" sz="2700" dirty="0"/>
              <a:t> et al 2016). There are certain implicit assumptions in this definition.</a:t>
            </a:r>
          </a:p>
          <a:p>
            <a:pPr marL="0" indent="0" algn="just">
              <a:buNone/>
            </a:pPr>
            <a:r>
              <a:rPr lang="en-PH" sz="2700" b="1" dirty="0"/>
              <a:t>First,</a:t>
            </a:r>
            <a:r>
              <a:rPr lang="en-PH" sz="2700" dirty="0"/>
              <a:t> transactions happen between </a:t>
            </a:r>
            <a:r>
              <a:rPr lang="en-PH" sz="2700" b="1" dirty="0"/>
              <a:t>two parties.</a:t>
            </a:r>
            <a:r>
              <a:rPr lang="en-PH" sz="2700" dirty="0"/>
              <a:t> The parties may be </a:t>
            </a:r>
            <a:r>
              <a:rPr lang="en-PH" sz="2700" b="1" dirty="0"/>
              <a:t>internal</a:t>
            </a:r>
            <a:r>
              <a:rPr lang="en-PH" sz="2700" dirty="0"/>
              <a:t> to the organization, like the corporation paying the salaries of its workers. Another </a:t>
            </a:r>
            <a:r>
              <a:rPr lang="en-PH" sz="2700" b="1" dirty="0"/>
              <a:t>external</a:t>
            </a:r>
            <a:r>
              <a:rPr lang="en-PH" sz="2700" dirty="0"/>
              <a:t> to it, as in the case of a business buying goods from a supplier.</a:t>
            </a:r>
          </a:p>
          <a:p>
            <a:pPr marL="0" indent="0" algn="just">
              <a:buNone/>
            </a:pPr>
            <a:r>
              <a:rPr lang="en-PH" sz="2700" b="1" dirty="0"/>
              <a:t>Secondly,</a:t>
            </a:r>
            <a:r>
              <a:rPr lang="en-PH" sz="2700" dirty="0"/>
              <a:t> transactions happen when there is an </a:t>
            </a:r>
            <a:r>
              <a:rPr lang="en-PH" sz="2700" b="1" dirty="0"/>
              <a:t>exchange</a:t>
            </a:r>
            <a:r>
              <a:rPr lang="en-PH" sz="2700" dirty="0"/>
              <a:t>. This means to say that each party to the transaction gives, and consequently receives something. For example, when buys bread.</a:t>
            </a:r>
          </a:p>
          <a:p>
            <a:pPr marL="0" indent="0" algn="just">
              <a:buNone/>
            </a:pPr>
            <a:r>
              <a:rPr lang="en-PH" sz="2700" b="1" dirty="0"/>
              <a:t>Thirdly,</a:t>
            </a:r>
            <a:r>
              <a:rPr lang="en-PH" sz="2700" dirty="0"/>
              <a:t> the things exchanged carries </a:t>
            </a:r>
            <a:r>
              <a:rPr lang="en-PH" sz="2700" b="1" dirty="0"/>
              <a:t>financial value</a:t>
            </a:r>
            <a:r>
              <a:rPr lang="en-PH" sz="2700" dirty="0"/>
              <a:t>. For example, when one goes to the barbershop to have a haircut, the services that the barber gives carries financial value, and is never at all free.</a:t>
            </a:r>
          </a:p>
          <a:p>
            <a:pPr marL="0" indent="0" algn="just">
              <a:buNone/>
            </a:pPr>
            <a:r>
              <a:rPr lang="en-PH" sz="2700" b="1" dirty="0"/>
              <a:t>Finally,</a:t>
            </a:r>
            <a:r>
              <a:rPr lang="en-PH" sz="2700" dirty="0"/>
              <a:t> the values exchanged are assumed to be equal. In which case, what one receives is assumed to be of the same value as what one gives.</a:t>
            </a:r>
          </a:p>
        </p:txBody>
      </p:sp>
    </p:spTree>
    <p:extLst>
      <p:ext uri="{BB962C8B-B14F-4D97-AF65-F5344CB8AC3E}">
        <p14:creationId xmlns:p14="http://schemas.microsoft.com/office/powerpoint/2010/main" val="310381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10F10-DA8B-4701-B2A8-70DB8A0093D9}"/>
              </a:ext>
            </a:extLst>
          </p:cNvPr>
          <p:cNvSpPr>
            <a:spLocks noGrp="1"/>
          </p:cNvSpPr>
          <p:nvPr>
            <p:ph idx="1"/>
          </p:nvPr>
        </p:nvSpPr>
        <p:spPr>
          <a:xfrm>
            <a:off x="407963" y="407964"/>
            <a:ext cx="11451101" cy="6105378"/>
          </a:xfrm>
        </p:spPr>
        <p:txBody>
          <a:bodyPr>
            <a:normAutofit/>
          </a:bodyPr>
          <a:lstStyle/>
          <a:p>
            <a:pPr marL="0" indent="0">
              <a:buNone/>
            </a:pPr>
            <a:r>
              <a:rPr lang="en-PH" sz="3500" b="1" dirty="0"/>
              <a:t>Identifying Values Received and Parted With</a:t>
            </a:r>
          </a:p>
          <a:p>
            <a:pPr marL="0" indent="0" algn="just">
              <a:buNone/>
            </a:pPr>
            <a:r>
              <a:rPr lang="en-PH" sz="2800" dirty="0"/>
              <a:t>It is important then to be able to know what the values are received and given in  a transaction. Below, we present the values received and given for a set of transactions.</a:t>
            </a:r>
          </a:p>
        </p:txBody>
      </p:sp>
      <p:graphicFrame>
        <p:nvGraphicFramePr>
          <p:cNvPr id="4" name="Table 3">
            <a:extLst>
              <a:ext uri="{FF2B5EF4-FFF2-40B4-BE49-F238E27FC236}">
                <a16:creationId xmlns:a16="http://schemas.microsoft.com/office/drawing/2014/main" id="{CAE66181-42AC-492D-9B0E-EEB63397AA40}"/>
              </a:ext>
            </a:extLst>
          </p:cNvPr>
          <p:cNvGraphicFramePr>
            <a:graphicFrameLocks noGrp="1"/>
          </p:cNvGraphicFramePr>
          <p:nvPr>
            <p:extLst>
              <p:ext uri="{D42A27DB-BD31-4B8C-83A1-F6EECF244321}">
                <p14:modId xmlns:p14="http://schemas.microsoft.com/office/powerpoint/2010/main" val="4272734145"/>
              </p:ext>
            </p:extLst>
          </p:nvPr>
        </p:nvGraphicFramePr>
        <p:xfrm>
          <a:off x="332937" y="2771334"/>
          <a:ext cx="11451100" cy="3678701"/>
        </p:xfrm>
        <a:graphic>
          <a:graphicData uri="http://schemas.openxmlformats.org/drawingml/2006/table">
            <a:tbl>
              <a:tblPr firstRow="1" firstCol="1" bandRow="1">
                <a:tableStyleId>{5C22544A-7EE6-4342-B048-85BDC9FD1C3A}</a:tableStyleId>
              </a:tblPr>
              <a:tblGrid>
                <a:gridCol w="5787750">
                  <a:extLst>
                    <a:ext uri="{9D8B030D-6E8A-4147-A177-3AD203B41FA5}">
                      <a16:colId xmlns:a16="http://schemas.microsoft.com/office/drawing/2014/main" val="2632519128"/>
                    </a:ext>
                  </a:extLst>
                </a:gridCol>
                <a:gridCol w="2832129">
                  <a:extLst>
                    <a:ext uri="{9D8B030D-6E8A-4147-A177-3AD203B41FA5}">
                      <a16:colId xmlns:a16="http://schemas.microsoft.com/office/drawing/2014/main" val="3676547710"/>
                    </a:ext>
                  </a:extLst>
                </a:gridCol>
                <a:gridCol w="2831221">
                  <a:extLst>
                    <a:ext uri="{9D8B030D-6E8A-4147-A177-3AD203B41FA5}">
                      <a16:colId xmlns:a16="http://schemas.microsoft.com/office/drawing/2014/main" val="192463382"/>
                    </a:ext>
                  </a:extLst>
                </a:gridCol>
              </a:tblGrid>
              <a:tr h="1024232">
                <a:tc>
                  <a:txBody>
                    <a:bodyPr/>
                    <a:lstStyle/>
                    <a:p>
                      <a:pPr algn="ctr">
                        <a:lnSpc>
                          <a:spcPct val="107000"/>
                        </a:lnSpc>
                        <a:spcAft>
                          <a:spcPts val="800"/>
                        </a:spcAft>
                      </a:pPr>
                      <a:endParaRPr lang="en-PH" sz="1800" dirty="0">
                        <a:effectLst/>
                      </a:endParaRPr>
                    </a:p>
                    <a:p>
                      <a:pPr algn="ctr">
                        <a:lnSpc>
                          <a:spcPct val="107000"/>
                        </a:lnSpc>
                        <a:spcAft>
                          <a:spcPts val="800"/>
                        </a:spcAft>
                      </a:pPr>
                      <a:r>
                        <a:rPr lang="en-PH" sz="1800" dirty="0">
                          <a:effectLst/>
                        </a:rPr>
                        <a:t>Transaction</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PH" sz="1800" dirty="0">
                        <a:effectLst/>
                      </a:endParaRPr>
                    </a:p>
                    <a:p>
                      <a:pPr algn="ctr">
                        <a:lnSpc>
                          <a:spcPct val="107000"/>
                        </a:lnSpc>
                        <a:spcAft>
                          <a:spcPts val="800"/>
                        </a:spcAft>
                      </a:pPr>
                      <a:r>
                        <a:rPr lang="en-PH" sz="1800" dirty="0">
                          <a:effectLst/>
                        </a:rPr>
                        <a:t>Value Received</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PH" sz="1800" dirty="0">
                        <a:effectLst/>
                      </a:endParaRPr>
                    </a:p>
                    <a:p>
                      <a:pPr algn="ctr">
                        <a:lnSpc>
                          <a:spcPct val="107000"/>
                        </a:lnSpc>
                        <a:spcAft>
                          <a:spcPts val="800"/>
                        </a:spcAft>
                      </a:pPr>
                      <a:r>
                        <a:rPr lang="en-PH" sz="1800" dirty="0">
                          <a:effectLst/>
                        </a:rPr>
                        <a:t>Value Parted With</a:t>
                      </a:r>
                    </a:p>
                    <a:p>
                      <a:pPr algn="ctr">
                        <a:lnSpc>
                          <a:spcPct val="107000"/>
                        </a:lnSpc>
                        <a:spcAft>
                          <a:spcPts val="800"/>
                        </a:spcAft>
                      </a:pP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557223"/>
                  </a:ext>
                </a:extLst>
              </a:tr>
              <a:tr h="852585">
                <a:tc>
                  <a:txBody>
                    <a:bodyPr/>
                    <a:lstStyle/>
                    <a:p>
                      <a:pPr marL="342900" lvl="0" indent="-342900">
                        <a:lnSpc>
                          <a:spcPct val="107000"/>
                        </a:lnSpc>
                        <a:spcAft>
                          <a:spcPts val="800"/>
                        </a:spcAft>
                        <a:buFont typeface="+mj-lt"/>
                        <a:buAutoNum type="arabicPeriod"/>
                      </a:pPr>
                      <a:endParaRPr lang="en-PH" sz="1800" dirty="0">
                        <a:effectLst/>
                      </a:endParaRPr>
                    </a:p>
                    <a:p>
                      <a:pPr marL="342900" lvl="0" indent="-342900">
                        <a:lnSpc>
                          <a:spcPct val="107000"/>
                        </a:lnSpc>
                        <a:spcAft>
                          <a:spcPts val="800"/>
                        </a:spcAft>
                        <a:buFont typeface="+mj-lt"/>
                        <a:buAutoNum type="arabicPeriod"/>
                      </a:pPr>
                      <a:r>
                        <a:rPr lang="en-PH" sz="1800" dirty="0">
                          <a:effectLst/>
                        </a:rPr>
                        <a:t>Bought equipment for cash</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PH" sz="1800" b="1" dirty="0">
                        <a:effectLst/>
                      </a:endParaRPr>
                    </a:p>
                    <a:p>
                      <a:pPr>
                        <a:lnSpc>
                          <a:spcPct val="107000"/>
                        </a:lnSpc>
                        <a:spcAft>
                          <a:spcPts val="800"/>
                        </a:spcAft>
                      </a:pPr>
                      <a:r>
                        <a:rPr lang="en-PH" sz="1800" b="1" dirty="0">
                          <a:effectLst/>
                        </a:rPr>
                        <a:t>Equipment</a:t>
                      </a:r>
                      <a:endParaRPr lang="en-PH"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PH" sz="1800" b="1" dirty="0">
                        <a:effectLst/>
                      </a:endParaRPr>
                    </a:p>
                    <a:p>
                      <a:pPr>
                        <a:lnSpc>
                          <a:spcPct val="107000"/>
                        </a:lnSpc>
                        <a:spcAft>
                          <a:spcPts val="800"/>
                        </a:spcAft>
                      </a:pPr>
                      <a:r>
                        <a:rPr lang="en-PH" sz="1800" b="1" dirty="0">
                          <a:effectLst/>
                        </a:rPr>
                        <a:t>Cash</a:t>
                      </a:r>
                      <a:endParaRPr lang="en-PH"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6245082"/>
                  </a:ext>
                </a:extLst>
              </a:tr>
              <a:tr h="949299">
                <a:tc>
                  <a:txBody>
                    <a:bodyPr/>
                    <a:lstStyle/>
                    <a:p>
                      <a:pPr marL="0" lvl="0" indent="0">
                        <a:lnSpc>
                          <a:spcPct val="107000"/>
                        </a:lnSpc>
                        <a:spcAft>
                          <a:spcPts val="800"/>
                        </a:spcAft>
                        <a:buFont typeface="+mj-lt"/>
                        <a:buNone/>
                      </a:pPr>
                      <a:r>
                        <a:rPr lang="en-PH" sz="1800" dirty="0">
                          <a:effectLst/>
                        </a:rPr>
                        <a:t>  </a:t>
                      </a:r>
                    </a:p>
                    <a:p>
                      <a:pPr marL="0" lvl="0" indent="0">
                        <a:lnSpc>
                          <a:spcPct val="107000"/>
                        </a:lnSpc>
                        <a:spcAft>
                          <a:spcPts val="800"/>
                        </a:spcAft>
                        <a:buFont typeface="+mj-lt"/>
                        <a:buNone/>
                      </a:pPr>
                      <a:r>
                        <a:rPr lang="en-PH" sz="1800" dirty="0">
                          <a:effectLst/>
                        </a:rPr>
                        <a:t>2.   Received cash for services rendered</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PH" sz="1800" b="1" dirty="0">
                        <a:effectLst/>
                      </a:endParaRPr>
                    </a:p>
                    <a:p>
                      <a:pPr>
                        <a:lnSpc>
                          <a:spcPct val="107000"/>
                        </a:lnSpc>
                        <a:spcAft>
                          <a:spcPts val="800"/>
                        </a:spcAft>
                      </a:pPr>
                      <a:r>
                        <a:rPr lang="en-PH" sz="1800" b="1" dirty="0">
                          <a:effectLst/>
                        </a:rPr>
                        <a:t>Cash</a:t>
                      </a:r>
                      <a:endParaRPr lang="en-PH"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PH" sz="1800" b="1" dirty="0">
                        <a:effectLst/>
                      </a:endParaRPr>
                    </a:p>
                    <a:p>
                      <a:pPr>
                        <a:lnSpc>
                          <a:spcPct val="107000"/>
                        </a:lnSpc>
                        <a:spcAft>
                          <a:spcPts val="800"/>
                        </a:spcAft>
                      </a:pPr>
                      <a:r>
                        <a:rPr lang="en-PH" sz="1800" b="1" dirty="0">
                          <a:effectLst/>
                        </a:rPr>
                        <a:t>Service</a:t>
                      </a:r>
                      <a:endParaRPr lang="en-PH"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588690"/>
                  </a:ext>
                </a:extLst>
              </a:tr>
              <a:tr h="852585">
                <a:tc>
                  <a:txBody>
                    <a:bodyPr/>
                    <a:lstStyle/>
                    <a:p>
                      <a:pPr marL="0" lvl="0" indent="0">
                        <a:lnSpc>
                          <a:spcPct val="107000"/>
                        </a:lnSpc>
                        <a:spcAft>
                          <a:spcPts val="800"/>
                        </a:spcAft>
                        <a:buFont typeface="+mj-lt"/>
                        <a:buNone/>
                      </a:pPr>
                      <a:r>
                        <a:rPr lang="en-PH" sz="1800" dirty="0">
                          <a:effectLst/>
                        </a:rPr>
                        <a:t>  </a:t>
                      </a:r>
                    </a:p>
                    <a:p>
                      <a:pPr marL="0" lvl="0" indent="0">
                        <a:lnSpc>
                          <a:spcPct val="107000"/>
                        </a:lnSpc>
                        <a:spcAft>
                          <a:spcPts val="800"/>
                        </a:spcAft>
                        <a:buFont typeface="+mj-lt"/>
                        <a:buNone/>
                      </a:pPr>
                      <a:r>
                        <a:rPr lang="en-PH" sz="1800" dirty="0">
                          <a:effectLst/>
                        </a:rPr>
                        <a:t>3.   Paid for electric bill</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PH" sz="1800" b="1" dirty="0">
                        <a:effectLst/>
                      </a:endParaRPr>
                    </a:p>
                    <a:p>
                      <a:pPr>
                        <a:lnSpc>
                          <a:spcPct val="107000"/>
                        </a:lnSpc>
                        <a:spcAft>
                          <a:spcPts val="800"/>
                        </a:spcAft>
                      </a:pPr>
                      <a:r>
                        <a:rPr lang="en-PH" sz="1800" b="1" dirty="0">
                          <a:effectLst/>
                        </a:rPr>
                        <a:t>Electricity</a:t>
                      </a:r>
                      <a:endParaRPr lang="en-PH"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PH" sz="1800" b="1" dirty="0">
                        <a:effectLst/>
                      </a:endParaRPr>
                    </a:p>
                    <a:p>
                      <a:pPr>
                        <a:lnSpc>
                          <a:spcPct val="107000"/>
                        </a:lnSpc>
                        <a:spcAft>
                          <a:spcPts val="800"/>
                        </a:spcAft>
                      </a:pPr>
                      <a:r>
                        <a:rPr lang="en-PH" sz="1800" b="1" dirty="0">
                          <a:effectLst/>
                        </a:rPr>
                        <a:t>Cash</a:t>
                      </a:r>
                      <a:endParaRPr lang="en-PH"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4737626"/>
                  </a:ext>
                </a:extLst>
              </a:tr>
            </a:tbl>
          </a:graphicData>
        </a:graphic>
      </p:graphicFrame>
    </p:spTree>
    <p:extLst>
      <p:ext uri="{BB962C8B-B14F-4D97-AF65-F5344CB8AC3E}">
        <p14:creationId xmlns:p14="http://schemas.microsoft.com/office/powerpoint/2010/main" val="66088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4BC91-83DF-4E3C-8CC3-100C7B2DB3C2}"/>
              </a:ext>
            </a:extLst>
          </p:cNvPr>
          <p:cNvSpPr>
            <a:spLocks noGrp="1"/>
          </p:cNvSpPr>
          <p:nvPr>
            <p:ph idx="1"/>
          </p:nvPr>
        </p:nvSpPr>
        <p:spPr>
          <a:xfrm>
            <a:off x="323557" y="309489"/>
            <a:ext cx="11437033" cy="6217919"/>
          </a:xfrm>
        </p:spPr>
        <p:txBody>
          <a:bodyPr>
            <a:normAutofit fontScale="92500"/>
          </a:bodyPr>
          <a:lstStyle/>
          <a:p>
            <a:r>
              <a:rPr lang="en-PH" sz="4900" dirty="0"/>
              <a:t>Account Titles</a:t>
            </a:r>
          </a:p>
          <a:p>
            <a:pPr marL="0" indent="0" algn="just">
              <a:buNone/>
            </a:pPr>
            <a:r>
              <a:rPr lang="en-PH" sz="4500" dirty="0"/>
              <a:t>We present below the common account titles used in business, more particularly for sole proprietorships offering services to consumers. The account titles are classified based on the five accounting values earlier discussed. The accounting values are assets, liabilities, capital, revenue, and expense.</a:t>
            </a:r>
          </a:p>
        </p:txBody>
      </p:sp>
    </p:spTree>
    <p:extLst>
      <p:ext uri="{BB962C8B-B14F-4D97-AF65-F5344CB8AC3E}">
        <p14:creationId xmlns:p14="http://schemas.microsoft.com/office/powerpoint/2010/main" val="391276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690265-8E19-4A87-943B-BF2BC9576786}"/>
              </a:ext>
            </a:extLst>
          </p:cNvPr>
          <p:cNvSpPr>
            <a:spLocks noGrp="1"/>
          </p:cNvSpPr>
          <p:nvPr>
            <p:ph idx="1"/>
          </p:nvPr>
        </p:nvSpPr>
        <p:spPr>
          <a:xfrm>
            <a:off x="787792" y="576776"/>
            <a:ext cx="10438226" cy="5671624"/>
          </a:xfrm>
        </p:spPr>
        <p:txBody>
          <a:bodyPr>
            <a:normAutofit/>
          </a:bodyPr>
          <a:lstStyle/>
          <a:p>
            <a:endParaRPr lang="en-PH" sz="4000" b="1" dirty="0"/>
          </a:p>
          <a:p>
            <a:r>
              <a:rPr lang="en-PH" sz="4000" b="1" dirty="0"/>
              <a:t>Account Titles Discussion (Please see excel file)</a:t>
            </a:r>
          </a:p>
          <a:p>
            <a:pPr marL="0" indent="0">
              <a:buNone/>
            </a:pPr>
            <a:endParaRPr lang="en-PH" sz="4000" b="1" dirty="0"/>
          </a:p>
        </p:txBody>
      </p:sp>
    </p:spTree>
    <p:extLst>
      <p:ext uri="{BB962C8B-B14F-4D97-AF65-F5344CB8AC3E}">
        <p14:creationId xmlns:p14="http://schemas.microsoft.com/office/powerpoint/2010/main" val="44373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565097-E9BE-4640-A3FB-1CB6B59E6DE1}"/>
              </a:ext>
            </a:extLst>
          </p:cNvPr>
          <p:cNvPicPr>
            <a:picLocks noGrp="1" noChangeAspect="1"/>
          </p:cNvPicPr>
          <p:nvPr>
            <p:ph idx="1"/>
          </p:nvPr>
        </p:nvPicPr>
        <p:blipFill>
          <a:blip r:embed="rId2"/>
          <a:stretch>
            <a:fillRect/>
          </a:stretch>
        </p:blipFill>
        <p:spPr>
          <a:xfrm>
            <a:off x="463827" y="1179443"/>
            <a:ext cx="10880034" cy="5194853"/>
          </a:xfrm>
        </p:spPr>
      </p:pic>
    </p:spTree>
    <p:extLst>
      <p:ext uri="{BB962C8B-B14F-4D97-AF65-F5344CB8AC3E}">
        <p14:creationId xmlns:p14="http://schemas.microsoft.com/office/powerpoint/2010/main" val="3639043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1563</TotalTime>
  <Words>371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Accounting</dc:title>
  <dc:creator>yani</dc:creator>
  <cp:lastModifiedBy>user</cp:lastModifiedBy>
  <cp:revision>108</cp:revision>
  <dcterms:created xsi:type="dcterms:W3CDTF">2020-07-20T01:33:00Z</dcterms:created>
  <dcterms:modified xsi:type="dcterms:W3CDTF">2023-02-11T13:46:33Z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