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3"/>
  </p:notesMasterIdLst>
  <p:sldIdLst>
    <p:sldId id="287" r:id="rId2"/>
    <p:sldId id="306" r:id="rId3"/>
    <p:sldId id="307" r:id="rId4"/>
    <p:sldId id="308" r:id="rId5"/>
    <p:sldId id="315" r:id="rId6"/>
    <p:sldId id="310" r:id="rId7"/>
    <p:sldId id="311" r:id="rId8"/>
    <p:sldId id="312" r:id="rId9"/>
    <p:sldId id="316" r:id="rId10"/>
    <p:sldId id="314" r:id="rId11"/>
    <p:sldId id="30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2280F-3830-4957-9A04-41E17B67C577}" type="datetimeFigureOut">
              <a:rPr lang="en-PH" smtClean="0"/>
              <a:t>17/02/2023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C4AE-4C11-4F3A-9C3C-F5258218E9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075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28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1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96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2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19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8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1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7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11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a/accountingmethod.asp" TargetMode="External"/><Relationship Id="rId2" Type="http://schemas.openxmlformats.org/officeDocument/2006/relationships/hyperlink" Target="https://www.investopedia.com/terms/d/double-entry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C498-7253-4BEE-A3D9-A19DAD60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543338"/>
            <a:ext cx="11065565" cy="60562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PH" sz="5000" b="1" dirty="0"/>
          </a:p>
          <a:p>
            <a:pPr marL="0" indent="0" algn="ctr">
              <a:buNone/>
            </a:pPr>
            <a:endParaRPr lang="en-PH" sz="5000" b="1" dirty="0"/>
          </a:p>
          <a:p>
            <a:pPr marL="0" indent="0" algn="ctr">
              <a:buNone/>
            </a:pPr>
            <a:r>
              <a:rPr lang="en-PH" sz="5000" b="1" dirty="0"/>
              <a:t>FUNDAMENTALS OF ACCOUNTING FOR NON-ACCOUNTANTS</a:t>
            </a:r>
          </a:p>
        </p:txBody>
      </p:sp>
    </p:spTree>
    <p:extLst>
      <p:ext uri="{BB962C8B-B14F-4D97-AF65-F5344CB8AC3E}">
        <p14:creationId xmlns:p14="http://schemas.microsoft.com/office/powerpoint/2010/main" val="27860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3C05-2847-1511-76C1-11B4489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C533A8-13D0-BF93-88DD-0A870E489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06" y="452718"/>
            <a:ext cx="11197882" cy="59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65097-E9BE-4640-A3FB-1CB6B59E6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7" y="1179443"/>
            <a:ext cx="10880034" cy="5194853"/>
          </a:xfrm>
        </p:spPr>
      </p:pic>
    </p:spTree>
    <p:extLst>
      <p:ext uri="{BB962C8B-B14F-4D97-AF65-F5344CB8AC3E}">
        <p14:creationId xmlns:p14="http://schemas.microsoft.com/office/powerpoint/2010/main" val="363904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224E-A210-422C-B5FE-204AE5C0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407964"/>
            <a:ext cx="10705513" cy="5840436"/>
          </a:xfrm>
        </p:spPr>
        <p:txBody>
          <a:bodyPr/>
          <a:lstStyle/>
          <a:p>
            <a:pPr marL="0" indent="0" algn="ctr">
              <a:buNone/>
            </a:pPr>
            <a:endParaRPr lang="en-PH" sz="75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PH" sz="7500" dirty="0">
                <a:latin typeface="Arial Black" panose="020B0A04020102020204" pitchFamily="34" charset="0"/>
              </a:rPr>
              <a:t>T – ACCOUNT AND ITS USES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220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F2F4-685C-45DD-9928-E8B9917D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365760"/>
            <a:ext cx="11240085" cy="6231988"/>
          </a:xfrm>
        </p:spPr>
        <p:txBody>
          <a:bodyPr>
            <a:normAutofit/>
          </a:bodyPr>
          <a:lstStyle/>
          <a:p>
            <a:pPr algn="just"/>
            <a:r>
              <a:rPr lang="en-PH" sz="4800" dirty="0"/>
              <a:t>A </a:t>
            </a:r>
            <a:r>
              <a:rPr lang="en-PH" sz="4800" b="1" dirty="0"/>
              <a:t>T-Account</a:t>
            </a:r>
            <a:r>
              <a:rPr lang="en-PH" sz="4800" dirty="0"/>
              <a:t> is an accounting tool used to summarize the transactions for a particular period of time affecting a certain accounting value or account (Larson et al 2005) In which case, a </a:t>
            </a:r>
            <a:r>
              <a:rPr lang="en-PH" sz="4800" b="1" dirty="0"/>
              <a:t>T-account</a:t>
            </a:r>
            <a:r>
              <a:rPr lang="en-PH" sz="4800" dirty="0"/>
              <a:t> is prepared for all account of a business. </a:t>
            </a:r>
          </a:p>
        </p:txBody>
      </p:sp>
    </p:spTree>
    <p:extLst>
      <p:ext uri="{BB962C8B-B14F-4D97-AF65-F5344CB8AC3E}">
        <p14:creationId xmlns:p14="http://schemas.microsoft.com/office/powerpoint/2010/main" val="79971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BEC9-C94B-4329-9973-A0D39B5BC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211015"/>
            <a:ext cx="11338559" cy="6372665"/>
          </a:xfrm>
        </p:spPr>
        <p:txBody>
          <a:bodyPr>
            <a:normAutofit/>
          </a:bodyPr>
          <a:lstStyle/>
          <a:p>
            <a:pPr algn="just"/>
            <a:r>
              <a:rPr lang="en-PH" sz="4000" dirty="0"/>
              <a:t>The </a:t>
            </a:r>
            <a:r>
              <a:rPr lang="en-PH" sz="4000" b="1" dirty="0"/>
              <a:t>T-account,</a:t>
            </a:r>
            <a:r>
              <a:rPr lang="en-PH" sz="4000" dirty="0"/>
              <a:t> however, is composed of 2 sides – the debit side, and the credit side and this is illustrated below.</a:t>
            </a:r>
          </a:p>
          <a:p>
            <a:pPr algn="just"/>
            <a:endParaRPr lang="en-PH" sz="4000" dirty="0"/>
          </a:p>
          <a:p>
            <a:pPr algn="just"/>
            <a:endParaRPr lang="en-PH" sz="4000" dirty="0"/>
          </a:p>
          <a:p>
            <a:pPr algn="just"/>
            <a:endParaRPr lang="en-PH" sz="4000" dirty="0"/>
          </a:p>
          <a:p>
            <a:pPr algn="just"/>
            <a:endParaRPr lang="en-PH" sz="4000" dirty="0"/>
          </a:p>
          <a:p>
            <a:pPr algn="just"/>
            <a:r>
              <a:rPr lang="en-PH" sz="4000" dirty="0"/>
              <a:t>The </a:t>
            </a:r>
            <a:r>
              <a:rPr lang="en-PH" sz="4000" b="1" dirty="0"/>
              <a:t>left side</a:t>
            </a:r>
            <a:r>
              <a:rPr lang="en-PH" sz="4000" dirty="0"/>
              <a:t> of the account is the </a:t>
            </a:r>
            <a:r>
              <a:rPr lang="en-PH" sz="4000" b="1" dirty="0"/>
              <a:t>debit side</a:t>
            </a:r>
            <a:r>
              <a:rPr lang="en-PH" sz="4000" dirty="0"/>
              <a:t> while the </a:t>
            </a:r>
            <a:r>
              <a:rPr lang="en-PH" sz="4000" b="1" dirty="0"/>
              <a:t>right side</a:t>
            </a:r>
            <a:r>
              <a:rPr lang="en-PH" sz="4000" dirty="0"/>
              <a:t> is the </a:t>
            </a:r>
            <a:r>
              <a:rPr lang="en-PH" sz="4000" b="1" dirty="0"/>
              <a:t>credit side.</a:t>
            </a:r>
          </a:p>
          <a:p>
            <a:pPr algn="just"/>
            <a:endParaRPr lang="en-PH" sz="4000" dirty="0"/>
          </a:p>
          <a:p>
            <a:pPr marL="0" indent="0" algn="just">
              <a:buNone/>
            </a:pPr>
            <a:endParaRPr lang="en-PH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5EA0B-6863-42C6-9BD8-9E228F8C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5" y="2321168"/>
            <a:ext cx="7382387" cy="25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0388-89AB-050C-302D-1C8207BB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520506"/>
            <a:ext cx="10930597" cy="5727894"/>
          </a:xfrm>
        </p:spPr>
        <p:txBody>
          <a:bodyPr>
            <a:normAutofit/>
          </a:bodyPr>
          <a:lstStyle/>
          <a:p>
            <a:r>
              <a:rPr lang="en-US" sz="5400" b="1" dirty="0"/>
              <a:t>T-accounts</a:t>
            </a:r>
            <a:r>
              <a:rPr lang="en-US" sz="5400" dirty="0"/>
              <a:t> are used to track debits and credits made to an account.</a:t>
            </a:r>
          </a:p>
          <a:p>
            <a:r>
              <a:rPr lang="en-US" sz="5400" dirty="0"/>
              <a:t>Each </a:t>
            </a:r>
            <a:r>
              <a:rPr lang="en-US" sz="5400" b="1" dirty="0"/>
              <a:t>T-account</a:t>
            </a:r>
            <a:r>
              <a:rPr lang="en-US" sz="5400" dirty="0"/>
              <a:t> will only display one account.</a:t>
            </a:r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188413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B745-D4D0-4B21-B966-8E370980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323557"/>
            <a:ext cx="11085342" cy="6119445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5000" b="0" i="0" dirty="0">
                <a:effectLst/>
                <a:latin typeface="+mn-lt"/>
              </a:rPr>
              <a:t>Understanding T-Account</a:t>
            </a:r>
          </a:p>
          <a:p>
            <a:pPr algn="just"/>
            <a:r>
              <a:rPr lang="en-US" sz="5000" b="0" i="0" dirty="0">
                <a:effectLst/>
                <a:latin typeface="+mn-lt"/>
              </a:rPr>
              <a:t>In </a:t>
            </a:r>
            <a:r>
              <a:rPr lang="en-US" sz="5000" b="1" i="0" u="sng" dirty="0"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double-entry bookkeeping</a:t>
            </a:r>
            <a:r>
              <a:rPr lang="en-US" sz="5000" b="0" i="0" dirty="0">
                <a:effectLst/>
                <a:latin typeface="+mn-lt"/>
              </a:rPr>
              <a:t>, a widespread </a:t>
            </a:r>
            <a:r>
              <a:rPr lang="en-US" sz="5000" b="0" i="0" u="sng" dirty="0"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accounting method</a:t>
            </a:r>
            <a:r>
              <a:rPr lang="en-US" sz="5000" b="0" i="0" dirty="0">
                <a:effectLst/>
                <a:latin typeface="+mn-lt"/>
              </a:rPr>
              <a:t>, all financial transactions are considered to affect at least two of a company's accounts. One account will get a </a:t>
            </a:r>
            <a:r>
              <a:rPr lang="en-US" sz="5000" b="1" i="0" dirty="0">
                <a:effectLst/>
                <a:latin typeface="+mn-lt"/>
              </a:rPr>
              <a:t>debit entry</a:t>
            </a:r>
            <a:r>
              <a:rPr lang="en-US" sz="5000" b="0" i="0" dirty="0">
                <a:effectLst/>
                <a:latin typeface="+mn-lt"/>
              </a:rPr>
              <a:t>, while the second will get a </a:t>
            </a:r>
            <a:r>
              <a:rPr lang="en-US" sz="5000" b="1" i="0" dirty="0">
                <a:effectLst/>
                <a:latin typeface="+mn-lt"/>
              </a:rPr>
              <a:t>credit entry </a:t>
            </a:r>
            <a:r>
              <a:rPr lang="en-US" sz="5000" b="0" i="0" dirty="0">
                <a:effectLst/>
                <a:latin typeface="+mn-lt"/>
              </a:rPr>
              <a:t>to record each transaction that occurs. 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9286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EC6D-CFE4-4AF4-89D6-BB855E17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407964"/>
            <a:ext cx="11240085" cy="5840436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6000" dirty="0">
                <a:latin typeface="arial" panose="020B0604020202020204" pitchFamily="34" charset="0"/>
              </a:rPr>
              <a:t>What do T accounts focus on?</a:t>
            </a:r>
          </a:p>
          <a:p>
            <a:r>
              <a:rPr lang="en-US" sz="6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T-accounts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 focus on </a:t>
            </a:r>
            <a:r>
              <a:rPr lang="en-US" sz="6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account balances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 while 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journal entries 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focus on </a:t>
            </a:r>
            <a:r>
              <a:rPr lang="en-US" sz="6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transactions. </a:t>
            </a:r>
            <a:br>
              <a:rPr lang="en-US" sz="6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414584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F7D8-13C3-13F3-2FFB-A7265ED4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659988"/>
            <a:ext cx="11338559" cy="4588411"/>
          </a:xfrm>
        </p:spPr>
        <p:txBody>
          <a:bodyPr/>
          <a:lstStyle/>
          <a:p>
            <a:r>
              <a:rPr lang="en-US" sz="3600" b="1" dirty="0"/>
              <a:t>T-accounts</a:t>
            </a:r>
            <a:r>
              <a:rPr lang="en-US" sz="3600" dirty="0"/>
              <a:t> help to visualize the process making it clear what is occurring with each transaction.  </a:t>
            </a:r>
          </a:p>
          <a:p>
            <a:endParaRPr lang="en-US" sz="3600" dirty="0"/>
          </a:p>
          <a:p>
            <a:r>
              <a:rPr lang="en-US" sz="3600" dirty="0"/>
              <a:t>They are a useful tool for both newcomers to accounting and veteran accountants alike to quickly map out the correct way to record a transaction</a:t>
            </a:r>
            <a:r>
              <a:rPr lang="en-US" dirty="0"/>
              <a:t>. </a:t>
            </a:r>
            <a:endParaRPr lang="en-P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9A1641-4761-D6FF-998F-84755E52BA39}"/>
              </a:ext>
            </a:extLst>
          </p:cNvPr>
          <p:cNvSpPr/>
          <p:nvPr/>
        </p:nvSpPr>
        <p:spPr>
          <a:xfrm>
            <a:off x="422031" y="323559"/>
            <a:ext cx="9777046" cy="1041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How are T-accounts used in accounting?</a:t>
            </a:r>
            <a:endParaRPr lang="en-PH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F7D8-13C3-13F3-2FFB-A7265ED4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659988"/>
            <a:ext cx="11338559" cy="48744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Complex entries might have impacts in multiple account. By breaking transactions down into a simple, digestible form, you can visualize which accounts are being debited and which are being credited.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This visual guide helps you ensure figures are being posted in the correct way, potentially reducing data entry errors.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9A1641-4761-D6FF-998F-84755E52BA39}"/>
              </a:ext>
            </a:extLst>
          </p:cNvPr>
          <p:cNvSpPr/>
          <p:nvPr/>
        </p:nvSpPr>
        <p:spPr>
          <a:xfrm>
            <a:off x="422031" y="323559"/>
            <a:ext cx="9777046" cy="1041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How are T-accounts used in accounting?</a:t>
            </a:r>
            <a:endParaRPr lang="en-PH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60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668</TotalTime>
  <Words>302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Arial Black</vt:lpstr>
      <vt:lpstr>Calibri</vt:lpstr>
      <vt:lpstr>Century Gothic</vt:lpstr>
      <vt:lpstr>SourceSansPro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Accounting</dc:title>
  <dc:creator>yani</dc:creator>
  <cp:lastModifiedBy>Geraldine Pangan</cp:lastModifiedBy>
  <cp:revision>87</cp:revision>
  <dcterms:created xsi:type="dcterms:W3CDTF">2020-07-20T01:33:00Z</dcterms:created>
  <dcterms:modified xsi:type="dcterms:W3CDTF">2023-02-17T11:51:31Z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