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23"/>
  </p:notesMasterIdLst>
  <p:sldIdLst>
    <p:sldId id="287" r:id="rId2"/>
    <p:sldId id="306" r:id="rId3"/>
    <p:sldId id="312" r:id="rId4"/>
    <p:sldId id="307" r:id="rId5"/>
    <p:sldId id="313" r:id="rId6"/>
    <p:sldId id="308" r:id="rId7"/>
    <p:sldId id="309" r:id="rId8"/>
    <p:sldId id="310" r:id="rId9"/>
    <p:sldId id="311" r:id="rId10"/>
    <p:sldId id="314" r:id="rId11"/>
    <p:sldId id="315" r:id="rId12"/>
    <p:sldId id="318" r:id="rId13"/>
    <p:sldId id="317" r:id="rId14"/>
    <p:sldId id="319" r:id="rId15"/>
    <p:sldId id="321" r:id="rId16"/>
    <p:sldId id="322" r:id="rId17"/>
    <p:sldId id="323" r:id="rId18"/>
    <p:sldId id="325" r:id="rId19"/>
    <p:sldId id="326" r:id="rId20"/>
    <p:sldId id="32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p:cViewPr varScale="1">
        <p:scale>
          <a:sx n="68" d="100"/>
          <a:sy n="6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24/02/2023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6BAC4AE-4C11-4F3A-9C3C-F5258218E9AF}" type="slidenum">
              <a:rPr lang="en-PH" smtClean="0"/>
              <a:t>15</a:t>
            </a:fld>
            <a:endParaRPr lang="en-PH"/>
          </a:p>
        </p:txBody>
      </p:sp>
    </p:spTree>
    <p:extLst>
      <p:ext uri="{BB962C8B-B14F-4D97-AF65-F5344CB8AC3E}">
        <p14:creationId xmlns:p14="http://schemas.microsoft.com/office/powerpoint/2010/main" val="122279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2/24/2023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543338"/>
            <a:ext cx="11065565" cy="6056245"/>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50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36133-6D6F-40BD-9696-A0914F7F466C}"/>
              </a:ext>
            </a:extLst>
          </p:cNvPr>
          <p:cNvSpPr>
            <a:spLocks noGrp="1"/>
          </p:cNvSpPr>
          <p:nvPr>
            <p:ph idx="1"/>
          </p:nvPr>
        </p:nvSpPr>
        <p:spPr>
          <a:xfrm>
            <a:off x="562708" y="323558"/>
            <a:ext cx="11113477" cy="6175716"/>
          </a:xfrm>
        </p:spPr>
        <p:txBody>
          <a:bodyPr>
            <a:normAutofit/>
          </a:bodyPr>
          <a:lstStyle/>
          <a:p>
            <a:r>
              <a:rPr lang="en-PH" sz="2800" b="1" dirty="0"/>
              <a:t>Official Receipt (Purchase of an Asset)</a:t>
            </a:r>
          </a:p>
          <a:p>
            <a:pPr marL="0" indent="0" algn="just">
              <a:buNone/>
            </a:pPr>
            <a:r>
              <a:rPr lang="en-PH" sz="2800" dirty="0"/>
              <a:t>If a business also purchase asset, it also receives an official receipt. When it made its payment to the vendor, in this case Thinking Tools, it received the computer as well as this receipt. In this case, the receipt is a proof of payment for the computer which the buyer also needs to show when claiming replacement, or warranty.</a:t>
            </a:r>
          </a:p>
          <a:p>
            <a:pPr marL="0" indent="0">
              <a:buNone/>
            </a:pPr>
            <a:r>
              <a:rPr lang="en-PH" sz="2800" dirty="0"/>
              <a:t>An entry to record this transaction is indicated below:</a:t>
            </a:r>
          </a:p>
          <a:p>
            <a:pPr marL="0" indent="0">
              <a:buNone/>
            </a:pPr>
            <a:r>
              <a:rPr lang="en-PH" sz="2800" b="1" dirty="0"/>
              <a:t>Nature of Transaction: Bought equipment for cash:</a:t>
            </a:r>
          </a:p>
          <a:p>
            <a:pPr marL="0" indent="0">
              <a:buNone/>
            </a:pPr>
            <a:r>
              <a:rPr lang="en-PH" sz="2800" b="1" dirty="0"/>
              <a:t>September 30, 2021	Equipment					P26,000.00</a:t>
            </a:r>
          </a:p>
          <a:p>
            <a:pPr marL="0" indent="0">
              <a:buNone/>
            </a:pPr>
            <a:r>
              <a:rPr lang="en-PH" sz="2800" b="1" dirty="0"/>
              <a:t>									  Cash								P26,000.00</a:t>
            </a:r>
          </a:p>
          <a:p>
            <a:pPr marL="0" indent="0">
              <a:buNone/>
            </a:pPr>
            <a:r>
              <a:rPr lang="en-PH" sz="2800" b="1" dirty="0"/>
              <a:t>								To record purchase of equipment</a:t>
            </a:r>
          </a:p>
        </p:txBody>
      </p:sp>
    </p:spTree>
    <p:extLst>
      <p:ext uri="{BB962C8B-B14F-4D97-AF65-F5344CB8AC3E}">
        <p14:creationId xmlns:p14="http://schemas.microsoft.com/office/powerpoint/2010/main" val="217192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A8EE9-AC21-4CB4-B1B3-279C545E588B}"/>
              </a:ext>
            </a:extLst>
          </p:cNvPr>
          <p:cNvSpPr>
            <a:spLocks noGrp="1"/>
          </p:cNvSpPr>
          <p:nvPr>
            <p:ph idx="1"/>
          </p:nvPr>
        </p:nvSpPr>
        <p:spPr>
          <a:xfrm>
            <a:off x="562708" y="351692"/>
            <a:ext cx="11197883" cy="6189785"/>
          </a:xfrm>
        </p:spPr>
        <p:txBody>
          <a:bodyPr/>
          <a:lstStyle/>
          <a:p>
            <a:r>
              <a:rPr lang="en-PH" b="1" dirty="0"/>
              <a:t>Payroll Sheet</a:t>
            </a:r>
          </a:p>
          <a:p>
            <a:r>
              <a:rPr lang="en-PH" dirty="0"/>
              <a:t>A </a:t>
            </a:r>
            <a:r>
              <a:rPr lang="en-PH" b="1" dirty="0"/>
              <a:t>payroll sheet</a:t>
            </a:r>
            <a:r>
              <a:rPr lang="en-PH" dirty="0"/>
              <a:t> is a summary of hours worked by and equivalent payment to each employee for a particular pay period. The payroll sheet is a form, when approved by appropriate authority, will become the basis for the payment of salaries. A sample of a payroll sheet is shown below.</a:t>
            </a:r>
          </a:p>
        </p:txBody>
      </p:sp>
      <p:pic>
        <p:nvPicPr>
          <p:cNvPr id="5" name="Picture 4">
            <a:extLst>
              <a:ext uri="{FF2B5EF4-FFF2-40B4-BE49-F238E27FC236}">
                <a16:creationId xmlns:a16="http://schemas.microsoft.com/office/drawing/2014/main" id="{D4083F5F-2215-4FEC-A4E3-958E6537BB12}"/>
              </a:ext>
            </a:extLst>
          </p:cNvPr>
          <p:cNvPicPr>
            <a:picLocks noChangeAspect="1"/>
          </p:cNvPicPr>
          <p:nvPr/>
        </p:nvPicPr>
        <p:blipFill>
          <a:blip r:embed="rId2"/>
          <a:stretch>
            <a:fillRect/>
          </a:stretch>
        </p:blipFill>
        <p:spPr>
          <a:xfrm>
            <a:off x="562708" y="2082017"/>
            <a:ext cx="11310423" cy="4459460"/>
          </a:xfrm>
          <a:prstGeom prst="rect">
            <a:avLst/>
          </a:prstGeom>
        </p:spPr>
      </p:pic>
    </p:spTree>
    <p:extLst>
      <p:ext uri="{BB962C8B-B14F-4D97-AF65-F5344CB8AC3E}">
        <p14:creationId xmlns:p14="http://schemas.microsoft.com/office/powerpoint/2010/main" val="325168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F33B2-F13D-4F80-B722-141D18FFD3AE}"/>
              </a:ext>
            </a:extLst>
          </p:cNvPr>
          <p:cNvSpPr>
            <a:spLocks noGrp="1"/>
          </p:cNvSpPr>
          <p:nvPr>
            <p:ph idx="1"/>
          </p:nvPr>
        </p:nvSpPr>
        <p:spPr>
          <a:xfrm>
            <a:off x="422032" y="267286"/>
            <a:ext cx="11366694" cy="6386732"/>
          </a:xfrm>
        </p:spPr>
        <p:txBody>
          <a:bodyPr>
            <a:normAutofit/>
          </a:bodyPr>
          <a:lstStyle/>
          <a:p>
            <a:pPr marL="0" indent="0">
              <a:buNone/>
            </a:pPr>
            <a:r>
              <a:rPr lang="en-PH" sz="2500" b="1" dirty="0"/>
              <a:t>Cash Disbursement Voucher/Check Disbursement Voucher</a:t>
            </a:r>
          </a:p>
          <a:p>
            <a:pPr marL="0" indent="0" algn="just">
              <a:buNone/>
            </a:pPr>
            <a:r>
              <a:rPr lang="en-PH" sz="2500" dirty="0"/>
              <a:t>A cash/check disbursement voucher is a form that authorizes a payment of a particular expense item like salaries, utilities, or even the purchase of supplies and equipment. As such, before we can actually pay a supplier of goods or service, we first get an authorization for it. The authorization is in the form of this voucher.</a:t>
            </a:r>
          </a:p>
        </p:txBody>
      </p:sp>
      <p:pic>
        <p:nvPicPr>
          <p:cNvPr id="4" name="Content Placeholder 4">
            <a:extLst>
              <a:ext uri="{FF2B5EF4-FFF2-40B4-BE49-F238E27FC236}">
                <a16:creationId xmlns:a16="http://schemas.microsoft.com/office/drawing/2014/main" id="{463AF421-4B97-42D6-998F-49CFD20B5E20}"/>
              </a:ext>
            </a:extLst>
          </p:cNvPr>
          <p:cNvPicPr>
            <a:picLocks noChangeAspect="1"/>
          </p:cNvPicPr>
          <p:nvPr/>
        </p:nvPicPr>
        <p:blipFill>
          <a:blip r:embed="rId2"/>
          <a:stretch>
            <a:fillRect/>
          </a:stretch>
        </p:blipFill>
        <p:spPr>
          <a:xfrm>
            <a:off x="675249" y="2743200"/>
            <a:ext cx="11113477" cy="3910818"/>
          </a:xfrm>
          <a:prstGeom prst="rect">
            <a:avLst/>
          </a:prstGeom>
        </p:spPr>
      </p:pic>
    </p:spTree>
    <p:extLst>
      <p:ext uri="{BB962C8B-B14F-4D97-AF65-F5344CB8AC3E}">
        <p14:creationId xmlns:p14="http://schemas.microsoft.com/office/powerpoint/2010/main" val="423084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6D2D7-09E0-44E8-B2B3-0C32FB368266}"/>
              </a:ext>
            </a:extLst>
          </p:cNvPr>
          <p:cNvSpPr>
            <a:spLocks noGrp="1"/>
          </p:cNvSpPr>
          <p:nvPr>
            <p:ph idx="1"/>
          </p:nvPr>
        </p:nvSpPr>
        <p:spPr>
          <a:xfrm>
            <a:off x="492369" y="351692"/>
            <a:ext cx="11183815" cy="6246056"/>
          </a:xfrm>
        </p:spPr>
        <p:txBody>
          <a:bodyPr>
            <a:normAutofit/>
          </a:bodyPr>
          <a:lstStyle/>
          <a:p>
            <a:r>
              <a:rPr lang="en-PH" sz="2500" b="1" dirty="0"/>
              <a:t>Classifying Transactions through the Ledger</a:t>
            </a:r>
          </a:p>
          <a:p>
            <a:pPr marL="0" indent="0" algn="just">
              <a:buNone/>
            </a:pPr>
            <a:r>
              <a:rPr lang="en-PH" sz="2500" b="1" dirty="0"/>
              <a:t>Ledger – </a:t>
            </a:r>
            <a:r>
              <a:rPr lang="en-PH" sz="2500" dirty="0"/>
              <a:t>is a book or collection of accounts in which account transactions are recorded. Each account has an opening or carry forward balance, would record transactions as either a debit or credit in separate columns and the ending or closing balance.</a:t>
            </a:r>
          </a:p>
          <a:p>
            <a:pPr marL="0" indent="0" algn="just">
              <a:buNone/>
            </a:pPr>
            <a:endParaRPr lang="en-PH" sz="2500" b="1" dirty="0"/>
          </a:p>
          <a:p>
            <a:pPr marL="0" indent="0" algn="just">
              <a:buNone/>
            </a:pPr>
            <a:endParaRPr lang="en-PH" sz="2500" b="1" dirty="0"/>
          </a:p>
          <a:p>
            <a:pPr marL="0" indent="0" algn="just">
              <a:buNone/>
            </a:pPr>
            <a:endParaRPr lang="en-PH" sz="2500" b="1" dirty="0"/>
          </a:p>
          <a:p>
            <a:pPr marL="0" indent="0" algn="just">
              <a:buNone/>
            </a:pPr>
            <a:endParaRPr lang="en-PH" sz="2500" b="1" dirty="0"/>
          </a:p>
          <a:p>
            <a:pPr marL="0" indent="0" algn="just">
              <a:buNone/>
            </a:pPr>
            <a:endParaRPr lang="en-PH" sz="2500" b="1" dirty="0"/>
          </a:p>
          <a:p>
            <a:pPr marL="0" indent="0" algn="just">
              <a:buNone/>
            </a:pPr>
            <a:endParaRPr lang="en-PH" sz="2500" b="1" dirty="0"/>
          </a:p>
          <a:p>
            <a:pPr marL="0" indent="0" algn="just">
              <a:buNone/>
            </a:pPr>
            <a:r>
              <a:rPr lang="en-PH" sz="2500" dirty="0"/>
              <a:t>F-Folio the corresponding journal page where the account posted come from as handy reference.</a:t>
            </a:r>
          </a:p>
          <a:p>
            <a:pPr marL="0" indent="0" algn="just">
              <a:buNone/>
            </a:pPr>
            <a:endParaRPr lang="en-PH" sz="2500" b="1" dirty="0"/>
          </a:p>
        </p:txBody>
      </p:sp>
      <p:pic>
        <p:nvPicPr>
          <p:cNvPr id="5" name="Picture 4">
            <a:extLst>
              <a:ext uri="{FF2B5EF4-FFF2-40B4-BE49-F238E27FC236}">
                <a16:creationId xmlns:a16="http://schemas.microsoft.com/office/drawing/2014/main" id="{1EF35F41-4300-460D-8661-D23A504D8CD7}"/>
              </a:ext>
            </a:extLst>
          </p:cNvPr>
          <p:cNvPicPr>
            <a:picLocks noChangeAspect="1"/>
          </p:cNvPicPr>
          <p:nvPr/>
        </p:nvPicPr>
        <p:blipFill>
          <a:blip r:embed="rId2"/>
          <a:stretch>
            <a:fillRect/>
          </a:stretch>
        </p:blipFill>
        <p:spPr>
          <a:xfrm>
            <a:off x="759655" y="2557462"/>
            <a:ext cx="10719582" cy="2985209"/>
          </a:xfrm>
          <a:prstGeom prst="rect">
            <a:avLst/>
          </a:prstGeom>
        </p:spPr>
      </p:pic>
    </p:spTree>
    <p:extLst>
      <p:ext uri="{BB962C8B-B14F-4D97-AF65-F5344CB8AC3E}">
        <p14:creationId xmlns:p14="http://schemas.microsoft.com/office/powerpoint/2010/main" val="178621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CBDEF-CAE0-481F-9A56-6F7D60A52AD0}"/>
              </a:ext>
            </a:extLst>
          </p:cNvPr>
          <p:cNvSpPr>
            <a:spLocks noGrp="1"/>
          </p:cNvSpPr>
          <p:nvPr>
            <p:ph idx="1"/>
          </p:nvPr>
        </p:nvSpPr>
        <p:spPr>
          <a:xfrm>
            <a:off x="548640" y="436098"/>
            <a:ext cx="11197883" cy="5812301"/>
          </a:xfrm>
        </p:spPr>
        <p:txBody>
          <a:bodyPr/>
          <a:lstStyle/>
          <a:p>
            <a:pPr marL="0" indent="0">
              <a:buNone/>
            </a:pPr>
            <a:r>
              <a:rPr lang="en-PH" sz="3500" b="1" dirty="0"/>
              <a:t>Why do you think is the ledger called the book of final entry?</a:t>
            </a:r>
          </a:p>
          <a:p>
            <a:pPr marL="0" indent="0">
              <a:buNone/>
            </a:pPr>
            <a:endParaRPr lang="en-PH" sz="3500" dirty="0"/>
          </a:p>
          <a:p>
            <a:pPr marL="0" indent="0" algn="just">
              <a:buNone/>
            </a:pPr>
            <a:r>
              <a:rPr lang="en-PH" sz="3500" dirty="0"/>
              <a:t>The ledger is called the book of final entry because it is the book in which all the business transactions would ultimately find their place.</a:t>
            </a:r>
          </a:p>
          <a:p>
            <a:endParaRPr lang="en-PH" dirty="0"/>
          </a:p>
        </p:txBody>
      </p:sp>
    </p:spTree>
    <p:extLst>
      <p:ext uri="{BB962C8B-B14F-4D97-AF65-F5344CB8AC3E}">
        <p14:creationId xmlns:p14="http://schemas.microsoft.com/office/powerpoint/2010/main" val="48853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7E765-8983-4F7C-BC20-86232144644D}"/>
              </a:ext>
            </a:extLst>
          </p:cNvPr>
          <p:cNvSpPr>
            <a:spLocks noGrp="1"/>
          </p:cNvSpPr>
          <p:nvPr>
            <p:ph idx="1"/>
          </p:nvPr>
        </p:nvSpPr>
        <p:spPr>
          <a:xfrm>
            <a:off x="253218" y="590843"/>
            <a:ext cx="11535508" cy="5838092"/>
          </a:xfrm>
        </p:spPr>
        <p:txBody>
          <a:bodyPr/>
          <a:lstStyle/>
          <a:p>
            <a:r>
              <a:rPr lang="en-PH" b="1" dirty="0"/>
              <a:t>The transactions are posted below:</a:t>
            </a:r>
          </a:p>
        </p:txBody>
      </p:sp>
      <p:pic>
        <p:nvPicPr>
          <p:cNvPr id="4" name="Content Placeholder 4">
            <a:extLst>
              <a:ext uri="{FF2B5EF4-FFF2-40B4-BE49-F238E27FC236}">
                <a16:creationId xmlns:a16="http://schemas.microsoft.com/office/drawing/2014/main" id="{19B1DC73-BCA3-4F58-9FA5-AB8BF484635C}"/>
              </a:ext>
            </a:extLst>
          </p:cNvPr>
          <p:cNvPicPr>
            <a:picLocks noChangeAspect="1"/>
          </p:cNvPicPr>
          <p:nvPr/>
        </p:nvPicPr>
        <p:blipFill>
          <a:blip r:embed="rId3"/>
          <a:stretch>
            <a:fillRect/>
          </a:stretch>
        </p:blipFill>
        <p:spPr>
          <a:xfrm>
            <a:off x="403274" y="1097280"/>
            <a:ext cx="11385451" cy="5556738"/>
          </a:xfrm>
          <a:prstGeom prst="rect">
            <a:avLst/>
          </a:prstGeom>
        </p:spPr>
      </p:pic>
    </p:spTree>
    <p:extLst>
      <p:ext uri="{BB962C8B-B14F-4D97-AF65-F5344CB8AC3E}">
        <p14:creationId xmlns:p14="http://schemas.microsoft.com/office/powerpoint/2010/main" val="267409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59431-5334-4D3F-8C98-AC690F8108DA}"/>
              </a:ext>
            </a:extLst>
          </p:cNvPr>
          <p:cNvSpPr>
            <a:spLocks noGrp="1"/>
          </p:cNvSpPr>
          <p:nvPr>
            <p:ph idx="1"/>
          </p:nvPr>
        </p:nvSpPr>
        <p:spPr>
          <a:xfrm>
            <a:off x="393896" y="365760"/>
            <a:ext cx="11422966" cy="6133514"/>
          </a:xfrm>
        </p:spPr>
        <p:txBody>
          <a:bodyPr/>
          <a:lstStyle/>
          <a:p>
            <a:endParaRPr lang="en-PH" dirty="0"/>
          </a:p>
          <a:p>
            <a:r>
              <a:rPr lang="en-PH" sz="4800" b="1" dirty="0"/>
              <a:t>What is importance of ledger?</a:t>
            </a:r>
          </a:p>
          <a:p>
            <a:pPr algn="just"/>
            <a:r>
              <a:rPr lang="en-US" sz="4400" b="0" i="0" dirty="0">
                <a:effectLst/>
                <a:latin typeface="arial" panose="020B0604020202020204" pitchFamily="34" charset="0"/>
              </a:rPr>
              <a:t> A ledger </a:t>
            </a:r>
            <a:r>
              <a:rPr lang="en-US" sz="4400" b="1" i="0" dirty="0">
                <a:effectLst/>
                <a:latin typeface="arial" panose="020B0604020202020204" pitchFamily="34" charset="0"/>
              </a:rPr>
              <a:t>contains summarized information from the journals</a:t>
            </a:r>
            <a:r>
              <a:rPr lang="en-US" sz="4400" b="0" i="0" dirty="0">
                <a:effectLst/>
                <a:latin typeface="arial" panose="020B0604020202020204" pitchFamily="34" charset="0"/>
              </a:rPr>
              <a:t> and is recorded as debits and credits. The ledger is used to prepare financial statements and contains a list of all the accounts, referred to as the chart of accounts, that are active.</a:t>
            </a:r>
            <a:endParaRPr lang="en-PH" sz="4400" dirty="0"/>
          </a:p>
        </p:txBody>
      </p:sp>
    </p:spTree>
    <p:extLst>
      <p:ext uri="{BB962C8B-B14F-4D97-AF65-F5344CB8AC3E}">
        <p14:creationId xmlns:p14="http://schemas.microsoft.com/office/powerpoint/2010/main" val="50426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C8F3C-4A33-4062-A511-07C81434D951}"/>
              </a:ext>
            </a:extLst>
          </p:cNvPr>
          <p:cNvSpPr>
            <a:spLocks noGrp="1"/>
          </p:cNvSpPr>
          <p:nvPr>
            <p:ph idx="1"/>
          </p:nvPr>
        </p:nvSpPr>
        <p:spPr>
          <a:xfrm>
            <a:off x="492369" y="295422"/>
            <a:ext cx="11282289" cy="6161649"/>
          </a:xfrm>
        </p:spPr>
        <p:txBody>
          <a:bodyPr>
            <a:normAutofit lnSpcReduction="10000"/>
          </a:bodyPr>
          <a:lstStyle/>
          <a:p>
            <a:endParaRPr lang="en-PH" dirty="0"/>
          </a:p>
          <a:p>
            <a:r>
              <a:rPr lang="en-PH" sz="4400" b="1" dirty="0"/>
              <a:t>What is the use of ledger?</a:t>
            </a:r>
          </a:p>
          <a:p>
            <a:pPr algn="just"/>
            <a:r>
              <a:rPr lang="en-US" sz="4400" b="0" i="0" dirty="0">
                <a:effectLst/>
                <a:latin typeface="arial" panose="020B0604020202020204" pitchFamily="34" charset="0"/>
              </a:rPr>
              <a:t>The ledger contains </a:t>
            </a:r>
            <a:r>
              <a:rPr lang="en-US" sz="4400" b="1" i="0" dirty="0">
                <a:effectLst/>
                <a:latin typeface="arial" panose="020B0604020202020204" pitchFamily="34" charset="0"/>
              </a:rPr>
              <a:t>the information that is required to prepare financial statements</a:t>
            </a:r>
            <a:r>
              <a:rPr lang="en-US" sz="4400" b="0" i="0" dirty="0">
                <a:effectLst/>
                <a:latin typeface="arial" panose="020B0604020202020204" pitchFamily="34" charset="0"/>
              </a:rPr>
              <a:t>. It includes accounts for assets, liabilities, owners' equity, revenues and expenses. This complete list of accounts is known as the chart of accounts. The ledger represents every active account on the list.</a:t>
            </a:r>
            <a:endParaRPr lang="en-PH" sz="4400" dirty="0"/>
          </a:p>
        </p:txBody>
      </p:sp>
    </p:spTree>
    <p:extLst>
      <p:ext uri="{BB962C8B-B14F-4D97-AF65-F5344CB8AC3E}">
        <p14:creationId xmlns:p14="http://schemas.microsoft.com/office/powerpoint/2010/main" val="188849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177A4-C473-49D7-A3A0-79BC369D1CD0}"/>
              </a:ext>
            </a:extLst>
          </p:cNvPr>
          <p:cNvSpPr>
            <a:spLocks noGrp="1"/>
          </p:cNvSpPr>
          <p:nvPr>
            <p:ph idx="1"/>
          </p:nvPr>
        </p:nvSpPr>
        <p:spPr>
          <a:xfrm>
            <a:off x="365760" y="365760"/>
            <a:ext cx="11366695" cy="5882640"/>
          </a:xfrm>
        </p:spPr>
        <p:txBody>
          <a:bodyPr>
            <a:normAutofit fontScale="92500" lnSpcReduction="20000"/>
          </a:bodyPr>
          <a:lstStyle/>
          <a:p>
            <a:r>
              <a:rPr lang="en-PH" sz="4800" b="1" dirty="0"/>
              <a:t>What is difference between journal and ledger?</a:t>
            </a:r>
          </a:p>
          <a:p>
            <a:pPr algn="just"/>
            <a:r>
              <a:rPr lang="en-US" sz="4800" b="0" i="0" dirty="0">
                <a:effectLst/>
                <a:latin typeface="arial" panose="020B0604020202020204" pitchFamily="34" charset="0"/>
              </a:rPr>
              <a:t>The key difference between Journal and Ledger is that </a:t>
            </a:r>
            <a:r>
              <a:rPr lang="en-US" sz="4800" b="1" i="0" u="sng" dirty="0">
                <a:effectLst/>
                <a:latin typeface="arial" panose="020B0604020202020204" pitchFamily="34" charset="0"/>
              </a:rPr>
              <a:t>Journal</a:t>
            </a:r>
            <a:r>
              <a:rPr lang="en-US" sz="4800" b="1" i="0" dirty="0">
                <a:effectLst/>
                <a:latin typeface="arial" panose="020B0604020202020204" pitchFamily="34" charset="0"/>
              </a:rPr>
              <a:t> </a:t>
            </a:r>
            <a:r>
              <a:rPr lang="en-US" sz="4800" i="0" dirty="0">
                <a:effectLst/>
                <a:latin typeface="arial" panose="020B0604020202020204" pitchFamily="34" charset="0"/>
              </a:rPr>
              <a:t>is the first step of the accounting cycle where all the accounting transactions are analyzed and recorded as the journal entries, wherea</a:t>
            </a:r>
            <a:r>
              <a:rPr lang="en-US" sz="4800" b="0" i="0" dirty="0">
                <a:effectLst/>
                <a:latin typeface="arial" panose="020B0604020202020204" pitchFamily="34" charset="0"/>
              </a:rPr>
              <a:t>s, </a:t>
            </a:r>
            <a:r>
              <a:rPr lang="en-US" sz="4800" b="1" i="0" u="sng" dirty="0">
                <a:effectLst/>
                <a:latin typeface="arial" panose="020B0604020202020204" pitchFamily="34" charset="0"/>
              </a:rPr>
              <a:t>ledger</a:t>
            </a:r>
            <a:r>
              <a:rPr lang="en-US" sz="4800" b="0" i="0" dirty="0">
                <a:effectLst/>
                <a:latin typeface="arial" panose="020B0604020202020204" pitchFamily="34" charset="0"/>
              </a:rPr>
              <a:t> is the extension of the journal where journal entries are recorded by the company in its general ledger account </a:t>
            </a:r>
            <a:r>
              <a:rPr lang="en-US" b="0" i="0" dirty="0">
                <a:effectLst/>
                <a:latin typeface="arial" panose="020B0604020202020204" pitchFamily="34" charset="0"/>
              </a:rPr>
              <a:t>...</a:t>
            </a:r>
            <a:endParaRPr lang="en-PH" dirty="0"/>
          </a:p>
        </p:txBody>
      </p:sp>
    </p:spTree>
    <p:extLst>
      <p:ext uri="{BB962C8B-B14F-4D97-AF65-F5344CB8AC3E}">
        <p14:creationId xmlns:p14="http://schemas.microsoft.com/office/powerpoint/2010/main" val="263459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0825A9-9B4F-4F2B-9E41-ED20A32457D9}"/>
              </a:ext>
            </a:extLst>
          </p:cNvPr>
          <p:cNvPicPr>
            <a:picLocks noGrp="1" noChangeAspect="1"/>
          </p:cNvPicPr>
          <p:nvPr>
            <p:ph idx="1"/>
          </p:nvPr>
        </p:nvPicPr>
        <p:blipFill>
          <a:blip r:embed="rId2"/>
          <a:stretch>
            <a:fillRect/>
          </a:stretch>
        </p:blipFill>
        <p:spPr>
          <a:xfrm>
            <a:off x="422031" y="211015"/>
            <a:ext cx="11507372" cy="6386733"/>
          </a:xfrm>
        </p:spPr>
      </p:pic>
    </p:spTree>
    <p:extLst>
      <p:ext uri="{BB962C8B-B14F-4D97-AF65-F5344CB8AC3E}">
        <p14:creationId xmlns:p14="http://schemas.microsoft.com/office/powerpoint/2010/main" val="392373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9224E-A210-422C-B5FE-204AE5C0CE33}"/>
              </a:ext>
            </a:extLst>
          </p:cNvPr>
          <p:cNvSpPr>
            <a:spLocks noGrp="1"/>
          </p:cNvSpPr>
          <p:nvPr>
            <p:ph idx="1"/>
          </p:nvPr>
        </p:nvSpPr>
        <p:spPr>
          <a:xfrm>
            <a:off x="661182" y="407964"/>
            <a:ext cx="10705513" cy="5840436"/>
          </a:xfrm>
        </p:spPr>
        <p:txBody>
          <a:bodyPr/>
          <a:lstStyle/>
          <a:p>
            <a:pPr marL="0" indent="0" algn="ctr">
              <a:buNone/>
            </a:pPr>
            <a:endParaRPr lang="en-PH" sz="7500" dirty="0">
              <a:latin typeface="Arial Black" panose="020B0A04020102020204" pitchFamily="34" charset="0"/>
            </a:endParaRPr>
          </a:p>
          <a:p>
            <a:pPr marL="0" indent="0" algn="ctr">
              <a:buNone/>
            </a:pPr>
            <a:r>
              <a:rPr lang="en-PH" sz="6000" dirty="0">
                <a:latin typeface="Arial Black" panose="020B0A04020102020204" pitchFamily="34" charset="0"/>
              </a:rPr>
              <a:t>BUSINESS FORMS AND JOURNAL ENTRIES</a:t>
            </a:r>
          </a:p>
          <a:p>
            <a:pPr marL="0" indent="0">
              <a:buNone/>
            </a:pPr>
            <a:endParaRPr lang="en-PH" dirty="0"/>
          </a:p>
        </p:txBody>
      </p:sp>
    </p:spTree>
    <p:extLst>
      <p:ext uri="{BB962C8B-B14F-4D97-AF65-F5344CB8AC3E}">
        <p14:creationId xmlns:p14="http://schemas.microsoft.com/office/powerpoint/2010/main" val="192205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3BCBB-33BC-4461-A10D-5D43CA338D6E}"/>
              </a:ext>
            </a:extLst>
          </p:cNvPr>
          <p:cNvSpPr>
            <a:spLocks noGrp="1"/>
          </p:cNvSpPr>
          <p:nvPr>
            <p:ph idx="1"/>
          </p:nvPr>
        </p:nvSpPr>
        <p:spPr>
          <a:xfrm>
            <a:off x="478302" y="492370"/>
            <a:ext cx="11324492" cy="6091310"/>
          </a:xfrm>
        </p:spPr>
        <p:txBody>
          <a:bodyPr>
            <a:normAutofit/>
          </a:bodyPr>
          <a:lstStyle/>
          <a:p>
            <a:pPr algn="just"/>
            <a:endParaRPr lang="en-PH" sz="6000" b="1" dirty="0"/>
          </a:p>
          <a:p>
            <a:pPr algn="just"/>
            <a:r>
              <a:rPr lang="en-PH" sz="6000" b="1" dirty="0"/>
              <a:t>Please study in advance about adjusting entries.</a:t>
            </a:r>
          </a:p>
        </p:txBody>
      </p:sp>
    </p:spTree>
    <p:extLst>
      <p:ext uri="{BB962C8B-B14F-4D97-AF65-F5344CB8AC3E}">
        <p14:creationId xmlns:p14="http://schemas.microsoft.com/office/powerpoint/2010/main" val="156198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83420-8E14-42EB-9A4A-AC2D624299E2}"/>
              </a:ext>
            </a:extLst>
          </p:cNvPr>
          <p:cNvSpPr>
            <a:spLocks noGrp="1"/>
          </p:cNvSpPr>
          <p:nvPr>
            <p:ph idx="1"/>
          </p:nvPr>
        </p:nvSpPr>
        <p:spPr>
          <a:xfrm>
            <a:off x="492370" y="422031"/>
            <a:ext cx="11282288" cy="5950633"/>
          </a:xfrm>
        </p:spPr>
        <p:txBody>
          <a:bodyPr>
            <a:normAutofit lnSpcReduction="10000"/>
          </a:bodyPr>
          <a:lstStyle/>
          <a:p>
            <a:pPr marL="0" indent="0">
              <a:buNone/>
            </a:pPr>
            <a:endParaRPr lang="en-PH" dirty="0"/>
          </a:p>
          <a:p>
            <a:pPr marL="0" indent="0">
              <a:buNone/>
            </a:pPr>
            <a:endParaRPr lang="en-PH" dirty="0"/>
          </a:p>
          <a:p>
            <a:pPr marL="0" indent="0">
              <a:buNone/>
            </a:pPr>
            <a:endParaRPr lang="en-PH" dirty="0"/>
          </a:p>
          <a:p>
            <a:pPr marL="0" indent="0">
              <a:buNone/>
            </a:pPr>
            <a:r>
              <a:rPr lang="en-PH" sz="3500" b="1" dirty="0"/>
              <a:t>1. How does accounting classify transactions? How does this manner of classifying transactions help users of financial information?</a:t>
            </a:r>
          </a:p>
          <a:p>
            <a:pPr marL="0" indent="0">
              <a:buNone/>
            </a:pPr>
            <a:r>
              <a:rPr lang="en-PH" sz="3500" b="1" dirty="0"/>
              <a:t>2. Why do you think is the ledger called the book of final entry?</a:t>
            </a:r>
          </a:p>
          <a:p>
            <a:pPr marL="0" indent="0">
              <a:buNone/>
            </a:pPr>
            <a:r>
              <a:rPr lang="en-PH" sz="3600" b="1" dirty="0"/>
              <a:t>3. What is importance of ledger? What is the use of ledger?</a:t>
            </a:r>
          </a:p>
          <a:p>
            <a:pPr marL="0" indent="0">
              <a:buNone/>
            </a:pPr>
            <a:r>
              <a:rPr lang="en-PH" sz="3600" b="1" dirty="0"/>
              <a:t>4 .What is difference between journal and ledger?</a:t>
            </a:r>
          </a:p>
        </p:txBody>
      </p:sp>
      <p:sp>
        <p:nvSpPr>
          <p:cNvPr id="4" name="Rectangle: Rounded Corners 3">
            <a:extLst>
              <a:ext uri="{FF2B5EF4-FFF2-40B4-BE49-F238E27FC236}">
                <a16:creationId xmlns:a16="http://schemas.microsoft.com/office/drawing/2014/main" id="{E3A35F18-91F7-4650-A9AF-BF9AE7962932}"/>
              </a:ext>
            </a:extLst>
          </p:cNvPr>
          <p:cNvSpPr/>
          <p:nvPr/>
        </p:nvSpPr>
        <p:spPr>
          <a:xfrm>
            <a:off x="773722" y="422031"/>
            <a:ext cx="7751300" cy="1111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400" b="1" dirty="0"/>
              <a:t>Discussion Questions</a:t>
            </a:r>
          </a:p>
        </p:txBody>
      </p:sp>
    </p:spTree>
    <p:extLst>
      <p:ext uri="{BB962C8B-B14F-4D97-AF65-F5344CB8AC3E}">
        <p14:creationId xmlns:p14="http://schemas.microsoft.com/office/powerpoint/2010/main" val="183846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8639D-D417-4415-B363-053FE6C62897}"/>
              </a:ext>
            </a:extLst>
          </p:cNvPr>
          <p:cNvSpPr>
            <a:spLocks noGrp="1"/>
          </p:cNvSpPr>
          <p:nvPr>
            <p:ph idx="1"/>
          </p:nvPr>
        </p:nvSpPr>
        <p:spPr>
          <a:xfrm>
            <a:off x="506437" y="436098"/>
            <a:ext cx="11226017" cy="6035040"/>
          </a:xfrm>
        </p:spPr>
        <p:txBody>
          <a:bodyPr>
            <a:normAutofit/>
          </a:bodyPr>
          <a:lstStyle/>
          <a:p>
            <a:pPr algn="just"/>
            <a:r>
              <a:rPr lang="en-PH" sz="4000" dirty="0"/>
              <a:t>In this attachment to the chapter, business forms and how these business forms become </a:t>
            </a:r>
            <a:r>
              <a:rPr lang="en-PH" sz="4000" b="1" dirty="0"/>
              <a:t>journal entries in the books of accounts are presented</a:t>
            </a:r>
            <a:r>
              <a:rPr lang="en-PH" sz="4000" dirty="0"/>
              <a:t>. The reason why these are presented is to give students a view of how transactions are captured by </a:t>
            </a:r>
            <a:r>
              <a:rPr lang="en-PH" sz="4000" b="1" dirty="0"/>
              <a:t>source documents </a:t>
            </a:r>
            <a:r>
              <a:rPr lang="en-PH" sz="4000" dirty="0"/>
              <a:t>and how these are translated into actual </a:t>
            </a:r>
            <a:r>
              <a:rPr lang="en-PH" sz="4000" b="1" dirty="0"/>
              <a:t>journal entries in the books of accounts.</a:t>
            </a:r>
          </a:p>
        </p:txBody>
      </p:sp>
    </p:spTree>
    <p:extLst>
      <p:ext uri="{BB962C8B-B14F-4D97-AF65-F5344CB8AC3E}">
        <p14:creationId xmlns:p14="http://schemas.microsoft.com/office/powerpoint/2010/main" val="321657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10C06-F52D-4159-886C-EA09DFC9524C}"/>
              </a:ext>
            </a:extLst>
          </p:cNvPr>
          <p:cNvSpPr>
            <a:spLocks noGrp="1"/>
          </p:cNvSpPr>
          <p:nvPr>
            <p:ph idx="1"/>
          </p:nvPr>
        </p:nvSpPr>
        <p:spPr>
          <a:xfrm>
            <a:off x="379828" y="295421"/>
            <a:ext cx="11296357" cy="6260123"/>
          </a:xfrm>
        </p:spPr>
        <p:txBody>
          <a:bodyPr>
            <a:noAutofit/>
          </a:bodyPr>
          <a:lstStyle/>
          <a:p>
            <a:pPr algn="just"/>
            <a:r>
              <a:rPr lang="en-PH" sz="3100" b="1" dirty="0"/>
              <a:t>Source documents </a:t>
            </a:r>
            <a:r>
              <a:rPr lang="en-PH" sz="3100" dirty="0"/>
              <a:t>are business forms that capture the essence of a business transaction. Source documents are normally business forms designated by its primary user. </a:t>
            </a:r>
            <a:r>
              <a:rPr lang="en-PH" sz="3100" b="1" dirty="0"/>
              <a:t>For example</a:t>
            </a:r>
            <a:r>
              <a:rPr lang="en-PH" sz="3100" dirty="0"/>
              <a:t>, an </a:t>
            </a:r>
            <a:r>
              <a:rPr lang="en-PH" sz="3100" b="1" dirty="0"/>
              <a:t>official receipt,</a:t>
            </a:r>
            <a:r>
              <a:rPr lang="en-PH" sz="3100" dirty="0"/>
              <a:t> a source document which is a proof that cash is received by the business, is designed by the business who receives the cash. In this case, there can be two types of source documents. The </a:t>
            </a:r>
            <a:r>
              <a:rPr lang="en-PH" sz="3100" b="1" dirty="0"/>
              <a:t>first one is internal</a:t>
            </a:r>
            <a:r>
              <a:rPr lang="en-PH" sz="3100" dirty="0"/>
              <a:t>, which refers to those documents developed by the business and for use within the business itself. An example of this is a </a:t>
            </a:r>
            <a:r>
              <a:rPr lang="en-PH" sz="3100" b="1" dirty="0"/>
              <a:t>liquidation report,</a:t>
            </a:r>
            <a:r>
              <a:rPr lang="en-PH" sz="3100" dirty="0"/>
              <a:t> which shows the money received by an employee of a business and a report as to how this was used.</a:t>
            </a:r>
          </a:p>
        </p:txBody>
      </p:sp>
    </p:spTree>
    <p:extLst>
      <p:ext uri="{BB962C8B-B14F-4D97-AF65-F5344CB8AC3E}">
        <p14:creationId xmlns:p14="http://schemas.microsoft.com/office/powerpoint/2010/main" val="146221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92FFF-7F5F-4B2B-AF04-5C2D3586D59E}"/>
              </a:ext>
            </a:extLst>
          </p:cNvPr>
          <p:cNvSpPr>
            <a:spLocks noGrp="1"/>
          </p:cNvSpPr>
          <p:nvPr>
            <p:ph idx="1"/>
          </p:nvPr>
        </p:nvSpPr>
        <p:spPr>
          <a:xfrm>
            <a:off x="351692" y="407963"/>
            <a:ext cx="11422966" cy="6020971"/>
          </a:xfrm>
        </p:spPr>
        <p:txBody>
          <a:bodyPr>
            <a:normAutofit/>
          </a:bodyPr>
          <a:lstStyle/>
          <a:p>
            <a:pPr algn="just"/>
            <a:r>
              <a:rPr lang="en-PH" dirty="0"/>
              <a:t>In most cases, we record transactions in the journal by referring to a source documents that captures the essence of the transaction. In this case, we present the samples below:</a:t>
            </a:r>
          </a:p>
          <a:p>
            <a:pPr algn="just"/>
            <a:endParaRPr lang="en-PH" dirty="0"/>
          </a:p>
          <a:p>
            <a:pPr algn="just"/>
            <a:endParaRPr lang="en-PH" dirty="0"/>
          </a:p>
          <a:p>
            <a:pPr algn="just"/>
            <a:endParaRPr lang="en-PH" dirty="0"/>
          </a:p>
          <a:p>
            <a:pPr algn="just"/>
            <a:endParaRPr lang="en-PH" dirty="0"/>
          </a:p>
          <a:p>
            <a:pPr algn="just"/>
            <a:endParaRPr lang="en-PH" dirty="0"/>
          </a:p>
          <a:p>
            <a:pPr algn="just"/>
            <a:endParaRPr lang="en-PH" dirty="0"/>
          </a:p>
          <a:p>
            <a:pPr algn="just"/>
            <a:endParaRPr lang="en-PH" dirty="0"/>
          </a:p>
          <a:p>
            <a:pPr marL="0" indent="0" algn="just">
              <a:buNone/>
            </a:pPr>
            <a:endParaRPr lang="en-PH" dirty="0"/>
          </a:p>
          <a:p>
            <a:pPr marL="0" indent="0" algn="just">
              <a:buNone/>
            </a:pPr>
            <a:r>
              <a:rPr lang="en-PH" dirty="0"/>
              <a:t>An official receipt is a form which documents cash received by the business from a customer. Note that the OR is prenumbered and is used in a sequence. To enhance integrity, these receipts need to be regularly audited so as to ensure that all cash receive by the business is actually recorded in the books of accounts.</a:t>
            </a:r>
          </a:p>
        </p:txBody>
      </p:sp>
      <p:pic>
        <p:nvPicPr>
          <p:cNvPr id="5" name="Picture 4">
            <a:extLst>
              <a:ext uri="{FF2B5EF4-FFF2-40B4-BE49-F238E27FC236}">
                <a16:creationId xmlns:a16="http://schemas.microsoft.com/office/drawing/2014/main" id="{E25BBF37-4424-4651-BECA-4DC61ABC12D6}"/>
              </a:ext>
            </a:extLst>
          </p:cNvPr>
          <p:cNvPicPr>
            <a:picLocks noChangeAspect="1"/>
          </p:cNvPicPr>
          <p:nvPr/>
        </p:nvPicPr>
        <p:blipFill>
          <a:blip r:embed="rId2"/>
          <a:stretch>
            <a:fillRect/>
          </a:stretch>
        </p:blipFill>
        <p:spPr>
          <a:xfrm>
            <a:off x="1690687" y="1448972"/>
            <a:ext cx="9014827" cy="3460653"/>
          </a:xfrm>
          <a:prstGeom prst="rect">
            <a:avLst/>
          </a:prstGeom>
        </p:spPr>
      </p:pic>
    </p:spTree>
    <p:extLst>
      <p:ext uri="{BB962C8B-B14F-4D97-AF65-F5344CB8AC3E}">
        <p14:creationId xmlns:p14="http://schemas.microsoft.com/office/powerpoint/2010/main" val="226879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4D26A-FAED-4668-B853-7CDECBECDB10}"/>
              </a:ext>
            </a:extLst>
          </p:cNvPr>
          <p:cNvSpPr>
            <a:spLocks noGrp="1"/>
          </p:cNvSpPr>
          <p:nvPr>
            <p:ph idx="1"/>
          </p:nvPr>
        </p:nvSpPr>
        <p:spPr>
          <a:xfrm>
            <a:off x="492370" y="351692"/>
            <a:ext cx="11324492" cy="6049108"/>
          </a:xfrm>
        </p:spPr>
        <p:txBody>
          <a:bodyPr>
            <a:noAutofit/>
          </a:bodyPr>
          <a:lstStyle/>
          <a:p>
            <a:r>
              <a:rPr lang="en-PH" sz="2500" dirty="0"/>
              <a:t>How is the above transaction recorded in the books of accounts?</a:t>
            </a:r>
          </a:p>
          <a:p>
            <a:r>
              <a:rPr lang="en-PH" sz="2500" dirty="0"/>
              <a:t>We present below the suggested journal entry to record this transactions:</a:t>
            </a:r>
          </a:p>
          <a:p>
            <a:r>
              <a:rPr lang="en-PH" sz="2500" dirty="0"/>
              <a:t>Nature of transaction: Received cash for services rendered:</a:t>
            </a:r>
          </a:p>
          <a:p>
            <a:pPr marL="0" indent="0">
              <a:buNone/>
            </a:pPr>
            <a:endParaRPr lang="en-PH" sz="2500" dirty="0"/>
          </a:p>
          <a:p>
            <a:pPr marL="0" indent="0">
              <a:buNone/>
            </a:pPr>
            <a:r>
              <a:rPr lang="en-PH" sz="2500" b="1" dirty="0"/>
              <a:t>October 21, 2020		Cash						P11,000.00</a:t>
            </a:r>
          </a:p>
          <a:p>
            <a:pPr marL="0" indent="0">
              <a:buNone/>
            </a:pPr>
            <a:r>
              <a:rPr lang="en-PH" sz="2500" b="1" dirty="0"/>
              <a:t>								Service Income					P11, 000.00</a:t>
            </a:r>
          </a:p>
          <a:p>
            <a:pPr marL="0" indent="0">
              <a:buNone/>
            </a:pPr>
            <a:r>
              <a:rPr lang="en-PH" sz="2500" dirty="0"/>
              <a:t>							To record income from services rendered.</a:t>
            </a:r>
          </a:p>
          <a:p>
            <a:pPr marL="0" indent="0">
              <a:buNone/>
            </a:pPr>
            <a:endParaRPr lang="en-PH" sz="2500" dirty="0"/>
          </a:p>
          <a:p>
            <a:pPr marL="0" indent="0">
              <a:buNone/>
            </a:pPr>
            <a:r>
              <a:rPr lang="en-PH" sz="2500" dirty="0"/>
              <a:t>In the above, it is assumed that ABCD Corporation is the business, thus its  official  receipt is a proof of income or revenue.</a:t>
            </a:r>
          </a:p>
        </p:txBody>
      </p:sp>
    </p:spTree>
    <p:extLst>
      <p:ext uri="{BB962C8B-B14F-4D97-AF65-F5344CB8AC3E}">
        <p14:creationId xmlns:p14="http://schemas.microsoft.com/office/powerpoint/2010/main" val="306397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800EF-FE14-421B-BE4A-2ECFF27C249D}"/>
              </a:ext>
            </a:extLst>
          </p:cNvPr>
          <p:cNvSpPr>
            <a:spLocks noGrp="1"/>
          </p:cNvSpPr>
          <p:nvPr>
            <p:ph idx="1"/>
          </p:nvPr>
        </p:nvSpPr>
        <p:spPr>
          <a:xfrm>
            <a:off x="478302" y="520505"/>
            <a:ext cx="11254153" cy="5922497"/>
          </a:xfrm>
        </p:spPr>
        <p:txBody>
          <a:bodyPr/>
          <a:lstStyle/>
          <a:p>
            <a:r>
              <a:rPr lang="en-PH" b="1" dirty="0"/>
              <a:t>Official Receipt (Expense)</a:t>
            </a:r>
          </a:p>
        </p:txBody>
      </p:sp>
      <p:pic>
        <p:nvPicPr>
          <p:cNvPr id="5" name="Picture 4">
            <a:extLst>
              <a:ext uri="{FF2B5EF4-FFF2-40B4-BE49-F238E27FC236}">
                <a16:creationId xmlns:a16="http://schemas.microsoft.com/office/drawing/2014/main" id="{AA191D12-F357-4D11-B5E8-5BDF59718192}"/>
              </a:ext>
            </a:extLst>
          </p:cNvPr>
          <p:cNvPicPr>
            <a:picLocks noChangeAspect="1"/>
          </p:cNvPicPr>
          <p:nvPr/>
        </p:nvPicPr>
        <p:blipFill>
          <a:blip r:embed="rId2"/>
          <a:stretch>
            <a:fillRect/>
          </a:stretch>
        </p:blipFill>
        <p:spPr>
          <a:xfrm>
            <a:off x="1350498" y="1012874"/>
            <a:ext cx="8398413" cy="5739618"/>
          </a:xfrm>
          <a:prstGeom prst="rect">
            <a:avLst/>
          </a:prstGeom>
        </p:spPr>
      </p:pic>
    </p:spTree>
    <p:extLst>
      <p:ext uri="{BB962C8B-B14F-4D97-AF65-F5344CB8AC3E}">
        <p14:creationId xmlns:p14="http://schemas.microsoft.com/office/powerpoint/2010/main" val="424526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FDE34-9B51-4163-92E1-5053DCB24728}"/>
              </a:ext>
            </a:extLst>
          </p:cNvPr>
          <p:cNvSpPr>
            <a:spLocks noGrp="1"/>
          </p:cNvSpPr>
          <p:nvPr>
            <p:ph idx="1"/>
          </p:nvPr>
        </p:nvSpPr>
        <p:spPr>
          <a:xfrm>
            <a:off x="464234" y="379828"/>
            <a:ext cx="11211951" cy="6217920"/>
          </a:xfrm>
        </p:spPr>
        <p:txBody>
          <a:bodyPr>
            <a:normAutofit/>
          </a:bodyPr>
          <a:lstStyle/>
          <a:p>
            <a:pPr algn="just"/>
            <a:r>
              <a:rPr lang="en-PH" sz="2500" dirty="0"/>
              <a:t>The receipt above is not a proof of revenue on the ABCD Corporation but a proof of paid expense. In this case, ABCD Corp. paid light and water to Meralco for the month of  April. When ABCD Corp. paid, it receipt as a proof of payment. The above transaction is recorded in the books of accounts using the following entry:</a:t>
            </a:r>
          </a:p>
          <a:p>
            <a:r>
              <a:rPr lang="en-PH" sz="2500" b="1" dirty="0"/>
              <a:t>Nature of Transactions: Payment o electric bill</a:t>
            </a:r>
          </a:p>
          <a:p>
            <a:endParaRPr lang="en-PH" sz="2500" b="1" dirty="0"/>
          </a:p>
          <a:p>
            <a:pPr marL="0" indent="0">
              <a:buNone/>
            </a:pPr>
            <a:r>
              <a:rPr lang="en-PH" sz="2500" b="1" dirty="0"/>
              <a:t>June 11, 2020			Light and Water			P1,800.58</a:t>
            </a:r>
          </a:p>
          <a:p>
            <a:pPr marL="0" indent="0">
              <a:buNone/>
            </a:pPr>
            <a:r>
              <a:rPr lang="en-PH" sz="2500" b="1" dirty="0"/>
              <a:t>									Cash							P1,800.58</a:t>
            </a:r>
          </a:p>
          <a:p>
            <a:pPr marL="0" indent="0">
              <a:buNone/>
            </a:pPr>
            <a:r>
              <a:rPr lang="en-PH" sz="2500" b="1" dirty="0"/>
              <a:t>								To record payment of electric bill</a:t>
            </a:r>
          </a:p>
        </p:txBody>
      </p:sp>
    </p:spTree>
    <p:extLst>
      <p:ext uri="{BB962C8B-B14F-4D97-AF65-F5344CB8AC3E}">
        <p14:creationId xmlns:p14="http://schemas.microsoft.com/office/powerpoint/2010/main" val="223059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1115</TotalTime>
  <Words>1148</Words>
  <Application>Microsoft Office PowerPoint</Application>
  <PresentationFormat>Widescreen</PresentationFormat>
  <Paragraphs>76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Arial Black</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Geraldine Pangan</cp:lastModifiedBy>
  <cp:revision>103</cp:revision>
  <dcterms:created xsi:type="dcterms:W3CDTF">2020-07-20T01:33:00Z</dcterms:created>
  <dcterms:modified xsi:type="dcterms:W3CDTF">2023-02-24T11:42:19Z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