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27"/>
  </p:notesMasterIdLst>
  <p:sldIdLst>
    <p:sldId id="287"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6" r:id="rId19"/>
    <p:sldId id="327" r:id="rId20"/>
    <p:sldId id="328" r:id="rId21"/>
    <p:sldId id="329" r:id="rId22"/>
    <p:sldId id="324" r:id="rId23"/>
    <p:sldId id="323" r:id="rId24"/>
    <p:sldId id="325" r:id="rId25"/>
    <p:sldId id="30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4660"/>
  </p:normalViewPr>
  <p:slideViewPr>
    <p:cSldViewPr snapToGrid="0">
      <p:cViewPr varScale="1">
        <p:scale>
          <a:sx n="68" d="100"/>
          <a:sy n="68"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2280F-3830-4957-9A04-41E17B67C577}" type="datetimeFigureOut">
              <a:rPr lang="en-PH" smtClean="0"/>
              <a:t>03/03/2023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AC4AE-4C11-4F3A-9C3C-F5258218E9AF}" type="slidenum">
              <a:rPr lang="en-PH" smtClean="0"/>
              <a:t>‹#›</a:t>
            </a:fld>
            <a:endParaRPr lang="en-PH"/>
          </a:p>
        </p:txBody>
      </p:sp>
    </p:spTree>
    <p:extLst>
      <p:ext uri="{BB962C8B-B14F-4D97-AF65-F5344CB8AC3E}">
        <p14:creationId xmlns:p14="http://schemas.microsoft.com/office/powerpoint/2010/main" val="236075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6BAC4AE-4C11-4F3A-9C3C-F5258218E9AF}" type="slidenum">
              <a:rPr lang="en-PH" smtClean="0"/>
              <a:t>7</a:t>
            </a:fld>
            <a:endParaRPr lang="en-PH"/>
          </a:p>
        </p:txBody>
      </p:sp>
    </p:spTree>
    <p:extLst>
      <p:ext uri="{BB962C8B-B14F-4D97-AF65-F5344CB8AC3E}">
        <p14:creationId xmlns:p14="http://schemas.microsoft.com/office/powerpoint/2010/main" val="2361655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54498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91683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53201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0284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28491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222796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77882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24119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32898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12807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719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87901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53997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7879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730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34605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5260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t>3/3/2023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171151141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vestopedia.com/terms/r/revenuerecognition.asp" TargetMode="External"/><Relationship Id="rId2" Type="http://schemas.openxmlformats.org/officeDocument/2006/relationships/hyperlink" Target="https://www.investopedia.com/terms/l/liability.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7C498-7253-4BEE-A3D9-A19DAD606081}"/>
              </a:ext>
            </a:extLst>
          </p:cNvPr>
          <p:cNvSpPr>
            <a:spLocks noGrp="1"/>
          </p:cNvSpPr>
          <p:nvPr>
            <p:ph idx="1"/>
          </p:nvPr>
        </p:nvSpPr>
        <p:spPr>
          <a:xfrm>
            <a:off x="463826" y="543338"/>
            <a:ext cx="11065565" cy="6056245"/>
          </a:xfrm>
        </p:spPr>
        <p:txBody>
          <a:bodyPr>
            <a:normAutofit/>
          </a:bodyPr>
          <a:lstStyle/>
          <a:p>
            <a:pPr marL="0" indent="0" algn="ctr">
              <a:buNone/>
            </a:pPr>
            <a:endParaRPr lang="en-PH" sz="5000" b="1" dirty="0"/>
          </a:p>
          <a:p>
            <a:pPr marL="0" indent="0" algn="ctr">
              <a:buNone/>
            </a:pPr>
            <a:endParaRPr lang="en-PH" sz="5000" b="1" dirty="0"/>
          </a:p>
          <a:p>
            <a:pPr marL="0" indent="0" algn="ctr">
              <a:buNone/>
            </a:pPr>
            <a:r>
              <a:rPr lang="en-PH" sz="5000" b="1" dirty="0"/>
              <a:t>FUNDAMENTALS OF ACCOUNTING FOR NON-ACCOUNTANTS</a:t>
            </a:r>
          </a:p>
        </p:txBody>
      </p:sp>
    </p:spTree>
    <p:extLst>
      <p:ext uri="{BB962C8B-B14F-4D97-AF65-F5344CB8AC3E}">
        <p14:creationId xmlns:p14="http://schemas.microsoft.com/office/powerpoint/2010/main" val="278609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81D53-33EB-4A45-B617-49A8F3E5B611}"/>
              </a:ext>
            </a:extLst>
          </p:cNvPr>
          <p:cNvSpPr>
            <a:spLocks noGrp="1"/>
          </p:cNvSpPr>
          <p:nvPr>
            <p:ph idx="1"/>
          </p:nvPr>
        </p:nvSpPr>
        <p:spPr>
          <a:xfrm>
            <a:off x="506437" y="379828"/>
            <a:ext cx="11324491" cy="6246055"/>
          </a:xfrm>
        </p:spPr>
        <p:txBody>
          <a:bodyPr>
            <a:noAutofit/>
          </a:bodyPr>
          <a:lstStyle/>
          <a:p>
            <a:pPr algn="just"/>
            <a:r>
              <a:rPr lang="en-US" sz="2800" b="1" i="0" dirty="0">
                <a:effectLst/>
                <a:latin typeface="arial" panose="020B0604020202020204" pitchFamily="34" charset="0"/>
              </a:rPr>
              <a:t>4 types of adjusting entries</a:t>
            </a:r>
          </a:p>
          <a:p>
            <a:pPr algn="just"/>
            <a:r>
              <a:rPr lang="en-US" sz="2800" b="1" dirty="0">
                <a:latin typeface="arial" panose="020B0604020202020204" pitchFamily="34" charset="0"/>
              </a:rPr>
              <a:t>1. A</a:t>
            </a:r>
            <a:r>
              <a:rPr lang="en-US" sz="2800" b="1" i="0" dirty="0">
                <a:effectLst/>
                <a:latin typeface="arial" panose="020B0604020202020204" pitchFamily="34" charset="0"/>
              </a:rPr>
              <a:t>ccrued </a:t>
            </a:r>
            <a:r>
              <a:rPr lang="en-US" sz="2800" b="1" dirty="0">
                <a:latin typeface="arial" panose="020B0604020202020204" pitchFamily="34" charset="0"/>
              </a:rPr>
              <a:t>R</a:t>
            </a:r>
            <a:r>
              <a:rPr lang="en-US" sz="2800" b="1" i="0" dirty="0">
                <a:effectLst/>
                <a:latin typeface="arial" panose="020B0604020202020204" pitchFamily="34" charset="0"/>
              </a:rPr>
              <a:t>evenues - </a:t>
            </a:r>
            <a:r>
              <a:rPr lang="en-US" sz="2800" b="0" i="0" dirty="0">
                <a:effectLst/>
                <a:latin typeface="arial" panose="020B0604020202020204" pitchFamily="34" charset="0"/>
              </a:rPr>
              <a:t>Accrued revenue is </a:t>
            </a:r>
            <a:r>
              <a:rPr lang="en-US" sz="2800" b="1" i="0" dirty="0">
                <a:effectLst/>
                <a:latin typeface="arial" panose="020B0604020202020204" pitchFamily="34" charset="0"/>
              </a:rPr>
              <a:t>revenue that has been earned by providing a good or service</a:t>
            </a:r>
            <a:r>
              <a:rPr lang="en-US" sz="2800" b="0" i="0" dirty="0">
                <a:effectLst/>
                <a:latin typeface="arial" panose="020B0604020202020204" pitchFamily="34" charset="0"/>
              </a:rPr>
              <a:t>, but for which no cash has been received. Accrued revenues are recorded as receivables on the balance sheet to reflect the amount of money that customers owe the business for the goods or services they purchased.</a:t>
            </a:r>
          </a:p>
          <a:p>
            <a:pPr algn="just"/>
            <a:r>
              <a:rPr lang="en-US" sz="2800" b="1" dirty="0">
                <a:latin typeface="arial" panose="020B0604020202020204" pitchFamily="34" charset="0"/>
              </a:rPr>
              <a:t>How do you determine accrued revenue?</a:t>
            </a:r>
          </a:p>
          <a:p>
            <a:pPr algn="just"/>
            <a:r>
              <a:rPr lang="en-US" sz="2800" b="0" i="0" dirty="0">
                <a:effectLst/>
                <a:latin typeface="arial" panose="020B0604020202020204" pitchFamily="34" charset="0"/>
              </a:rPr>
              <a:t>When accrued revenue is recorded, accrued revenue is recognized on </a:t>
            </a:r>
            <a:r>
              <a:rPr lang="en-US" sz="2800" b="1" i="0" dirty="0">
                <a:effectLst/>
                <a:latin typeface="arial" panose="020B0604020202020204" pitchFamily="34" charset="0"/>
              </a:rPr>
              <a:t>the income statement as revenue</a:t>
            </a:r>
            <a:r>
              <a:rPr lang="en-US" sz="2800" b="0" i="0" dirty="0">
                <a:effectLst/>
                <a:latin typeface="arial" panose="020B0604020202020204" pitchFamily="34" charset="0"/>
              </a:rPr>
              <a:t>, and an associated accrued revenue account on the company's balance sheet is debited by the same amount, usually under accounts receivable.</a:t>
            </a:r>
            <a:endParaRPr lang="en-US" sz="2800" dirty="0">
              <a:latin typeface="arial" panose="020B0604020202020204" pitchFamily="34" charset="0"/>
            </a:endParaRPr>
          </a:p>
        </p:txBody>
      </p:sp>
    </p:spTree>
    <p:extLst>
      <p:ext uri="{BB962C8B-B14F-4D97-AF65-F5344CB8AC3E}">
        <p14:creationId xmlns:p14="http://schemas.microsoft.com/office/powerpoint/2010/main" val="101826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6511F0-6A6C-4DAC-B825-00988806BF5B}"/>
              </a:ext>
            </a:extLst>
          </p:cNvPr>
          <p:cNvSpPr>
            <a:spLocks noGrp="1"/>
          </p:cNvSpPr>
          <p:nvPr>
            <p:ph idx="1"/>
          </p:nvPr>
        </p:nvSpPr>
        <p:spPr>
          <a:xfrm>
            <a:off x="407964" y="464234"/>
            <a:ext cx="11408898" cy="5964701"/>
          </a:xfrm>
        </p:spPr>
        <p:txBody>
          <a:bodyPr>
            <a:normAutofit fontScale="92500" lnSpcReduction="10000"/>
          </a:bodyPr>
          <a:lstStyle/>
          <a:p>
            <a:r>
              <a:rPr lang="en-PH" sz="3500" dirty="0"/>
              <a:t>2. </a:t>
            </a:r>
            <a:r>
              <a:rPr lang="en-US" sz="3500" b="1" dirty="0">
                <a:latin typeface="arial" panose="020B0604020202020204" pitchFamily="34" charset="0"/>
              </a:rPr>
              <a:t>A</a:t>
            </a:r>
            <a:r>
              <a:rPr lang="en-US" sz="3500" b="1" i="0" dirty="0">
                <a:effectLst/>
                <a:latin typeface="arial" panose="020B0604020202020204" pitchFamily="34" charset="0"/>
              </a:rPr>
              <a:t>ccrued </a:t>
            </a:r>
            <a:r>
              <a:rPr lang="en-US" sz="3500" b="1" dirty="0">
                <a:latin typeface="arial" panose="020B0604020202020204" pitchFamily="34" charset="0"/>
              </a:rPr>
              <a:t>E</a:t>
            </a:r>
            <a:r>
              <a:rPr lang="en-US" sz="3500" b="1" i="0" dirty="0">
                <a:effectLst/>
                <a:latin typeface="arial" panose="020B0604020202020204" pitchFamily="34" charset="0"/>
              </a:rPr>
              <a:t>xpenses – </a:t>
            </a:r>
            <a:r>
              <a:rPr lang="en-US" sz="3500" b="0" i="0" dirty="0">
                <a:effectLst/>
                <a:latin typeface="arial" panose="020B0604020202020204" pitchFamily="34" charset="0"/>
              </a:rPr>
              <a:t>An accrued expense, also known as an accrued liability, is an accounting term that refers </a:t>
            </a:r>
            <a:r>
              <a:rPr lang="en-US" sz="3500" b="1" i="0" dirty="0">
                <a:effectLst/>
                <a:latin typeface="arial" panose="020B0604020202020204" pitchFamily="34" charset="0"/>
              </a:rPr>
              <a:t>to an expense that is recognized on the books before it has been paid</a:t>
            </a:r>
            <a:r>
              <a:rPr lang="en-US" sz="3500" b="0" i="0" dirty="0">
                <a:effectLst/>
                <a:latin typeface="arial" panose="020B0604020202020204" pitchFamily="34" charset="0"/>
              </a:rPr>
              <a:t>. ... Since accrued expenses represent a company's obligation to make future cash payments, they are shown on a company's balance sheet as current liabilities.</a:t>
            </a:r>
            <a:endParaRPr lang="en-US" sz="3500" b="1" i="0" dirty="0">
              <a:effectLst/>
              <a:latin typeface="arial" panose="020B0604020202020204" pitchFamily="34" charset="0"/>
            </a:endParaRPr>
          </a:p>
          <a:p>
            <a:r>
              <a:rPr lang="en-US" sz="3500" b="1" i="0" dirty="0">
                <a:effectLst/>
                <a:latin typeface="arial" panose="020B0604020202020204" pitchFamily="34" charset="0"/>
              </a:rPr>
              <a:t>Examples</a:t>
            </a:r>
            <a:r>
              <a:rPr lang="en-US" sz="3500" b="0" i="0" dirty="0">
                <a:effectLst/>
                <a:latin typeface="arial" panose="020B0604020202020204" pitchFamily="34" charset="0"/>
              </a:rPr>
              <a:t> of accrued expenses include: </a:t>
            </a:r>
            <a:r>
              <a:rPr lang="en-US" sz="3500" b="1" i="0" dirty="0">
                <a:effectLst/>
                <a:latin typeface="arial" panose="020B0604020202020204" pitchFamily="34" charset="0"/>
              </a:rPr>
              <a:t>Utilities used for the month but an invoice has not yet been received before the end of the period</a:t>
            </a:r>
            <a:r>
              <a:rPr lang="en-US" sz="3500" b="0" i="0" dirty="0">
                <a:effectLst/>
                <a:latin typeface="arial" panose="020B0604020202020204" pitchFamily="34" charset="0"/>
              </a:rPr>
              <a:t>. </a:t>
            </a:r>
            <a:r>
              <a:rPr lang="en-US" sz="3500" b="1" i="0" dirty="0">
                <a:effectLst/>
                <a:latin typeface="arial" panose="020B0604020202020204" pitchFamily="34" charset="0"/>
              </a:rPr>
              <a:t>Wages</a:t>
            </a:r>
            <a:r>
              <a:rPr lang="en-US" sz="3500" b="0" i="0" dirty="0">
                <a:effectLst/>
                <a:latin typeface="arial" panose="020B0604020202020204" pitchFamily="34" charset="0"/>
              </a:rPr>
              <a:t> that are incurred but payments have yet to be made to employees. Services and goods consumed but no invoice has been received yet.</a:t>
            </a:r>
            <a:endParaRPr lang="en-PH" sz="3500" dirty="0"/>
          </a:p>
          <a:p>
            <a:endParaRPr lang="en-PH" dirty="0"/>
          </a:p>
        </p:txBody>
      </p:sp>
    </p:spTree>
    <p:extLst>
      <p:ext uri="{BB962C8B-B14F-4D97-AF65-F5344CB8AC3E}">
        <p14:creationId xmlns:p14="http://schemas.microsoft.com/office/powerpoint/2010/main" val="395252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BF84E-C82C-4A5F-BC26-579530528193}"/>
              </a:ext>
            </a:extLst>
          </p:cNvPr>
          <p:cNvSpPr>
            <a:spLocks noGrp="1"/>
          </p:cNvSpPr>
          <p:nvPr>
            <p:ph idx="1"/>
          </p:nvPr>
        </p:nvSpPr>
        <p:spPr>
          <a:xfrm>
            <a:off x="436098" y="365760"/>
            <a:ext cx="11366696" cy="6161649"/>
          </a:xfrm>
        </p:spPr>
        <p:txBody>
          <a:bodyPr/>
          <a:lstStyle/>
          <a:p>
            <a:pPr marL="0" indent="0" algn="just">
              <a:buNone/>
            </a:pPr>
            <a:r>
              <a:rPr lang="en-US" sz="3500" b="1" i="0" dirty="0">
                <a:effectLst/>
                <a:latin typeface="arial" panose="020B0604020202020204" pitchFamily="34" charset="0"/>
              </a:rPr>
              <a:t>3. </a:t>
            </a:r>
            <a:r>
              <a:rPr lang="en-US" sz="3500" b="1" dirty="0">
                <a:latin typeface="arial" panose="020B0604020202020204" pitchFamily="34" charset="0"/>
              </a:rPr>
              <a:t>D</a:t>
            </a:r>
            <a:r>
              <a:rPr lang="en-US" sz="3500" b="1" i="0" dirty="0">
                <a:effectLst/>
                <a:latin typeface="arial" panose="020B0604020202020204" pitchFamily="34" charset="0"/>
              </a:rPr>
              <a:t>eferred </a:t>
            </a:r>
            <a:r>
              <a:rPr lang="en-US" sz="3500" b="1" dirty="0">
                <a:latin typeface="arial" panose="020B0604020202020204" pitchFamily="34" charset="0"/>
              </a:rPr>
              <a:t>R</a:t>
            </a:r>
            <a:r>
              <a:rPr lang="en-US" sz="3500" b="1" i="0" dirty="0">
                <a:effectLst/>
                <a:latin typeface="arial" panose="020B0604020202020204" pitchFamily="34" charset="0"/>
              </a:rPr>
              <a:t>evenues </a:t>
            </a:r>
            <a:r>
              <a:rPr lang="en-US" sz="3500" b="1" i="0" u="sng" dirty="0">
                <a:effectLst/>
                <a:latin typeface="SourceSansPro"/>
              </a:rPr>
              <a:t>-</a:t>
            </a:r>
            <a:r>
              <a:rPr lang="en-US" sz="3500" b="0" i="0" dirty="0">
                <a:effectLst/>
                <a:latin typeface="SourceSansPro"/>
              </a:rPr>
              <a:t> is when a company receives payment from a customer before the product or service has been delivered; however, the payment is not yet counted as revenue. Deferred revenue, which is also referred to as unearned revenue, is listed as a </a:t>
            </a:r>
            <a:r>
              <a:rPr lang="en-US" sz="3500" b="0" i="0" u="sng" dirty="0">
                <a:effectLst/>
                <a:latin typeface="SourceSansPro"/>
                <a:hlinkClick r:id="rId2">
                  <a:extLst>
                    <a:ext uri="{A12FA001-AC4F-418D-AE19-62706E023703}">
                      <ahyp:hlinkClr xmlns:ahyp="http://schemas.microsoft.com/office/drawing/2018/hyperlinkcolor" val="tx"/>
                    </a:ext>
                  </a:extLst>
                </a:hlinkClick>
              </a:rPr>
              <a:t>liability</a:t>
            </a:r>
            <a:r>
              <a:rPr lang="en-US" sz="3500" b="0" i="0" dirty="0">
                <a:effectLst/>
                <a:latin typeface="SourceSansPro"/>
              </a:rPr>
              <a:t> on the balance sheet because, under accrual accounting, the </a:t>
            </a:r>
            <a:r>
              <a:rPr lang="en-US" sz="3500" b="0" i="0" u="sng" dirty="0">
                <a:effectLst/>
                <a:latin typeface="SourceSansPro"/>
                <a:hlinkClick r:id="rId3">
                  <a:extLst>
                    <a:ext uri="{A12FA001-AC4F-418D-AE19-62706E023703}">
                      <ahyp:hlinkClr xmlns:ahyp="http://schemas.microsoft.com/office/drawing/2018/hyperlinkcolor" val="tx"/>
                    </a:ext>
                  </a:extLst>
                </a:hlinkClick>
              </a:rPr>
              <a:t>revenue recognition</a:t>
            </a:r>
            <a:r>
              <a:rPr lang="en-US" sz="3500" b="0" i="0" dirty="0">
                <a:effectLst/>
                <a:latin typeface="SourceSansPro"/>
              </a:rPr>
              <a:t> process has not been completed. </a:t>
            </a:r>
          </a:p>
          <a:p>
            <a:pPr marL="0" indent="0" algn="just">
              <a:buNone/>
            </a:pPr>
            <a:r>
              <a:rPr lang="en-US" sz="3500" b="1" dirty="0">
                <a:latin typeface="SourceSansPro"/>
              </a:rPr>
              <a:t>Examples:</a:t>
            </a:r>
          </a:p>
          <a:p>
            <a:pPr marL="0" indent="0" algn="just">
              <a:buNone/>
            </a:pPr>
            <a:r>
              <a:rPr lang="en-US" sz="3200" b="0" i="0" dirty="0">
                <a:effectLst/>
                <a:latin typeface="arial" panose="020B0604020202020204" pitchFamily="34" charset="0"/>
              </a:rPr>
              <a:t>Deferred revenue </a:t>
            </a:r>
            <a:r>
              <a:rPr lang="en-US" sz="3200" b="1" i="0" dirty="0">
                <a:effectLst/>
                <a:latin typeface="arial" panose="020B0604020202020204" pitchFamily="34" charset="0"/>
              </a:rPr>
              <a:t>represents payments received by a company in advance of delivering its goods or performing its services</a:t>
            </a:r>
            <a:r>
              <a:rPr lang="en-US" sz="3200" b="0" i="0" dirty="0">
                <a:effectLst/>
                <a:latin typeface="arial" panose="020B0604020202020204" pitchFamily="34" charset="0"/>
              </a:rPr>
              <a:t>. </a:t>
            </a:r>
            <a:endParaRPr lang="en-PH" sz="3500" dirty="0"/>
          </a:p>
        </p:txBody>
      </p:sp>
    </p:spTree>
    <p:extLst>
      <p:ext uri="{BB962C8B-B14F-4D97-AF65-F5344CB8AC3E}">
        <p14:creationId xmlns:p14="http://schemas.microsoft.com/office/powerpoint/2010/main" val="620151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3D725-EC07-44AA-84A1-3CEEEA1BFEA1}"/>
              </a:ext>
            </a:extLst>
          </p:cNvPr>
          <p:cNvSpPr>
            <a:spLocks noGrp="1"/>
          </p:cNvSpPr>
          <p:nvPr>
            <p:ph idx="1"/>
          </p:nvPr>
        </p:nvSpPr>
        <p:spPr>
          <a:xfrm>
            <a:off x="337626" y="407961"/>
            <a:ext cx="11479236" cy="6077243"/>
          </a:xfrm>
        </p:spPr>
        <p:txBody>
          <a:bodyPr>
            <a:normAutofit/>
          </a:bodyPr>
          <a:lstStyle/>
          <a:p>
            <a:pPr marL="0" indent="0" algn="just">
              <a:buNone/>
            </a:pPr>
            <a:r>
              <a:rPr lang="en-US" sz="3500" b="1" dirty="0">
                <a:latin typeface="arial" panose="020B0604020202020204" pitchFamily="34" charset="0"/>
              </a:rPr>
              <a:t>4. D</a:t>
            </a:r>
            <a:r>
              <a:rPr lang="en-US" sz="3500" b="1" i="0" dirty="0">
                <a:effectLst/>
                <a:latin typeface="arial" panose="020B0604020202020204" pitchFamily="34" charset="0"/>
              </a:rPr>
              <a:t>eferred </a:t>
            </a:r>
            <a:r>
              <a:rPr lang="en-US" sz="3500" b="1" dirty="0">
                <a:latin typeface="arial" panose="020B0604020202020204" pitchFamily="34" charset="0"/>
              </a:rPr>
              <a:t>E</a:t>
            </a:r>
            <a:r>
              <a:rPr lang="en-US" sz="3500" b="1" i="0" dirty="0">
                <a:effectLst/>
                <a:latin typeface="arial" panose="020B0604020202020204" pitchFamily="34" charset="0"/>
              </a:rPr>
              <a:t>xpenses</a:t>
            </a:r>
            <a:r>
              <a:rPr lang="en-US" sz="3500" dirty="0">
                <a:latin typeface="arial" panose="020B0604020202020204" pitchFamily="34" charset="0"/>
              </a:rPr>
              <a:t> -</a:t>
            </a:r>
            <a:r>
              <a:rPr lang="en-US" sz="3500" b="0" i="0" dirty="0">
                <a:effectLst/>
                <a:latin typeface="SourceSansPro"/>
              </a:rPr>
              <a:t> also known as </a:t>
            </a:r>
            <a:r>
              <a:rPr lang="en-US" sz="3500" b="1" i="0" dirty="0">
                <a:effectLst/>
                <a:latin typeface="SourceSansPro"/>
              </a:rPr>
              <a:t>deferred charges</a:t>
            </a:r>
            <a:r>
              <a:rPr lang="en-US" sz="3500" b="0" i="0" dirty="0">
                <a:effectLst/>
                <a:latin typeface="SourceSansPro"/>
              </a:rPr>
              <a:t>, </a:t>
            </a:r>
            <a:r>
              <a:rPr lang="en-US" sz="3200" b="1" i="0" dirty="0">
                <a:effectLst/>
                <a:latin typeface="arial" panose="020B0604020202020204" pitchFamily="34" charset="0"/>
              </a:rPr>
              <a:t>refer to expenses that have been paid but not yet incurred by the business</a:t>
            </a:r>
            <a:r>
              <a:rPr lang="en-US" sz="3200" b="0" i="0" dirty="0">
                <a:effectLst/>
                <a:latin typeface="arial" panose="020B0604020202020204" pitchFamily="34" charset="0"/>
              </a:rPr>
              <a:t>. Common prepaid expenses may include monthly rent or insurance payments that have been paid in advance</a:t>
            </a:r>
            <a:endParaRPr lang="en-US" sz="3500" dirty="0">
              <a:latin typeface="SourceSansPro"/>
            </a:endParaRPr>
          </a:p>
          <a:p>
            <a:pPr marL="0" indent="0" algn="just">
              <a:buNone/>
            </a:pPr>
            <a:r>
              <a:rPr lang="en-US" sz="3200" b="1" dirty="0">
                <a:latin typeface="arial" panose="020B0604020202020204" pitchFamily="34" charset="0"/>
              </a:rPr>
              <a:t>E</a:t>
            </a:r>
            <a:r>
              <a:rPr lang="en-US" sz="3200" b="1" i="0" dirty="0">
                <a:effectLst/>
                <a:latin typeface="arial" panose="020B0604020202020204" pitchFamily="34" charset="0"/>
              </a:rPr>
              <a:t>xamples</a:t>
            </a:r>
            <a:r>
              <a:rPr lang="en-US" sz="3200" b="0" i="0" dirty="0">
                <a:effectLst/>
                <a:latin typeface="arial" panose="020B0604020202020204" pitchFamily="34" charset="0"/>
              </a:rPr>
              <a:t> of deferred expenses are: </a:t>
            </a:r>
            <a:r>
              <a:rPr lang="en-US" sz="3200" b="1" i="0" dirty="0">
                <a:effectLst/>
                <a:latin typeface="arial" panose="020B0604020202020204" pitchFamily="34" charset="0"/>
              </a:rPr>
              <a:t>Interest costs that are capitalized as part of a fixed asset</a:t>
            </a:r>
            <a:r>
              <a:rPr lang="en-US" sz="3200" b="0" i="0" dirty="0">
                <a:effectLst/>
                <a:latin typeface="arial" panose="020B0604020202020204" pitchFamily="34" charset="0"/>
              </a:rPr>
              <a:t> for which the costs were incurred. Insurance paid in advance for coverage in future months. The cost of a fixed asset that is charged to expense over its useful life in the form of depreciation.</a:t>
            </a:r>
            <a:endParaRPr lang="en-PH" sz="3500" dirty="0"/>
          </a:p>
        </p:txBody>
      </p:sp>
    </p:spTree>
    <p:extLst>
      <p:ext uri="{BB962C8B-B14F-4D97-AF65-F5344CB8AC3E}">
        <p14:creationId xmlns:p14="http://schemas.microsoft.com/office/powerpoint/2010/main" val="25115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4A9FD-C816-4D3A-A3CB-E6429E552ED0}"/>
              </a:ext>
            </a:extLst>
          </p:cNvPr>
          <p:cNvSpPr>
            <a:spLocks noGrp="1"/>
          </p:cNvSpPr>
          <p:nvPr>
            <p:ph idx="1"/>
          </p:nvPr>
        </p:nvSpPr>
        <p:spPr>
          <a:xfrm>
            <a:off x="365760" y="422032"/>
            <a:ext cx="11479237" cy="5826368"/>
          </a:xfrm>
        </p:spPr>
        <p:txBody>
          <a:bodyPr/>
          <a:lstStyle/>
          <a:p>
            <a:pPr algn="l" fontAlgn="base"/>
            <a:r>
              <a:rPr lang="en-US" sz="3000" b="1" i="0" dirty="0">
                <a:effectLst/>
                <a:latin typeface="Georgia" panose="02040502050405020303" pitchFamily="18" charset="0"/>
              </a:rPr>
              <a:t>Problem 1: </a:t>
            </a:r>
            <a:endParaRPr lang="en-US" sz="3000" b="0" i="0" dirty="0">
              <a:effectLst/>
              <a:latin typeface="Georgia" panose="02040502050405020303" pitchFamily="18" charset="0"/>
            </a:endParaRPr>
          </a:p>
          <a:p>
            <a:pPr algn="l" fontAlgn="base"/>
            <a:r>
              <a:rPr lang="en-US" sz="3000" b="0" i="0" dirty="0">
                <a:effectLst/>
                <a:latin typeface="Times New Roman" panose="02020603050405020304" pitchFamily="18" charset="0"/>
              </a:rPr>
              <a:t>At year end, unrecorded interest expense due to creditors was 4,000 (payable in the next year). Prepare the adjusting entry at year end (12/31):</a:t>
            </a:r>
          </a:p>
          <a:p>
            <a:pPr algn="l" fontAlgn="base"/>
            <a:endParaRPr lang="en-US" b="0" i="0" dirty="0">
              <a:effectLst/>
              <a:latin typeface="Times New Roman" panose="02020603050405020304" pitchFamily="18" charset="0"/>
            </a:endParaRPr>
          </a:p>
          <a:p>
            <a:pPr algn="l" fontAlgn="base"/>
            <a:endParaRPr lang="en-US" b="0" i="0" dirty="0">
              <a:effectLst/>
              <a:latin typeface="Times New Roman" panose="02020603050405020304" pitchFamily="18" charset="0"/>
            </a:endParaRPr>
          </a:p>
          <a:p>
            <a:endParaRPr lang="en-PH" dirty="0"/>
          </a:p>
        </p:txBody>
      </p:sp>
      <p:pic>
        <p:nvPicPr>
          <p:cNvPr id="7" name="Picture 6">
            <a:extLst>
              <a:ext uri="{FF2B5EF4-FFF2-40B4-BE49-F238E27FC236}">
                <a16:creationId xmlns:a16="http://schemas.microsoft.com/office/drawing/2014/main" id="{AFBDD1ED-30CA-422C-9DD8-C0D8B040268A}"/>
              </a:ext>
            </a:extLst>
          </p:cNvPr>
          <p:cNvPicPr>
            <a:picLocks noChangeAspect="1"/>
          </p:cNvPicPr>
          <p:nvPr/>
        </p:nvPicPr>
        <p:blipFill>
          <a:blip r:embed="rId2"/>
          <a:stretch>
            <a:fillRect/>
          </a:stretch>
        </p:blipFill>
        <p:spPr>
          <a:xfrm>
            <a:off x="590844" y="2518116"/>
            <a:ext cx="11235396" cy="3917852"/>
          </a:xfrm>
          <a:prstGeom prst="rect">
            <a:avLst/>
          </a:prstGeom>
        </p:spPr>
      </p:pic>
    </p:spTree>
    <p:extLst>
      <p:ext uri="{BB962C8B-B14F-4D97-AF65-F5344CB8AC3E}">
        <p14:creationId xmlns:p14="http://schemas.microsoft.com/office/powerpoint/2010/main" val="3798643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BF9F9-9287-4004-BDC7-DB4C5CC1E257}"/>
              </a:ext>
            </a:extLst>
          </p:cNvPr>
          <p:cNvSpPr>
            <a:spLocks noGrp="1"/>
          </p:cNvSpPr>
          <p:nvPr>
            <p:ph idx="1"/>
          </p:nvPr>
        </p:nvSpPr>
        <p:spPr>
          <a:xfrm>
            <a:off x="365760" y="450166"/>
            <a:ext cx="11408898" cy="6035040"/>
          </a:xfrm>
        </p:spPr>
        <p:txBody>
          <a:bodyPr/>
          <a:lstStyle/>
          <a:p>
            <a:pPr algn="l" fontAlgn="base"/>
            <a:r>
              <a:rPr lang="en-US" sz="3000" b="1" i="0" dirty="0">
                <a:effectLst/>
                <a:latin typeface="Georgia" panose="02040502050405020303" pitchFamily="18" charset="0"/>
              </a:rPr>
              <a:t>Problem 2:</a:t>
            </a:r>
            <a:endParaRPr lang="en-US" sz="3000" b="0" i="0" dirty="0">
              <a:effectLst/>
              <a:latin typeface="Georgia" panose="02040502050405020303" pitchFamily="18" charset="0"/>
            </a:endParaRPr>
          </a:p>
          <a:p>
            <a:pPr algn="l" fontAlgn="base"/>
            <a:r>
              <a:rPr lang="en-US" sz="3000" b="0" i="0" dirty="0">
                <a:effectLst/>
                <a:latin typeface="Times New Roman" panose="02020603050405020304" pitchFamily="18" charset="0"/>
              </a:rPr>
              <a:t>Prepaid Insurance account began the year with a balance of 230. During the year, insurance in the amount of 570 was purchased. At the end of the year March 31</a:t>
            </a:r>
            <a:r>
              <a:rPr lang="en-US" sz="3000" b="0" i="0" baseline="30000" dirty="0">
                <a:effectLst/>
                <a:latin typeface="Times New Roman" panose="02020603050405020304" pitchFamily="18" charset="0"/>
              </a:rPr>
              <a:t>st</a:t>
            </a:r>
            <a:r>
              <a:rPr lang="en-US" sz="3000" b="0" i="0" dirty="0">
                <a:effectLst/>
                <a:latin typeface="Times New Roman" panose="02020603050405020304" pitchFamily="18" charset="0"/>
              </a:rPr>
              <a:t>, 2009 the amount of insurance still unexpired was 350. Prepare the year end adjusting entry:</a:t>
            </a:r>
          </a:p>
          <a:p>
            <a:endParaRPr lang="en-PH" dirty="0"/>
          </a:p>
        </p:txBody>
      </p:sp>
      <p:pic>
        <p:nvPicPr>
          <p:cNvPr id="5" name="Picture 4">
            <a:extLst>
              <a:ext uri="{FF2B5EF4-FFF2-40B4-BE49-F238E27FC236}">
                <a16:creationId xmlns:a16="http://schemas.microsoft.com/office/drawing/2014/main" id="{AA0F02FB-C330-4717-A6EB-7B85B80C4133}"/>
              </a:ext>
            </a:extLst>
          </p:cNvPr>
          <p:cNvPicPr>
            <a:picLocks noChangeAspect="1"/>
          </p:cNvPicPr>
          <p:nvPr/>
        </p:nvPicPr>
        <p:blipFill>
          <a:blip r:embed="rId2"/>
          <a:stretch>
            <a:fillRect/>
          </a:stretch>
        </p:blipFill>
        <p:spPr>
          <a:xfrm>
            <a:off x="717452" y="2968283"/>
            <a:ext cx="10733650" cy="3671667"/>
          </a:xfrm>
          <a:prstGeom prst="rect">
            <a:avLst/>
          </a:prstGeom>
        </p:spPr>
      </p:pic>
    </p:spTree>
    <p:extLst>
      <p:ext uri="{BB962C8B-B14F-4D97-AF65-F5344CB8AC3E}">
        <p14:creationId xmlns:p14="http://schemas.microsoft.com/office/powerpoint/2010/main" val="4133151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C77B2-1D86-4CAA-8B54-923F355C20CA}"/>
              </a:ext>
            </a:extLst>
          </p:cNvPr>
          <p:cNvSpPr>
            <a:spLocks noGrp="1"/>
          </p:cNvSpPr>
          <p:nvPr>
            <p:ph idx="1"/>
          </p:nvPr>
        </p:nvSpPr>
        <p:spPr>
          <a:xfrm>
            <a:off x="393895" y="407964"/>
            <a:ext cx="11338559" cy="5840436"/>
          </a:xfrm>
        </p:spPr>
        <p:txBody>
          <a:bodyPr/>
          <a:lstStyle/>
          <a:p>
            <a:pPr algn="l" fontAlgn="base"/>
            <a:r>
              <a:rPr lang="en-US" sz="3000" b="1" i="0" dirty="0">
                <a:effectLst/>
                <a:latin typeface="Georgia" panose="02040502050405020303" pitchFamily="18" charset="0"/>
              </a:rPr>
              <a:t>Problem 3:</a:t>
            </a:r>
            <a:endParaRPr lang="en-US" sz="3000" b="0" i="0" dirty="0">
              <a:effectLst/>
              <a:latin typeface="Georgia" panose="02040502050405020303" pitchFamily="18" charset="0"/>
            </a:endParaRPr>
          </a:p>
          <a:p>
            <a:pPr algn="l" fontAlgn="base"/>
            <a:r>
              <a:rPr lang="en-US" sz="3000" b="0" i="0" dirty="0">
                <a:effectLst/>
                <a:latin typeface="Times New Roman" panose="02020603050405020304" pitchFamily="18" charset="0"/>
              </a:rPr>
              <a:t>Wages are paid every Saturday for a five day work week (Mon – Fri; two days are unpaid and free). Wages are 2,000 per week. Prepare the adjusting entry on June 30, assuming July 1 falls on a Wednesday</a:t>
            </a:r>
            <a:r>
              <a:rPr lang="en-US" b="0" i="0" dirty="0">
                <a:effectLst/>
                <a:latin typeface="Times New Roman" panose="02020603050405020304" pitchFamily="18" charset="0"/>
              </a:rPr>
              <a:t>:</a:t>
            </a:r>
          </a:p>
          <a:p>
            <a:endParaRPr lang="en-PH" dirty="0"/>
          </a:p>
        </p:txBody>
      </p:sp>
      <p:pic>
        <p:nvPicPr>
          <p:cNvPr id="5" name="Picture 4">
            <a:extLst>
              <a:ext uri="{FF2B5EF4-FFF2-40B4-BE49-F238E27FC236}">
                <a16:creationId xmlns:a16="http://schemas.microsoft.com/office/drawing/2014/main" id="{BCC04CB6-4DBF-4584-BEC6-03CFF2B3AECE}"/>
              </a:ext>
            </a:extLst>
          </p:cNvPr>
          <p:cNvPicPr>
            <a:picLocks noChangeAspect="1"/>
          </p:cNvPicPr>
          <p:nvPr/>
        </p:nvPicPr>
        <p:blipFill>
          <a:blip r:embed="rId2"/>
          <a:stretch>
            <a:fillRect/>
          </a:stretch>
        </p:blipFill>
        <p:spPr>
          <a:xfrm>
            <a:off x="661182" y="2588454"/>
            <a:ext cx="11136923" cy="3861581"/>
          </a:xfrm>
          <a:prstGeom prst="rect">
            <a:avLst/>
          </a:prstGeom>
        </p:spPr>
      </p:pic>
    </p:spTree>
    <p:extLst>
      <p:ext uri="{BB962C8B-B14F-4D97-AF65-F5344CB8AC3E}">
        <p14:creationId xmlns:p14="http://schemas.microsoft.com/office/powerpoint/2010/main" val="171265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037AA7-FE80-4F8B-9AE6-C14A8EF10996}"/>
              </a:ext>
            </a:extLst>
          </p:cNvPr>
          <p:cNvSpPr>
            <a:spLocks noGrp="1"/>
          </p:cNvSpPr>
          <p:nvPr>
            <p:ph idx="1"/>
          </p:nvPr>
        </p:nvSpPr>
        <p:spPr>
          <a:xfrm>
            <a:off x="492369" y="450166"/>
            <a:ext cx="11282289" cy="6020972"/>
          </a:xfrm>
        </p:spPr>
        <p:txBody>
          <a:bodyPr/>
          <a:lstStyle/>
          <a:p>
            <a:pPr algn="l" fontAlgn="base"/>
            <a:r>
              <a:rPr lang="en-US" sz="3000" b="1" i="0" dirty="0">
                <a:effectLst/>
                <a:latin typeface="Georgia" panose="02040502050405020303" pitchFamily="18" charset="0"/>
              </a:rPr>
              <a:t>Problem 4:</a:t>
            </a:r>
            <a:endParaRPr lang="en-US" sz="3000" b="0" i="0" dirty="0">
              <a:effectLst/>
              <a:latin typeface="Georgia" panose="02040502050405020303" pitchFamily="18" charset="0"/>
            </a:endParaRPr>
          </a:p>
          <a:p>
            <a:pPr algn="just" fontAlgn="base"/>
            <a:r>
              <a:rPr lang="en-US" sz="3000" b="0" i="0" dirty="0">
                <a:effectLst/>
                <a:latin typeface="Times New Roman" panose="02020603050405020304" pitchFamily="18" charset="0"/>
              </a:rPr>
              <a:t>On July 3, a deposit in the amount of 5,000 was received for services to be performed. By the end of the month, services in the amount of 1,200 were performed. Prepare journal entries for the original receipt of the deposit and the adjusting entry on 31</a:t>
            </a:r>
            <a:r>
              <a:rPr lang="en-US" sz="3000" b="0" i="0" baseline="30000" dirty="0">
                <a:effectLst/>
                <a:latin typeface="Times New Roman" panose="02020603050405020304" pitchFamily="18" charset="0"/>
              </a:rPr>
              <a:t>st</a:t>
            </a:r>
            <a:r>
              <a:rPr lang="en-US" sz="3000" b="0" i="0" dirty="0">
                <a:effectLst/>
                <a:latin typeface="Times New Roman" panose="02020603050405020304" pitchFamily="18" charset="0"/>
              </a:rPr>
              <a:t> July:</a:t>
            </a:r>
          </a:p>
          <a:p>
            <a:endParaRPr lang="en-PH" dirty="0"/>
          </a:p>
        </p:txBody>
      </p:sp>
      <p:pic>
        <p:nvPicPr>
          <p:cNvPr id="5" name="Picture 4">
            <a:extLst>
              <a:ext uri="{FF2B5EF4-FFF2-40B4-BE49-F238E27FC236}">
                <a16:creationId xmlns:a16="http://schemas.microsoft.com/office/drawing/2014/main" id="{F7EBA8B3-4ADF-4972-93E5-92A9A3CC671F}"/>
              </a:ext>
            </a:extLst>
          </p:cNvPr>
          <p:cNvPicPr>
            <a:picLocks noChangeAspect="1"/>
          </p:cNvPicPr>
          <p:nvPr/>
        </p:nvPicPr>
        <p:blipFill>
          <a:blip r:embed="rId2"/>
          <a:stretch>
            <a:fillRect/>
          </a:stretch>
        </p:blipFill>
        <p:spPr>
          <a:xfrm>
            <a:off x="956603" y="3094892"/>
            <a:ext cx="10743028" cy="3376246"/>
          </a:xfrm>
          <a:prstGeom prst="rect">
            <a:avLst/>
          </a:prstGeom>
        </p:spPr>
      </p:pic>
    </p:spTree>
    <p:extLst>
      <p:ext uri="{BB962C8B-B14F-4D97-AF65-F5344CB8AC3E}">
        <p14:creationId xmlns:p14="http://schemas.microsoft.com/office/powerpoint/2010/main" val="396715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6109E-70FC-390F-524F-18DEBB8134B4}"/>
              </a:ext>
            </a:extLst>
          </p:cNvPr>
          <p:cNvSpPr>
            <a:spLocks noGrp="1"/>
          </p:cNvSpPr>
          <p:nvPr>
            <p:ph idx="1"/>
          </p:nvPr>
        </p:nvSpPr>
        <p:spPr>
          <a:xfrm>
            <a:off x="548640" y="393895"/>
            <a:ext cx="11282289" cy="6049107"/>
          </a:xfrm>
        </p:spPr>
        <p:txBody>
          <a:bodyPr>
            <a:normAutofit/>
          </a:bodyPr>
          <a:lstStyle/>
          <a:p>
            <a:r>
              <a:rPr lang="en-US" sz="4400" b="1" i="0" dirty="0">
                <a:effectLst/>
                <a:latin typeface="proxima-nova"/>
              </a:rPr>
              <a:t>Depreciation: </a:t>
            </a:r>
            <a:r>
              <a:rPr lang="en-US" sz="4400" i="0" dirty="0">
                <a:effectLst/>
                <a:latin typeface="proxima-nova"/>
              </a:rPr>
              <a:t>Arnold Corporation records the 12,000 of depreciation associated with its fixed assets during the month. The entry is</a:t>
            </a:r>
            <a:r>
              <a:rPr lang="en-US" sz="4400" b="1" i="0" dirty="0">
                <a:effectLst/>
                <a:latin typeface="proxima-nova"/>
              </a:rPr>
              <a:t>:</a:t>
            </a:r>
          </a:p>
          <a:p>
            <a:pPr marL="0" indent="0">
              <a:buNone/>
            </a:pPr>
            <a:endParaRPr lang="en-US" sz="4000" b="1" i="0" dirty="0">
              <a:effectLst/>
              <a:latin typeface="proxima-nova"/>
            </a:endParaRPr>
          </a:p>
          <a:p>
            <a:pPr marL="0" indent="0">
              <a:buNone/>
            </a:pPr>
            <a:r>
              <a:rPr lang="en-US" sz="4000" b="1" dirty="0">
                <a:latin typeface="proxima-nova"/>
              </a:rPr>
              <a:t>Depreciation Expense	 								12, 000</a:t>
            </a:r>
          </a:p>
          <a:p>
            <a:pPr marL="0" indent="0">
              <a:buNone/>
            </a:pPr>
            <a:r>
              <a:rPr lang="en-US" sz="4000" b="1" dirty="0">
                <a:latin typeface="proxima-nova"/>
              </a:rPr>
              <a:t>			Accumulated Depreciation						12,000</a:t>
            </a:r>
            <a:endParaRPr lang="en-PH" sz="4000" b="1" dirty="0"/>
          </a:p>
        </p:txBody>
      </p:sp>
    </p:spTree>
    <p:extLst>
      <p:ext uri="{BB962C8B-B14F-4D97-AF65-F5344CB8AC3E}">
        <p14:creationId xmlns:p14="http://schemas.microsoft.com/office/powerpoint/2010/main" val="331882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1754BE-15A3-943F-BBE5-C45F302A2C5B}"/>
              </a:ext>
            </a:extLst>
          </p:cNvPr>
          <p:cNvSpPr>
            <a:spLocks noGrp="1"/>
          </p:cNvSpPr>
          <p:nvPr>
            <p:ph idx="1"/>
          </p:nvPr>
        </p:nvSpPr>
        <p:spPr>
          <a:xfrm>
            <a:off x="633046" y="422031"/>
            <a:ext cx="11043139" cy="6105377"/>
          </a:xfrm>
        </p:spPr>
        <p:txBody>
          <a:bodyPr>
            <a:normAutofit/>
          </a:bodyPr>
          <a:lstStyle/>
          <a:p>
            <a:pPr marL="0" indent="0">
              <a:buNone/>
            </a:pPr>
            <a:r>
              <a:rPr lang="en-US" sz="4400" b="1" dirty="0"/>
              <a:t>Allowance for bad debts</a:t>
            </a:r>
            <a:r>
              <a:rPr lang="en-US" sz="4400" dirty="0"/>
              <a:t>: Arnold Corporation adds 5,000 to its allowance for doubtful accounts. The entry is:</a:t>
            </a:r>
          </a:p>
          <a:p>
            <a:pPr marL="0" indent="0">
              <a:buNone/>
            </a:pPr>
            <a:endParaRPr lang="en-PH" sz="4400" b="1" i="0" dirty="0">
              <a:effectLst/>
              <a:latin typeface="proxima-nova"/>
            </a:endParaRPr>
          </a:p>
          <a:p>
            <a:pPr marL="0" indent="0">
              <a:buNone/>
            </a:pPr>
            <a:r>
              <a:rPr lang="en-PH" sz="4400" b="1" i="0" dirty="0">
                <a:effectLst/>
                <a:latin typeface="proxima-nova"/>
              </a:rPr>
              <a:t>Bad </a:t>
            </a:r>
            <a:r>
              <a:rPr lang="en-PH" sz="4400" b="1" dirty="0">
                <a:latin typeface="proxima-nova"/>
              </a:rPr>
              <a:t>D</a:t>
            </a:r>
            <a:r>
              <a:rPr lang="en-PH" sz="4400" b="1" i="0" dirty="0">
                <a:effectLst/>
                <a:latin typeface="proxima-nova"/>
              </a:rPr>
              <a:t>ebts </a:t>
            </a:r>
            <a:r>
              <a:rPr lang="en-PH" sz="4400" b="1" dirty="0">
                <a:latin typeface="proxima-nova"/>
              </a:rPr>
              <a:t>E</a:t>
            </a:r>
            <a:r>
              <a:rPr lang="en-PH" sz="4400" b="1" i="0" dirty="0">
                <a:effectLst/>
                <a:latin typeface="proxima-nova"/>
              </a:rPr>
              <a:t>xpense							5,000</a:t>
            </a:r>
            <a:endParaRPr lang="en-US" sz="4400" b="1" i="0" dirty="0">
              <a:effectLst/>
              <a:latin typeface="proxima-nova"/>
            </a:endParaRPr>
          </a:p>
          <a:p>
            <a:pPr marL="0" indent="0">
              <a:buNone/>
            </a:pPr>
            <a:r>
              <a:rPr lang="en-US" sz="4400" b="1" dirty="0">
                <a:latin typeface="proxima-nova"/>
              </a:rPr>
              <a:t>		</a:t>
            </a:r>
            <a:r>
              <a:rPr lang="en-PH" sz="4400" b="1" i="0" dirty="0">
                <a:effectLst/>
                <a:latin typeface="proxima-nova"/>
              </a:rPr>
              <a:t>  Allowance for Doubtful </a:t>
            </a:r>
            <a:r>
              <a:rPr lang="en-PH" sz="4400" b="1" dirty="0">
                <a:latin typeface="proxima-nova"/>
              </a:rPr>
              <a:t>A</a:t>
            </a:r>
            <a:r>
              <a:rPr lang="en-PH" sz="4400" b="1" i="0" dirty="0">
                <a:effectLst/>
                <a:latin typeface="proxima-nova"/>
              </a:rPr>
              <a:t>ccounts	5,000</a:t>
            </a:r>
            <a:endParaRPr lang="en-PH" sz="4400" b="1" dirty="0"/>
          </a:p>
        </p:txBody>
      </p:sp>
    </p:spTree>
    <p:extLst>
      <p:ext uri="{BB962C8B-B14F-4D97-AF65-F5344CB8AC3E}">
        <p14:creationId xmlns:p14="http://schemas.microsoft.com/office/powerpoint/2010/main" val="343316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9224E-A210-422C-B5FE-204AE5C0CE33}"/>
              </a:ext>
            </a:extLst>
          </p:cNvPr>
          <p:cNvSpPr>
            <a:spLocks noGrp="1"/>
          </p:cNvSpPr>
          <p:nvPr>
            <p:ph idx="1"/>
          </p:nvPr>
        </p:nvSpPr>
        <p:spPr>
          <a:xfrm>
            <a:off x="661182" y="407964"/>
            <a:ext cx="10705513" cy="5840436"/>
          </a:xfrm>
        </p:spPr>
        <p:txBody>
          <a:bodyPr/>
          <a:lstStyle/>
          <a:p>
            <a:pPr marL="0" indent="0" algn="ctr">
              <a:buNone/>
            </a:pPr>
            <a:endParaRPr lang="en-PH" sz="7500" dirty="0">
              <a:latin typeface="Arial Black" panose="020B0A04020102020204" pitchFamily="34" charset="0"/>
            </a:endParaRPr>
          </a:p>
          <a:p>
            <a:pPr marL="0" indent="0" algn="ctr">
              <a:buNone/>
            </a:pPr>
            <a:r>
              <a:rPr lang="en-PH" sz="8000" dirty="0">
                <a:latin typeface="Arial Black" panose="020B0A04020102020204" pitchFamily="34" charset="0"/>
              </a:rPr>
              <a:t>ADJUSTING ENTRIES</a:t>
            </a:r>
          </a:p>
          <a:p>
            <a:pPr marL="0" indent="0">
              <a:buNone/>
            </a:pPr>
            <a:endParaRPr lang="en-PH" dirty="0"/>
          </a:p>
        </p:txBody>
      </p:sp>
    </p:spTree>
    <p:extLst>
      <p:ext uri="{BB962C8B-B14F-4D97-AF65-F5344CB8AC3E}">
        <p14:creationId xmlns:p14="http://schemas.microsoft.com/office/powerpoint/2010/main" val="192205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0CF21-4B62-5491-4614-85EC96B81AFD}"/>
              </a:ext>
            </a:extLst>
          </p:cNvPr>
          <p:cNvSpPr>
            <a:spLocks noGrp="1"/>
          </p:cNvSpPr>
          <p:nvPr>
            <p:ph idx="1"/>
          </p:nvPr>
        </p:nvSpPr>
        <p:spPr>
          <a:xfrm>
            <a:off x="562708" y="436098"/>
            <a:ext cx="11057206" cy="6161650"/>
          </a:xfrm>
        </p:spPr>
        <p:txBody>
          <a:bodyPr>
            <a:normAutofit/>
          </a:bodyPr>
          <a:lstStyle/>
          <a:p>
            <a:r>
              <a:rPr lang="en-US" sz="4800" b="1" i="0" u="sng" dirty="0">
                <a:effectLst/>
                <a:latin typeface="proxima-nova"/>
              </a:rPr>
              <a:t>Accrued revenue</a:t>
            </a:r>
            <a:r>
              <a:rPr lang="en-US" sz="4800" b="0" i="0" dirty="0">
                <a:effectLst/>
                <a:latin typeface="proxima-nova"/>
              </a:rPr>
              <a:t>: Arnold Corporation accrues 50,000 of earned but unbilled revenue. The entry is:</a:t>
            </a:r>
          </a:p>
          <a:p>
            <a:pPr marL="0" indent="0">
              <a:buNone/>
            </a:pPr>
            <a:r>
              <a:rPr lang="en-US" sz="4800" dirty="0">
                <a:latin typeface="proxima-nova"/>
              </a:rPr>
              <a:t>A/R – Accrued										50,000</a:t>
            </a:r>
          </a:p>
          <a:p>
            <a:pPr marL="0" indent="0">
              <a:buNone/>
            </a:pPr>
            <a:r>
              <a:rPr lang="en-US" sz="4800" dirty="0">
                <a:latin typeface="proxima-nova"/>
              </a:rPr>
              <a:t>			Sales															50,000</a:t>
            </a:r>
          </a:p>
        </p:txBody>
      </p:sp>
    </p:spTree>
    <p:extLst>
      <p:ext uri="{BB962C8B-B14F-4D97-AF65-F5344CB8AC3E}">
        <p14:creationId xmlns:p14="http://schemas.microsoft.com/office/powerpoint/2010/main" val="2420773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4A051-F9CC-1780-359E-06C36E83ECFE}"/>
              </a:ext>
            </a:extLst>
          </p:cNvPr>
          <p:cNvSpPr>
            <a:spLocks noGrp="1"/>
          </p:cNvSpPr>
          <p:nvPr>
            <p:ph idx="1"/>
          </p:nvPr>
        </p:nvSpPr>
        <p:spPr>
          <a:xfrm>
            <a:off x="548640" y="534572"/>
            <a:ext cx="11211951" cy="5964702"/>
          </a:xfrm>
        </p:spPr>
        <p:txBody>
          <a:bodyPr>
            <a:normAutofit/>
          </a:bodyPr>
          <a:lstStyle/>
          <a:p>
            <a:r>
              <a:rPr lang="en-US" sz="4400" b="1" dirty="0"/>
              <a:t>Accrued expenses</a:t>
            </a:r>
            <a:r>
              <a:rPr lang="en-US" sz="4400" dirty="0"/>
              <a:t>: A supplier is late in sending Arnold Corporation a materials-related invoice for 22,000, so the company accrues the expense. The entry is:</a:t>
            </a:r>
          </a:p>
          <a:p>
            <a:pPr marL="0" indent="0">
              <a:buNone/>
            </a:pPr>
            <a:r>
              <a:rPr lang="en-US" sz="4000" b="1" i="0" dirty="0">
                <a:effectLst/>
                <a:latin typeface="proxima-nova"/>
              </a:rPr>
              <a:t>Cost of goods sold (expense)					22,000</a:t>
            </a:r>
          </a:p>
          <a:p>
            <a:pPr marL="0" indent="0">
              <a:buNone/>
            </a:pPr>
            <a:r>
              <a:rPr lang="en-US" sz="4000" b="1" dirty="0">
                <a:latin typeface="proxima-nova"/>
              </a:rPr>
              <a:t>			</a:t>
            </a:r>
            <a:r>
              <a:rPr lang="en-PH" sz="4000" b="1" i="0" dirty="0">
                <a:effectLst/>
                <a:latin typeface="proxima-nova"/>
              </a:rPr>
              <a:t> Accrued expenses (liability)					22,000</a:t>
            </a:r>
            <a:endParaRPr lang="en-PH" sz="4400" b="1" dirty="0"/>
          </a:p>
        </p:txBody>
      </p:sp>
    </p:spTree>
    <p:extLst>
      <p:ext uri="{BB962C8B-B14F-4D97-AF65-F5344CB8AC3E}">
        <p14:creationId xmlns:p14="http://schemas.microsoft.com/office/powerpoint/2010/main" val="1490253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6EB87-2F14-14BD-9DB9-CA6BCCFB5624}"/>
              </a:ext>
            </a:extLst>
          </p:cNvPr>
          <p:cNvSpPr>
            <a:spLocks noGrp="1"/>
          </p:cNvSpPr>
          <p:nvPr>
            <p:ph idx="1"/>
          </p:nvPr>
        </p:nvSpPr>
        <p:spPr>
          <a:xfrm>
            <a:off x="520506" y="464234"/>
            <a:ext cx="11071272" cy="5950634"/>
          </a:xfrm>
        </p:spPr>
        <p:txBody>
          <a:bodyPr>
            <a:normAutofit/>
          </a:bodyPr>
          <a:lstStyle/>
          <a:p>
            <a:pPr algn="ctr"/>
            <a:endParaRPr lang="en-US" sz="4800" dirty="0"/>
          </a:p>
          <a:p>
            <a:pPr marL="0" indent="0" algn="ctr">
              <a:buNone/>
            </a:pPr>
            <a:r>
              <a:rPr lang="en-US" sz="6600" b="1" dirty="0"/>
              <a:t>Short Drill</a:t>
            </a:r>
          </a:p>
          <a:p>
            <a:pPr marL="0" indent="0" algn="ctr">
              <a:buNone/>
            </a:pPr>
            <a:r>
              <a:rPr lang="en-US" sz="6600" b="1" dirty="0"/>
              <a:t>Get ½ sheet of paper</a:t>
            </a:r>
            <a:endParaRPr lang="en-PH" sz="6600" b="1" dirty="0"/>
          </a:p>
        </p:txBody>
      </p:sp>
    </p:spTree>
    <p:extLst>
      <p:ext uri="{BB962C8B-B14F-4D97-AF65-F5344CB8AC3E}">
        <p14:creationId xmlns:p14="http://schemas.microsoft.com/office/powerpoint/2010/main" val="2646439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FAEC97-E5E7-4D6E-AC40-BE42FEDB0436}"/>
              </a:ext>
            </a:extLst>
          </p:cNvPr>
          <p:cNvSpPr>
            <a:spLocks noGrp="1"/>
          </p:cNvSpPr>
          <p:nvPr>
            <p:ph idx="1"/>
          </p:nvPr>
        </p:nvSpPr>
        <p:spPr>
          <a:xfrm>
            <a:off x="281354" y="281354"/>
            <a:ext cx="11591778" cy="6344529"/>
          </a:xfrm>
        </p:spPr>
        <p:txBody>
          <a:bodyPr>
            <a:noAutofit/>
          </a:bodyPr>
          <a:lstStyle/>
          <a:p>
            <a:pPr algn="just"/>
            <a:r>
              <a:rPr lang="en-PH" sz="4000" b="1" dirty="0"/>
              <a:t>Exercises </a:t>
            </a:r>
            <a:r>
              <a:rPr lang="en-PH" sz="3200" b="1" dirty="0"/>
              <a:t>(Prepare Adjusting Entries) 10 points each</a:t>
            </a:r>
          </a:p>
          <a:p>
            <a:pPr marL="742950" indent="-742950" algn="just">
              <a:buAutoNum type="arabicPeriod"/>
            </a:pPr>
            <a:r>
              <a:rPr lang="en-US" sz="3200" b="1" dirty="0"/>
              <a:t>At year end, unrecorded interest expense due to creditors was 10,000 (payable in the next year). Prepare the adjusting entry at year end (12/31):</a:t>
            </a:r>
          </a:p>
          <a:p>
            <a:pPr marL="742950" indent="-742950" algn="just">
              <a:buAutoNum type="arabicPeriod"/>
            </a:pPr>
            <a:r>
              <a:rPr lang="en-US" sz="3200" b="1" dirty="0"/>
              <a:t>Wages are paid every Saturday for a five day work week (Mon – Fri; two days are unpaid and free). Wages are 2,500 per week. Prepare the adjusting entry on June 30, assuming July 1 falls on a Thursday:</a:t>
            </a:r>
          </a:p>
          <a:p>
            <a:pPr marL="742950" indent="-742950" algn="just">
              <a:buAutoNum type="arabicPeriod"/>
            </a:pPr>
            <a:r>
              <a:rPr lang="en-US" sz="3200" b="1" dirty="0"/>
              <a:t>Kyle Corporation pays 30,000 toward the next month's rent. The company records this as a prepaid expense. The entry is:</a:t>
            </a:r>
          </a:p>
          <a:p>
            <a:pPr marL="742950" indent="-742950" algn="just">
              <a:buAutoNum type="arabicPeriod"/>
            </a:pPr>
            <a:endParaRPr lang="en-US" sz="3200" b="1" dirty="0"/>
          </a:p>
          <a:p>
            <a:pPr marL="0" indent="0" algn="just">
              <a:buNone/>
            </a:pPr>
            <a:endParaRPr lang="en-PH" sz="4000" b="1" dirty="0"/>
          </a:p>
        </p:txBody>
      </p:sp>
    </p:spTree>
    <p:extLst>
      <p:ext uri="{BB962C8B-B14F-4D97-AF65-F5344CB8AC3E}">
        <p14:creationId xmlns:p14="http://schemas.microsoft.com/office/powerpoint/2010/main" val="3368483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7AF7AA-6787-2612-082A-CCD306B475AC}"/>
              </a:ext>
            </a:extLst>
          </p:cNvPr>
          <p:cNvPicPr>
            <a:picLocks noGrp="1" noChangeAspect="1"/>
          </p:cNvPicPr>
          <p:nvPr>
            <p:ph idx="1"/>
          </p:nvPr>
        </p:nvPicPr>
        <p:blipFill>
          <a:blip r:embed="rId2"/>
          <a:stretch>
            <a:fillRect/>
          </a:stretch>
        </p:blipFill>
        <p:spPr>
          <a:xfrm>
            <a:off x="422031" y="422275"/>
            <a:ext cx="11211951" cy="5826125"/>
          </a:xfrm>
        </p:spPr>
      </p:pic>
    </p:spTree>
    <p:extLst>
      <p:ext uri="{BB962C8B-B14F-4D97-AF65-F5344CB8AC3E}">
        <p14:creationId xmlns:p14="http://schemas.microsoft.com/office/powerpoint/2010/main" val="716598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565097-E9BE-4640-A3FB-1CB6B59E6DE1}"/>
              </a:ext>
            </a:extLst>
          </p:cNvPr>
          <p:cNvPicPr>
            <a:picLocks noGrp="1" noChangeAspect="1"/>
          </p:cNvPicPr>
          <p:nvPr>
            <p:ph idx="1"/>
          </p:nvPr>
        </p:nvPicPr>
        <p:blipFill>
          <a:blip r:embed="rId2"/>
          <a:stretch>
            <a:fillRect/>
          </a:stretch>
        </p:blipFill>
        <p:spPr>
          <a:xfrm>
            <a:off x="463827" y="1179443"/>
            <a:ext cx="10880034" cy="5194853"/>
          </a:xfrm>
        </p:spPr>
      </p:pic>
    </p:spTree>
    <p:extLst>
      <p:ext uri="{BB962C8B-B14F-4D97-AF65-F5344CB8AC3E}">
        <p14:creationId xmlns:p14="http://schemas.microsoft.com/office/powerpoint/2010/main" val="363904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AD54EA-6A60-43BE-912E-21E9F30FD614}"/>
              </a:ext>
            </a:extLst>
          </p:cNvPr>
          <p:cNvPicPr>
            <a:picLocks noGrp="1" noChangeAspect="1"/>
          </p:cNvPicPr>
          <p:nvPr>
            <p:ph idx="1"/>
          </p:nvPr>
        </p:nvPicPr>
        <p:blipFill>
          <a:blip r:embed="rId2"/>
          <a:stretch>
            <a:fillRect/>
          </a:stretch>
        </p:blipFill>
        <p:spPr>
          <a:xfrm>
            <a:off x="379828" y="393895"/>
            <a:ext cx="11507371" cy="5854505"/>
          </a:xfrm>
        </p:spPr>
      </p:pic>
    </p:spTree>
    <p:extLst>
      <p:ext uri="{BB962C8B-B14F-4D97-AF65-F5344CB8AC3E}">
        <p14:creationId xmlns:p14="http://schemas.microsoft.com/office/powerpoint/2010/main" val="1861166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F405-D583-42E8-A4E9-3BABCD0A1D5B}"/>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BE79308E-8C1C-447E-BD03-D70D5177077F}"/>
              </a:ext>
            </a:extLst>
          </p:cNvPr>
          <p:cNvPicPr>
            <a:picLocks noGrp="1" noChangeAspect="1"/>
          </p:cNvPicPr>
          <p:nvPr>
            <p:ph idx="1"/>
          </p:nvPr>
        </p:nvPicPr>
        <p:blipFill>
          <a:blip r:embed="rId2"/>
          <a:stretch>
            <a:fillRect/>
          </a:stretch>
        </p:blipFill>
        <p:spPr>
          <a:xfrm>
            <a:off x="436098" y="253217"/>
            <a:ext cx="11437033" cy="6302327"/>
          </a:xfrm>
        </p:spPr>
      </p:pic>
    </p:spTree>
    <p:extLst>
      <p:ext uri="{BB962C8B-B14F-4D97-AF65-F5344CB8AC3E}">
        <p14:creationId xmlns:p14="http://schemas.microsoft.com/office/powerpoint/2010/main" val="373264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83CC4-C95F-42A8-B675-38631E67A430}"/>
              </a:ext>
            </a:extLst>
          </p:cNvPr>
          <p:cNvSpPr>
            <a:spLocks noGrp="1"/>
          </p:cNvSpPr>
          <p:nvPr>
            <p:ph idx="1"/>
          </p:nvPr>
        </p:nvSpPr>
        <p:spPr>
          <a:xfrm>
            <a:off x="422031" y="351692"/>
            <a:ext cx="11437033" cy="6006905"/>
          </a:xfrm>
        </p:spPr>
        <p:txBody>
          <a:bodyPr>
            <a:normAutofit fontScale="92500" lnSpcReduction="20000"/>
          </a:bodyPr>
          <a:lstStyle/>
          <a:p>
            <a:endParaRPr lang="en-US" b="0" i="0" dirty="0">
              <a:solidFill>
                <a:srgbClr val="202124"/>
              </a:solidFill>
              <a:effectLst/>
              <a:latin typeface="arial" panose="020B0604020202020204" pitchFamily="34" charset="0"/>
            </a:endParaRPr>
          </a:p>
          <a:p>
            <a:r>
              <a:rPr lang="en-US" sz="5000" b="1" dirty="0">
                <a:latin typeface="arial" panose="020B0604020202020204" pitchFamily="34" charset="0"/>
              </a:rPr>
              <a:t>What is the meaning of adjustment entries?</a:t>
            </a:r>
          </a:p>
          <a:p>
            <a:pPr algn="just"/>
            <a:r>
              <a:rPr lang="en-US" sz="5000" b="0" i="0" dirty="0">
                <a:effectLst/>
                <a:latin typeface="arial" panose="020B0604020202020204" pitchFamily="34" charset="0"/>
              </a:rPr>
              <a:t>Adjusting entries refers to </a:t>
            </a:r>
            <a:r>
              <a:rPr lang="en-US" sz="5000" b="1" i="0" dirty="0">
                <a:effectLst/>
                <a:latin typeface="arial" panose="020B0604020202020204" pitchFamily="34" charset="0"/>
              </a:rPr>
              <a:t>a set of journal entries recorded at the end of the accounting period to have an updated and accurate balances of all the accounts</a:t>
            </a:r>
            <a:r>
              <a:rPr lang="en-US" sz="5000" b="0" i="0" dirty="0">
                <a:effectLst/>
                <a:latin typeface="arial" panose="020B0604020202020204" pitchFamily="34" charset="0"/>
              </a:rPr>
              <a:t>. Adjusting entries are mere application of the </a:t>
            </a:r>
            <a:r>
              <a:rPr lang="en-US" sz="5000" b="1" i="0" dirty="0">
                <a:effectLst/>
                <a:latin typeface="arial" panose="020B0604020202020204" pitchFamily="34" charset="0"/>
              </a:rPr>
              <a:t>accrual basis </a:t>
            </a:r>
            <a:r>
              <a:rPr lang="en-US" sz="5000" b="0" i="0" dirty="0">
                <a:effectLst/>
                <a:latin typeface="arial" panose="020B0604020202020204" pitchFamily="34" charset="0"/>
              </a:rPr>
              <a:t>of accounting.</a:t>
            </a:r>
            <a:endParaRPr lang="en-PH" sz="5000" dirty="0"/>
          </a:p>
        </p:txBody>
      </p:sp>
    </p:spTree>
    <p:extLst>
      <p:ext uri="{BB962C8B-B14F-4D97-AF65-F5344CB8AC3E}">
        <p14:creationId xmlns:p14="http://schemas.microsoft.com/office/powerpoint/2010/main" val="331442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65A42-9DF0-4A94-A72D-926AFF0A4616}"/>
              </a:ext>
            </a:extLst>
          </p:cNvPr>
          <p:cNvSpPr>
            <a:spLocks noGrp="1"/>
          </p:cNvSpPr>
          <p:nvPr>
            <p:ph idx="1"/>
          </p:nvPr>
        </p:nvSpPr>
        <p:spPr>
          <a:xfrm>
            <a:off x="478302" y="351692"/>
            <a:ext cx="11324492" cy="6133514"/>
          </a:xfrm>
        </p:spPr>
        <p:txBody>
          <a:bodyPr>
            <a:normAutofit/>
          </a:bodyPr>
          <a:lstStyle/>
          <a:p>
            <a:r>
              <a:rPr lang="en-US" sz="4500" b="1" dirty="0"/>
              <a:t>Why the adjusting entries are needed</a:t>
            </a:r>
          </a:p>
          <a:p>
            <a:pPr algn="just"/>
            <a:r>
              <a:rPr lang="en-US" sz="4500" b="0" i="0" dirty="0">
                <a:effectLst/>
                <a:latin typeface="arial" panose="020B0604020202020204" pitchFamily="34" charset="0"/>
              </a:rPr>
              <a:t>The purpose of adjusting entries is </a:t>
            </a:r>
            <a:r>
              <a:rPr lang="en-US" sz="4500" b="1" i="0" dirty="0">
                <a:effectLst/>
                <a:latin typeface="arial" panose="020B0604020202020204" pitchFamily="34" charset="0"/>
              </a:rPr>
              <a:t>to ensure that your financial statements will reflect accurate data</a:t>
            </a:r>
            <a:r>
              <a:rPr lang="en-US" sz="4500" b="0" i="0" dirty="0">
                <a:effectLst/>
                <a:latin typeface="arial" panose="020B0604020202020204" pitchFamily="34" charset="0"/>
              </a:rPr>
              <a:t>. If adjusting entries are not made, those statements, such as your balance sheet, profit and loss statement, (income statement) and cash flow statement will not be accurate</a:t>
            </a:r>
            <a:r>
              <a:rPr lang="en-US" b="0" i="0" dirty="0">
                <a:solidFill>
                  <a:srgbClr val="202124"/>
                </a:solidFill>
                <a:effectLst/>
                <a:latin typeface="arial" panose="020B0604020202020204" pitchFamily="34" charset="0"/>
              </a:rPr>
              <a:t>.</a:t>
            </a:r>
            <a:endParaRPr lang="en-PH" dirty="0"/>
          </a:p>
        </p:txBody>
      </p:sp>
    </p:spTree>
    <p:extLst>
      <p:ext uri="{BB962C8B-B14F-4D97-AF65-F5344CB8AC3E}">
        <p14:creationId xmlns:p14="http://schemas.microsoft.com/office/powerpoint/2010/main" val="12111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C931D-D00A-4727-829C-30FA636EE8BC}"/>
              </a:ext>
            </a:extLst>
          </p:cNvPr>
          <p:cNvSpPr>
            <a:spLocks noGrp="1"/>
          </p:cNvSpPr>
          <p:nvPr>
            <p:ph idx="1"/>
          </p:nvPr>
        </p:nvSpPr>
        <p:spPr>
          <a:xfrm>
            <a:off x="379828" y="309489"/>
            <a:ext cx="11465169" cy="6231987"/>
          </a:xfrm>
        </p:spPr>
        <p:txBody>
          <a:bodyPr>
            <a:normAutofit/>
          </a:bodyPr>
          <a:lstStyle/>
          <a:p>
            <a:r>
              <a:rPr lang="en-US" sz="4500" b="1" i="0" dirty="0">
                <a:effectLst/>
                <a:latin typeface="arial" panose="020B0604020202020204" pitchFamily="34" charset="0"/>
              </a:rPr>
              <a:t>What is the purpose of adjusting journal entries?</a:t>
            </a:r>
          </a:p>
          <a:p>
            <a:pPr algn="just"/>
            <a:r>
              <a:rPr lang="en-US" sz="4500" b="0" i="0" dirty="0">
                <a:effectLst/>
                <a:latin typeface="arial" panose="020B0604020202020204" pitchFamily="34" charset="0"/>
              </a:rPr>
              <a:t>Adjusting journal entries are used to reconcile transactions that have not yet close. These can be either </a:t>
            </a:r>
            <a:r>
              <a:rPr lang="en-US" sz="4500" b="1" i="0" dirty="0">
                <a:effectLst/>
                <a:latin typeface="arial" panose="020B0604020202020204" pitchFamily="34" charset="0"/>
              </a:rPr>
              <a:t>payments</a:t>
            </a:r>
            <a:r>
              <a:rPr lang="en-US" sz="4500" b="0" i="0" dirty="0">
                <a:effectLst/>
                <a:latin typeface="arial" panose="020B0604020202020204" pitchFamily="34" charset="0"/>
              </a:rPr>
              <a:t> or </a:t>
            </a:r>
            <a:r>
              <a:rPr lang="en-US" sz="4500" b="1" i="0" dirty="0">
                <a:effectLst/>
                <a:latin typeface="arial" panose="020B0604020202020204" pitchFamily="34" charset="0"/>
              </a:rPr>
              <a:t>expenses</a:t>
            </a:r>
            <a:r>
              <a:rPr lang="en-US" sz="4500" b="0" i="0" dirty="0">
                <a:effectLst/>
                <a:latin typeface="arial" panose="020B0604020202020204" pitchFamily="34" charset="0"/>
              </a:rPr>
              <a:t> whereby the payment does not occur at the same time as delivery.</a:t>
            </a:r>
            <a:endParaRPr lang="en-PH" sz="4500" dirty="0"/>
          </a:p>
        </p:txBody>
      </p:sp>
    </p:spTree>
    <p:extLst>
      <p:ext uri="{BB962C8B-B14F-4D97-AF65-F5344CB8AC3E}">
        <p14:creationId xmlns:p14="http://schemas.microsoft.com/office/powerpoint/2010/main" val="90024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B8A9D-9B59-46AD-A19D-10BEB6008231}"/>
              </a:ext>
            </a:extLst>
          </p:cNvPr>
          <p:cNvSpPr>
            <a:spLocks noGrp="1"/>
          </p:cNvSpPr>
          <p:nvPr>
            <p:ph idx="1"/>
          </p:nvPr>
        </p:nvSpPr>
        <p:spPr>
          <a:xfrm>
            <a:off x="323557" y="464234"/>
            <a:ext cx="11422965" cy="5908431"/>
          </a:xfrm>
        </p:spPr>
        <p:txBody>
          <a:bodyPr>
            <a:normAutofit fontScale="85000" lnSpcReduction="20000"/>
          </a:bodyPr>
          <a:lstStyle/>
          <a:p>
            <a:pPr algn="l"/>
            <a:r>
              <a:rPr lang="en-US" sz="4500" b="1" i="0" dirty="0">
                <a:effectLst/>
                <a:latin typeface="arial" panose="020B0604020202020204" pitchFamily="34" charset="0"/>
              </a:rPr>
              <a:t>What are adjustment entries explain using few examples?</a:t>
            </a:r>
          </a:p>
          <a:p>
            <a:pPr algn="l"/>
            <a:endParaRPr lang="en-US" sz="4500" b="1" dirty="0">
              <a:latin typeface="arial" panose="020B0604020202020204" pitchFamily="34" charset="0"/>
            </a:endParaRPr>
          </a:p>
          <a:p>
            <a:pPr algn="l"/>
            <a:r>
              <a:rPr lang="en-US" sz="4500" b="1" i="0" dirty="0">
                <a:effectLst/>
                <a:latin typeface="arial" panose="020B0604020202020204" pitchFamily="34" charset="0"/>
              </a:rPr>
              <a:t>Examples of Adjusting Entries</a:t>
            </a:r>
            <a:endParaRPr lang="en-US" sz="4500" b="0" i="0" dirty="0">
              <a:effectLst/>
              <a:latin typeface="arial" panose="020B0604020202020204" pitchFamily="34" charset="0"/>
            </a:endParaRPr>
          </a:p>
          <a:p>
            <a:pPr algn="l">
              <a:buFont typeface="Arial" panose="020B0604020202020204" pitchFamily="34" charset="0"/>
              <a:buChar char="•"/>
            </a:pPr>
            <a:r>
              <a:rPr lang="en-US" sz="4500" b="0" i="0" dirty="0">
                <a:effectLst/>
                <a:latin typeface="arial" panose="020B0604020202020204" pitchFamily="34" charset="0"/>
              </a:rPr>
              <a:t>A company shipped goods on credit, but the company's sales invoice was not processed as of the end of the accounting period.</a:t>
            </a:r>
          </a:p>
          <a:p>
            <a:pPr algn="l">
              <a:buFont typeface="Arial" panose="020B0604020202020204" pitchFamily="34" charset="0"/>
              <a:buChar char="•"/>
            </a:pPr>
            <a:r>
              <a:rPr lang="en-US" sz="4500" b="0" i="0" dirty="0">
                <a:effectLst/>
                <a:latin typeface="arial" panose="020B0604020202020204" pitchFamily="34" charset="0"/>
              </a:rPr>
              <a:t>A company received some goods from a vendor but the vendor's invoice had not been processed by the company as of the end of the accounting period.</a:t>
            </a:r>
          </a:p>
          <a:p>
            <a:endParaRPr lang="en-PH" dirty="0"/>
          </a:p>
        </p:txBody>
      </p:sp>
    </p:spTree>
    <p:extLst>
      <p:ext uri="{BB962C8B-B14F-4D97-AF65-F5344CB8AC3E}">
        <p14:creationId xmlns:p14="http://schemas.microsoft.com/office/powerpoint/2010/main" val="360410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684406-9554-4D92-A12E-0F380DAEF8DB}"/>
              </a:ext>
            </a:extLst>
          </p:cNvPr>
          <p:cNvSpPr>
            <a:spLocks noGrp="1"/>
          </p:cNvSpPr>
          <p:nvPr>
            <p:ph idx="1"/>
          </p:nvPr>
        </p:nvSpPr>
        <p:spPr>
          <a:xfrm>
            <a:off x="450166" y="337626"/>
            <a:ext cx="11394831" cy="6063174"/>
          </a:xfrm>
        </p:spPr>
        <p:txBody>
          <a:bodyPr>
            <a:normAutofit/>
          </a:bodyPr>
          <a:lstStyle/>
          <a:p>
            <a:r>
              <a:rPr lang="en-US" sz="4400" b="1" i="0" dirty="0">
                <a:effectLst/>
                <a:latin typeface="arial" panose="020B0604020202020204" pitchFamily="34" charset="0"/>
              </a:rPr>
              <a:t>What are the  4 types of adjusting entries?</a:t>
            </a:r>
            <a:endParaRPr lang="en-US" sz="4400" dirty="0">
              <a:latin typeface="arial" panose="020B0604020202020204" pitchFamily="34" charset="0"/>
            </a:endParaRPr>
          </a:p>
          <a:p>
            <a:pPr algn="just"/>
            <a:r>
              <a:rPr lang="en-US" sz="4400" b="0" i="0" dirty="0">
                <a:effectLst/>
                <a:latin typeface="arial" panose="020B0604020202020204" pitchFamily="34" charset="0"/>
              </a:rPr>
              <a:t>There are four types of account adjustments found in the accounting industry. They are </a:t>
            </a:r>
            <a:r>
              <a:rPr lang="en-US" sz="4400" b="1" i="0" u="sng" dirty="0">
                <a:effectLst/>
                <a:latin typeface="arial" panose="020B0604020202020204" pitchFamily="34" charset="0"/>
              </a:rPr>
              <a:t>accrued revenues, accrued expenses, deferred revenues and deferred expenses</a:t>
            </a:r>
            <a:r>
              <a:rPr lang="en-US" sz="4400" b="0" i="0" u="sng" dirty="0">
                <a:effectLst/>
                <a:latin typeface="arial" panose="020B0604020202020204" pitchFamily="34" charset="0"/>
              </a:rPr>
              <a:t>.</a:t>
            </a:r>
            <a:endParaRPr lang="en-PH" sz="4400" u="sng" dirty="0"/>
          </a:p>
        </p:txBody>
      </p:sp>
    </p:spTree>
    <p:extLst>
      <p:ext uri="{BB962C8B-B14F-4D97-AF65-F5344CB8AC3E}">
        <p14:creationId xmlns:p14="http://schemas.microsoft.com/office/powerpoint/2010/main" val="3964606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1480</TotalTime>
  <Words>1172</Words>
  <Application>Microsoft Office PowerPoint</Application>
  <PresentationFormat>Widescreen</PresentationFormat>
  <Paragraphs>61</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Arial</vt:lpstr>
      <vt:lpstr>Arial Black</vt:lpstr>
      <vt:lpstr>Calibri</vt:lpstr>
      <vt:lpstr>Century Gothic</vt:lpstr>
      <vt:lpstr>Georgia</vt:lpstr>
      <vt:lpstr>proxima-nova</vt:lpstr>
      <vt:lpstr>SourceSansPro</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Accounting</dc:title>
  <dc:creator>yani</dc:creator>
  <cp:lastModifiedBy>Geraldine Pangan</cp:lastModifiedBy>
  <cp:revision>121</cp:revision>
  <dcterms:created xsi:type="dcterms:W3CDTF">2020-07-20T01:33:00Z</dcterms:created>
  <dcterms:modified xsi:type="dcterms:W3CDTF">2023-03-03T13:20:12Z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